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0" d="100"/>
          <a:sy n="70" d="100"/>
        </p:scale>
        <p:origin x="605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110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729" y="2495788"/>
            <a:ext cx="4868942" cy="3237905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350437" y="1980248"/>
            <a:ext cx="7415927" cy="20040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890"/>
              </a:lnSpc>
              <a:buNone/>
            </a:pPr>
            <a:r>
              <a:rPr lang="en-US" sz="6312" b="1" kern="0" spc="-126" dirty="0" err="1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Componentele</a:t>
            </a:r>
            <a:r>
              <a:rPr lang="en-US" sz="6312" b="1" kern="0" spc="-126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 </a:t>
            </a:r>
            <a:r>
              <a:rPr lang="ro-RO" sz="6312" b="1" kern="0" spc="-126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h</a:t>
            </a:r>
            <a:r>
              <a:rPr lang="en-US" sz="6312" b="1" kern="0" spc="-126" dirty="0" err="1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idrosferei</a:t>
            </a:r>
            <a:endParaRPr lang="en-US" sz="6312" dirty="0"/>
          </a:p>
        </p:txBody>
      </p:sp>
      <p:sp>
        <p:nvSpPr>
          <p:cNvPr id="7" name="Text 2"/>
          <p:cNvSpPr/>
          <p:nvPr/>
        </p:nvSpPr>
        <p:spPr>
          <a:xfrm>
            <a:off x="6350437" y="4354592"/>
            <a:ext cx="7415927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Hidrosfera, una dintre cele mai fascinante părți ale planetei noastre, reprezintă totalitatea apelor aflate la suprafața sau în interiorul Pământului, inclusiv în stare solidă, lichidă și gazoasă.</a:t>
            </a:r>
            <a:endParaRPr lang="en-US" sz="1944" dirty="0"/>
          </a:p>
        </p:txBody>
      </p:sp>
      <p:sp>
        <p:nvSpPr>
          <p:cNvPr id="9" name="Text 4"/>
          <p:cNvSpPr/>
          <p:nvPr/>
        </p:nvSpPr>
        <p:spPr>
          <a:xfrm>
            <a:off x="6485811" y="5984558"/>
            <a:ext cx="124182" cy="97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768"/>
              </a:lnSpc>
              <a:buNone/>
            </a:pPr>
            <a:r>
              <a:rPr lang="en-US" sz="768" kern="0" spc="-39" dirty="0">
                <a:solidFill>
                  <a:srgbClr val="FFFFF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NM</a:t>
            </a:r>
            <a:endParaRPr lang="en-US" sz="76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30861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968693" y="3992880"/>
            <a:ext cx="5809059" cy="726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718"/>
              </a:lnSpc>
              <a:buNone/>
            </a:pPr>
            <a:r>
              <a:rPr lang="en-US" sz="4574" b="1" kern="0" spc="-91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Golfuri </a:t>
            </a:r>
            <a:r>
              <a:rPr lang="en-US" sz="4574" b="1" kern="0" spc="-91" dirty="0" err="1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și</a:t>
            </a:r>
            <a:r>
              <a:rPr lang="en-US" sz="4574" b="1" kern="0" spc="-91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 </a:t>
            </a:r>
            <a:r>
              <a:rPr lang="ro-RO" sz="4574" b="1" kern="0" spc="-91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s</a:t>
            </a:r>
            <a:r>
              <a:rPr lang="en-US" sz="4574" b="1" kern="0" spc="-91" dirty="0" err="1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trâmtori</a:t>
            </a:r>
            <a:endParaRPr lang="en-US" sz="4574" dirty="0"/>
          </a:p>
        </p:txBody>
      </p:sp>
      <p:sp>
        <p:nvSpPr>
          <p:cNvPr id="6" name="Shape 2"/>
          <p:cNvSpPr/>
          <p:nvPr/>
        </p:nvSpPr>
        <p:spPr>
          <a:xfrm>
            <a:off x="968693" y="5089208"/>
            <a:ext cx="12692896" cy="2233613"/>
          </a:xfrm>
          <a:prstGeom prst="roundRect">
            <a:avLst>
              <a:gd name="adj" fmla="val 4974"/>
            </a:avLst>
          </a:prstGeom>
          <a:noFill/>
          <a:ln w="1524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7" name="Shape 3"/>
          <p:cNvSpPr/>
          <p:nvPr/>
        </p:nvSpPr>
        <p:spPr>
          <a:xfrm>
            <a:off x="983933" y="5104448"/>
            <a:ext cx="12662416" cy="110156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8" name="Text 4"/>
          <p:cNvSpPr/>
          <p:nvPr/>
        </p:nvSpPr>
        <p:spPr>
          <a:xfrm>
            <a:off x="1230868" y="5260181"/>
            <a:ext cx="5833705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Golfuri</a:t>
            </a:r>
            <a:endParaRPr lang="en-US" sz="1944" dirty="0"/>
          </a:p>
        </p:txBody>
      </p:sp>
      <p:sp>
        <p:nvSpPr>
          <p:cNvPr id="9" name="Text 5"/>
          <p:cNvSpPr/>
          <p:nvPr/>
        </p:nvSpPr>
        <p:spPr>
          <a:xfrm>
            <a:off x="7565827" y="5260181"/>
            <a:ext cx="5833705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Porțiuni ale apelor oceanice sau marine, delimitate de uscat pe trei laturi.</a:t>
            </a:r>
            <a:endParaRPr lang="en-US" sz="1944" dirty="0"/>
          </a:p>
        </p:txBody>
      </p:sp>
      <p:sp>
        <p:nvSpPr>
          <p:cNvPr id="10" name="Shape 6"/>
          <p:cNvSpPr/>
          <p:nvPr/>
        </p:nvSpPr>
        <p:spPr>
          <a:xfrm>
            <a:off x="983933" y="6206014"/>
            <a:ext cx="12662416" cy="110156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7"/>
          <p:cNvSpPr/>
          <p:nvPr/>
        </p:nvSpPr>
        <p:spPr>
          <a:xfrm>
            <a:off x="1230868" y="6361748"/>
            <a:ext cx="5833705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Strâmtori</a:t>
            </a:r>
            <a:endParaRPr lang="en-US" sz="1944" dirty="0"/>
          </a:p>
        </p:txBody>
      </p:sp>
      <p:sp>
        <p:nvSpPr>
          <p:cNvPr id="12" name="Text 8"/>
          <p:cNvSpPr/>
          <p:nvPr/>
        </p:nvSpPr>
        <p:spPr>
          <a:xfrm>
            <a:off x="7565827" y="6361748"/>
            <a:ext cx="5833705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Porțiuni înguste de apă care fac legătura între două mase maritime.</a:t>
            </a:r>
            <a:endParaRPr lang="en-US" sz="19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10" y="2489716"/>
            <a:ext cx="4869061" cy="3250168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350437" y="951309"/>
            <a:ext cx="5809059" cy="726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718"/>
              </a:lnSpc>
              <a:buNone/>
            </a:pPr>
            <a:r>
              <a:rPr lang="en-US" sz="4574" b="1" kern="0" spc="-91" dirty="0" err="1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Apele</a:t>
            </a:r>
            <a:r>
              <a:rPr lang="en-US" sz="4574" b="1" kern="0" spc="-91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 </a:t>
            </a:r>
            <a:r>
              <a:rPr lang="ro-RO" sz="4574" b="1" kern="0" spc="-91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c</a:t>
            </a:r>
            <a:r>
              <a:rPr lang="en-US" sz="4574" b="1" kern="0" spc="-91" dirty="0" err="1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ontinentale</a:t>
            </a:r>
            <a:endParaRPr lang="en-US" sz="4574" dirty="0"/>
          </a:p>
        </p:txBody>
      </p:sp>
      <p:sp>
        <p:nvSpPr>
          <p:cNvPr id="7" name="Shape 2"/>
          <p:cNvSpPr/>
          <p:nvPr/>
        </p:nvSpPr>
        <p:spPr>
          <a:xfrm>
            <a:off x="6350437" y="2325291"/>
            <a:ext cx="555427" cy="555427"/>
          </a:xfrm>
          <a:prstGeom prst="roundRect">
            <a:avLst>
              <a:gd name="adj" fmla="val 20003"/>
            </a:avLst>
          </a:prstGeom>
          <a:solidFill>
            <a:srgbClr val="F0D4F7"/>
          </a:solidFill>
          <a:ln w="15240">
            <a:solidFill>
              <a:srgbClr val="D6BADD"/>
            </a:solidFill>
            <a:prstDash val="solid"/>
          </a:ln>
        </p:spPr>
      </p:sp>
      <p:sp>
        <p:nvSpPr>
          <p:cNvPr id="8" name="Text 3"/>
          <p:cNvSpPr/>
          <p:nvPr/>
        </p:nvSpPr>
        <p:spPr>
          <a:xfrm>
            <a:off x="6532483" y="2428756"/>
            <a:ext cx="191333" cy="3484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44"/>
              </a:lnSpc>
              <a:buNone/>
            </a:pPr>
            <a:r>
              <a:rPr lang="en-US" sz="2744" b="1" kern="0" spc="-55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</a:t>
            </a:r>
            <a:endParaRPr lang="en-US" sz="2744" dirty="0"/>
          </a:p>
        </p:txBody>
      </p:sp>
      <p:sp>
        <p:nvSpPr>
          <p:cNvPr id="9" name="Text 4"/>
          <p:cNvSpPr/>
          <p:nvPr/>
        </p:nvSpPr>
        <p:spPr>
          <a:xfrm>
            <a:off x="7152680" y="2325291"/>
            <a:ext cx="2904530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2287" b="1" kern="0" spc="-46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Râuri</a:t>
            </a:r>
            <a:endParaRPr lang="en-US" sz="2287" dirty="0"/>
          </a:p>
        </p:txBody>
      </p:sp>
      <p:sp>
        <p:nvSpPr>
          <p:cNvPr id="10" name="Text 5"/>
          <p:cNvSpPr/>
          <p:nvPr/>
        </p:nvSpPr>
        <p:spPr>
          <a:xfrm>
            <a:off x="7152680" y="2836545"/>
            <a:ext cx="6613684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Cursurile de apă permanente sau temporare care curg la suprafața Pământului.</a:t>
            </a:r>
            <a:endParaRPr lang="en-US" sz="1944" dirty="0"/>
          </a:p>
        </p:txBody>
      </p:sp>
      <p:sp>
        <p:nvSpPr>
          <p:cNvPr id="11" name="Shape 6"/>
          <p:cNvSpPr/>
          <p:nvPr/>
        </p:nvSpPr>
        <p:spPr>
          <a:xfrm>
            <a:off x="6350437" y="4151114"/>
            <a:ext cx="555427" cy="555427"/>
          </a:xfrm>
          <a:prstGeom prst="roundRect">
            <a:avLst>
              <a:gd name="adj" fmla="val 20003"/>
            </a:avLst>
          </a:prstGeom>
          <a:solidFill>
            <a:srgbClr val="F0D4F7"/>
          </a:solidFill>
          <a:ln w="15240">
            <a:solidFill>
              <a:srgbClr val="D6BADD"/>
            </a:solidFill>
            <a:prstDash val="solid"/>
          </a:ln>
        </p:spPr>
      </p:sp>
      <p:sp>
        <p:nvSpPr>
          <p:cNvPr id="12" name="Text 7"/>
          <p:cNvSpPr/>
          <p:nvPr/>
        </p:nvSpPr>
        <p:spPr>
          <a:xfrm>
            <a:off x="6532483" y="4254579"/>
            <a:ext cx="191333" cy="3484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44"/>
              </a:lnSpc>
              <a:buNone/>
            </a:pPr>
            <a:r>
              <a:rPr lang="en-US" sz="2744" b="1" kern="0" spc="-55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</a:t>
            </a:r>
            <a:endParaRPr lang="en-US" sz="2744" dirty="0"/>
          </a:p>
        </p:txBody>
      </p:sp>
      <p:sp>
        <p:nvSpPr>
          <p:cNvPr id="13" name="Text 8"/>
          <p:cNvSpPr/>
          <p:nvPr/>
        </p:nvSpPr>
        <p:spPr>
          <a:xfrm>
            <a:off x="7152680" y="4151114"/>
            <a:ext cx="2904530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2287" b="1" kern="0" spc="-46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Lacuri</a:t>
            </a:r>
            <a:endParaRPr lang="en-US" sz="2287" dirty="0"/>
          </a:p>
        </p:txBody>
      </p:sp>
      <p:sp>
        <p:nvSpPr>
          <p:cNvPr id="14" name="Text 9"/>
          <p:cNvSpPr/>
          <p:nvPr/>
        </p:nvSpPr>
        <p:spPr>
          <a:xfrm>
            <a:off x="7152680" y="4662368"/>
            <a:ext cx="6613684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Suprafețe de apă stătătoare, în general alimentate de râuri sau de izvoare.</a:t>
            </a:r>
            <a:endParaRPr lang="en-US" sz="1944" dirty="0"/>
          </a:p>
        </p:txBody>
      </p:sp>
      <p:sp>
        <p:nvSpPr>
          <p:cNvPr id="15" name="Shape 10"/>
          <p:cNvSpPr/>
          <p:nvPr/>
        </p:nvSpPr>
        <p:spPr>
          <a:xfrm>
            <a:off x="6350437" y="5976938"/>
            <a:ext cx="555427" cy="555427"/>
          </a:xfrm>
          <a:prstGeom prst="roundRect">
            <a:avLst>
              <a:gd name="adj" fmla="val 20003"/>
            </a:avLst>
          </a:prstGeom>
          <a:solidFill>
            <a:srgbClr val="F0D4F7"/>
          </a:solidFill>
          <a:ln w="15240">
            <a:solidFill>
              <a:srgbClr val="D6BADD"/>
            </a:solidFill>
            <a:prstDash val="solid"/>
          </a:ln>
        </p:spPr>
      </p:sp>
      <p:sp>
        <p:nvSpPr>
          <p:cNvPr id="16" name="Text 11"/>
          <p:cNvSpPr/>
          <p:nvPr/>
        </p:nvSpPr>
        <p:spPr>
          <a:xfrm>
            <a:off x="6532483" y="6080403"/>
            <a:ext cx="191333" cy="3484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44"/>
              </a:lnSpc>
              <a:buNone/>
            </a:pPr>
            <a:r>
              <a:rPr lang="en-US" sz="2744" b="1" kern="0" spc="-55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3</a:t>
            </a:r>
            <a:endParaRPr lang="en-US" sz="2744" dirty="0"/>
          </a:p>
        </p:txBody>
      </p:sp>
      <p:sp>
        <p:nvSpPr>
          <p:cNvPr id="17" name="Text 12"/>
          <p:cNvSpPr/>
          <p:nvPr/>
        </p:nvSpPr>
        <p:spPr>
          <a:xfrm>
            <a:off x="7152680" y="5976938"/>
            <a:ext cx="2904530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2287" b="1" kern="0" spc="-46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Mlaștini</a:t>
            </a:r>
            <a:endParaRPr lang="en-US" sz="2287" dirty="0"/>
          </a:p>
        </p:txBody>
      </p:sp>
      <p:sp>
        <p:nvSpPr>
          <p:cNvPr id="18" name="Text 13"/>
          <p:cNvSpPr/>
          <p:nvPr/>
        </p:nvSpPr>
        <p:spPr>
          <a:xfrm>
            <a:off x="7152680" y="6488192"/>
            <a:ext cx="6613684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Terenuri mlăștinoase, permanent sau periodic inundate, cu vegetație specifică.</a:t>
            </a:r>
            <a:endParaRPr lang="en-US" sz="194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8681" y="2925961"/>
            <a:ext cx="4877038" cy="2377559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852964" y="671989"/>
            <a:ext cx="5734764" cy="7168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44"/>
              </a:lnSpc>
              <a:buNone/>
            </a:pPr>
            <a:r>
              <a:rPr lang="en-US" sz="4516" b="1" kern="0" spc="-90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Râuri</a:t>
            </a:r>
            <a:endParaRPr lang="en-US" sz="4516" dirty="0"/>
          </a:p>
        </p:txBody>
      </p:sp>
      <p:sp>
        <p:nvSpPr>
          <p:cNvPr id="7" name="Shape 2"/>
          <p:cNvSpPr/>
          <p:nvPr/>
        </p:nvSpPr>
        <p:spPr>
          <a:xfrm>
            <a:off x="1194197" y="1754386"/>
            <a:ext cx="48697" cy="5803106"/>
          </a:xfrm>
          <a:prstGeom prst="roundRect">
            <a:avLst>
              <a:gd name="adj" fmla="val 225225"/>
            </a:avLst>
          </a:prstGeom>
          <a:solidFill>
            <a:srgbClr val="D6BADD"/>
          </a:solidFill>
          <a:ln/>
        </p:spPr>
      </p:sp>
      <p:sp>
        <p:nvSpPr>
          <p:cNvPr id="8" name="Shape 3"/>
          <p:cNvSpPr/>
          <p:nvPr/>
        </p:nvSpPr>
        <p:spPr>
          <a:xfrm>
            <a:off x="1492627" y="2278201"/>
            <a:ext cx="852964" cy="48697"/>
          </a:xfrm>
          <a:prstGeom prst="roundRect">
            <a:avLst>
              <a:gd name="adj" fmla="val 225225"/>
            </a:avLst>
          </a:prstGeom>
          <a:solidFill>
            <a:srgbClr val="D6BADD"/>
          </a:solidFill>
          <a:ln/>
        </p:spPr>
      </p:sp>
      <p:sp>
        <p:nvSpPr>
          <p:cNvPr id="9" name="Shape 4"/>
          <p:cNvSpPr/>
          <p:nvPr/>
        </p:nvSpPr>
        <p:spPr>
          <a:xfrm>
            <a:off x="944344" y="2028468"/>
            <a:ext cx="548283" cy="548283"/>
          </a:xfrm>
          <a:prstGeom prst="roundRect">
            <a:avLst>
              <a:gd name="adj" fmla="val 20004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0" name="Text 5"/>
          <p:cNvSpPr/>
          <p:nvPr/>
        </p:nvSpPr>
        <p:spPr>
          <a:xfrm>
            <a:off x="1124010" y="2130504"/>
            <a:ext cx="188952" cy="34409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09"/>
              </a:lnSpc>
              <a:buNone/>
            </a:pPr>
            <a:r>
              <a:rPr lang="en-US" sz="2709" b="1" kern="0" spc="-5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</a:t>
            </a:r>
            <a:endParaRPr lang="en-US" sz="2709" dirty="0"/>
          </a:p>
        </p:txBody>
      </p:sp>
      <p:sp>
        <p:nvSpPr>
          <p:cNvPr id="11" name="Text 6"/>
          <p:cNvSpPr/>
          <p:nvPr/>
        </p:nvSpPr>
        <p:spPr>
          <a:xfrm>
            <a:off x="2558891" y="1998107"/>
            <a:ext cx="2867382" cy="3583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22"/>
              </a:lnSpc>
              <a:buNone/>
            </a:pPr>
            <a:r>
              <a:rPr lang="en-US" sz="2258" b="1" kern="0" spc="-45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Izvoare</a:t>
            </a:r>
            <a:endParaRPr lang="en-US" sz="2258" dirty="0"/>
          </a:p>
        </p:txBody>
      </p:sp>
      <p:sp>
        <p:nvSpPr>
          <p:cNvPr id="12" name="Text 7"/>
          <p:cNvSpPr/>
          <p:nvPr/>
        </p:nvSpPr>
        <p:spPr>
          <a:xfrm>
            <a:off x="2558891" y="2502694"/>
            <a:ext cx="5732145" cy="7798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71"/>
              </a:lnSpc>
              <a:buNone/>
            </a:pPr>
            <a:r>
              <a:rPr lang="en-US" sz="1919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Râurile își au originea în izvoare, unde apa iese natural la suprafață.</a:t>
            </a:r>
            <a:endParaRPr lang="en-US" sz="1919" dirty="0"/>
          </a:p>
        </p:txBody>
      </p:sp>
      <p:sp>
        <p:nvSpPr>
          <p:cNvPr id="13" name="Shape 8"/>
          <p:cNvSpPr/>
          <p:nvPr/>
        </p:nvSpPr>
        <p:spPr>
          <a:xfrm>
            <a:off x="1492627" y="4293810"/>
            <a:ext cx="852964" cy="48697"/>
          </a:xfrm>
          <a:prstGeom prst="roundRect">
            <a:avLst>
              <a:gd name="adj" fmla="val 225225"/>
            </a:avLst>
          </a:prstGeom>
          <a:solidFill>
            <a:srgbClr val="D6BADD"/>
          </a:solidFill>
          <a:ln/>
        </p:spPr>
      </p:sp>
      <p:sp>
        <p:nvSpPr>
          <p:cNvPr id="14" name="Shape 9"/>
          <p:cNvSpPr/>
          <p:nvPr/>
        </p:nvSpPr>
        <p:spPr>
          <a:xfrm>
            <a:off x="944344" y="4044077"/>
            <a:ext cx="548283" cy="548283"/>
          </a:xfrm>
          <a:prstGeom prst="roundRect">
            <a:avLst>
              <a:gd name="adj" fmla="val 20004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5" name="Text 10"/>
          <p:cNvSpPr/>
          <p:nvPr/>
        </p:nvSpPr>
        <p:spPr>
          <a:xfrm>
            <a:off x="1124010" y="4146113"/>
            <a:ext cx="188952" cy="34409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09"/>
              </a:lnSpc>
              <a:buNone/>
            </a:pPr>
            <a:r>
              <a:rPr lang="en-US" sz="2709" b="1" kern="0" spc="-5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</a:t>
            </a:r>
            <a:endParaRPr lang="en-US" sz="2709" dirty="0"/>
          </a:p>
        </p:txBody>
      </p:sp>
      <p:sp>
        <p:nvSpPr>
          <p:cNvPr id="16" name="Text 11"/>
          <p:cNvSpPr/>
          <p:nvPr/>
        </p:nvSpPr>
        <p:spPr>
          <a:xfrm>
            <a:off x="2558891" y="4013716"/>
            <a:ext cx="2867382" cy="3583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22"/>
              </a:lnSpc>
              <a:buNone/>
            </a:pPr>
            <a:r>
              <a:rPr lang="en-US" sz="2258" b="1" kern="0" spc="-45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Curs </a:t>
            </a:r>
            <a:r>
              <a:rPr lang="ro-RO" sz="2258" b="1" kern="0" spc="-45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s</a:t>
            </a:r>
            <a:r>
              <a:rPr lang="en-US" sz="2258" b="1" kern="0" spc="-45" dirty="0" err="1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uperior</a:t>
            </a:r>
            <a:endParaRPr lang="en-US" sz="2258" dirty="0"/>
          </a:p>
        </p:txBody>
      </p:sp>
      <p:sp>
        <p:nvSpPr>
          <p:cNvPr id="17" name="Text 12"/>
          <p:cNvSpPr/>
          <p:nvPr/>
        </p:nvSpPr>
        <p:spPr>
          <a:xfrm>
            <a:off x="2558891" y="4518303"/>
            <a:ext cx="5732145" cy="7798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71"/>
              </a:lnSpc>
              <a:buNone/>
            </a:pPr>
            <a:r>
              <a:rPr lang="en-US" sz="1919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În cursul superior, râurile sunt în general săpate în stâncă, cu pante abrupte.</a:t>
            </a:r>
            <a:endParaRPr lang="en-US" sz="1919" dirty="0"/>
          </a:p>
        </p:txBody>
      </p:sp>
      <p:sp>
        <p:nvSpPr>
          <p:cNvPr id="18" name="Shape 13"/>
          <p:cNvSpPr/>
          <p:nvPr/>
        </p:nvSpPr>
        <p:spPr>
          <a:xfrm>
            <a:off x="1492627" y="6309420"/>
            <a:ext cx="852964" cy="48697"/>
          </a:xfrm>
          <a:prstGeom prst="roundRect">
            <a:avLst>
              <a:gd name="adj" fmla="val 225225"/>
            </a:avLst>
          </a:prstGeom>
          <a:solidFill>
            <a:srgbClr val="D6BADD"/>
          </a:solidFill>
          <a:ln/>
        </p:spPr>
      </p:sp>
      <p:sp>
        <p:nvSpPr>
          <p:cNvPr id="19" name="Shape 14"/>
          <p:cNvSpPr/>
          <p:nvPr/>
        </p:nvSpPr>
        <p:spPr>
          <a:xfrm>
            <a:off x="944344" y="6059686"/>
            <a:ext cx="548283" cy="548283"/>
          </a:xfrm>
          <a:prstGeom prst="roundRect">
            <a:avLst>
              <a:gd name="adj" fmla="val 20004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20" name="Text 15"/>
          <p:cNvSpPr/>
          <p:nvPr/>
        </p:nvSpPr>
        <p:spPr>
          <a:xfrm>
            <a:off x="1124010" y="6161723"/>
            <a:ext cx="188952" cy="34409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09"/>
              </a:lnSpc>
              <a:buNone/>
            </a:pPr>
            <a:r>
              <a:rPr lang="en-US" sz="2709" b="1" kern="0" spc="-5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3</a:t>
            </a:r>
            <a:endParaRPr lang="en-US" sz="2709" dirty="0"/>
          </a:p>
        </p:txBody>
      </p:sp>
      <p:sp>
        <p:nvSpPr>
          <p:cNvPr id="21" name="Text 16"/>
          <p:cNvSpPr/>
          <p:nvPr/>
        </p:nvSpPr>
        <p:spPr>
          <a:xfrm>
            <a:off x="2558891" y="6029325"/>
            <a:ext cx="2867382" cy="3583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22"/>
              </a:lnSpc>
              <a:buNone/>
            </a:pPr>
            <a:r>
              <a:rPr lang="en-US" sz="2258" b="1" kern="0" spc="-45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Curs </a:t>
            </a:r>
            <a:r>
              <a:rPr lang="ro-RO" sz="2258" b="1" kern="0" spc="-45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i</a:t>
            </a:r>
            <a:r>
              <a:rPr lang="en-US" sz="2258" b="1" kern="0" spc="-45" dirty="0" err="1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nferior</a:t>
            </a:r>
            <a:endParaRPr lang="en-US" sz="2258" dirty="0"/>
          </a:p>
        </p:txBody>
      </p:sp>
      <p:sp>
        <p:nvSpPr>
          <p:cNvPr id="22" name="Text 17"/>
          <p:cNvSpPr/>
          <p:nvPr/>
        </p:nvSpPr>
        <p:spPr>
          <a:xfrm>
            <a:off x="2558891" y="6533912"/>
            <a:ext cx="5732145" cy="7798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71"/>
              </a:lnSpc>
              <a:buNone/>
            </a:pPr>
            <a:r>
              <a:rPr lang="en-US" sz="1919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În cursul inferior, râurile sunt mai largi și meandrează printre câmpii și văi.</a:t>
            </a:r>
            <a:endParaRPr lang="en-US" sz="191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968693" y="2434590"/>
            <a:ext cx="5809059" cy="726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718"/>
              </a:lnSpc>
              <a:buNone/>
            </a:pPr>
            <a:r>
              <a:rPr lang="en-US" sz="4574" b="1" kern="0" spc="-91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Lacuri</a:t>
            </a:r>
            <a:endParaRPr lang="en-US" sz="4574" dirty="0"/>
          </a:p>
        </p:txBody>
      </p:sp>
      <p:sp>
        <p:nvSpPr>
          <p:cNvPr id="5" name="Text 2"/>
          <p:cNvSpPr/>
          <p:nvPr/>
        </p:nvSpPr>
        <p:spPr>
          <a:xfrm>
            <a:off x="968693" y="3777734"/>
            <a:ext cx="2904530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2287" b="1" kern="0" spc="-46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Lacuri de baraj</a:t>
            </a:r>
            <a:endParaRPr lang="en-US" sz="2287" dirty="0"/>
          </a:p>
        </p:txBody>
      </p:sp>
      <p:sp>
        <p:nvSpPr>
          <p:cNvPr id="6" name="Text 3"/>
          <p:cNvSpPr/>
          <p:nvPr/>
        </p:nvSpPr>
        <p:spPr>
          <a:xfrm>
            <a:off x="968693" y="4387691"/>
            <a:ext cx="3828931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Lacuri formate în urma obstrucționării cursurilor de apă de către baraje naturale sau artificiale.</a:t>
            </a:r>
            <a:endParaRPr lang="en-US" sz="1944" dirty="0"/>
          </a:p>
        </p:txBody>
      </p:sp>
      <p:sp>
        <p:nvSpPr>
          <p:cNvPr id="7" name="Text 4"/>
          <p:cNvSpPr/>
          <p:nvPr/>
        </p:nvSpPr>
        <p:spPr>
          <a:xfrm>
            <a:off x="5407462" y="3777734"/>
            <a:ext cx="2904530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2287" b="1" kern="0" spc="-46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Lacuri tectonice</a:t>
            </a:r>
            <a:endParaRPr lang="en-US" sz="2287" dirty="0"/>
          </a:p>
        </p:txBody>
      </p:sp>
      <p:sp>
        <p:nvSpPr>
          <p:cNvPr id="8" name="Text 5"/>
          <p:cNvSpPr/>
          <p:nvPr/>
        </p:nvSpPr>
        <p:spPr>
          <a:xfrm>
            <a:off x="5407462" y="4387691"/>
            <a:ext cx="3828931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Lacuri formate în urma mișcărilor tectonice ale scoarței pământești.</a:t>
            </a:r>
            <a:endParaRPr lang="en-US" sz="1944" dirty="0"/>
          </a:p>
        </p:txBody>
      </p:sp>
      <p:sp>
        <p:nvSpPr>
          <p:cNvPr id="9" name="Text 6"/>
          <p:cNvSpPr/>
          <p:nvPr/>
        </p:nvSpPr>
        <p:spPr>
          <a:xfrm>
            <a:off x="9846231" y="3777734"/>
            <a:ext cx="2904530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2287" b="1" kern="0" spc="-46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Lacuri glaciare</a:t>
            </a:r>
            <a:endParaRPr lang="en-US" sz="2287" dirty="0"/>
          </a:p>
        </p:txBody>
      </p:sp>
      <p:sp>
        <p:nvSpPr>
          <p:cNvPr id="10" name="Text 7"/>
          <p:cNvSpPr/>
          <p:nvPr/>
        </p:nvSpPr>
        <p:spPr>
          <a:xfrm>
            <a:off x="9846231" y="4387691"/>
            <a:ext cx="3828931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Lacuri formate în regiunile glaciare, în urma topirii și retragerii ghețarilor.</a:t>
            </a:r>
            <a:endParaRPr lang="en-US" sz="19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653" y="2465665"/>
            <a:ext cx="4940975" cy="329815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250067" y="798552"/>
            <a:ext cx="5133975" cy="6417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053"/>
              </a:lnSpc>
              <a:buNone/>
            </a:pPr>
            <a:r>
              <a:rPr lang="en-US" sz="4043" b="1" kern="0" spc="-81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Mlaștini</a:t>
            </a:r>
            <a:endParaRPr lang="en-US" sz="4043" dirty="0"/>
          </a:p>
        </p:txBody>
      </p:sp>
      <p:sp>
        <p:nvSpPr>
          <p:cNvPr id="7" name="Shape 2"/>
          <p:cNvSpPr/>
          <p:nvPr/>
        </p:nvSpPr>
        <p:spPr>
          <a:xfrm>
            <a:off x="6250067" y="1767483"/>
            <a:ext cx="7616666" cy="1252299"/>
          </a:xfrm>
          <a:prstGeom prst="roundRect">
            <a:avLst>
              <a:gd name="adj" fmla="val 7841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8" name="Text 3"/>
          <p:cNvSpPr/>
          <p:nvPr/>
        </p:nvSpPr>
        <p:spPr>
          <a:xfrm>
            <a:off x="6475809" y="1993225"/>
            <a:ext cx="2566988" cy="3208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27"/>
              </a:lnSpc>
              <a:buNone/>
            </a:pPr>
            <a:r>
              <a:rPr lang="en-US" sz="2021" b="1" kern="0" spc="-4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Mlaștini de apă dulce</a:t>
            </a:r>
            <a:endParaRPr lang="en-US" sz="2021" dirty="0"/>
          </a:p>
        </p:txBody>
      </p:sp>
      <p:sp>
        <p:nvSpPr>
          <p:cNvPr id="9" name="Text 4"/>
          <p:cNvSpPr/>
          <p:nvPr/>
        </p:nvSpPr>
        <p:spPr>
          <a:xfrm>
            <a:off x="6475809" y="2444948"/>
            <a:ext cx="7165181" cy="34909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49"/>
              </a:lnSpc>
              <a:buNone/>
            </a:pPr>
            <a:r>
              <a:rPr lang="en-US" sz="1718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Formate în zona râurilor, lacurilor sau a izvoarelor.</a:t>
            </a:r>
            <a:endParaRPr lang="en-US" sz="1718" dirty="0"/>
          </a:p>
        </p:txBody>
      </p:sp>
      <p:sp>
        <p:nvSpPr>
          <p:cNvPr id="10" name="Shape 5"/>
          <p:cNvSpPr/>
          <p:nvPr/>
        </p:nvSpPr>
        <p:spPr>
          <a:xfrm>
            <a:off x="6250067" y="3237905"/>
            <a:ext cx="7616666" cy="1252299"/>
          </a:xfrm>
          <a:prstGeom prst="roundRect">
            <a:avLst>
              <a:gd name="adj" fmla="val 7841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1" name="Text 6"/>
          <p:cNvSpPr/>
          <p:nvPr/>
        </p:nvSpPr>
        <p:spPr>
          <a:xfrm>
            <a:off x="6475809" y="3463647"/>
            <a:ext cx="2566988" cy="3208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27"/>
              </a:lnSpc>
              <a:buNone/>
            </a:pPr>
            <a:r>
              <a:rPr lang="en-US" sz="2021" b="1" kern="0" spc="-4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Mlaștini saline</a:t>
            </a:r>
            <a:endParaRPr lang="en-US" sz="2021" dirty="0"/>
          </a:p>
        </p:txBody>
      </p:sp>
      <p:sp>
        <p:nvSpPr>
          <p:cNvPr id="12" name="Text 7"/>
          <p:cNvSpPr/>
          <p:nvPr/>
        </p:nvSpPr>
        <p:spPr>
          <a:xfrm>
            <a:off x="6475809" y="3915370"/>
            <a:ext cx="7165181" cy="34909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49"/>
              </a:lnSpc>
              <a:buNone/>
            </a:pPr>
            <a:r>
              <a:rPr lang="en-US" sz="1718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Prezente în zonele marine, în apropierea țărmului sau în zone cu apă salmastră.</a:t>
            </a:r>
            <a:endParaRPr lang="en-US" sz="1718" dirty="0"/>
          </a:p>
        </p:txBody>
      </p:sp>
      <p:sp>
        <p:nvSpPr>
          <p:cNvPr id="13" name="Shape 8"/>
          <p:cNvSpPr/>
          <p:nvPr/>
        </p:nvSpPr>
        <p:spPr>
          <a:xfrm>
            <a:off x="6250067" y="4708327"/>
            <a:ext cx="7616666" cy="1252299"/>
          </a:xfrm>
          <a:prstGeom prst="roundRect">
            <a:avLst>
              <a:gd name="adj" fmla="val 7841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4" name="Text 9"/>
          <p:cNvSpPr/>
          <p:nvPr/>
        </p:nvSpPr>
        <p:spPr>
          <a:xfrm>
            <a:off x="6475809" y="4934069"/>
            <a:ext cx="2566988" cy="3208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27"/>
              </a:lnSpc>
              <a:buNone/>
            </a:pPr>
            <a:r>
              <a:rPr lang="en-US" sz="2021" b="1" kern="0" spc="-4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Mlaștini turbifere</a:t>
            </a:r>
            <a:endParaRPr lang="en-US" sz="2021" dirty="0"/>
          </a:p>
        </p:txBody>
      </p:sp>
      <p:sp>
        <p:nvSpPr>
          <p:cNvPr id="15" name="Text 10"/>
          <p:cNvSpPr/>
          <p:nvPr/>
        </p:nvSpPr>
        <p:spPr>
          <a:xfrm>
            <a:off x="6475809" y="5385792"/>
            <a:ext cx="7165181" cy="34909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49"/>
              </a:lnSpc>
              <a:buNone/>
            </a:pPr>
            <a:r>
              <a:rPr lang="en-US" sz="1718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Caracteristice zonelor reci, unde humusul se acumulează foarte lent.</a:t>
            </a:r>
            <a:endParaRPr lang="en-US" sz="1718" dirty="0"/>
          </a:p>
        </p:txBody>
      </p:sp>
      <p:sp>
        <p:nvSpPr>
          <p:cNvPr id="16" name="Shape 11"/>
          <p:cNvSpPr/>
          <p:nvPr/>
        </p:nvSpPr>
        <p:spPr>
          <a:xfrm>
            <a:off x="6250067" y="6178748"/>
            <a:ext cx="7616666" cy="1252299"/>
          </a:xfrm>
          <a:prstGeom prst="roundRect">
            <a:avLst>
              <a:gd name="adj" fmla="val 7841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7" name="Text 12"/>
          <p:cNvSpPr/>
          <p:nvPr/>
        </p:nvSpPr>
        <p:spPr>
          <a:xfrm>
            <a:off x="6475809" y="6404491"/>
            <a:ext cx="2566988" cy="3208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27"/>
              </a:lnSpc>
              <a:buNone/>
            </a:pPr>
            <a:r>
              <a:rPr lang="en-US" sz="2021" b="1" kern="0" spc="-4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Mlaștini tropicale</a:t>
            </a:r>
            <a:endParaRPr lang="en-US" sz="2021" dirty="0"/>
          </a:p>
        </p:txBody>
      </p:sp>
      <p:sp>
        <p:nvSpPr>
          <p:cNvPr id="18" name="Text 13"/>
          <p:cNvSpPr/>
          <p:nvPr/>
        </p:nvSpPr>
        <p:spPr>
          <a:xfrm>
            <a:off x="6475809" y="6856214"/>
            <a:ext cx="7165181" cy="34909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49"/>
              </a:lnSpc>
              <a:buNone/>
            </a:pPr>
            <a:r>
              <a:rPr lang="en-US" sz="1718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Formate în regiunile cu climă tropicală, cu vegetație luxuriantă.</a:t>
            </a:r>
            <a:endParaRPr lang="en-US" sz="171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79" y="2429947"/>
            <a:ext cx="5054322" cy="3369588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091238" y="475298"/>
            <a:ext cx="4066342" cy="5081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002"/>
              </a:lnSpc>
              <a:buNone/>
            </a:pPr>
            <a:r>
              <a:rPr lang="en-US" sz="3202" b="1" kern="0" spc="-64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Ape </a:t>
            </a:r>
            <a:r>
              <a:rPr lang="ro-RO" sz="3202" b="1" kern="0" spc="-64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s</a:t>
            </a:r>
            <a:r>
              <a:rPr lang="en-US" sz="3202" b="1" kern="0" spc="-64" dirty="0" err="1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ubterane</a:t>
            </a:r>
            <a:endParaRPr lang="en-US" sz="3202" dirty="0"/>
          </a:p>
        </p:txBody>
      </p:sp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1238" y="1242655"/>
            <a:ext cx="431959" cy="431959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6091238" y="1847374"/>
            <a:ext cx="2033111" cy="2541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01"/>
              </a:lnSpc>
              <a:buNone/>
            </a:pPr>
            <a:r>
              <a:rPr lang="en-US" sz="1601" b="1" kern="0" spc="-3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Fântâni</a:t>
            </a:r>
            <a:endParaRPr lang="en-US" sz="1601" dirty="0"/>
          </a:p>
        </p:txBody>
      </p:sp>
      <p:sp>
        <p:nvSpPr>
          <p:cNvPr id="9" name="Text 3"/>
          <p:cNvSpPr/>
          <p:nvPr/>
        </p:nvSpPr>
        <p:spPr>
          <a:xfrm>
            <a:off x="6091238" y="2205157"/>
            <a:ext cx="7934325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kern="0" spc="-27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Puțuri săpate pentru a extrage apă din pânza freatică.</a:t>
            </a:r>
            <a:endParaRPr lang="en-US" sz="1361" dirty="0"/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1238" y="3000137"/>
            <a:ext cx="431959" cy="431959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6091238" y="3604855"/>
            <a:ext cx="2033111" cy="2541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01"/>
              </a:lnSpc>
              <a:buNone/>
            </a:pPr>
            <a:r>
              <a:rPr lang="en-US" sz="1601" b="1" kern="0" spc="-3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Izvoare</a:t>
            </a:r>
            <a:endParaRPr lang="en-US" sz="1601" dirty="0"/>
          </a:p>
        </p:txBody>
      </p:sp>
      <p:sp>
        <p:nvSpPr>
          <p:cNvPr id="12" name="Text 5"/>
          <p:cNvSpPr/>
          <p:nvPr/>
        </p:nvSpPr>
        <p:spPr>
          <a:xfrm>
            <a:off x="6091238" y="3962638"/>
            <a:ext cx="7934325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kern="0" spc="-27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Puncte de ieșire la suprafață a apelor subterane.</a:t>
            </a:r>
            <a:endParaRPr lang="en-US" sz="1361" dirty="0"/>
          </a:p>
        </p:txBody>
      </p:sp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1238" y="4757618"/>
            <a:ext cx="431959" cy="431959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6091238" y="5362337"/>
            <a:ext cx="2033111" cy="2541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01"/>
              </a:lnSpc>
              <a:buNone/>
            </a:pPr>
            <a:r>
              <a:rPr lang="en-US" sz="1601" b="1" kern="0" spc="-3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Acvifere</a:t>
            </a:r>
            <a:endParaRPr lang="en-US" sz="1601" dirty="0"/>
          </a:p>
        </p:txBody>
      </p:sp>
      <p:sp>
        <p:nvSpPr>
          <p:cNvPr id="15" name="Text 7"/>
          <p:cNvSpPr/>
          <p:nvPr/>
        </p:nvSpPr>
        <p:spPr>
          <a:xfrm>
            <a:off x="6091238" y="5720120"/>
            <a:ext cx="7934325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kern="0" spc="-27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Straturi din subsol permeabile, care conțin și stochează apă.</a:t>
            </a:r>
            <a:endParaRPr lang="en-US" sz="1361" dirty="0"/>
          </a:p>
        </p:txBody>
      </p:sp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1238" y="6515100"/>
            <a:ext cx="431959" cy="431959"/>
          </a:xfrm>
          <a:prstGeom prst="rect">
            <a:avLst/>
          </a:prstGeom>
        </p:spPr>
      </p:pic>
      <p:sp>
        <p:nvSpPr>
          <p:cNvPr id="17" name="Text 8"/>
          <p:cNvSpPr/>
          <p:nvPr/>
        </p:nvSpPr>
        <p:spPr>
          <a:xfrm>
            <a:off x="6091238" y="7119818"/>
            <a:ext cx="2033111" cy="2541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01"/>
              </a:lnSpc>
              <a:buNone/>
            </a:pPr>
            <a:r>
              <a:rPr lang="en-US" sz="1601" b="1" kern="0" spc="-3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Geizere</a:t>
            </a:r>
            <a:endParaRPr lang="en-US" sz="1601" dirty="0"/>
          </a:p>
        </p:txBody>
      </p:sp>
      <p:sp>
        <p:nvSpPr>
          <p:cNvPr id="18" name="Text 9"/>
          <p:cNvSpPr/>
          <p:nvPr/>
        </p:nvSpPr>
        <p:spPr>
          <a:xfrm>
            <a:off x="6091238" y="7477601"/>
            <a:ext cx="7934325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kern="0" spc="-27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Izvoare de apă caldă sau aburi ce țâșnesc periodic din subsol.</a:t>
            </a:r>
            <a:endParaRPr lang="en-US" sz="136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562" y="2285762"/>
            <a:ext cx="4877276" cy="3657957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339364" y="671989"/>
            <a:ext cx="5734764" cy="7168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44"/>
              </a:lnSpc>
              <a:buNone/>
            </a:pPr>
            <a:r>
              <a:rPr lang="en-US" sz="4516" b="1" kern="0" spc="-90" dirty="0" err="1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Apele</a:t>
            </a:r>
            <a:r>
              <a:rPr lang="en-US" sz="4516" b="1" kern="0" spc="-90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 </a:t>
            </a:r>
            <a:r>
              <a:rPr lang="ro-RO" sz="4516" b="1" kern="0" spc="-90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o</a:t>
            </a:r>
            <a:r>
              <a:rPr lang="en-US" sz="4516" b="1" kern="0" spc="-90" dirty="0" err="1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ceanice</a:t>
            </a:r>
            <a:endParaRPr lang="en-US" sz="4516" dirty="0"/>
          </a:p>
        </p:txBody>
      </p:sp>
      <p:sp>
        <p:nvSpPr>
          <p:cNvPr id="7" name="Shape 2"/>
          <p:cNvSpPr/>
          <p:nvPr/>
        </p:nvSpPr>
        <p:spPr>
          <a:xfrm>
            <a:off x="6680597" y="1754386"/>
            <a:ext cx="48697" cy="5803106"/>
          </a:xfrm>
          <a:prstGeom prst="roundRect">
            <a:avLst>
              <a:gd name="adj" fmla="val 225225"/>
            </a:avLst>
          </a:prstGeom>
          <a:solidFill>
            <a:srgbClr val="D6BADD"/>
          </a:solidFill>
          <a:ln/>
        </p:spPr>
      </p:sp>
      <p:sp>
        <p:nvSpPr>
          <p:cNvPr id="8" name="Shape 3"/>
          <p:cNvSpPr/>
          <p:nvPr/>
        </p:nvSpPr>
        <p:spPr>
          <a:xfrm>
            <a:off x="6979027" y="2278201"/>
            <a:ext cx="852964" cy="48697"/>
          </a:xfrm>
          <a:prstGeom prst="roundRect">
            <a:avLst>
              <a:gd name="adj" fmla="val 225225"/>
            </a:avLst>
          </a:prstGeom>
          <a:solidFill>
            <a:srgbClr val="D6BADD"/>
          </a:solidFill>
          <a:ln/>
        </p:spPr>
      </p:sp>
      <p:sp>
        <p:nvSpPr>
          <p:cNvPr id="9" name="Shape 4"/>
          <p:cNvSpPr/>
          <p:nvPr/>
        </p:nvSpPr>
        <p:spPr>
          <a:xfrm>
            <a:off x="6430744" y="2028468"/>
            <a:ext cx="548283" cy="548283"/>
          </a:xfrm>
          <a:prstGeom prst="roundRect">
            <a:avLst>
              <a:gd name="adj" fmla="val 20004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0" name="Text 5"/>
          <p:cNvSpPr/>
          <p:nvPr/>
        </p:nvSpPr>
        <p:spPr>
          <a:xfrm>
            <a:off x="6610410" y="2130504"/>
            <a:ext cx="188952" cy="34409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09"/>
              </a:lnSpc>
              <a:buNone/>
            </a:pPr>
            <a:r>
              <a:rPr lang="en-US" sz="2709" b="1" kern="0" spc="-5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</a:t>
            </a:r>
            <a:endParaRPr lang="en-US" sz="2709" dirty="0"/>
          </a:p>
        </p:txBody>
      </p:sp>
      <p:sp>
        <p:nvSpPr>
          <p:cNvPr id="11" name="Text 6"/>
          <p:cNvSpPr/>
          <p:nvPr/>
        </p:nvSpPr>
        <p:spPr>
          <a:xfrm>
            <a:off x="8045291" y="1998107"/>
            <a:ext cx="2867382" cy="3583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22"/>
              </a:lnSpc>
              <a:buNone/>
            </a:pPr>
            <a:r>
              <a:rPr lang="en-US" sz="2258" b="1" kern="0" spc="-45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Oceanele</a:t>
            </a:r>
            <a:endParaRPr lang="en-US" sz="2258" dirty="0"/>
          </a:p>
        </p:txBody>
      </p:sp>
      <p:sp>
        <p:nvSpPr>
          <p:cNvPr id="12" name="Text 7"/>
          <p:cNvSpPr/>
          <p:nvPr/>
        </p:nvSpPr>
        <p:spPr>
          <a:xfrm>
            <a:off x="8045291" y="2502694"/>
            <a:ext cx="5732145" cy="7798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71"/>
              </a:lnSpc>
              <a:buNone/>
            </a:pPr>
            <a:r>
              <a:rPr lang="en-US" sz="1919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Întinse suprafețe de apă sărată care acoperă aproximativ 70% din suprafața Terrei.</a:t>
            </a:r>
            <a:endParaRPr lang="en-US" sz="1919" dirty="0"/>
          </a:p>
        </p:txBody>
      </p:sp>
      <p:sp>
        <p:nvSpPr>
          <p:cNvPr id="13" name="Shape 8"/>
          <p:cNvSpPr/>
          <p:nvPr/>
        </p:nvSpPr>
        <p:spPr>
          <a:xfrm>
            <a:off x="6979027" y="4293810"/>
            <a:ext cx="852964" cy="48697"/>
          </a:xfrm>
          <a:prstGeom prst="roundRect">
            <a:avLst>
              <a:gd name="adj" fmla="val 225225"/>
            </a:avLst>
          </a:prstGeom>
          <a:solidFill>
            <a:srgbClr val="D6BADD"/>
          </a:solidFill>
          <a:ln/>
        </p:spPr>
      </p:sp>
      <p:sp>
        <p:nvSpPr>
          <p:cNvPr id="14" name="Shape 9"/>
          <p:cNvSpPr/>
          <p:nvPr/>
        </p:nvSpPr>
        <p:spPr>
          <a:xfrm>
            <a:off x="6430744" y="4044077"/>
            <a:ext cx="548283" cy="548283"/>
          </a:xfrm>
          <a:prstGeom prst="roundRect">
            <a:avLst>
              <a:gd name="adj" fmla="val 20004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5" name="Text 10"/>
          <p:cNvSpPr/>
          <p:nvPr/>
        </p:nvSpPr>
        <p:spPr>
          <a:xfrm>
            <a:off x="6610410" y="4146113"/>
            <a:ext cx="188952" cy="34409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09"/>
              </a:lnSpc>
              <a:buNone/>
            </a:pPr>
            <a:r>
              <a:rPr lang="en-US" sz="2709" b="1" kern="0" spc="-5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</a:t>
            </a:r>
            <a:endParaRPr lang="en-US" sz="2709" dirty="0"/>
          </a:p>
        </p:txBody>
      </p:sp>
      <p:sp>
        <p:nvSpPr>
          <p:cNvPr id="16" name="Text 11"/>
          <p:cNvSpPr/>
          <p:nvPr/>
        </p:nvSpPr>
        <p:spPr>
          <a:xfrm>
            <a:off x="8045291" y="4013716"/>
            <a:ext cx="2867382" cy="3583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22"/>
              </a:lnSpc>
              <a:buNone/>
            </a:pPr>
            <a:r>
              <a:rPr lang="en-US" sz="2258" b="1" kern="0" spc="-45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Mările</a:t>
            </a:r>
            <a:endParaRPr lang="en-US" sz="2258" dirty="0"/>
          </a:p>
        </p:txBody>
      </p:sp>
      <p:sp>
        <p:nvSpPr>
          <p:cNvPr id="17" name="Text 12"/>
          <p:cNvSpPr/>
          <p:nvPr/>
        </p:nvSpPr>
        <p:spPr>
          <a:xfrm>
            <a:off x="8045291" y="4518303"/>
            <a:ext cx="5732145" cy="7798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71"/>
              </a:lnSpc>
              <a:buNone/>
            </a:pPr>
            <a:r>
              <a:rPr lang="en-US" sz="1919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Porțiuni mai mici ale apelor oceanice, parțial delimitate de țărmuri.</a:t>
            </a:r>
            <a:endParaRPr lang="en-US" sz="1919" dirty="0"/>
          </a:p>
        </p:txBody>
      </p:sp>
      <p:sp>
        <p:nvSpPr>
          <p:cNvPr id="18" name="Shape 13"/>
          <p:cNvSpPr/>
          <p:nvPr/>
        </p:nvSpPr>
        <p:spPr>
          <a:xfrm>
            <a:off x="6979027" y="6309420"/>
            <a:ext cx="852964" cy="48697"/>
          </a:xfrm>
          <a:prstGeom prst="roundRect">
            <a:avLst>
              <a:gd name="adj" fmla="val 225225"/>
            </a:avLst>
          </a:prstGeom>
          <a:solidFill>
            <a:srgbClr val="D6BADD"/>
          </a:solidFill>
          <a:ln/>
        </p:spPr>
      </p:sp>
      <p:sp>
        <p:nvSpPr>
          <p:cNvPr id="19" name="Shape 14"/>
          <p:cNvSpPr/>
          <p:nvPr/>
        </p:nvSpPr>
        <p:spPr>
          <a:xfrm>
            <a:off x="6430744" y="6059686"/>
            <a:ext cx="548283" cy="548283"/>
          </a:xfrm>
          <a:prstGeom prst="roundRect">
            <a:avLst>
              <a:gd name="adj" fmla="val 20004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20" name="Text 15"/>
          <p:cNvSpPr/>
          <p:nvPr/>
        </p:nvSpPr>
        <p:spPr>
          <a:xfrm>
            <a:off x="6610410" y="6161723"/>
            <a:ext cx="188952" cy="34409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09"/>
              </a:lnSpc>
              <a:buNone/>
            </a:pPr>
            <a:r>
              <a:rPr lang="en-US" sz="2709" b="1" kern="0" spc="-5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3</a:t>
            </a:r>
            <a:endParaRPr lang="en-US" sz="2709" dirty="0"/>
          </a:p>
        </p:txBody>
      </p:sp>
      <p:sp>
        <p:nvSpPr>
          <p:cNvPr id="21" name="Text 16"/>
          <p:cNvSpPr/>
          <p:nvPr/>
        </p:nvSpPr>
        <p:spPr>
          <a:xfrm>
            <a:off x="8045291" y="6029325"/>
            <a:ext cx="2867382" cy="3583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22"/>
              </a:lnSpc>
              <a:buNone/>
            </a:pPr>
            <a:r>
              <a:rPr lang="en-US" sz="2258" b="1" kern="0" spc="-45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Golfuri </a:t>
            </a:r>
            <a:r>
              <a:rPr lang="en-US" sz="2258" b="1" kern="0" spc="-45" dirty="0" err="1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și</a:t>
            </a:r>
            <a:r>
              <a:rPr lang="en-US" sz="2258" b="1" kern="0" spc="-45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 </a:t>
            </a:r>
            <a:r>
              <a:rPr lang="ro-RO" sz="2258" b="1" kern="0" spc="-45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s</a:t>
            </a:r>
            <a:r>
              <a:rPr lang="en-US" sz="2258" b="1" kern="0" spc="-45" dirty="0" err="1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trâmtori</a:t>
            </a:r>
            <a:endParaRPr lang="en-US" sz="2258" dirty="0"/>
          </a:p>
        </p:txBody>
      </p:sp>
      <p:sp>
        <p:nvSpPr>
          <p:cNvPr id="22" name="Text 17"/>
          <p:cNvSpPr/>
          <p:nvPr/>
        </p:nvSpPr>
        <p:spPr>
          <a:xfrm>
            <a:off x="8045291" y="6533912"/>
            <a:ext cx="5732145" cy="7798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71"/>
              </a:lnSpc>
              <a:buNone/>
            </a:pPr>
            <a:r>
              <a:rPr lang="en-US" sz="1919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Forțiuni intercontinentale ale oceanelor, mai înguste și mai mici.</a:t>
            </a:r>
            <a:endParaRPr lang="en-US" sz="191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968693" y="2632115"/>
            <a:ext cx="5809059" cy="726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718"/>
              </a:lnSpc>
              <a:buNone/>
            </a:pPr>
            <a:r>
              <a:rPr lang="en-US" sz="4574" b="1" kern="0" spc="-91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Oceanele</a:t>
            </a:r>
            <a:endParaRPr lang="en-US" sz="4574" dirty="0"/>
          </a:p>
        </p:txBody>
      </p:sp>
      <p:sp>
        <p:nvSpPr>
          <p:cNvPr id="5" name="Text 2"/>
          <p:cNvSpPr/>
          <p:nvPr/>
        </p:nvSpPr>
        <p:spPr>
          <a:xfrm>
            <a:off x="968693" y="3975259"/>
            <a:ext cx="2904530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2287" b="1" kern="0" spc="-46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Oceanul Pacific</a:t>
            </a:r>
            <a:endParaRPr lang="en-US" sz="2287" dirty="0"/>
          </a:p>
        </p:txBody>
      </p:sp>
      <p:sp>
        <p:nvSpPr>
          <p:cNvPr id="6" name="Text 3"/>
          <p:cNvSpPr/>
          <p:nvPr/>
        </p:nvSpPr>
        <p:spPr>
          <a:xfrm>
            <a:off x="968693" y="4585216"/>
            <a:ext cx="3828931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Cel mai întins ocean, situate între Asia și America de Nord și de Sud.</a:t>
            </a:r>
            <a:endParaRPr lang="en-US" sz="1944" dirty="0"/>
          </a:p>
        </p:txBody>
      </p:sp>
      <p:sp>
        <p:nvSpPr>
          <p:cNvPr id="7" name="Text 4"/>
          <p:cNvSpPr/>
          <p:nvPr/>
        </p:nvSpPr>
        <p:spPr>
          <a:xfrm>
            <a:off x="5407462" y="3975259"/>
            <a:ext cx="2904530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2287" b="1" kern="0" spc="-46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Oceanul Atlantic</a:t>
            </a:r>
            <a:endParaRPr lang="en-US" sz="2287" dirty="0"/>
          </a:p>
        </p:txBody>
      </p:sp>
      <p:sp>
        <p:nvSpPr>
          <p:cNvPr id="8" name="Text 5"/>
          <p:cNvSpPr/>
          <p:nvPr/>
        </p:nvSpPr>
        <p:spPr>
          <a:xfrm>
            <a:off x="5407462" y="4585216"/>
            <a:ext cx="3828931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Al doilea ca mărime, se întinde între Eurasia, Africa și Americi.</a:t>
            </a:r>
            <a:endParaRPr lang="en-US" sz="1944" dirty="0"/>
          </a:p>
        </p:txBody>
      </p:sp>
      <p:sp>
        <p:nvSpPr>
          <p:cNvPr id="9" name="Text 6"/>
          <p:cNvSpPr/>
          <p:nvPr/>
        </p:nvSpPr>
        <p:spPr>
          <a:xfrm>
            <a:off x="9846231" y="3975259"/>
            <a:ext cx="2904530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2287" b="1" kern="0" spc="-46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Oceanul Indian</a:t>
            </a:r>
            <a:endParaRPr lang="en-US" sz="2287" dirty="0"/>
          </a:p>
        </p:txBody>
      </p:sp>
      <p:sp>
        <p:nvSpPr>
          <p:cNvPr id="10" name="Text 7"/>
          <p:cNvSpPr/>
          <p:nvPr/>
        </p:nvSpPr>
        <p:spPr>
          <a:xfrm>
            <a:off x="9846231" y="4585216"/>
            <a:ext cx="3828931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Cel mai mic ocean, situat între Africa, Asia și Australia.</a:t>
            </a:r>
            <a:endParaRPr lang="en-US" sz="194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895" y="1674495"/>
            <a:ext cx="4880610" cy="488061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334720" y="667822"/>
            <a:ext cx="5703451" cy="712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14"/>
              </a:lnSpc>
              <a:buNone/>
            </a:pPr>
            <a:r>
              <a:rPr lang="en-US" sz="4491" b="1" kern="0" spc="-90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Mările</a:t>
            </a:r>
            <a:endParaRPr lang="en-US" sz="4491" dirty="0"/>
          </a:p>
        </p:txBody>
      </p:sp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4720" y="1744147"/>
            <a:ext cx="1211937" cy="1939171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7910155" y="1986439"/>
            <a:ext cx="2851666" cy="3563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07"/>
              </a:lnSpc>
              <a:buNone/>
            </a:pPr>
            <a:r>
              <a:rPr lang="en-US" sz="2245" b="1" kern="0" spc="-45" dirty="0" err="1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Mări</a:t>
            </a:r>
            <a:r>
              <a:rPr lang="en-US" sz="2245" b="1" kern="0" spc="-45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 </a:t>
            </a:r>
            <a:r>
              <a:rPr lang="ro-RO" sz="2245" b="1" kern="0" spc="-45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m</a:t>
            </a:r>
            <a:r>
              <a:rPr lang="en-US" sz="2245" b="1" kern="0" spc="-45" dirty="0" err="1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arginale</a:t>
            </a:r>
            <a:endParaRPr lang="en-US" sz="2245" dirty="0"/>
          </a:p>
        </p:txBody>
      </p:sp>
      <p:sp>
        <p:nvSpPr>
          <p:cNvPr id="9" name="Text 3"/>
          <p:cNvSpPr/>
          <p:nvPr/>
        </p:nvSpPr>
        <p:spPr>
          <a:xfrm>
            <a:off x="7910155" y="2488168"/>
            <a:ext cx="5871924" cy="7755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54"/>
              </a:lnSpc>
              <a:buNone/>
            </a:pPr>
            <a:r>
              <a:rPr lang="en-US" sz="1909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Situate la margine, între uscatul continental și oceanele deschise.</a:t>
            </a:r>
            <a:endParaRPr lang="en-US" sz="1909" dirty="0"/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4720" y="3683317"/>
            <a:ext cx="1211937" cy="1939171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7910155" y="3925610"/>
            <a:ext cx="2851666" cy="3563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07"/>
              </a:lnSpc>
              <a:buNone/>
            </a:pPr>
            <a:r>
              <a:rPr lang="en-US" sz="2245" b="1" kern="0" spc="-45" dirty="0" err="1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Mări</a:t>
            </a:r>
            <a:r>
              <a:rPr lang="en-US" sz="2245" b="1" kern="0" spc="-45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 </a:t>
            </a:r>
            <a:r>
              <a:rPr lang="ro-RO" sz="2245" b="1" kern="0" spc="-45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i</a:t>
            </a:r>
            <a:r>
              <a:rPr lang="en-US" sz="2245" b="1" kern="0" spc="-45" dirty="0" err="1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nterioare</a:t>
            </a:r>
            <a:endParaRPr lang="en-US" sz="2245" dirty="0"/>
          </a:p>
        </p:txBody>
      </p:sp>
      <p:sp>
        <p:nvSpPr>
          <p:cNvPr id="12" name="Text 5"/>
          <p:cNvSpPr/>
          <p:nvPr/>
        </p:nvSpPr>
        <p:spPr>
          <a:xfrm>
            <a:off x="7910155" y="4427339"/>
            <a:ext cx="5871924" cy="7755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54"/>
              </a:lnSpc>
              <a:buNone/>
            </a:pPr>
            <a:r>
              <a:rPr lang="en-US" sz="1909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Înconjurate în totalitate de uscat, conectate la oceane doar prin strâmtori.</a:t>
            </a:r>
            <a:endParaRPr lang="en-US" sz="1909" dirty="0"/>
          </a:p>
        </p:txBody>
      </p:sp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4720" y="5622488"/>
            <a:ext cx="1211937" cy="1939171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7910155" y="5864781"/>
            <a:ext cx="2851666" cy="3563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07"/>
              </a:lnSpc>
              <a:buNone/>
            </a:pPr>
            <a:r>
              <a:rPr lang="en-US" sz="2245" b="1" kern="0" spc="-45" dirty="0" err="1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Mări</a:t>
            </a:r>
            <a:r>
              <a:rPr lang="en-US" sz="2245" b="1" kern="0" spc="-45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 </a:t>
            </a:r>
            <a:r>
              <a:rPr lang="ro-RO" sz="2245" b="1" kern="0" spc="-45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e</a:t>
            </a:r>
            <a:r>
              <a:rPr lang="en-US" sz="2245" b="1" kern="0" spc="-45" dirty="0" err="1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picontinentale</a:t>
            </a:r>
            <a:endParaRPr lang="en-US" sz="2245" dirty="0"/>
          </a:p>
        </p:txBody>
      </p:sp>
      <p:sp>
        <p:nvSpPr>
          <p:cNvPr id="15" name="Text 7"/>
          <p:cNvSpPr/>
          <p:nvPr/>
        </p:nvSpPr>
        <p:spPr>
          <a:xfrm>
            <a:off x="7910155" y="6366510"/>
            <a:ext cx="5871924" cy="7755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54"/>
              </a:lnSpc>
              <a:buNone/>
            </a:pPr>
            <a:r>
              <a:rPr lang="en-US" sz="1909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Situate pe platforma continentală, între țărm și largul oceanului.</a:t>
            </a:r>
            <a:endParaRPr lang="en-US" sz="190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478</Words>
  <Application>Microsoft Office PowerPoint</Application>
  <PresentationFormat>Довільний</PresentationFormat>
  <Paragraphs>87</Paragraphs>
  <Slides>10</Slides>
  <Notes>10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adonis-web</vt:lpstr>
      <vt:lpstr>Arial</vt:lpstr>
      <vt:lpstr>Source Sans Pro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Grigore</dc:creator>
  <cp:lastModifiedBy>Liliya Hovornyan</cp:lastModifiedBy>
  <cp:revision>2</cp:revision>
  <dcterms:created xsi:type="dcterms:W3CDTF">2024-07-02T12:04:44Z</dcterms:created>
  <dcterms:modified xsi:type="dcterms:W3CDTF">2024-07-02T12:09:29Z</dcterms:modified>
</cp:coreProperties>
</file>