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41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gamma.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84146" y="795933"/>
            <a:ext cx="7575709" cy="3865245"/>
          </a:xfrm>
          <a:prstGeom prst="rect">
            <a:avLst/>
          </a:prstGeom>
          <a:noFill/>
          <a:ln/>
        </p:spPr>
        <p:txBody>
          <a:bodyPr wrap="square" rtlCol="0" anchor="t"/>
          <a:lstStyle/>
          <a:p>
            <a:pPr marL="0" indent="0">
              <a:lnSpc>
                <a:spcPts val="7609"/>
              </a:lnSpc>
              <a:buNone/>
            </a:pPr>
            <a:r>
              <a:rPr lang="en-US" sz="6087" b="1" dirty="0">
                <a:solidFill>
                  <a:srgbClr val="333F70"/>
                </a:solidFill>
                <a:latin typeface="Unbounded" pitchFamily="34" charset="0"/>
                <a:ea typeface="Unbounded" pitchFamily="34" charset="-122"/>
                <a:cs typeface="Unbounded" pitchFamily="34" charset="-120"/>
              </a:rPr>
              <a:t>Fenomenele de Reflexie și Refracție a Luminii</a:t>
            </a:r>
            <a:endParaRPr lang="en-US" sz="6087" dirty="0"/>
          </a:p>
        </p:txBody>
      </p:sp>
      <p:sp>
        <p:nvSpPr>
          <p:cNvPr id="6" name="Text 3"/>
          <p:cNvSpPr/>
          <p:nvPr/>
        </p:nvSpPr>
        <p:spPr>
          <a:xfrm>
            <a:off x="784146" y="4997172"/>
            <a:ext cx="7575709" cy="1792486"/>
          </a:xfrm>
          <a:prstGeom prst="rect">
            <a:avLst/>
          </a:prstGeom>
          <a:noFill/>
          <a:ln/>
        </p:spPr>
        <p:txBody>
          <a:bodyPr wrap="square" rtlCol="0" anchor="t"/>
          <a:lstStyle/>
          <a:p>
            <a:pPr marL="0" indent="0">
              <a:lnSpc>
                <a:spcPts val="2823"/>
              </a:lnSpc>
              <a:buNone/>
            </a:pPr>
            <a:r>
              <a:rPr lang="en-US" sz="1764" dirty="0">
                <a:solidFill>
                  <a:srgbClr val="333F70"/>
                </a:solidFill>
                <a:latin typeface="Open Sans" pitchFamily="34" charset="0"/>
                <a:ea typeface="Open Sans" pitchFamily="34" charset="-122"/>
                <a:cs typeface="Open Sans" pitchFamily="34" charset="-120"/>
              </a:rPr>
              <a:t>Lumina este un fenomen fascinant care ne permite să vedem lumea înconjurătoare. Fenomenele de reflexie și refracție sunt două procese cheie care influențează modul în care lumina interacționează cu mediile fizice. Aceste procese sunt esențiale în multe domenii, de la optică și fizică, până la tehnologia modernă și designul.</a:t>
            </a:r>
            <a:endParaRPr lang="en-US" sz="1764" dirty="0"/>
          </a:p>
        </p:txBody>
      </p:sp>
      <p:pic>
        <p:nvPicPr>
          <p:cNvPr id="8" name="Image 1" descr="preencoded.png"/>
          <p:cNvPicPr>
            <a:picLocks noChangeAspect="1"/>
          </p:cNvPicPr>
          <p:nvPr/>
        </p:nvPicPr>
        <p:blipFill>
          <a:blip r:embed="rId4"/>
          <a:stretch>
            <a:fillRect/>
          </a:stretch>
        </p:blipFill>
        <p:spPr>
          <a:xfrm>
            <a:off x="791766" y="7066002"/>
            <a:ext cx="343257" cy="343257"/>
          </a:xfrm>
          <a:prstGeom prst="rect">
            <a:avLst/>
          </a:prstGeom>
        </p:spPr>
      </p:pic>
      <p:sp>
        <p:nvSpPr>
          <p:cNvPr id="9" name="Text 5"/>
          <p:cNvSpPr/>
          <p:nvPr/>
        </p:nvSpPr>
        <p:spPr>
          <a:xfrm>
            <a:off x="1254562" y="7041713"/>
            <a:ext cx="1592699" cy="391954"/>
          </a:xfrm>
          <a:prstGeom prst="rect">
            <a:avLst/>
          </a:prstGeom>
          <a:noFill/>
          <a:ln/>
        </p:spPr>
        <p:txBody>
          <a:bodyPr wrap="none" rtlCol="0" anchor="t"/>
          <a:lstStyle/>
          <a:p>
            <a:pPr marL="0" indent="0" algn="l">
              <a:lnSpc>
                <a:spcPts val="3088"/>
              </a:lnSpc>
              <a:buNone/>
            </a:pPr>
            <a:endParaRPr lang="en-US" sz="220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807964"/>
            <a:ext cx="6172200"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Rezumat</a:t>
            </a:r>
            <a:endParaRPr lang="en-US" sz="4860" dirty="0"/>
          </a:p>
        </p:txBody>
      </p:sp>
      <p:sp>
        <p:nvSpPr>
          <p:cNvPr id="5" name="Text 3"/>
          <p:cNvSpPr/>
          <p:nvPr/>
        </p:nvSpPr>
        <p:spPr>
          <a:xfrm>
            <a:off x="864037" y="3196590"/>
            <a:ext cx="3086100" cy="385763"/>
          </a:xfrm>
          <a:prstGeom prst="rect">
            <a:avLst/>
          </a:prstGeom>
          <a:noFill/>
          <a:ln/>
        </p:spPr>
        <p:txBody>
          <a:bodyPr wrap="none" rtlCol="0" anchor="t"/>
          <a:lstStyle/>
          <a:p>
            <a:pPr marL="0" indent="0">
              <a:lnSpc>
                <a:spcPts val="3038"/>
              </a:lnSpc>
              <a:buNone/>
            </a:pPr>
            <a:r>
              <a:rPr lang="en-US" sz="2430" b="1" dirty="0" err="1">
                <a:solidFill>
                  <a:srgbClr val="333F70"/>
                </a:solidFill>
                <a:latin typeface="Unbounded" pitchFamily="34" charset="0"/>
                <a:ea typeface="Unbounded" pitchFamily="34" charset="-122"/>
                <a:cs typeface="Unbounded" pitchFamily="34" charset="-120"/>
              </a:rPr>
              <a:t>Reflexia</a:t>
            </a:r>
            <a:r>
              <a:rPr lang="en-US" sz="2430" b="1" dirty="0">
                <a:solidFill>
                  <a:srgbClr val="333F70"/>
                </a:solidFill>
                <a:latin typeface="Unbounded" pitchFamily="34" charset="0"/>
                <a:ea typeface="Unbounded" pitchFamily="34" charset="-122"/>
                <a:cs typeface="Unbounded" pitchFamily="34" charset="-120"/>
              </a:rPr>
              <a:t> </a:t>
            </a:r>
            <a:r>
              <a:rPr lang="ro-RO" sz="2430" b="1" dirty="0">
                <a:solidFill>
                  <a:srgbClr val="333F70"/>
                </a:solidFill>
                <a:latin typeface="Unbounded" pitchFamily="34" charset="0"/>
                <a:ea typeface="Unbounded" pitchFamily="34" charset="-122"/>
                <a:cs typeface="Unbounded" pitchFamily="34" charset="-120"/>
              </a:rPr>
              <a:t>l</a:t>
            </a:r>
            <a:r>
              <a:rPr lang="en-US" sz="2430" b="1" dirty="0" err="1">
                <a:solidFill>
                  <a:srgbClr val="333F70"/>
                </a:solidFill>
                <a:latin typeface="Unbounded" pitchFamily="34" charset="0"/>
                <a:ea typeface="Unbounded" pitchFamily="34" charset="-122"/>
                <a:cs typeface="Unbounded" pitchFamily="34" charset="-120"/>
              </a:rPr>
              <a:t>uminii</a:t>
            </a:r>
            <a:endParaRPr lang="en-US" sz="2430" dirty="0"/>
          </a:p>
        </p:txBody>
      </p:sp>
      <p:sp>
        <p:nvSpPr>
          <p:cNvPr id="6" name="Text 4"/>
          <p:cNvSpPr/>
          <p:nvPr/>
        </p:nvSpPr>
        <p:spPr>
          <a:xfrm>
            <a:off x="864037" y="3829169"/>
            <a:ext cx="3898821" cy="1975247"/>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Fenomenul prin care o rază de lumină se întoarce în mediul din care a provenit atunci când întâlnește o suprafață netedă și lucioasă, urmând legile reflexiei.</a:t>
            </a:r>
            <a:endParaRPr lang="en-US" sz="1944" dirty="0"/>
          </a:p>
        </p:txBody>
      </p:sp>
      <p:sp>
        <p:nvSpPr>
          <p:cNvPr id="7" name="Text 5"/>
          <p:cNvSpPr/>
          <p:nvPr/>
        </p:nvSpPr>
        <p:spPr>
          <a:xfrm>
            <a:off x="5372695" y="3196590"/>
            <a:ext cx="3308985" cy="385763"/>
          </a:xfrm>
          <a:prstGeom prst="rect">
            <a:avLst/>
          </a:prstGeom>
          <a:noFill/>
          <a:ln/>
        </p:spPr>
        <p:txBody>
          <a:bodyPr wrap="none" rtlCol="0" anchor="t"/>
          <a:lstStyle/>
          <a:p>
            <a:pPr marL="0" indent="0">
              <a:lnSpc>
                <a:spcPts val="3038"/>
              </a:lnSpc>
              <a:buNone/>
            </a:pPr>
            <a:r>
              <a:rPr lang="en-US" sz="2430" b="1" dirty="0" err="1">
                <a:solidFill>
                  <a:srgbClr val="333F70"/>
                </a:solidFill>
                <a:latin typeface="Unbounded" pitchFamily="34" charset="0"/>
                <a:ea typeface="Unbounded" pitchFamily="34" charset="-122"/>
                <a:cs typeface="Unbounded" pitchFamily="34" charset="-120"/>
              </a:rPr>
              <a:t>Refracția</a:t>
            </a:r>
            <a:r>
              <a:rPr lang="en-US" sz="2430" b="1" dirty="0">
                <a:solidFill>
                  <a:srgbClr val="333F70"/>
                </a:solidFill>
                <a:latin typeface="Unbounded" pitchFamily="34" charset="0"/>
                <a:ea typeface="Unbounded" pitchFamily="34" charset="-122"/>
                <a:cs typeface="Unbounded" pitchFamily="34" charset="-120"/>
              </a:rPr>
              <a:t> </a:t>
            </a:r>
            <a:r>
              <a:rPr lang="ro-RO" sz="2430" b="1" dirty="0">
                <a:solidFill>
                  <a:srgbClr val="333F70"/>
                </a:solidFill>
                <a:latin typeface="Unbounded" pitchFamily="34" charset="0"/>
                <a:ea typeface="Unbounded" pitchFamily="34" charset="-122"/>
                <a:cs typeface="Unbounded" pitchFamily="34" charset="-120"/>
              </a:rPr>
              <a:t>l</a:t>
            </a:r>
            <a:r>
              <a:rPr lang="en-US" sz="2430" b="1" dirty="0" err="1">
                <a:solidFill>
                  <a:srgbClr val="333F70"/>
                </a:solidFill>
                <a:latin typeface="Unbounded" pitchFamily="34" charset="0"/>
                <a:ea typeface="Unbounded" pitchFamily="34" charset="-122"/>
                <a:cs typeface="Unbounded" pitchFamily="34" charset="-120"/>
              </a:rPr>
              <a:t>uminii</a:t>
            </a:r>
            <a:endParaRPr lang="en-US" sz="2430" dirty="0"/>
          </a:p>
        </p:txBody>
      </p:sp>
      <p:sp>
        <p:nvSpPr>
          <p:cNvPr id="8" name="Text 6"/>
          <p:cNvSpPr/>
          <p:nvPr/>
        </p:nvSpPr>
        <p:spPr>
          <a:xfrm>
            <a:off x="5372695" y="3829169"/>
            <a:ext cx="3898821"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Fenomenul prin care o rază de lumină își schimbă direcția atunci când trece printr-o suprafață de separație dintre două medii transparente cu indici de refracție diferiți.</a:t>
            </a:r>
            <a:endParaRPr lang="en-US" sz="1944" dirty="0"/>
          </a:p>
        </p:txBody>
      </p:sp>
      <p:sp>
        <p:nvSpPr>
          <p:cNvPr id="9" name="Text 7"/>
          <p:cNvSpPr/>
          <p:nvPr/>
        </p:nvSpPr>
        <p:spPr>
          <a:xfrm>
            <a:off x="9881354" y="3196590"/>
            <a:ext cx="3150632" cy="385763"/>
          </a:xfrm>
          <a:prstGeom prst="rect">
            <a:avLst/>
          </a:prstGeom>
          <a:noFill/>
          <a:ln/>
        </p:spPr>
        <p:txBody>
          <a:bodyPr wrap="none" rtlCol="0" anchor="t"/>
          <a:lstStyle/>
          <a:p>
            <a:pPr marL="0" indent="0">
              <a:lnSpc>
                <a:spcPts val="3038"/>
              </a:lnSpc>
              <a:buNone/>
            </a:pPr>
            <a:r>
              <a:rPr lang="en-US" sz="2430" b="1" dirty="0" err="1">
                <a:solidFill>
                  <a:srgbClr val="333F70"/>
                </a:solidFill>
                <a:latin typeface="Unbounded" pitchFamily="34" charset="0"/>
                <a:ea typeface="Unbounded" pitchFamily="34" charset="-122"/>
                <a:cs typeface="Unbounded" pitchFamily="34" charset="-120"/>
              </a:rPr>
              <a:t>Aplicații</a:t>
            </a:r>
            <a:r>
              <a:rPr lang="en-US" sz="2430" b="1" dirty="0">
                <a:solidFill>
                  <a:srgbClr val="333F70"/>
                </a:solidFill>
                <a:latin typeface="Unbounded" pitchFamily="34" charset="0"/>
                <a:ea typeface="Unbounded" pitchFamily="34" charset="-122"/>
                <a:cs typeface="Unbounded" pitchFamily="34" charset="-120"/>
              </a:rPr>
              <a:t> </a:t>
            </a:r>
            <a:r>
              <a:rPr lang="ro-RO" sz="2430" b="1" dirty="0">
                <a:solidFill>
                  <a:srgbClr val="333F70"/>
                </a:solidFill>
                <a:latin typeface="Unbounded" pitchFamily="34" charset="0"/>
                <a:ea typeface="Unbounded" pitchFamily="34" charset="-122"/>
                <a:cs typeface="Unbounded" pitchFamily="34" charset="-120"/>
              </a:rPr>
              <a:t>d</a:t>
            </a:r>
            <a:r>
              <a:rPr lang="en-US" sz="2430" b="1" dirty="0" err="1">
                <a:solidFill>
                  <a:srgbClr val="333F70"/>
                </a:solidFill>
                <a:latin typeface="Unbounded" pitchFamily="34" charset="0"/>
                <a:ea typeface="Unbounded" pitchFamily="34" charset="-122"/>
                <a:cs typeface="Unbounded" pitchFamily="34" charset="-120"/>
              </a:rPr>
              <a:t>iverse</a:t>
            </a:r>
            <a:endParaRPr lang="en-US" sz="2430" dirty="0"/>
          </a:p>
        </p:txBody>
      </p:sp>
      <p:sp>
        <p:nvSpPr>
          <p:cNvPr id="10" name="Text 8"/>
          <p:cNvSpPr/>
          <p:nvPr/>
        </p:nvSpPr>
        <p:spPr>
          <a:xfrm>
            <a:off x="9881354" y="3829169"/>
            <a:ext cx="3898821" cy="1975247"/>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Reflexia și refracția luminii stau la baza multor tehnologii și aplicații în domenii precum optica, fotografia, medicina, telecomunicațiile și arhitectura.</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43982" y="967026"/>
            <a:ext cx="4697611" cy="587216"/>
          </a:xfrm>
          <a:prstGeom prst="rect">
            <a:avLst/>
          </a:prstGeom>
          <a:noFill/>
          <a:ln/>
        </p:spPr>
        <p:txBody>
          <a:bodyPr wrap="none" rtlCol="0" anchor="t"/>
          <a:lstStyle/>
          <a:p>
            <a:pPr marL="0" indent="0">
              <a:lnSpc>
                <a:spcPts val="4624"/>
              </a:lnSpc>
              <a:buNone/>
            </a:pPr>
            <a:r>
              <a:rPr lang="en-US" sz="3699" b="1" dirty="0">
                <a:solidFill>
                  <a:srgbClr val="333F70"/>
                </a:solidFill>
                <a:latin typeface="Unbounded" pitchFamily="34" charset="0"/>
                <a:ea typeface="Unbounded" pitchFamily="34" charset="-122"/>
                <a:cs typeface="Unbounded" pitchFamily="34" charset="-120"/>
              </a:rPr>
              <a:t>Reflexia Luminii</a:t>
            </a:r>
            <a:endParaRPr lang="en-US" sz="3699" dirty="0"/>
          </a:p>
        </p:txBody>
      </p:sp>
      <p:sp>
        <p:nvSpPr>
          <p:cNvPr id="6" name="Shape 3"/>
          <p:cNvSpPr/>
          <p:nvPr/>
        </p:nvSpPr>
        <p:spPr>
          <a:xfrm>
            <a:off x="6407110" y="1836063"/>
            <a:ext cx="37505" cy="5426393"/>
          </a:xfrm>
          <a:prstGeom prst="roundRect">
            <a:avLst>
              <a:gd name="adj" fmla="val 225458"/>
            </a:avLst>
          </a:prstGeom>
          <a:solidFill>
            <a:srgbClr val="BCDBD4"/>
          </a:solidFill>
          <a:ln/>
        </p:spPr>
      </p:sp>
      <p:sp>
        <p:nvSpPr>
          <p:cNvPr id="7" name="Shape 4"/>
          <p:cNvSpPr/>
          <p:nvPr/>
        </p:nvSpPr>
        <p:spPr>
          <a:xfrm>
            <a:off x="6637139" y="2239982"/>
            <a:ext cx="657582" cy="37505"/>
          </a:xfrm>
          <a:prstGeom prst="roundRect">
            <a:avLst>
              <a:gd name="adj" fmla="val 225458"/>
            </a:avLst>
          </a:prstGeom>
          <a:solidFill>
            <a:srgbClr val="BCDBD4"/>
          </a:solidFill>
          <a:ln/>
        </p:spPr>
      </p:sp>
      <p:sp>
        <p:nvSpPr>
          <p:cNvPr id="8" name="Shape 5"/>
          <p:cNvSpPr/>
          <p:nvPr/>
        </p:nvSpPr>
        <p:spPr>
          <a:xfrm>
            <a:off x="6214467" y="2047399"/>
            <a:ext cx="422672" cy="422672"/>
          </a:xfrm>
          <a:prstGeom prst="roundRect">
            <a:avLst>
              <a:gd name="adj" fmla="val 20006"/>
            </a:avLst>
          </a:prstGeom>
          <a:solidFill>
            <a:srgbClr val="D6F5EE"/>
          </a:solidFill>
          <a:ln w="7620">
            <a:solidFill>
              <a:srgbClr val="BCDBD4"/>
            </a:solidFill>
            <a:prstDash val="solid"/>
          </a:ln>
        </p:spPr>
      </p:sp>
      <p:sp>
        <p:nvSpPr>
          <p:cNvPr id="9" name="Text 6"/>
          <p:cNvSpPr/>
          <p:nvPr/>
        </p:nvSpPr>
        <p:spPr>
          <a:xfrm>
            <a:off x="6352461" y="2117765"/>
            <a:ext cx="146566" cy="281821"/>
          </a:xfrm>
          <a:prstGeom prst="rect">
            <a:avLst/>
          </a:prstGeom>
          <a:noFill/>
          <a:ln/>
        </p:spPr>
        <p:txBody>
          <a:bodyPr wrap="none" rtlCol="0" anchor="t"/>
          <a:lstStyle/>
          <a:p>
            <a:pPr marL="0" indent="0" algn="ctr">
              <a:lnSpc>
                <a:spcPts val="2219"/>
              </a:lnSpc>
              <a:buNone/>
            </a:pPr>
            <a:r>
              <a:rPr lang="en-US" sz="2219" b="1" dirty="0">
                <a:solidFill>
                  <a:srgbClr val="333F70"/>
                </a:solidFill>
                <a:latin typeface="Unbounded" pitchFamily="34" charset="0"/>
                <a:ea typeface="Unbounded" pitchFamily="34" charset="-122"/>
                <a:cs typeface="Unbounded" pitchFamily="34" charset="-120"/>
              </a:rPr>
              <a:t>1</a:t>
            </a:r>
            <a:endParaRPr lang="en-US" sz="2219" dirty="0"/>
          </a:p>
        </p:txBody>
      </p:sp>
      <p:sp>
        <p:nvSpPr>
          <p:cNvPr id="10" name="Text 7"/>
          <p:cNvSpPr/>
          <p:nvPr/>
        </p:nvSpPr>
        <p:spPr>
          <a:xfrm>
            <a:off x="7459266" y="2023943"/>
            <a:ext cx="2348746" cy="293608"/>
          </a:xfrm>
          <a:prstGeom prst="rect">
            <a:avLst/>
          </a:prstGeom>
          <a:noFill/>
          <a:ln/>
        </p:spPr>
        <p:txBody>
          <a:bodyPr wrap="none" rtlCol="0" anchor="t"/>
          <a:lstStyle/>
          <a:p>
            <a:pPr marL="0" indent="0" algn="l">
              <a:lnSpc>
                <a:spcPts val="2312"/>
              </a:lnSpc>
              <a:buNone/>
            </a:pPr>
            <a:r>
              <a:rPr lang="en-US" sz="1849" b="1" dirty="0">
                <a:solidFill>
                  <a:srgbClr val="333F70"/>
                </a:solidFill>
                <a:latin typeface="Unbounded" pitchFamily="34" charset="0"/>
                <a:ea typeface="Unbounded" pitchFamily="34" charset="-122"/>
                <a:cs typeface="Unbounded" pitchFamily="34" charset="-120"/>
              </a:rPr>
              <a:t>Definire</a:t>
            </a:r>
            <a:endParaRPr lang="en-US" sz="1849" dirty="0"/>
          </a:p>
        </p:txBody>
      </p:sp>
      <p:sp>
        <p:nvSpPr>
          <p:cNvPr id="11" name="Text 8"/>
          <p:cNvSpPr/>
          <p:nvPr/>
        </p:nvSpPr>
        <p:spPr>
          <a:xfrm>
            <a:off x="7459266" y="2430185"/>
            <a:ext cx="6513552" cy="901541"/>
          </a:xfrm>
          <a:prstGeom prst="rect">
            <a:avLst/>
          </a:prstGeom>
          <a:noFill/>
          <a:ln/>
        </p:spPr>
        <p:txBody>
          <a:bodyPr wrap="square" rtlCol="0" anchor="t"/>
          <a:lstStyle/>
          <a:p>
            <a:pPr marL="0" indent="0" algn="l">
              <a:lnSpc>
                <a:spcPts val="2367"/>
              </a:lnSpc>
              <a:buNone/>
            </a:pPr>
            <a:r>
              <a:rPr lang="en-US" sz="1480" dirty="0">
                <a:solidFill>
                  <a:srgbClr val="333F70"/>
                </a:solidFill>
                <a:latin typeface="Open Sans" pitchFamily="34" charset="0"/>
                <a:ea typeface="Open Sans" pitchFamily="34" charset="-122"/>
                <a:cs typeface="Open Sans" pitchFamily="34" charset="-120"/>
              </a:rPr>
              <a:t>Reflexia luminii reprezintă fenomenul prin care o rază de lumină se întoarce în mediul din care a provenit atunci când întâlnește o suprafață netedă și lucioasă.</a:t>
            </a:r>
            <a:endParaRPr lang="en-US" sz="1480" dirty="0"/>
          </a:p>
        </p:txBody>
      </p:sp>
      <p:sp>
        <p:nvSpPr>
          <p:cNvPr id="12" name="Shape 9"/>
          <p:cNvSpPr/>
          <p:nvPr/>
        </p:nvSpPr>
        <p:spPr>
          <a:xfrm>
            <a:off x="6637139" y="4111407"/>
            <a:ext cx="657582" cy="37505"/>
          </a:xfrm>
          <a:prstGeom prst="roundRect">
            <a:avLst>
              <a:gd name="adj" fmla="val 225458"/>
            </a:avLst>
          </a:prstGeom>
          <a:solidFill>
            <a:srgbClr val="BCDBD4"/>
          </a:solidFill>
          <a:ln/>
        </p:spPr>
      </p:sp>
      <p:sp>
        <p:nvSpPr>
          <p:cNvPr id="13" name="Shape 10"/>
          <p:cNvSpPr/>
          <p:nvPr/>
        </p:nvSpPr>
        <p:spPr>
          <a:xfrm>
            <a:off x="6214467" y="3918823"/>
            <a:ext cx="422672" cy="422672"/>
          </a:xfrm>
          <a:prstGeom prst="roundRect">
            <a:avLst>
              <a:gd name="adj" fmla="val 20006"/>
            </a:avLst>
          </a:prstGeom>
          <a:solidFill>
            <a:srgbClr val="D6F5EE"/>
          </a:solidFill>
          <a:ln w="7620">
            <a:solidFill>
              <a:srgbClr val="BCDBD4"/>
            </a:solidFill>
            <a:prstDash val="solid"/>
          </a:ln>
        </p:spPr>
      </p:sp>
      <p:sp>
        <p:nvSpPr>
          <p:cNvPr id="14" name="Text 11"/>
          <p:cNvSpPr/>
          <p:nvPr/>
        </p:nvSpPr>
        <p:spPr>
          <a:xfrm>
            <a:off x="6308169" y="3989189"/>
            <a:ext cx="235268" cy="281821"/>
          </a:xfrm>
          <a:prstGeom prst="rect">
            <a:avLst/>
          </a:prstGeom>
          <a:noFill/>
          <a:ln/>
        </p:spPr>
        <p:txBody>
          <a:bodyPr wrap="none" rtlCol="0" anchor="t"/>
          <a:lstStyle/>
          <a:p>
            <a:pPr marL="0" indent="0" algn="ctr">
              <a:lnSpc>
                <a:spcPts val="2219"/>
              </a:lnSpc>
              <a:buNone/>
            </a:pPr>
            <a:r>
              <a:rPr lang="en-US" sz="2219" b="1" dirty="0">
                <a:solidFill>
                  <a:srgbClr val="333F70"/>
                </a:solidFill>
                <a:latin typeface="Unbounded" pitchFamily="34" charset="0"/>
                <a:ea typeface="Unbounded" pitchFamily="34" charset="-122"/>
                <a:cs typeface="Unbounded" pitchFamily="34" charset="-120"/>
              </a:rPr>
              <a:t>2</a:t>
            </a:r>
            <a:endParaRPr lang="en-US" sz="2219" dirty="0"/>
          </a:p>
        </p:txBody>
      </p:sp>
      <p:sp>
        <p:nvSpPr>
          <p:cNvPr id="15" name="Text 12"/>
          <p:cNvSpPr/>
          <p:nvPr/>
        </p:nvSpPr>
        <p:spPr>
          <a:xfrm>
            <a:off x="7459266" y="3895368"/>
            <a:ext cx="2348746" cy="293608"/>
          </a:xfrm>
          <a:prstGeom prst="rect">
            <a:avLst/>
          </a:prstGeom>
          <a:noFill/>
          <a:ln/>
        </p:spPr>
        <p:txBody>
          <a:bodyPr wrap="none" rtlCol="0" anchor="t"/>
          <a:lstStyle/>
          <a:p>
            <a:pPr marL="0" indent="0" algn="l">
              <a:lnSpc>
                <a:spcPts val="2312"/>
              </a:lnSpc>
              <a:buNone/>
            </a:pPr>
            <a:r>
              <a:rPr lang="en-US" sz="1849" b="1" dirty="0">
                <a:solidFill>
                  <a:srgbClr val="333F70"/>
                </a:solidFill>
                <a:latin typeface="Unbounded" pitchFamily="34" charset="0"/>
                <a:ea typeface="Unbounded" pitchFamily="34" charset="-122"/>
                <a:cs typeface="Unbounded" pitchFamily="34" charset="-120"/>
              </a:rPr>
              <a:t>Legile Reflexiei</a:t>
            </a:r>
            <a:endParaRPr lang="en-US" sz="1849" dirty="0"/>
          </a:p>
        </p:txBody>
      </p:sp>
      <p:sp>
        <p:nvSpPr>
          <p:cNvPr id="16" name="Text 13"/>
          <p:cNvSpPr/>
          <p:nvPr/>
        </p:nvSpPr>
        <p:spPr>
          <a:xfrm>
            <a:off x="7459266" y="4301609"/>
            <a:ext cx="6513552" cy="901541"/>
          </a:xfrm>
          <a:prstGeom prst="rect">
            <a:avLst/>
          </a:prstGeom>
          <a:noFill/>
          <a:ln/>
        </p:spPr>
        <p:txBody>
          <a:bodyPr wrap="square" rtlCol="0" anchor="t"/>
          <a:lstStyle/>
          <a:p>
            <a:pPr marL="0" indent="0" algn="l">
              <a:lnSpc>
                <a:spcPts val="2367"/>
              </a:lnSpc>
              <a:buNone/>
            </a:pPr>
            <a:r>
              <a:rPr lang="en-US" sz="1480" dirty="0">
                <a:solidFill>
                  <a:srgbClr val="333F70"/>
                </a:solidFill>
                <a:latin typeface="Open Sans" pitchFamily="34" charset="0"/>
                <a:ea typeface="Open Sans" pitchFamily="34" charset="-122"/>
                <a:cs typeface="Open Sans" pitchFamily="34" charset="-120"/>
              </a:rPr>
              <a:t>Reflexia luminii se ghidează după două legi: 1) Unghiul de incidență este egal cu unghiul de reflexie, și 2) Raza incidentă, raza reflectată și normala la suprafață sunt într-un plan.</a:t>
            </a:r>
            <a:endParaRPr lang="en-US" sz="1480" dirty="0"/>
          </a:p>
        </p:txBody>
      </p:sp>
      <p:sp>
        <p:nvSpPr>
          <p:cNvPr id="17" name="Shape 14"/>
          <p:cNvSpPr/>
          <p:nvPr/>
        </p:nvSpPr>
        <p:spPr>
          <a:xfrm>
            <a:off x="6637139" y="5982831"/>
            <a:ext cx="657582" cy="37505"/>
          </a:xfrm>
          <a:prstGeom prst="roundRect">
            <a:avLst>
              <a:gd name="adj" fmla="val 225458"/>
            </a:avLst>
          </a:prstGeom>
          <a:solidFill>
            <a:srgbClr val="BCDBD4"/>
          </a:solidFill>
          <a:ln/>
        </p:spPr>
      </p:sp>
      <p:sp>
        <p:nvSpPr>
          <p:cNvPr id="18" name="Shape 15"/>
          <p:cNvSpPr/>
          <p:nvPr/>
        </p:nvSpPr>
        <p:spPr>
          <a:xfrm>
            <a:off x="6214467" y="5790247"/>
            <a:ext cx="422672" cy="422672"/>
          </a:xfrm>
          <a:prstGeom prst="roundRect">
            <a:avLst>
              <a:gd name="adj" fmla="val 20006"/>
            </a:avLst>
          </a:prstGeom>
          <a:solidFill>
            <a:srgbClr val="D6F5EE"/>
          </a:solidFill>
          <a:ln w="7620">
            <a:solidFill>
              <a:srgbClr val="BCDBD4"/>
            </a:solidFill>
            <a:prstDash val="solid"/>
          </a:ln>
        </p:spPr>
      </p:sp>
      <p:sp>
        <p:nvSpPr>
          <p:cNvPr id="19" name="Text 16"/>
          <p:cNvSpPr/>
          <p:nvPr/>
        </p:nvSpPr>
        <p:spPr>
          <a:xfrm>
            <a:off x="6307574" y="5860613"/>
            <a:ext cx="236458" cy="281821"/>
          </a:xfrm>
          <a:prstGeom prst="rect">
            <a:avLst/>
          </a:prstGeom>
          <a:noFill/>
          <a:ln/>
        </p:spPr>
        <p:txBody>
          <a:bodyPr wrap="none" rtlCol="0" anchor="t"/>
          <a:lstStyle/>
          <a:p>
            <a:pPr marL="0" indent="0" algn="ctr">
              <a:lnSpc>
                <a:spcPts val="2219"/>
              </a:lnSpc>
              <a:buNone/>
            </a:pPr>
            <a:r>
              <a:rPr lang="en-US" sz="2219" b="1" dirty="0">
                <a:solidFill>
                  <a:srgbClr val="333F70"/>
                </a:solidFill>
                <a:latin typeface="Unbounded" pitchFamily="34" charset="0"/>
                <a:ea typeface="Unbounded" pitchFamily="34" charset="-122"/>
                <a:cs typeface="Unbounded" pitchFamily="34" charset="-120"/>
              </a:rPr>
              <a:t>3</a:t>
            </a:r>
            <a:endParaRPr lang="en-US" sz="2219" dirty="0"/>
          </a:p>
        </p:txBody>
      </p:sp>
      <p:sp>
        <p:nvSpPr>
          <p:cNvPr id="20" name="Text 17"/>
          <p:cNvSpPr/>
          <p:nvPr/>
        </p:nvSpPr>
        <p:spPr>
          <a:xfrm>
            <a:off x="7459266" y="5766792"/>
            <a:ext cx="2485787" cy="293608"/>
          </a:xfrm>
          <a:prstGeom prst="rect">
            <a:avLst/>
          </a:prstGeom>
          <a:noFill/>
          <a:ln/>
        </p:spPr>
        <p:txBody>
          <a:bodyPr wrap="none" rtlCol="0" anchor="t"/>
          <a:lstStyle/>
          <a:p>
            <a:pPr marL="0" indent="0" algn="l">
              <a:lnSpc>
                <a:spcPts val="2312"/>
              </a:lnSpc>
              <a:buNone/>
            </a:pPr>
            <a:r>
              <a:rPr lang="en-US" sz="1849" b="1" dirty="0">
                <a:solidFill>
                  <a:srgbClr val="333F70"/>
                </a:solidFill>
                <a:latin typeface="Unbounded" pitchFamily="34" charset="0"/>
                <a:ea typeface="Unbounded" pitchFamily="34" charset="-122"/>
                <a:cs typeface="Unbounded" pitchFamily="34" charset="-120"/>
              </a:rPr>
              <a:t>Tipuri de Reflexie</a:t>
            </a:r>
            <a:endParaRPr lang="en-US" sz="1849" dirty="0"/>
          </a:p>
        </p:txBody>
      </p:sp>
      <p:sp>
        <p:nvSpPr>
          <p:cNvPr id="21" name="Text 18"/>
          <p:cNvSpPr/>
          <p:nvPr/>
        </p:nvSpPr>
        <p:spPr>
          <a:xfrm>
            <a:off x="7459266" y="6173033"/>
            <a:ext cx="6513552" cy="901541"/>
          </a:xfrm>
          <a:prstGeom prst="rect">
            <a:avLst/>
          </a:prstGeom>
          <a:noFill/>
          <a:ln/>
        </p:spPr>
        <p:txBody>
          <a:bodyPr wrap="square" rtlCol="0" anchor="t"/>
          <a:lstStyle/>
          <a:p>
            <a:pPr marL="0" indent="0" algn="l">
              <a:lnSpc>
                <a:spcPts val="2367"/>
              </a:lnSpc>
              <a:buNone/>
            </a:pPr>
            <a:r>
              <a:rPr lang="en-US" sz="1480" dirty="0">
                <a:solidFill>
                  <a:srgbClr val="333F70"/>
                </a:solidFill>
                <a:latin typeface="Open Sans" pitchFamily="34" charset="0"/>
                <a:ea typeface="Open Sans" pitchFamily="34" charset="-122"/>
                <a:cs typeface="Open Sans" pitchFamily="34" charset="-120"/>
              </a:rPr>
              <a:t>Există două tipuri principale de reflexie: reflexia specular, care are loc pe suprafețe netede și lustruite, și reflexia difuză, care are loc pe suprafețe aspre și neuniforme.</a:t>
            </a:r>
            <a:endParaRPr lang="en-US" sz="148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017865"/>
            <a:ext cx="6617851" cy="771525"/>
          </a:xfrm>
          <a:prstGeom prst="rect">
            <a:avLst/>
          </a:prstGeom>
          <a:noFill/>
          <a:ln/>
        </p:spPr>
        <p:txBody>
          <a:bodyPr wrap="none" rtlCol="0" anchor="t"/>
          <a:lstStyle/>
          <a:p>
            <a:pPr marL="0" indent="0">
              <a:lnSpc>
                <a:spcPts val="6075"/>
              </a:lnSpc>
              <a:buNone/>
            </a:pPr>
            <a:r>
              <a:rPr lang="en-US" sz="4860" b="1" dirty="0" err="1">
                <a:solidFill>
                  <a:srgbClr val="333F70"/>
                </a:solidFill>
                <a:latin typeface="Unbounded" pitchFamily="34" charset="0"/>
                <a:ea typeface="Unbounded" pitchFamily="34" charset="-122"/>
                <a:cs typeface="Unbounded" pitchFamily="34" charset="-120"/>
              </a:rPr>
              <a:t>Refracția</a:t>
            </a:r>
            <a:r>
              <a:rPr lang="en-US" sz="4860" b="1" dirty="0">
                <a:solidFill>
                  <a:srgbClr val="333F70"/>
                </a:solidFill>
                <a:latin typeface="Unbounded" pitchFamily="34" charset="0"/>
                <a:ea typeface="Unbounded" pitchFamily="34" charset="-122"/>
                <a:cs typeface="Unbounded" pitchFamily="34" charset="-120"/>
              </a:rPr>
              <a:t> </a:t>
            </a:r>
            <a:r>
              <a:rPr lang="ro-RO" sz="4860" b="1" dirty="0">
                <a:solidFill>
                  <a:srgbClr val="333F70"/>
                </a:solidFill>
                <a:latin typeface="Unbounded" pitchFamily="34" charset="0"/>
                <a:ea typeface="Unbounded" pitchFamily="34" charset="-122"/>
                <a:cs typeface="Unbounded" pitchFamily="34" charset="-120"/>
              </a:rPr>
              <a:t>l</a:t>
            </a:r>
            <a:r>
              <a:rPr lang="en-US" sz="4860" b="1" dirty="0" err="1">
                <a:solidFill>
                  <a:srgbClr val="333F70"/>
                </a:solidFill>
                <a:latin typeface="Unbounded" pitchFamily="34" charset="0"/>
                <a:ea typeface="Unbounded" pitchFamily="34" charset="-122"/>
                <a:cs typeface="Unbounded" pitchFamily="34" charset="-120"/>
              </a:rPr>
              <a:t>uminii</a:t>
            </a:r>
            <a:endParaRPr lang="en-US" sz="4860" dirty="0"/>
          </a:p>
        </p:txBody>
      </p:sp>
      <p:sp>
        <p:nvSpPr>
          <p:cNvPr id="5" name="Text 3"/>
          <p:cNvSpPr/>
          <p:nvPr/>
        </p:nvSpPr>
        <p:spPr>
          <a:xfrm>
            <a:off x="864037" y="2406491"/>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Definiție</a:t>
            </a:r>
            <a:endParaRPr lang="en-US" sz="2430" dirty="0"/>
          </a:p>
        </p:txBody>
      </p:sp>
      <p:sp>
        <p:nvSpPr>
          <p:cNvPr id="6" name="Text 4"/>
          <p:cNvSpPr/>
          <p:nvPr/>
        </p:nvSpPr>
        <p:spPr>
          <a:xfrm>
            <a:off x="864037" y="3039070"/>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Refracția luminii reprezintă fenomenul prin care o rază de lumină își schimbă direcția atunci când trece printr-o suprafață de separație dintre două medii transparente cu indici de refracție diferiți.</a:t>
            </a:r>
            <a:endParaRPr lang="en-US" sz="1944" dirty="0"/>
          </a:p>
        </p:txBody>
      </p:sp>
      <p:sp>
        <p:nvSpPr>
          <p:cNvPr id="7" name="Text 5"/>
          <p:cNvSpPr/>
          <p:nvPr/>
        </p:nvSpPr>
        <p:spPr>
          <a:xfrm>
            <a:off x="5372695" y="2406491"/>
            <a:ext cx="3127177" cy="385763"/>
          </a:xfrm>
          <a:prstGeom prst="rect">
            <a:avLst/>
          </a:prstGeom>
          <a:noFill/>
          <a:ln/>
        </p:spPr>
        <p:txBody>
          <a:bodyPr wrap="none" rtlCol="0" anchor="t"/>
          <a:lstStyle/>
          <a:p>
            <a:pPr marL="0" indent="0">
              <a:lnSpc>
                <a:spcPts val="3038"/>
              </a:lnSpc>
              <a:buNone/>
            </a:pPr>
            <a:r>
              <a:rPr lang="en-US" sz="2430" b="1" dirty="0" err="1">
                <a:solidFill>
                  <a:srgbClr val="333F70"/>
                </a:solidFill>
                <a:latin typeface="Unbounded" pitchFamily="34" charset="0"/>
                <a:ea typeface="Unbounded" pitchFamily="34" charset="-122"/>
                <a:cs typeface="Unbounded" pitchFamily="34" charset="-120"/>
              </a:rPr>
              <a:t>Legile</a:t>
            </a:r>
            <a:r>
              <a:rPr lang="en-US" sz="2430" b="1" dirty="0">
                <a:solidFill>
                  <a:srgbClr val="333F70"/>
                </a:solidFill>
                <a:latin typeface="Unbounded" pitchFamily="34" charset="0"/>
                <a:ea typeface="Unbounded" pitchFamily="34" charset="-122"/>
                <a:cs typeface="Unbounded" pitchFamily="34" charset="-120"/>
              </a:rPr>
              <a:t> </a:t>
            </a:r>
            <a:r>
              <a:rPr lang="ro-RO" sz="2430" b="1" dirty="0">
                <a:solidFill>
                  <a:srgbClr val="333F70"/>
                </a:solidFill>
                <a:latin typeface="Unbounded" pitchFamily="34" charset="0"/>
                <a:ea typeface="Unbounded" pitchFamily="34" charset="-122"/>
                <a:cs typeface="Unbounded" pitchFamily="34" charset="-120"/>
              </a:rPr>
              <a:t>r</a:t>
            </a:r>
            <a:r>
              <a:rPr lang="en-US" sz="2430" b="1" dirty="0" err="1">
                <a:solidFill>
                  <a:srgbClr val="333F70"/>
                </a:solidFill>
                <a:latin typeface="Unbounded" pitchFamily="34" charset="0"/>
                <a:ea typeface="Unbounded" pitchFamily="34" charset="-122"/>
                <a:cs typeface="Unbounded" pitchFamily="34" charset="-120"/>
              </a:rPr>
              <a:t>efracției</a:t>
            </a:r>
            <a:endParaRPr lang="en-US" sz="2430" dirty="0"/>
          </a:p>
        </p:txBody>
      </p:sp>
      <p:sp>
        <p:nvSpPr>
          <p:cNvPr id="8" name="Text 6"/>
          <p:cNvSpPr/>
          <p:nvPr/>
        </p:nvSpPr>
        <p:spPr>
          <a:xfrm>
            <a:off x="5372695" y="3039070"/>
            <a:ext cx="3898821" cy="3950494"/>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Reflexia luminii urmează două legi: 1) Raza incidentă, raza refractată și normala la suprafața de separație sunt în același plan, și 2) Raportul dintre sinus unghiului de incidență și sinus unghiului de refracție este constant, egal cu raportul indicilor de refracție ai celor două medii.</a:t>
            </a:r>
            <a:endParaRPr lang="en-US" sz="1944" dirty="0"/>
          </a:p>
        </p:txBody>
      </p:sp>
      <p:sp>
        <p:nvSpPr>
          <p:cNvPr id="9" name="Text 7"/>
          <p:cNvSpPr/>
          <p:nvPr/>
        </p:nvSpPr>
        <p:spPr>
          <a:xfrm>
            <a:off x="9881354" y="2406491"/>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Indicele de </a:t>
            </a:r>
            <a:r>
              <a:rPr lang="ro-RO" sz="2430" b="1" dirty="0">
                <a:solidFill>
                  <a:srgbClr val="333F70"/>
                </a:solidFill>
                <a:latin typeface="Unbounded" pitchFamily="34" charset="0"/>
                <a:ea typeface="Unbounded" pitchFamily="34" charset="-122"/>
                <a:cs typeface="Unbounded" pitchFamily="34" charset="-120"/>
              </a:rPr>
              <a:t>r</a:t>
            </a:r>
            <a:r>
              <a:rPr lang="en-US" sz="2430" b="1" dirty="0" err="1">
                <a:solidFill>
                  <a:srgbClr val="333F70"/>
                </a:solidFill>
                <a:latin typeface="Unbounded" pitchFamily="34" charset="0"/>
                <a:ea typeface="Unbounded" pitchFamily="34" charset="-122"/>
                <a:cs typeface="Unbounded" pitchFamily="34" charset="-120"/>
              </a:rPr>
              <a:t>efracție</a:t>
            </a:r>
            <a:endParaRPr lang="en-US" sz="2430" dirty="0"/>
          </a:p>
        </p:txBody>
      </p:sp>
      <p:sp>
        <p:nvSpPr>
          <p:cNvPr id="10" name="Text 8"/>
          <p:cNvSpPr/>
          <p:nvPr/>
        </p:nvSpPr>
        <p:spPr>
          <a:xfrm>
            <a:off x="9881354" y="3424833"/>
            <a:ext cx="3898821" cy="3160395"/>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Indicele de refracție este o proprietate a materialului care determină cât de mult se îndoaie lumina atunci când trece printr-un anumit mediu. Acest indice diferă de la un material la altul și este o caracteristică importantă în fenomenele optice.</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58071" y="770453"/>
            <a:ext cx="5415082" cy="676870"/>
          </a:xfrm>
          <a:prstGeom prst="rect">
            <a:avLst/>
          </a:prstGeom>
          <a:noFill/>
          <a:ln/>
        </p:spPr>
        <p:txBody>
          <a:bodyPr wrap="none" rtlCol="0" anchor="t"/>
          <a:lstStyle/>
          <a:p>
            <a:pPr marL="0" indent="0">
              <a:lnSpc>
                <a:spcPts val="5330"/>
              </a:lnSpc>
              <a:buNone/>
            </a:pPr>
            <a:r>
              <a:rPr lang="en-US" sz="4264" b="1" dirty="0" err="1">
                <a:solidFill>
                  <a:srgbClr val="333F70"/>
                </a:solidFill>
                <a:latin typeface="Unbounded" pitchFamily="34" charset="0"/>
                <a:ea typeface="Unbounded" pitchFamily="34" charset="-122"/>
                <a:cs typeface="Unbounded" pitchFamily="34" charset="-120"/>
              </a:rPr>
              <a:t>Reflexia</a:t>
            </a:r>
            <a:r>
              <a:rPr lang="en-US" sz="4264" b="1" dirty="0">
                <a:solidFill>
                  <a:srgbClr val="333F70"/>
                </a:solidFill>
                <a:latin typeface="Unbounded" pitchFamily="34" charset="0"/>
                <a:ea typeface="Unbounded" pitchFamily="34" charset="-122"/>
                <a:cs typeface="Unbounded" pitchFamily="34" charset="-120"/>
              </a:rPr>
              <a:t> </a:t>
            </a:r>
            <a:r>
              <a:rPr lang="ro-RO" sz="4264" b="1" dirty="0">
                <a:solidFill>
                  <a:srgbClr val="333F70"/>
                </a:solidFill>
                <a:latin typeface="Unbounded" pitchFamily="34" charset="0"/>
                <a:ea typeface="Unbounded" pitchFamily="34" charset="-122"/>
                <a:cs typeface="Unbounded" pitchFamily="34" charset="-120"/>
              </a:rPr>
              <a:t>t</a:t>
            </a:r>
            <a:r>
              <a:rPr lang="en-US" sz="4264" b="1" dirty="0" err="1">
                <a:solidFill>
                  <a:srgbClr val="333F70"/>
                </a:solidFill>
                <a:latin typeface="Unbounded" pitchFamily="34" charset="0"/>
                <a:ea typeface="Unbounded" pitchFamily="34" charset="-122"/>
                <a:cs typeface="Unbounded" pitchFamily="34" charset="-120"/>
              </a:rPr>
              <a:t>otală</a:t>
            </a:r>
            <a:endParaRPr lang="en-US" sz="4264" dirty="0"/>
          </a:p>
        </p:txBody>
      </p:sp>
      <p:sp>
        <p:nvSpPr>
          <p:cNvPr id="6" name="Shape 3"/>
          <p:cNvSpPr/>
          <p:nvPr/>
        </p:nvSpPr>
        <p:spPr>
          <a:xfrm>
            <a:off x="758071" y="2015728"/>
            <a:ext cx="487323" cy="487323"/>
          </a:xfrm>
          <a:prstGeom prst="roundRect">
            <a:avLst>
              <a:gd name="adj" fmla="val 20001"/>
            </a:avLst>
          </a:prstGeom>
          <a:solidFill>
            <a:srgbClr val="D6F5EE"/>
          </a:solidFill>
          <a:ln w="7620">
            <a:solidFill>
              <a:srgbClr val="BCDBD4"/>
            </a:solidFill>
            <a:prstDash val="solid"/>
          </a:ln>
        </p:spPr>
      </p:sp>
      <p:sp>
        <p:nvSpPr>
          <p:cNvPr id="7" name="Text 4"/>
          <p:cNvSpPr/>
          <p:nvPr/>
        </p:nvSpPr>
        <p:spPr>
          <a:xfrm>
            <a:off x="917258" y="2096929"/>
            <a:ext cx="168950" cy="324922"/>
          </a:xfrm>
          <a:prstGeom prst="rect">
            <a:avLst/>
          </a:prstGeom>
          <a:noFill/>
          <a:ln/>
        </p:spPr>
        <p:txBody>
          <a:bodyPr wrap="none" rtlCol="0" anchor="t"/>
          <a:lstStyle/>
          <a:p>
            <a:pPr marL="0" indent="0" algn="ctr">
              <a:lnSpc>
                <a:spcPts val="2558"/>
              </a:lnSpc>
              <a:buNone/>
            </a:pPr>
            <a:r>
              <a:rPr lang="en-US" sz="2558" b="1" dirty="0">
                <a:solidFill>
                  <a:srgbClr val="333F70"/>
                </a:solidFill>
                <a:latin typeface="Unbounded" pitchFamily="34" charset="0"/>
                <a:ea typeface="Unbounded" pitchFamily="34" charset="-122"/>
                <a:cs typeface="Unbounded" pitchFamily="34" charset="-120"/>
              </a:rPr>
              <a:t>1</a:t>
            </a:r>
            <a:endParaRPr lang="en-US" sz="2558" dirty="0"/>
          </a:p>
        </p:txBody>
      </p:sp>
      <p:sp>
        <p:nvSpPr>
          <p:cNvPr id="8" name="Text 5"/>
          <p:cNvSpPr/>
          <p:nvPr/>
        </p:nvSpPr>
        <p:spPr>
          <a:xfrm>
            <a:off x="1461968" y="2015728"/>
            <a:ext cx="2707481" cy="338376"/>
          </a:xfrm>
          <a:prstGeom prst="rect">
            <a:avLst/>
          </a:prstGeom>
          <a:noFill/>
          <a:ln/>
        </p:spPr>
        <p:txBody>
          <a:bodyPr wrap="none" rtlCol="0" anchor="t"/>
          <a:lstStyle/>
          <a:p>
            <a:pPr marL="0" indent="0">
              <a:lnSpc>
                <a:spcPts val="2665"/>
              </a:lnSpc>
              <a:buNone/>
            </a:pPr>
            <a:r>
              <a:rPr lang="en-US" sz="2132" b="1" dirty="0">
                <a:solidFill>
                  <a:srgbClr val="333F70"/>
                </a:solidFill>
                <a:latin typeface="Unbounded" pitchFamily="34" charset="0"/>
                <a:ea typeface="Unbounded" pitchFamily="34" charset="-122"/>
                <a:cs typeface="Unbounded" pitchFamily="34" charset="-120"/>
              </a:rPr>
              <a:t>Definiție</a:t>
            </a:r>
            <a:endParaRPr lang="en-US" sz="2132" dirty="0"/>
          </a:p>
        </p:txBody>
      </p:sp>
      <p:sp>
        <p:nvSpPr>
          <p:cNvPr id="9" name="Text 6"/>
          <p:cNvSpPr/>
          <p:nvPr/>
        </p:nvSpPr>
        <p:spPr>
          <a:xfrm>
            <a:off x="1461968" y="2484001"/>
            <a:ext cx="6923961" cy="1385888"/>
          </a:xfrm>
          <a:prstGeom prst="rect">
            <a:avLst/>
          </a:prstGeom>
          <a:noFill/>
          <a:ln/>
        </p:spPr>
        <p:txBody>
          <a:bodyPr wrap="square" rtlCol="0" anchor="t"/>
          <a:lstStyle/>
          <a:p>
            <a:pPr marL="0" indent="0">
              <a:lnSpc>
                <a:spcPts val="2729"/>
              </a:lnSpc>
              <a:buNone/>
            </a:pPr>
            <a:r>
              <a:rPr lang="en-US" sz="1706" dirty="0">
                <a:solidFill>
                  <a:srgbClr val="333F70"/>
                </a:solidFill>
                <a:latin typeface="Open Sans" pitchFamily="34" charset="0"/>
                <a:ea typeface="Open Sans" pitchFamily="34" charset="-122"/>
                <a:cs typeface="Open Sans" pitchFamily="34" charset="-120"/>
              </a:rPr>
              <a:t>Reflexia totală este un fenomen optic care apare când o rază de lumină trece dintr-un mediu cu indice de refracție mai mare într-un mediu cu indice de refracție mai mic, iar unghiul de incidență este mai mare decât unghiul critic.</a:t>
            </a:r>
            <a:endParaRPr lang="en-US" sz="1706" dirty="0"/>
          </a:p>
        </p:txBody>
      </p:sp>
      <p:sp>
        <p:nvSpPr>
          <p:cNvPr id="10" name="Shape 7"/>
          <p:cNvSpPr/>
          <p:nvPr/>
        </p:nvSpPr>
        <p:spPr>
          <a:xfrm>
            <a:off x="758071" y="4330065"/>
            <a:ext cx="487323" cy="487323"/>
          </a:xfrm>
          <a:prstGeom prst="roundRect">
            <a:avLst>
              <a:gd name="adj" fmla="val 20001"/>
            </a:avLst>
          </a:prstGeom>
          <a:solidFill>
            <a:srgbClr val="D6F5EE"/>
          </a:solidFill>
          <a:ln w="7620">
            <a:solidFill>
              <a:srgbClr val="BCDBD4"/>
            </a:solidFill>
            <a:prstDash val="solid"/>
          </a:ln>
        </p:spPr>
      </p:sp>
      <p:sp>
        <p:nvSpPr>
          <p:cNvPr id="11" name="Text 8"/>
          <p:cNvSpPr/>
          <p:nvPr/>
        </p:nvSpPr>
        <p:spPr>
          <a:xfrm>
            <a:off x="866061" y="4411266"/>
            <a:ext cx="271224" cy="324922"/>
          </a:xfrm>
          <a:prstGeom prst="rect">
            <a:avLst/>
          </a:prstGeom>
          <a:noFill/>
          <a:ln/>
        </p:spPr>
        <p:txBody>
          <a:bodyPr wrap="none" rtlCol="0" anchor="t"/>
          <a:lstStyle/>
          <a:p>
            <a:pPr marL="0" indent="0" algn="ctr">
              <a:lnSpc>
                <a:spcPts val="2558"/>
              </a:lnSpc>
              <a:buNone/>
            </a:pPr>
            <a:r>
              <a:rPr lang="en-US" sz="2558" b="1" dirty="0">
                <a:solidFill>
                  <a:srgbClr val="333F70"/>
                </a:solidFill>
                <a:latin typeface="Unbounded" pitchFamily="34" charset="0"/>
                <a:ea typeface="Unbounded" pitchFamily="34" charset="-122"/>
                <a:cs typeface="Unbounded" pitchFamily="34" charset="-120"/>
              </a:rPr>
              <a:t>2</a:t>
            </a:r>
            <a:endParaRPr lang="en-US" sz="2558" dirty="0"/>
          </a:p>
        </p:txBody>
      </p:sp>
      <p:sp>
        <p:nvSpPr>
          <p:cNvPr id="12" name="Text 9"/>
          <p:cNvSpPr/>
          <p:nvPr/>
        </p:nvSpPr>
        <p:spPr>
          <a:xfrm>
            <a:off x="1461968" y="4330065"/>
            <a:ext cx="2707481" cy="338376"/>
          </a:xfrm>
          <a:prstGeom prst="rect">
            <a:avLst/>
          </a:prstGeom>
          <a:noFill/>
          <a:ln/>
        </p:spPr>
        <p:txBody>
          <a:bodyPr wrap="none" rtlCol="0" anchor="t"/>
          <a:lstStyle/>
          <a:p>
            <a:pPr marL="0" indent="0">
              <a:lnSpc>
                <a:spcPts val="2665"/>
              </a:lnSpc>
              <a:buNone/>
            </a:pPr>
            <a:r>
              <a:rPr lang="en-US" sz="2132" b="1" dirty="0" err="1">
                <a:solidFill>
                  <a:srgbClr val="333F70"/>
                </a:solidFill>
                <a:latin typeface="Unbounded" pitchFamily="34" charset="0"/>
                <a:ea typeface="Unbounded" pitchFamily="34" charset="-122"/>
                <a:cs typeface="Unbounded" pitchFamily="34" charset="-120"/>
              </a:rPr>
              <a:t>Unghi</a:t>
            </a:r>
            <a:r>
              <a:rPr lang="en-US" sz="2132" b="1" dirty="0">
                <a:solidFill>
                  <a:srgbClr val="333F70"/>
                </a:solidFill>
                <a:latin typeface="Unbounded" pitchFamily="34" charset="0"/>
                <a:ea typeface="Unbounded" pitchFamily="34" charset="-122"/>
                <a:cs typeface="Unbounded" pitchFamily="34" charset="-120"/>
              </a:rPr>
              <a:t> </a:t>
            </a:r>
            <a:r>
              <a:rPr lang="ro-RO" sz="2132" b="1" dirty="0">
                <a:solidFill>
                  <a:srgbClr val="333F70"/>
                </a:solidFill>
                <a:latin typeface="Unbounded" pitchFamily="34" charset="0"/>
                <a:ea typeface="Unbounded" pitchFamily="34" charset="-122"/>
                <a:cs typeface="Unbounded" pitchFamily="34" charset="-120"/>
              </a:rPr>
              <a:t>c</a:t>
            </a:r>
            <a:r>
              <a:rPr lang="en-US" sz="2132" b="1" dirty="0" err="1">
                <a:solidFill>
                  <a:srgbClr val="333F70"/>
                </a:solidFill>
                <a:latin typeface="Unbounded" pitchFamily="34" charset="0"/>
                <a:ea typeface="Unbounded" pitchFamily="34" charset="-122"/>
                <a:cs typeface="Unbounded" pitchFamily="34" charset="-120"/>
              </a:rPr>
              <a:t>ritic</a:t>
            </a:r>
            <a:endParaRPr lang="en-US" sz="2132" dirty="0"/>
          </a:p>
        </p:txBody>
      </p:sp>
      <p:sp>
        <p:nvSpPr>
          <p:cNvPr id="13" name="Text 10"/>
          <p:cNvSpPr/>
          <p:nvPr/>
        </p:nvSpPr>
        <p:spPr>
          <a:xfrm>
            <a:off x="1461968" y="4798338"/>
            <a:ext cx="6923961" cy="1039416"/>
          </a:xfrm>
          <a:prstGeom prst="rect">
            <a:avLst/>
          </a:prstGeom>
          <a:noFill/>
          <a:ln/>
        </p:spPr>
        <p:txBody>
          <a:bodyPr wrap="square" rtlCol="0" anchor="t"/>
          <a:lstStyle/>
          <a:p>
            <a:pPr marL="0" indent="0">
              <a:lnSpc>
                <a:spcPts val="2729"/>
              </a:lnSpc>
              <a:buNone/>
            </a:pPr>
            <a:r>
              <a:rPr lang="en-US" sz="1706" dirty="0">
                <a:solidFill>
                  <a:srgbClr val="333F70"/>
                </a:solidFill>
                <a:latin typeface="Open Sans" pitchFamily="34" charset="0"/>
                <a:ea typeface="Open Sans" pitchFamily="34" charset="-122"/>
                <a:cs typeface="Open Sans" pitchFamily="34" charset="-120"/>
              </a:rPr>
              <a:t>Unghiul critic reprezintă valoarea unghiului de incidență la care refracția luminii dispare complet, iar lumina este reflectată în totalitate înapoi în mediul inițial.</a:t>
            </a:r>
            <a:endParaRPr lang="en-US" sz="1706" dirty="0"/>
          </a:p>
        </p:txBody>
      </p:sp>
      <p:sp>
        <p:nvSpPr>
          <p:cNvPr id="14" name="Shape 11"/>
          <p:cNvSpPr/>
          <p:nvPr/>
        </p:nvSpPr>
        <p:spPr>
          <a:xfrm>
            <a:off x="758071" y="6297930"/>
            <a:ext cx="487323" cy="487323"/>
          </a:xfrm>
          <a:prstGeom prst="roundRect">
            <a:avLst>
              <a:gd name="adj" fmla="val 20001"/>
            </a:avLst>
          </a:prstGeom>
          <a:solidFill>
            <a:srgbClr val="D6F5EE"/>
          </a:solidFill>
          <a:ln w="7620">
            <a:solidFill>
              <a:srgbClr val="BCDBD4"/>
            </a:solidFill>
            <a:prstDash val="solid"/>
          </a:ln>
        </p:spPr>
      </p:sp>
      <p:sp>
        <p:nvSpPr>
          <p:cNvPr id="15" name="Text 12"/>
          <p:cNvSpPr/>
          <p:nvPr/>
        </p:nvSpPr>
        <p:spPr>
          <a:xfrm>
            <a:off x="865465" y="6379131"/>
            <a:ext cx="272534" cy="324922"/>
          </a:xfrm>
          <a:prstGeom prst="rect">
            <a:avLst/>
          </a:prstGeom>
          <a:noFill/>
          <a:ln/>
        </p:spPr>
        <p:txBody>
          <a:bodyPr wrap="none" rtlCol="0" anchor="t"/>
          <a:lstStyle/>
          <a:p>
            <a:pPr marL="0" indent="0" algn="ctr">
              <a:lnSpc>
                <a:spcPts val="2558"/>
              </a:lnSpc>
              <a:buNone/>
            </a:pPr>
            <a:r>
              <a:rPr lang="en-US" sz="2558" b="1" dirty="0">
                <a:solidFill>
                  <a:srgbClr val="333F70"/>
                </a:solidFill>
                <a:latin typeface="Unbounded" pitchFamily="34" charset="0"/>
                <a:ea typeface="Unbounded" pitchFamily="34" charset="-122"/>
                <a:cs typeface="Unbounded" pitchFamily="34" charset="-120"/>
              </a:rPr>
              <a:t>3</a:t>
            </a:r>
            <a:endParaRPr lang="en-US" sz="2558" dirty="0"/>
          </a:p>
        </p:txBody>
      </p:sp>
      <p:sp>
        <p:nvSpPr>
          <p:cNvPr id="16" name="Text 13"/>
          <p:cNvSpPr/>
          <p:nvPr/>
        </p:nvSpPr>
        <p:spPr>
          <a:xfrm>
            <a:off x="1461968" y="6297930"/>
            <a:ext cx="2707481" cy="338376"/>
          </a:xfrm>
          <a:prstGeom prst="rect">
            <a:avLst/>
          </a:prstGeom>
          <a:noFill/>
          <a:ln/>
        </p:spPr>
        <p:txBody>
          <a:bodyPr wrap="none" rtlCol="0" anchor="t"/>
          <a:lstStyle/>
          <a:p>
            <a:pPr marL="0" indent="0">
              <a:lnSpc>
                <a:spcPts val="2665"/>
              </a:lnSpc>
              <a:buNone/>
            </a:pPr>
            <a:r>
              <a:rPr lang="en-US" sz="2132" b="1" dirty="0">
                <a:solidFill>
                  <a:srgbClr val="333F70"/>
                </a:solidFill>
                <a:latin typeface="Unbounded" pitchFamily="34" charset="0"/>
                <a:ea typeface="Unbounded" pitchFamily="34" charset="-122"/>
                <a:cs typeface="Unbounded" pitchFamily="34" charset="-120"/>
              </a:rPr>
              <a:t>Aplicații</a:t>
            </a:r>
            <a:endParaRPr lang="en-US" sz="2132" dirty="0"/>
          </a:p>
        </p:txBody>
      </p:sp>
      <p:sp>
        <p:nvSpPr>
          <p:cNvPr id="17" name="Text 14"/>
          <p:cNvSpPr/>
          <p:nvPr/>
        </p:nvSpPr>
        <p:spPr>
          <a:xfrm>
            <a:off x="1461968" y="6766203"/>
            <a:ext cx="6923961" cy="692944"/>
          </a:xfrm>
          <a:prstGeom prst="rect">
            <a:avLst/>
          </a:prstGeom>
          <a:noFill/>
          <a:ln/>
        </p:spPr>
        <p:txBody>
          <a:bodyPr wrap="square" rtlCol="0" anchor="t"/>
          <a:lstStyle/>
          <a:p>
            <a:pPr marL="0" indent="0">
              <a:lnSpc>
                <a:spcPts val="2729"/>
              </a:lnSpc>
              <a:buNone/>
            </a:pPr>
            <a:r>
              <a:rPr lang="en-US" sz="1706" dirty="0">
                <a:solidFill>
                  <a:srgbClr val="333F70"/>
                </a:solidFill>
                <a:latin typeface="Open Sans" pitchFamily="34" charset="0"/>
                <a:ea typeface="Open Sans" pitchFamily="34" charset="-122"/>
                <a:cs typeface="Open Sans" pitchFamily="34" charset="-120"/>
              </a:rPr>
              <a:t>Reflexia totală are o multitudine de aplicații, cum ar fi în fibra optică, prismele optice, endoscoape și instalațiile de iluminat.</a:t>
            </a:r>
            <a:endParaRPr lang="en-US" sz="170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970413"/>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9970413"/>
          </a:xfrm>
          <a:prstGeom prst="rect">
            <a:avLst/>
          </a:prstGeom>
        </p:spPr>
      </p:pic>
      <p:sp>
        <p:nvSpPr>
          <p:cNvPr id="5" name="Text 2"/>
          <p:cNvSpPr/>
          <p:nvPr/>
        </p:nvSpPr>
        <p:spPr>
          <a:xfrm>
            <a:off x="6091238" y="47517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Aplicații ale </a:t>
            </a:r>
            <a:r>
              <a:rPr lang="ro-RO" sz="3402" b="1" dirty="0">
                <a:solidFill>
                  <a:srgbClr val="333F70"/>
                </a:solidFill>
                <a:latin typeface="Unbounded" pitchFamily="34" charset="0"/>
                <a:ea typeface="Unbounded" pitchFamily="34" charset="-122"/>
                <a:cs typeface="Unbounded" pitchFamily="34" charset="-120"/>
              </a:rPr>
              <a:t>r</a:t>
            </a:r>
            <a:r>
              <a:rPr lang="en-US" sz="3402" b="1" dirty="0" err="1">
                <a:solidFill>
                  <a:srgbClr val="333F70"/>
                </a:solidFill>
                <a:latin typeface="Unbounded" pitchFamily="34" charset="0"/>
                <a:ea typeface="Unbounded" pitchFamily="34" charset="-122"/>
                <a:cs typeface="Unbounded" pitchFamily="34" charset="-120"/>
              </a:rPr>
              <a:t>eflexiei</a:t>
            </a:r>
            <a:r>
              <a:rPr lang="en-US" sz="3402" b="1" dirty="0">
                <a:solidFill>
                  <a:srgbClr val="333F70"/>
                </a:solidFill>
                <a:latin typeface="Unbounded" pitchFamily="34" charset="0"/>
                <a:ea typeface="Unbounded" pitchFamily="34" charset="-122"/>
                <a:cs typeface="Unbounded" pitchFamily="34" charset="-120"/>
              </a:rPr>
              <a:t> </a:t>
            </a:r>
            <a:r>
              <a:rPr lang="en-US" sz="3402" b="1" dirty="0" err="1">
                <a:solidFill>
                  <a:srgbClr val="333F70"/>
                </a:solidFill>
                <a:latin typeface="Unbounded" pitchFamily="34" charset="0"/>
                <a:ea typeface="Unbounded" pitchFamily="34" charset="-122"/>
                <a:cs typeface="Unbounded" pitchFamily="34" charset="-120"/>
              </a:rPr>
              <a:t>și</a:t>
            </a:r>
            <a:r>
              <a:rPr lang="en-US" sz="3402" b="1" dirty="0">
                <a:solidFill>
                  <a:srgbClr val="333F70"/>
                </a:solidFill>
                <a:latin typeface="Unbounded" pitchFamily="34" charset="0"/>
                <a:ea typeface="Unbounded" pitchFamily="34" charset="-122"/>
                <a:cs typeface="Unbounded" pitchFamily="34" charset="-120"/>
              </a:rPr>
              <a:t> </a:t>
            </a:r>
            <a:r>
              <a:rPr lang="ro-RO" sz="3402" b="1" dirty="0">
                <a:solidFill>
                  <a:srgbClr val="333F70"/>
                </a:solidFill>
                <a:latin typeface="Unbounded" pitchFamily="34" charset="0"/>
                <a:ea typeface="Unbounded" pitchFamily="34" charset="-122"/>
                <a:cs typeface="Unbounded" pitchFamily="34" charset="-120"/>
              </a:rPr>
              <a:t>r</a:t>
            </a:r>
            <a:r>
              <a:rPr lang="en-US" sz="3402" b="1" dirty="0" err="1">
                <a:solidFill>
                  <a:srgbClr val="333F70"/>
                </a:solidFill>
                <a:latin typeface="Unbounded" pitchFamily="34" charset="0"/>
                <a:ea typeface="Unbounded" pitchFamily="34" charset="-122"/>
                <a:cs typeface="Unbounded" pitchFamily="34" charset="-120"/>
              </a:rPr>
              <a:t>efracției</a:t>
            </a:r>
            <a:endParaRPr lang="en-US" sz="3402" dirty="0"/>
          </a:p>
        </p:txBody>
      </p:sp>
      <p:pic>
        <p:nvPicPr>
          <p:cNvPr id="6" name="Image 1" descr="preencoded.png"/>
          <p:cNvPicPr>
            <a:picLocks noChangeAspect="1"/>
          </p:cNvPicPr>
          <p:nvPr/>
        </p:nvPicPr>
        <p:blipFill>
          <a:blip r:embed="rId4"/>
          <a:stretch>
            <a:fillRect/>
          </a:stretch>
        </p:blipFill>
        <p:spPr>
          <a:xfrm>
            <a:off x="6091238" y="1814513"/>
            <a:ext cx="431959" cy="431959"/>
          </a:xfrm>
          <a:prstGeom prst="rect">
            <a:avLst/>
          </a:prstGeom>
        </p:spPr>
      </p:pic>
      <p:sp>
        <p:nvSpPr>
          <p:cNvPr id="7" name="Text 3"/>
          <p:cNvSpPr/>
          <p:nvPr/>
        </p:nvSpPr>
        <p:spPr>
          <a:xfrm>
            <a:off x="6091238" y="241923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Oglinzi</a:t>
            </a:r>
            <a:endParaRPr lang="en-US" sz="1701" dirty="0"/>
          </a:p>
        </p:txBody>
      </p:sp>
      <p:sp>
        <p:nvSpPr>
          <p:cNvPr id="8" name="Text 4"/>
          <p:cNvSpPr/>
          <p:nvPr/>
        </p:nvSpPr>
        <p:spPr>
          <a:xfrm>
            <a:off x="6091238" y="279273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Reflexia luminii pe suprafețe lucioase permite utilizarea oglinzilor în diverse domenii, de la autovehicule și mobilier, până la instalații de astronomie și medicale.</a:t>
            </a:r>
            <a:endParaRPr lang="en-US" sz="1361" dirty="0"/>
          </a:p>
        </p:txBody>
      </p:sp>
      <p:pic>
        <p:nvPicPr>
          <p:cNvPr id="9" name="Image 2" descr="preencoded.png"/>
          <p:cNvPicPr>
            <a:picLocks noChangeAspect="1"/>
          </p:cNvPicPr>
          <p:nvPr/>
        </p:nvPicPr>
        <p:blipFill>
          <a:blip r:embed="rId5"/>
          <a:stretch>
            <a:fillRect/>
          </a:stretch>
        </p:blipFill>
        <p:spPr>
          <a:xfrm>
            <a:off x="6091238" y="3864293"/>
            <a:ext cx="431959" cy="431959"/>
          </a:xfrm>
          <a:prstGeom prst="rect">
            <a:avLst/>
          </a:prstGeom>
        </p:spPr>
      </p:pic>
      <p:sp>
        <p:nvSpPr>
          <p:cNvPr id="10" name="Text 5"/>
          <p:cNvSpPr/>
          <p:nvPr/>
        </p:nvSpPr>
        <p:spPr>
          <a:xfrm>
            <a:off x="6091238" y="446901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Lentile</a:t>
            </a:r>
            <a:endParaRPr lang="en-US" sz="1701" dirty="0"/>
          </a:p>
        </p:txBody>
      </p:sp>
      <p:sp>
        <p:nvSpPr>
          <p:cNvPr id="11" name="Text 6"/>
          <p:cNvSpPr/>
          <p:nvPr/>
        </p:nvSpPr>
        <p:spPr>
          <a:xfrm>
            <a:off x="6091238" y="484251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Refracția luminii prin diferite tipuri de lentile permite focalizarea sau dispersarea razelor de lumină, cu aplicații în industria optică, camerele foto și telescoape.</a:t>
            </a:r>
            <a:endParaRPr lang="en-US" sz="1361" dirty="0"/>
          </a:p>
        </p:txBody>
      </p:sp>
      <p:pic>
        <p:nvPicPr>
          <p:cNvPr id="12" name="Image 3" descr="preencoded.png"/>
          <p:cNvPicPr>
            <a:picLocks noChangeAspect="1"/>
          </p:cNvPicPr>
          <p:nvPr/>
        </p:nvPicPr>
        <p:blipFill>
          <a:blip r:embed="rId6"/>
          <a:stretch>
            <a:fillRect/>
          </a:stretch>
        </p:blipFill>
        <p:spPr>
          <a:xfrm>
            <a:off x="6091238" y="5914073"/>
            <a:ext cx="431959" cy="431959"/>
          </a:xfrm>
          <a:prstGeom prst="rect">
            <a:avLst/>
          </a:prstGeom>
        </p:spPr>
      </p:pic>
      <p:sp>
        <p:nvSpPr>
          <p:cNvPr id="13" name="Text 7"/>
          <p:cNvSpPr/>
          <p:nvPr/>
        </p:nvSpPr>
        <p:spPr>
          <a:xfrm>
            <a:off x="6091238" y="651879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Prisme</a:t>
            </a:r>
            <a:endParaRPr lang="en-US" sz="1701" dirty="0"/>
          </a:p>
        </p:txBody>
      </p:sp>
      <p:sp>
        <p:nvSpPr>
          <p:cNvPr id="14" name="Text 8"/>
          <p:cNvSpPr/>
          <p:nvPr/>
        </p:nvSpPr>
        <p:spPr>
          <a:xfrm>
            <a:off x="6091238" y="689229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Reflexia și refracția luminii în prisme conduce la dispersia luminii albe în spectrul culorilor, cu utilizări în domeniul studierii culorii și al optocronicii.</a:t>
            </a:r>
            <a:endParaRPr lang="en-US" sz="1361" dirty="0"/>
          </a:p>
        </p:txBody>
      </p:sp>
      <p:pic>
        <p:nvPicPr>
          <p:cNvPr id="15" name="Image 4" descr="preencoded.png"/>
          <p:cNvPicPr>
            <a:picLocks noChangeAspect="1"/>
          </p:cNvPicPr>
          <p:nvPr/>
        </p:nvPicPr>
        <p:blipFill>
          <a:blip r:embed="rId7"/>
          <a:stretch>
            <a:fillRect/>
          </a:stretch>
        </p:blipFill>
        <p:spPr>
          <a:xfrm>
            <a:off x="6091238" y="7963853"/>
            <a:ext cx="431959" cy="431959"/>
          </a:xfrm>
          <a:prstGeom prst="rect">
            <a:avLst/>
          </a:prstGeom>
        </p:spPr>
      </p:pic>
      <p:sp>
        <p:nvSpPr>
          <p:cNvPr id="16" name="Text 9"/>
          <p:cNvSpPr/>
          <p:nvPr/>
        </p:nvSpPr>
        <p:spPr>
          <a:xfrm>
            <a:off x="6091238" y="856857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Fibră Optică</a:t>
            </a:r>
            <a:endParaRPr lang="en-US" sz="1701" dirty="0"/>
          </a:p>
        </p:txBody>
      </p:sp>
      <p:sp>
        <p:nvSpPr>
          <p:cNvPr id="17" name="Text 10"/>
          <p:cNvSpPr/>
          <p:nvPr/>
        </p:nvSpPr>
        <p:spPr>
          <a:xfrm>
            <a:off x="6091238" y="894207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Reflexia totală a luminii în fibra optică permite transmiterea semnalelor luminoase pe distanțe foarte lungi, cu aplicații în telecomunicații și internet.</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90205" y="1197650"/>
            <a:ext cx="7225784" cy="616268"/>
          </a:xfrm>
          <a:prstGeom prst="rect">
            <a:avLst/>
          </a:prstGeom>
          <a:noFill/>
          <a:ln/>
        </p:spPr>
        <p:txBody>
          <a:bodyPr wrap="none" rtlCol="0" anchor="t"/>
          <a:lstStyle/>
          <a:p>
            <a:pPr marL="0" indent="0">
              <a:lnSpc>
                <a:spcPts val="4853"/>
              </a:lnSpc>
              <a:buNone/>
            </a:pPr>
            <a:r>
              <a:rPr lang="en-US" sz="3882" b="1" dirty="0" err="1">
                <a:solidFill>
                  <a:srgbClr val="333F70"/>
                </a:solidFill>
                <a:latin typeface="Unbounded" pitchFamily="34" charset="0"/>
                <a:ea typeface="Unbounded" pitchFamily="34" charset="-122"/>
                <a:cs typeface="Unbounded" pitchFamily="34" charset="-120"/>
              </a:rPr>
              <a:t>Fenomenul</a:t>
            </a:r>
            <a:r>
              <a:rPr lang="en-US" sz="3882" b="1" dirty="0">
                <a:solidFill>
                  <a:srgbClr val="333F70"/>
                </a:solidFill>
                <a:latin typeface="Unbounded" pitchFamily="34" charset="0"/>
                <a:ea typeface="Unbounded" pitchFamily="34" charset="-122"/>
                <a:cs typeface="Unbounded" pitchFamily="34" charset="-120"/>
              </a:rPr>
              <a:t> </a:t>
            </a:r>
            <a:r>
              <a:rPr lang="ro-RO" sz="3882" b="1" dirty="0">
                <a:solidFill>
                  <a:srgbClr val="333F70"/>
                </a:solidFill>
                <a:latin typeface="Unbounded" pitchFamily="34" charset="0"/>
                <a:ea typeface="Unbounded" pitchFamily="34" charset="-122"/>
                <a:cs typeface="Unbounded" pitchFamily="34" charset="-120"/>
              </a:rPr>
              <a:t>c</a:t>
            </a:r>
            <a:r>
              <a:rPr lang="en-US" sz="3882" b="1" dirty="0" err="1">
                <a:solidFill>
                  <a:srgbClr val="333F70"/>
                </a:solidFill>
                <a:latin typeface="Unbounded" pitchFamily="34" charset="0"/>
                <a:ea typeface="Unbounded" pitchFamily="34" charset="-122"/>
                <a:cs typeface="Unbounded" pitchFamily="34" charset="-120"/>
              </a:rPr>
              <a:t>urcubeului</a:t>
            </a:r>
            <a:endParaRPr lang="en-US" sz="3882" dirty="0"/>
          </a:p>
        </p:txBody>
      </p:sp>
      <p:pic>
        <p:nvPicPr>
          <p:cNvPr id="6" name="Image 1" descr="preencoded.png"/>
          <p:cNvPicPr>
            <a:picLocks noChangeAspect="1"/>
          </p:cNvPicPr>
          <p:nvPr/>
        </p:nvPicPr>
        <p:blipFill>
          <a:blip r:embed="rId4"/>
          <a:stretch>
            <a:fillRect/>
          </a:stretch>
        </p:blipFill>
        <p:spPr>
          <a:xfrm>
            <a:off x="690205" y="2109668"/>
            <a:ext cx="986076" cy="1577697"/>
          </a:xfrm>
          <a:prstGeom prst="rect">
            <a:avLst/>
          </a:prstGeom>
        </p:spPr>
      </p:pic>
      <p:sp>
        <p:nvSpPr>
          <p:cNvPr id="7" name="Text 3"/>
          <p:cNvSpPr/>
          <p:nvPr/>
        </p:nvSpPr>
        <p:spPr>
          <a:xfrm>
            <a:off x="1972032" y="2306836"/>
            <a:ext cx="2465189" cy="308134"/>
          </a:xfrm>
          <a:prstGeom prst="rect">
            <a:avLst/>
          </a:prstGeom>
          <a:noFill/>
          <a:ln/>
        </p:spPr>
        <p:txBody>
          <a:bodyPr wrap="none" rtlCol="0" anchor="t"/>
          <a:lstStyle/>
          <a:p>
            <a:pPr marL="0" indent="0" algn="l">
              <a:lnSpc>
                <a:spcPts val="2426"/>
              </a:lnSpc>
              <a:buNone/>
            </a:pPr>
            <a:r>
              <a:rPr lang="en-US" sz="1941" b="1" dirty="0">
                <a:solidFill>
                  <a:srgbClr val="333F70"/>
                </a:solidFill>
                <a:latin typeface="Unbounded" pitchFamily="34" charset="0"/>
                <a:ea typeface="Unbounded" pitchFamily="34" charset="-122"/>
                <a:cs typeface="Unbounded" pitchFamily="34" charset="-120"/>
              </a:rPr>
              <a:t>Refracția</a:t>
            </a:r>
            <a:endParaRPr lang="en-US" sz="1941" dirty="0"/>
          </a:p>
        </p:txBody>
      </p:sp>
      <p:sp>
        <p:nvSpPr>
          <p:cNvPr id="8" name="Text 4"/>
          <p:cNvSpPr/>
          <p:nvPr/>
        </p:nvSpPr>
        <p:spPr>
          <a:xfrm>
            <a:off x="1972032" y="2733199"/>
            <a:ext cx="6481762" cy="630793"/>
          </a:xfrm>
          <a:prstGeom prst="rect">
            <a:avLst/>
          </a:prstGeom>
          <a:noFill/>
          <a:ln/>
        </p:spPr>
        <p:txBody>
          <a:bodyPr wrap="square" rtlCol="0" anchor="t"/>
          <a:lstStyle/>
          <a:p>
            <a:pPr marL="0" indent="0" algn="l">
              <a:lnSpc>
                <a:spcPts val="2485"/>
              </a:lnSpc>
              <a:buNone/>
            </a:pPr>
            <a:r>
              <a:rPr lang="en-US" sz="1553" dirty="0">
                <a:solidFill>
                  <a:srgbClr val="333F70"/>
                </a:solidFill>
                <a:latin typeface="Open Sans" pitchFamily="34" charset="0"/>
                <a:ea typeface="Open Sans" pitchFamily="34" charset="-122"/>
                <a:cs typeface="Open Sans" pitchFamily="34" charset="-120"/>
              </a:rPr>
              <a:t>Când lumina solară trece prin picăturile de ploaie, raza de lumină se refractă la suprafața picăturii, dispersându-se în culorile spectrale.</a:t>
            </a:r>
            <a:endParaRPr lang="en-US" sz="1553" dirty="0"/>
          </a:p>
        </p:txBody>
      </p:sp>
      <p:pic>
        <p:nvPicPr>
          <p:cNvPr id="9" name="Image 2" descr="preencoded.png"/>
          <p:cNvPicPr>
            <a:picLocks noChangeAspect="1"/>
          </p:cNvPicPr>
          <p:nvPr/>
        </p:nvPicPr>
        <p:blipFill>
          <a:blip r:embed="rId5"/>
          <a:stretch>
            <a:fillRect/>
          </a:stretch>
        </p:blipFill>
        <p:spPr>
          <a:xfrm>
            <a:off x="690205" y="3687366"/>
            <a:ext cx="986076" cy="1577697"/>
          </a:xfrm>
          <a:prstGeom prst="rect">
            <a:avLst/>
          </a:prstGeom>
        </p:spPr>
      </p:pic>
      <p:sp>
        <p:nvSpPr>
          <p:cNvPr id="10" name="Text 5"/>
          <p:cNvSpPr/>
          <p:nvPr/>
        </p:nvSpPr>
        <p:spPr>
          <a:xfrm>
            <a:off x="1972032" y="3884533"/>
            <a:ext cx="2465189" cy="308134"/>
          </a:xfrm>
          <a:prstGeom prst="rect">
            <a:avLst/>
          </a:prstGeom>
          <a:noFill/>
          <a:ln/>
        </p:spPr>
        <p:txBody>
          <a:bodyPr wrap="none" rtlCol="0" anchor="t"/>
          <a:lstStyle/>
          <a:p>
            <a:pPr marL="0" indent="0" algn="l">
              <a:lnSpc>
                <a:spcPts val="2426"/>
              </a:lnSpc>
              <a:buNone/>
            </a:pPr>
            <a:r>
              <a:rPr lang="en-US" sz="1941" b="1" dirty="0">
                <a:solidFill>
                  <a:srgbClr val="333F70"/>
                </a:solidFill>
                <a:latin typeface="Unbounded" pitchFamily="34" charset="0"/>
                <a:ea typeface="Unbounded" pitchFamily="34" charset="-122"/>
                <a:cs typeface="Unbounded" pitchFamily="34" charset="-120"/>
              </a:rPr>
              <a:t>Reflexia</a:t>
            </a:r>
            <a:endParaRPr lang="en-US" sz="1941" dirty="0"/>
          </a:p>
        </p:txBody>
      </p:sp>
      <p:sp>
        <p:nvSpPr>
          <p:cNvPr id="11" name="Text 6"/>
          <p:cNvSpPr/>
          <p:nvPr/>
        </p:nvSpPr>
        <p:spPr>
          <a:xfrm>
            <a:off x="1972032" y="4310896"/>
            <a:ext cx="6481762" cy="630793"/>
          </a:xfrm>
          <a:prstGeom prst="rect">
            <a:avLst/>
          </a:prstGeom>
          <a:noFill/>
          <a:ln/>
        </p:spPr>
        <p:txBody>
          <a:bodyPr wrap="square" rtlCol="0" anchor="t"/>
          <a:lstStyle/>
          <a:p>
            <a:pPr marL="0" indent="0" algn="l">
              <a:lnSpc>
                <a:spcPts val="2485"/>
              </a:lnSpc>
              <a:buNone/>
            </a:pPr>
            <a:r>
              <a:rPr lang="en-US" sz="1553" dirty="0">
                <a:solidFill>
                  <a:srgbClr val="333F70"/>
                </a:solidFill>
                <a:latin typeface="Open Sans" pitchFamily="34" charset="0"/>
                <a:ea typeface="Open Sans" pitchFamily="34" charset="-122"/>
                <a:cs typeface="Open Sans" pitchFamily="34" charset="-120"/>
              </a:rPr>
              <a:t>O parte din lumină se reflectă în interiorul picăturii, iar la ieșire, raza de lumină se refractă din nou, fiind dispersată în culorile curcubeului.</a:t>
            </a:r>
            <a:endParaRPr lang="en-US" sz="1553" dirty="0"/>
          </a:p>
        </p:txBody>
      </p:sp>
      <p:pic>
        <p:nvPicPr>
          <p:cNvPr id="12" name="Image 3" descr="preencoded.png"/>
          <p:cNvPicPr>
            <a:picLocks noChangeAspect="1"/>
          </p:cNvPicPr>
          <p:nvPr/>
        </p:nvPicPr>
        <p:blipFill>
          <a:blip r:embed="rId6"/>
          <a:stretch>
            <a:fillRect/>
          </a:stretch>
        </p:blipFill>
        <p:spPr>
          <a:xfrm>
            <a:off x="690205" y="5265063"/>
            <a:ext cx="986076" cy="1766888"/>
          </a:xfrm>
          <a:prstGeom prst="rect">
            <a:avLst/>
          </a:prstGeom>
        </p:spPr>
      </p:pic>
      <p:sp>
        <p:nvSpPr>
          <p:cNvPr id="13" name="Text 7"/>
          <p:cNvSpPr/>
          <p:nvPr/>
        </p:nvSpPr>
        <p:spPr>
          <a:xfrm>
            <a:off x="1972032" y="5462230"/>
            <a:ext cx="3451027" cy="308134"/>
          </a:xfrm>
          <a:prstGeom prst="rect">
            <a:avLst/>
          </a:prstGeom>
          <a:noFill/>
          <a:ln/>
        </p:spPr>
        <p:txBody>
          <a:bodyPr wrap="none" rtlCol="0" anchor="t"/>
          <a:lstStyle/>
          <a:p>
            <a:pPr marL="0" indent="0" algn="l">
              <a:lnSpc>
                <a:spcPts val="2426"/>
              </a:lnSpc>
              <a:buNone/>
            </a:pPr>
            <a:r>
              <a:rPr lang="en-US" sz="1941" b="1" dirty="0" err="1">
                <a:solidFill>
                  <a:srgbClr val="333F70"/>
                </a:solidFill>
                <a:latin typeface="Unbounded" pitchFamily="34" charset="0"/>
                <a:ea typeface="Unbounded" pitchFamily="34" charset="-122"/>
                <a:cs typeface="Unbounded" pitchFamily="34" charset="-120"/>
              </a:rPr>
              <a:t>Formarea</a:t>
            </a:r>
            <a:r>
              <a:rPr lang="en-US" sz="1941" b="1" dirty="0">
                <a:solidFill>
                  <a:srgbClr val="333F70"/>
                </a:solidFill>
                <a:latin typeface="Unbounded" pitchFamily="34" charset="0"/>
                <a:ea typeface="Unbounded" pitchFamily="34" charset="-122"/>
                <a:cs typeface="Unbounded" pitchFamily="34" charset="-120"/>
              </a:rPr>
              <a:t> </a:t>
            </a:r>
            <a:r>
              <a:rPr lang="ro-RO" sz="1941" b="1" dirty="0">
                <a:solidFill>
                  <a:srgbClr val="333F70"/>
                </a:solidFill>
                <a:latin typeface="Unbounded" pitchFamily="34" charset="0"/>
                <a:ea typeface="Unbounded" pitchFamily="34" charset="-122"/>
                <a:cs typeface="Unbounded" pitchFamily="34" charset="-120"/>
              </a:rPr>
              <a:t>c</a:t>
            </a:r>
            <a:r>
              <a:rPr lang="en-US" sz="1941" b="1" dirty="0" err="1">
                <a:solidFill>
                  <a:srgbClr val="333F70"/>
                </a:solidFill>
                <a:latin typeface="Unbounded" pitchFamily="34" charset="0"/>
                <a:ea typeface="Unbounded" pitchFamily="34" charset="-122"/>
                <a:cs typeface="Unbounded" pitchFamily="34" charset="-120"/>
              </a:rPr>
              <a:t>urcubeului</a:t>
            </a:r>
            <a:endParaRPr lang="en-US" sz="1941" dirty="0"/>
          </a:p>
        </p:txBody>
      </p:sp>
      <p:sp>
        <p:nvSpPr>
          <p:cNvPr id="14" name="Text 8"/>
          <p:cNvSpPr/>
          <p:nvPr/>
        </p:nvSpPr>
        <p:spPr>
          <a:xfrm>
            <a:off x="1972032" y="5888593"/>
            <a:ext cx="6481762" cy="946190"/>
          </a:xfrm>
          <a:prstGeom prst="rect">
            <a:avLst/>
          </a:prstGeom>
          <a:noFill/>
          <a:ln/>
        </p:spPr>
        <p:txBody>
          <a:bodyPr wrap="square" rtlCol="0" anchor="t"/>
          <a:lstStyle/>
          <a:p>
            <a:pPr marL="0" indent="0" algn="l">
              <a:lnSpc>
                <a:spcPts val="2485"/>
              </a:lnSpc>
              <a:buNone/>
            </a:pPr>
            <a:r>
              <a:rPr lang="en-US" sz="1553" dirty="0">
                <a:solidFill>
                  <a:srgbClr val="333F70"/>
                </a:solidFill>
                <a:latin typeface="Open Sans" pitchFamily="34" charset="0"/>
                <a:ea typeface="Open Sans" pitchFamily="34" charset="-122"/>
                <a:cs typeface="Open Sans" pitchFamily="34" charset="-120"/>
              </a:rPr>
              <a:t>Combinația de refracție și reflexie în picăturile de apă din atmosferă creează fenomenul minunat al curcubeului, care captivează privirea oricărui observator.</a:t>
            </a:r>
            <a:endParaRPr lang="en-US" sz="155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303895"/>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160270"/>
          </a:xfrm>
          <a:prstGeom prst="rect">
            <a:avLst/>
          </a:prstGeom>
        </p:spPr>
      </p:pic>
      <p:sp>
        <p:nvSpPr>
          <p:cNvPr id="5" name="Text 2"/>
          <p:cNvSpPr/>
          <p:nvPr/>
        </p:nvSpPr>
        <p:spPr>
          <a:xfrm>
            <a:off x="2594967" y="2635448"/>
            <a:ext cx="9440347"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Importanța Fenomenelor de Reflexie și Refracție</a:t>
            </a:r>
            <a:endParaRPr lang="en-US" sz="3402" dirty="0"/>
          </a:p>
        </p:txBody>
      </p:sp>
      <p:sp>
        <p:nvSpPr>
          <p:cNvPr id="6" name="Shape 3"/>
          <p:cNvSpPr/>
          <p:nvPr/>
        </p:nvSpPr>
        <p:spPr>
          <a:xfrm>
            <a:off x="2594967" y="3974783"/>
            <a:ext cx="4633793" cy="1840587"/>
          </a:xfrm>
          <a:prstGeom prst="roundRect">
            <a:avLst>
              <a:gd name="adj" fmla="val 4225"/>
            </a:avLst>
          </a:prstGeom>
          <a:solidFill>
            <a:srgbClr val="D6F5EE"/>
          </a:solidFill>
          <a:ln w="7620">
            <a:solidFill>
              <a:srgbClr val="BCDBD4"/>
            </a:solidFill>
            <a:prstDash val="solid"/>
          </a:ln>
        </p:spPr>
      </p:sp>
      <p:sp>
        <p:nvSpPr>
          <p:cNvPr id="7" name="Text 4"/>
          <p:cNvSpPr/>
          <p:nvPr/>
        </p:nvSpPr>
        <p:spPr>
          <a:xfrm>
            <a:off x="2775347" y="4155162"/>
            <a:ext cx="271403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Optică </a:t>
            </a:r>
            <a:r>
              <a:rPr lang="en-US" sz="1701" b="1" dirty="0" err="1">
                <a:solidFill>
                  <a:srgbClr val="333F70"/>
                </a:solidFill>
                <a:latin typeface="Unbounded" pitchFamily="34" charset="0"/>
                <a:ea typeface="Unbounded" pitchFamily="34" charset="-122"/>
                <a:cs typeface="Unbounded" pitchFamily="34" charset="-120"/>
              </a:rPr>
              <a:t>și</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f</a:t>
            </a:r>
            <a:r>
              <a:rPr lang="en-US" sz="1701" b="1" dirty="0" err="1">
                <a:solidFill>
                  <a:srgbClr val="333F70"/>
                </a:solidFill>
                <a:latin typeface="Unbounded" pitchFamily="34" charset="0"/>
                <a:ea typeface="Unbounded" pitchFamily="34" charset="-122"/>
                <a:cs typeface="Unbounded" pitchFamily="34" charset="-120"/>
              </a:rPr>
              <a:t>otografie</a:t>
            </a:r>
            <a:endParaRPr lang="en-US" sz="1701" dirty="0"/>
          </a:p>
        </p:txBody>
      </p:sp>
      <p:sp>
        <p:nvSpPr>
          <p:cNvPr id="8" name="Text 5"/>
          <p:cNvSpPr/>
          <p:nvPr/>
        </p:nvSpPr>
        <p:spPr>
          <a:xfrm>
            <a:off x="2775347" y="4528661"/>
            <a:ext cx="4273034"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Reflexia și refracția joacă un rol crucial în dezvoltarea instrumentelor optice și a tehnologiilor fotografice, permițând focalizarea și manipularea luminii.</a:t>
            </a:r>
            <a:endParaRPr lang="en-US" sz="1361" dirty="0"/>
          </a:p>
        </p:txBody>
      </p:sp>
      <p:sp>
        <p:nvSpPr>
          <p:cNvPr id="9" name="Shape 6"/>
          <p:cNvSpPr/>
          <p:nvPr/>
        </p:nvSpPr>
        <p:spPr>
          <a:xfrm>
            <a:off x="7401520" y="3974783"/>
            <a:ext cx="4633793" cy="1840587"/>
          </a:xfrm>
          <a:prstGeom prst="roundRect">
            <a:avLst>
              <a:gd name="adj" fmla="val 4225"/>
            </a:avLst>
          </a:prstGeom>
          <a:solidFill>
            <a:srgbClr val="D6F5EE"/>
          </a:solidFill>
          <a:ln w="7620">
            <a:solidFill>
              <a:srgbClr val="BCDBD4"/>
            </a:solidFill>
            <a:prstDash val="solid"/>
          </a:ln>
        </p:spPr>
      </p:sp>
      <p:sp>
        <p:nvSpPr>
          <p:cNvPr id="10" name="Text 7"/>
          <p:cNvSpPr/>
          <p:nvPr/>
        </p:nvSpPr>
        <p:spPr>
          <a:xfrm>
            <a:off x="7581900" y="4155162"/>
            <a:ext cx="2873454"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Arhitectură </a:t>
            </a:r>
            <a:r>
              <a:rPr lang="en-US" sz="1701" b="1" dirty="0" err="1">
                <a:solidFill>
                  <a:srgbClr val="333F70"/>
                </a:solidFill>
                <a:latin typeface="Unbounded" pitchFamily="34" charset="0"/>
                <a:ea typeface="Unbounded" pitchFamily="34" charset="-122"/>
                <a:cs typeface="Unbounded" pitchFamily="34" charset="-120"/>
              </a:rPr>
              <a:t>și</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d</a:t>
            </a:r>
            <a:r>
              <a:rPr lang="en-US" sz="1701" b="1" dirty="0" err="1">
                <a:solidFill>
                  <a:srgbClr val="333F70"/>
                </a:solidFill>
                <a:latin typeface="Unbounded" pitchFamily="34" charset="0"/>
                <a:ea typeface="Unbounded" pitchFamily="34" charset="-122"/>
                <a:cs typeface="Unbounded" pitchFamily="34" charset="-120"/>
              </a:rPr>
              <a:t>esign</a:t>
            </a:r>
            <a:endParaRPr lang="en-US" sz="1701" dirty="0"/>
          </a:p>
        </p:txBody>
      </p:sp>
      <p:sp>
        <p:nvSpPr>
          <p:cNvPr id="11" name="Text 8"/>
          <p:cNvSpPr/>
          <p:nvPr/>
        </p:nvSpPr>
        <p:spPr>
          <a:xfrm>
            <a:off x="7581900" y="4528661"/>
            <a:ext cx="4273034" cy="1106329"/>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Înțelegerea acestor fenomene ajută arhitecții și designerii să creeze spații eficiente din punct de vedere energetic, prin utilizarea stratificărilor de sticlă și a suprafețelor reflectorizante.</a:t>
            </a:r>
            <a:endParaRPr lang="en-US" sz="1361" dirty="0"/>
          </a:p>
        </p:txBody>
      </p:sp>
      <p:sp>
        <p:nvSpPr>
          <p:cNvPr id="12" name="Shape 9"/>
          <p:cNvSpPr/>
          <p:nvPr/>
        </p:nvSpPr>
        <p:spPr>
          <a:xfrm>
            <a:off x="2594967" y="5988129"/>
            <a:ext cx="4633793" cy="1840587"/>
          </a:xfrm>
          <a:prstGeom prst="roundRect">
            <a:avLst>
              <a:gd name="adj" fmla="val 4225"/>
            </a:avLst>
          </a:prstGeom>
          <a:solidFill>
            <a:srgbClr val="D6F5EE"/>
          </a:solidFill>
          <a:ln w="7620">
            <a:solidFill>
              <a:srgbClr val="BCDBD4"/>
            </a:solidFill>
            <a:prstDash val="solid"/>
          </a:ln>
        </p:spPr>
      </p:sp>
      <p:sp>
        <p:nvSpPr>
          <p:cNvPr id="13" name="Text 10"/>
          <p:cNvSpPr/>
          <p:nvPr/>
        </p:nvSpPr>
        <p:spPr>
          <a:xfrm>
            <a:off x="2775347" y="6168509"/>
            <a:ext cx="2965609"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Medicină </a:t>
            </a:r>
            <a:r>
              <a:rPr lang="en-US" sz="1701" b="1" dirty="0" err="1">
                <a:solidFill>
                  <a:srgbClr val="333F70"/>
                </a:solidFill>
                <a:latin typeface="Unbounded" pitchFamily="34" charset="0"/>
                <a:ea typeface="Unbounded" pitchFamily="34" charset="-122"/>
                <a:cs typeface="Unbounded" pitchFamily="34" charset="-120"/>
              </a:rPr>
              <a:t>și</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c</a:t>
            </a:r>
            <a:r>
              <a:rPr lang="en-US" sz="1701" b="1" dirty="0" err="1">
                <a:solidFill>
                  <a:srgbClr val="333F70"/>
                </a:solidFill>
                <a:latin typeface="Unbounded" pitchFamily="34" charset="0"/>
                <a:ea typeface="Unbounded" pitchFamily="34" charset="-122"/>
                <a:cs typeface="Unbounded" pitchFamily="34" charset="-120"/>
              </a:rPr>
              <a:t>ercetare</a:t>
            </a:r>
            <a:endParaRPr lang="en-US" sz="1701" dirty="0"/>
          </a:p>
        </p:txBody>
      </p:sp>
      <p:sp>
        <p:nvSpPr>
          <p:cNvPr id="14" name="Text 11"/>
          <p:cNvSpPr/>
          <p:nvPr/>
        </p:nvSpPr>
        <p:spPr>
          <a:xfrm>
            <a:off x="2775347" y="6542008"/>
            <a:ext cx="4273034" cy="1106329"/>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Reflexia și refracția joacă un rol esențial în dezvoltarea aparaturii medicale, cum ar fi endoscoape, microscoape și sisteme de imagistică avansată.</a:t>
            </a:r>
            <a:endParaRPr lang="en-US" sz="1361" dirty="0"/>
          </a:p>
        </p:txBody>
      </p:sp>
      <p:sp>
        <p:nvSpPr>
          <p:cNvPr id="15" name="Shape 12"/>
          <p:cNvSpPr/>
          <p:nvPr/>
        </p:nvSpPr>
        <p:spPr>
          <a:xfrm>
            <a:off x="7401520" y="5988129"/>
            <a:ext cx="4633793" cy="1840587"/>
          </a:xfrm>
          <a:prstGeom prst="roundRect">
            <a:avLst>
              <a:gd name="adj" fmla="val 4225"/>
            </a:avLst>
          </a:prstGeom>
          <a:solidFill>
            <a:srgbClr val="D6F5EE"/>
          </a:solidFill>
          <a:ln w="7620">
            <a:solidFill>
              <a:srgbClr val="BCDBD4"/>
            </a:solidFill>
            <a:prstDash val="solid"/>
          </a:ln>
        </p:spPr>
      </p:sp>
      <p:sp>
        <p:nvSpPr>
          <p:cNvPr id="16" name="Text 13"/>
          <p:cNvSpPr/>
          <p:nvPr/>
        </p:nvSpPr>
        <p:spPr>
          <a:xfrm>
            <a:off x="7581900" y="616850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Telecomunicații</a:t>
            </a:r>
            <a:endParaRPr lang="en-US" sz="1701" dirty="0"/>
          </a:p>
        </p:txBody>
      </p:sp>
      <p:sp>
        <p:nvSpPr>
          <p:cNvPr id="17" name="Text 14"/>
          <p:cNvSpPr/>
          <p:nvPr/>
        </p:nvSpPr>
        <p:spPr>
          <a:xfrm>
            <a:off x="7581900" y="6542008"/>
            <a:ext cx="4273034"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Fenomenul reflexiei totale în fibra optică a revolutionat domeniul telecomunicațiilor, permițând transmiterea rapidă a datelor pe distanțe lungi.</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949166"/>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Cercetări </a:t>
            </a:r>
            <a:r>
              <a:rPr lang="en-US" sz="3402" b="1" dirty="0" err="1">
                <a:solidFill>
                  <a:srgbClr val="333F70"/>
                </a:solidFill>
                <a:latin typeface="Unbounded" pitchFamily="34" charset="0"/>
                <a:ea typeface="Unbounded" pitchFamily="34" charset="-122"/>
                <a:cs typeface="Unbounded" pitchFamily="34" charset="-120"/>
              </a:rPr>
              <a:t>și</a:t>
            </a:r>
            <a:r>
              <a:rPr lang="en-US" sz="3402" b="1" dirty="0">
                <a:solidFill>
                  <a:srgbClr val="333F70"/>
                </a:solidFill>
                <a:latin typeface="Unbounded" pitchFamily="34" charset="0"/>
                <a:ea typeface="Unbounded" pitchFamily="34" charset="-122"/>
                <a:cs typeface="Unbounded" pitchFamily="34" charset="-120"/>
              </a:rPr>
              <a:t> </a:t>
            </a:r>
            <a:r>
              <a:rPr lang="ro-RO" sz="3402" b="1" dirty="0">
                <a:solidFill>
                  <a:srgbClr val="333F70"/>
                </a:solidFill>
                <a:latin typeface="Unbounded" pitchFamily="34" charset="0"/>
                <a:ea typeface="Unbounded" pitchFamily="34" charset="-122"/>
                <a:cs typeface="Unbounded" pitchFamily="34" charset="-120"/>
              </a:rPr>
              <a:t>d</a:t>
            </a:r>
            <a:r>
              <a:rPr lang="en-US" sz="3402" b="1" dirty="0" err="1">
                <a:solidFill>
                  <a:srgbClr val="333F70"/>
                </a:solidFill>
                <a:latin typeface="Unbounded" pitchFamily="34" charset="0"/>
                <a:ea typeface="Unbounded" pitchFamily="34" charset="-122"/>
                <a:cs typeface="Unbounded" pitchFamily="34" charset="-120"/>
              </a:rPr>
              <a:t>ezvoltări</a:t>
            </a:r>
            <a:r>
              <a:rPr lang="en-US" sz="3402" b="1" dirty="0">
                <a:solidFill>
                  <a:srgbClr val="333F70"/>
                </a:solidFill>
                <a:latin typeface="Unbounded" pitchFamily="34" charset="0"/>
                <a:ea typeface="Unbounded" pitchFamily="34" charset="-122"/>
                <a:cs typeface="Unbounded" pitchFamily="34" charset="-120"/>
              </a:rPr>
              <a:t> </a:t>
            </a:r>
            <a:r>
              <a:rPr lang="ro-RO" sz="3402" b="1" dirty="0">
                <a:solidFill>
                  <a:srgbClr val="333F70"/>
                </a:solidFill>
                <a:latin typeface="Unbounded" pitchFamily="34" charset="0"/>
                <a:ea typeface="Unbounded" pitchFamily="34" charset="-122"/>
                <a:cs typeface="Unbounded" pitchFamily="34" charset="-120"/>
              </a:rPr>
              <a:t>v</a:t>
            </a:r>
            <a:r>
              <a:rPr lang="en-US" sz="3402" b="1" dirty="0" err="1">
                <a:solidFill>
                  <a:srgbClr val="333F70"/>
                </a:solidFill>
                <a:latin typeface="Unbounded" pitchFamily="34" charset="0"/>
                <a:ea typeface="Unbounded" pitchFamily="34" charset="-122"/>
                <a:cs typeface="Unbounded" pitchFamily="34" charset="-120"/>
              </a:rPr>
              <a:t>iitoare</a:t>
            </a:r>
            <a:endParaRPr lang="en-US" sz="3402" dirty="0"/>
          </a:p>
        </p:txBody>
      </p:sp>
      <p:sp>
        <p:nvSpPr>
          <p:cNvPr id="6" name="Shape 3"/>
          <p:cNvSpPr/>
          <p:nvPr/>
        </p:nvSpPr>
        <p:spPr>
          <a:xfrm>
            <a:off x="846773" y="2288500"/>
            <a:ext cx="34528" cy="4991814"/>
          </a:xfrm>
          <a:prstGeom prst="roundRect">
            <a:avLst>
              <a:gd name="adj" fmla="val 225237"/>
            </a:avLst>
          </a:prstGeom>
          <a:solidFill>
            <a:srgbClr val="BCDBD4"/>
          </a:solidFill>
          <a:ln/>
        </p:spPr>
      </p:sp>
      <p:sp>
        <p:nvSpPr>
          <p:cNvPr id="7" name="Shape 4"/>
          <p:cNvSpPr/>
          <p:nvPr/>
        </p:nvSpPr>
        <p:spPr>
          <a:xfrm>
            <a:off x="1058406" y="2659856"/>
            <a:ext cx="604837" cy="34528"/>
          </a:xfrm>
          <a:prstGeom prst="roundRect">
            <a:avLst>
              <a:gd name="adj" fmla="val 225237"/>
            </a:avLst>
          </a:prstGeom>
          <a:solidFill>
            <a:srgbClr val="BCDBD4"/>
          </a:solidFill>
          <a:ln/>
        </p:spPr>
      </p:sp>
      <p:sp>
        <p:nvSpPr>
          <p:cNvPr id="8" name="Shape 5"/>
          <p:cNvSpPr/>
          <p:nvPr/>
        </p:nvSpPr>
        <p:spPr>
          <a:xfrm>
            <a:off x="669667" y="2482810"/>
            <a:ext cx="388739" cy="388739"/>
          </a:xfrm>
          <a:prstGeom prst="roundRect">
            <a:avLst>
              <a:gd name="adj" fmla="val 20006"/>
            </a:avLst>
          </a:prstGeom>
          <a:solidFill>
            <a:srgbClr val="D6F5EE"/>
          </a:solidFill>
          <a:ln w="7620">
            <a:solidFill>
              <a:srgbClr val="BCDBD4"/>
            </a:solidFill>
            <a:prstDash val="solid"/>
          </a:ln>
        </p:spPr>
      </p:sp>
      <p:sp>
        <p:nvSpPr>
          <p:cNvPr id="9" name="Text 6"/>
          <p:cNvSpPr/>
          <p:nvPr/>
        </p:nvSpPr>
        <p:spPr>
          <a:xfrm>
            <a:off x="796588" y="2547580"/>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0" name="Text 7"/>
          <p:cNvSpPr/>
          <p:nvPr/>
        </p:nvSpPr>
        <p:spPr>
          <a:xfrm>
            <a:off x="1814513" y="2461260"/>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Metamateriale</a:t>
            </a:r>
            <a:endParaRPr lang="en-US" sz="1701" dirty="0"/>
          </a:p>
        </p:txBody>
      </p:sp>
      <p:sp>
        <p:nvSpPr>
          <p:cNvPr id="11" name="Text 8"/>
          <p:cNvSpPr/>
          <p:nvPr/>
        </p:nvSpPr>
        <p:spPr>
          <a:xfrm>
            <a:off x="1814513" y="2834759"/>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Metamaterialele sunt structuri artificiale cu proprietăți optice extraordinare, care pot controla și manipula lumina într-un mod imposibil de realizat cu materiale naturale.</a:t>
            </a:r>
            <a:endParaRPr lang="en-US" sz="1361" dirty="0"/>
          </a:p>
        </p:txBody>
      </p:sp>
      <p:sp>
        <p:nvSpPr>
          <p:cNvPr id="12" name="Shape 9"/>
          <p:cNvSpPr/>
          <p:nvPr/>
        </p:nvSpPr>
        <p:spPr>
          <a:xfrm>
            <a:off x="1058406" y="4381381"/>
            <a:ext cx="604837" cy="34528"/>
          </a:xfrm>
          <a:prstGeom prst="roundRect">
            <a:avLst>
              <a:gd name="adj" fmla="val 225237"/>
            </a:avLst>
          </a:prstGeom>
          <a:solidFill>
            <a:srgbClr val="BCDBD4"/>
          </a:solidFill>
          <a:ln/>
        </p:spPr>
      </p:sp>
      <p:sp>
        <p:nvSpPr>
          <p:cNvPr id="13" name="Shape 10"/>
          <p:cNvSpPr/>
          <p:nvPr/>
        </p:nvSpPr>
        <p:spPr>
          <a:xfrm>
            <a:off x="669667" y="4204335"/>
            <a:ext cx="388739" cy="388739"/>
          </a:xfrm>
          <a:prstGeom prst="roundRect">
            <a:avLst>
              <a:gd name="adj" fmla="val 20006"/>
            </a:avLst>
          </a:prstGeom>
          <a:solidFill>
            <a:srgbClr val="D6F5EE"/>
          </a:solidFill>
          <a:ln w="7620">
            <a:solidFill>
              <a:srgbClr val="BCDBD4"/>
            </a:solidFill>
            <a:prstDash val="solid"/>
          </a:ln>
        </p:spPr>
      </p:sp>
      <p:sp>
        <p:nvSpPr>
          <p:cNvPr id="14" name="Text 11"/>
          <p:cNvSpPr/>
          <p:nvPr/>
        </p:nvSpPr>
        <p:spPr>
          <a:xfrm>
            <a:off x="755749" y="4269105"/>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5" name="Text 12"/>
          <p:cNvSpPr/>
          <p:nvPr/>
        </p:nvSpPr>
        <p:spPr>
          <a:xfrm>
            <a:off x="1814513" y="4182785"/>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Metasuprafețe</a:t>
            </a:r>
            <a:endParaRPr lang="en-US" sz="1701" dirty="0"/>
          </a:p>
        </p:txBody>
      </p:sp>
      <p:sp>
        <p:nvSpPr>
          <p:cNvPr id="16" name="Text 13"/>
          <p:cNvSpPr/>
          <p:nvPr/>
        </p:nvSpPr>
        <p:spPr>
          <a:xfrm>
            <a:off x="1814513" y="4556284"/>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Metasuprafețele sunt straturi subțiri de materiale artificiale care pot modifica proprietățile optice ale luminii, cum ar fi direcția de propagare, polarizarea sau faza undei.</a:t>
            </a:r>
            <a:endParaRPr lang="en-US" sz="1361" dirty="0"/>
          </a:p>
        </p:txBody>
      </p:sp>
      <p:sp>
        <p:nvSpPr>
          <p:cNvPr id="17" name="Shape 14"/>
          <p:cNvSpPr/>
          <p:nvPr/>
        </p:nvSpPr>
        <p:spPr>
          <a:xfrm>
            <a:off x="1058406" y="6102906"/>
            <a:ext cx="604837" cy="34528"/>
          </a:xfrm>
          <a:prstGeom prst="roundRect">
            <a:avLst>
              <a:gd name="adj" fmla="val 225237"/>
            </a:avLst>
          </a:prstGeom>
          <a:solidFill>
            <a:srgbClr val="BCDBD4"/>
          </a:solidFill>
          <a:ln/>
        </p:spPr>
      </p:sp>
      <p:sp>
        <p:nvSpPr>
          <p:cNvPr id="18" name="Shape 15"/>
          <p:cNvSpPr/>
          <p:nvPr/>
        </p:nvSpPr>
        <p:spPr>
          <a:xfrm>
            <a:off x="669667" y="5925860"/>
            <a:ext cx="388739" cy="388739"/>
          </a:xfrm>
          <a:prstGeom prst="roundRect">
            <a:avLst>
              <a:gd name="adj" fmla="val 20006"/>
            </a:avLst>
          </a:prstGeom>
          <a:solidFill>
            <a:srgbClr val="D6F5EE"/>
          </a:solidFill>
          <a:ln w="7620">
            <a:solidFill>
              <a:srgbClr val="BCDBD4"/>
            </a:solidFill>
            <a:prstDash val="solid"/>
          </a:ln>
        </p:spPr>
      </p:sp>
      <p:sp>
        <p:nvSpPr>
          <p:cNvPr id="19" name="Text 16"/>
          <p:cNvSpPr/>
          <p:nvPr/>
        </p:nvSpPr>
        <p:spPr>
          <a:xfrm>
            <a:off x="755273" y="5990630"/>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0" name="Text 17"/>
          <p:cNvSpPr/>
          <p:nvPr/>
        </p:nvSpPr>
        <p:spPr>
          <a:xfrm>
            <a:off x="1814513" y="5904309"/>
            <a:ext cx="2499836" cy="269915"/>
          </a:xfrm>
          <a:prstGeom prst="rect">
            <a:avLst/>
          </a:prstGeom>
          <a:noFill/>
          <a:ln/>
        </p:spPr>
        <p:txBody>
          <a:bodyPr wrap="none" rtlCol="0" anchor="t"/>
          <a:lstStyle/>
          <a:p>
            <a:pPr marL="0" indent="0" algn="l">
              <a:lnSpc>
                <a:spcPts val="2126"/>
              </a:lnSpc>
              <a:buNone/>
            </a:pPr>
            <a:r>
              <a:rPr lang="en-US" sz="1701" b="1" dirty="0" err="1">
                <a:solidFill>
                  <a:srgbClr val="333F70"/>
                </a:solidFill>
                <a:latin typeface="Unbounded" pitchFamily="34" charset="0"/>
                <a:ea typeface="Unbounded" pitchFamily="34" charset="-122"/>
                <a:cs typeface="Unbounded" pitchFamily="34" charset="-120"/>
              </a:rPr>
              <a:t>Aplicații</a:t>
            </a:r>
            <a:r>
              <a:rPr lang="en-US" sz="1701" b="1" dirty="0">
                <a:solidFill>
                  <a:srgbClr val="333F70"/>
                </a:solidFill>
                <a:latin typeface="Unbounded" pitchFamily="34" charset="0"/>
                <a:ea typeface="Unbounded" pitchFamily="34" charset="-122"/>
                <a:cs typeface="Unbounded" pitchFamily="34" charset="-120"/>
              </a:rPr>
              <a:t> </a:t>
            </a:r>
            <a:r>
              <a:rPr lang="ro-RO" sz="1701" b="1" dirty="0">
                <a:solidFill>
                  <a:srgbClr val="333F70"/>
                </a:solidFill>
                <a:latin typeface="Unbounded" pitchFamily="34" charset="0"/>
                <a:ea typeface="Unbounded" pitchFamily="34" charset="-122"/>
                <a:cs typeface="Unbounded" pitchFamily="34" charset="-120"/>
              </a:rPr>
              <a:t>a</a:t>
            </a:r>
            <a:r>
              <a:rPr lang="en-US" sz="1701" b="1" dirty="0" err="1">
                <a:solidFill>
                  <a:srgbClr val="333F70"/>
                </a:solidFill>
                <a:latin typeface="Unbounded" pitchFamily="34" charset="0"/>
                <a:ea typeface="Unbounded" pitchFamily="34" charset="-122"/>
                <a:cs typeface="Unbounded" pitchFamily="34" charset="-120"/>
              </a:rPr>
              <a:t>vansate</a:t>
            </a:r>
            <a:endParaRPr lang="en-US" sz="1701" dirty="0"/>
          </a:p>
        </p:txBody>
      </p:sp>
      <p:sp>
        <p:nvSpPr>
          <p:cNvPr id="21" name="Text 18"/>
          <p:cNvSpPr/>
          <p:nvPr/>
        </p:nvSpPr>
        <p:spPr>
          <a:xfrm>
            <a:off x="1814513" y="6277808"/>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Cercetările în domeniul reflexiei și refracției luminii continuă să avanseze, conducând la noi aplicații revoluționare în domenii precum comunicațiile optice, imagistica medicală și nanofotonici.</a:t>
            </a:r>
            <a:endParaRPr lang="en-US" sz="1361" dirty="0"/>
          </a:p>
        </p:txBody>
      </p:sp>
      <p:pic>
        <p:nvPicPr>
          <p:cNvPr id="2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2218" y="650796"/>
            <a:ext cx="5899071" cy="737354"/>
          </a:xfrm>
          <a:prstGeom prst="rect">
            <a:avLst/>
          </a:prstGeom>
          <a:noFill/>
          <a:ln/>
        </p:spPr>
        <p:txBody>
          <a:bodyPr wrap="none" rtlCol="0" anchor="t"/>
          <a:lstStyle/>
          <a:p>
            <a:pPr marL="0" indent="0">
              <a:lnSpc>
                <a:spcPts val="5806"/>
              </a:lnSpc>
              <a:buNone/>
            </a:pPr>
            <a:r>
              <a:rPr lang="en-US" sz="4645" b="1" dirty="0">
                <a:solidFill>
                  <a:srgbClr val="333F70"/>
                </a:solidFill>
                <a:latin typeface="Unbounded" pitchFamily="34" charset="0"/>
                <a:ea typeface="Unbounded" pitchFamily="34" charset="-122"/>
                <a:cs typeface="Unbounded" pitchFamily="34" charset="-120"/>
              </a:rPr>
              <a:t>Concluzii</a:t>
            </a:r>
            <a:endParaRPr lang="en-US" sz="4645" dirty="0"/>
          </a:p>
        </p:txBody>
      </p:sp>
      <p:sp>
        <p:nvSpPr>
          <p:cNvPr id="6" name="Shape 3"/>
          <p:cNvSpPr/>
          <p:nvPr/>
        </p:nvSpPr>
        <p:spPr>
          <a:xfrm>
            <a:off x="6312218" y="2007394"/>
            <a:ext cx="530900" cy="530900"/>
          </a:xfrm>
          <a:prstGeom prst="roundRect">
            <a:avLst>
              <a:gd name="adj" fmla="val 20001"/>
            </a:avLst>
          </a:prstGeom>
          <a:solidFill>
            <a:srgbClr val="D6F5EE"/>
          </a:solidFill>
          <a:ln w="7620">
            <a:solidFill>
              <a:srgbClr val="BCDBD4"/>
            </a:solidFill>
            <a:prstDash val="solid"/>
          </a:ln>
        </p:spPr>
      </p:sp>
      <p:sp>
        <p:nvSpPr>
          <p:cNvPr id="7" name="Text 4"/>
          <p:cNvSpPr/>
          <p:nvPr/>
        </p:nvSpPr>
        <p:spPr>
          <a:xfrm>
            <a:off x="6485573" y="2095857"/>
            <a:ext cx="184071" cy="353973"/>
          </a:xfrm>
          <a:prstGeom prst="rect">
            <a:avLst/>
          </a:prstGeom>
          <a:noFill/>
          <a:ln/>
        </p:spPr>
        <p:txBody>
          <a:bodyPr wrap="none" rtlCol="0" anchor="t"/>
          <a:lstStyle/>
          <a:p>
            <a:pPr marL="0" indent="0" algn="ctr">
              <a:lnSpc>
                <a:spcPts val="2787"/>
              </a:lnSpc>
              <a:buNone/>
            </a:pPr>
            <a:r>
              <a:rPr lang="en-US" sz="2787" b="1" dirty="0">
                <a:solidFill>
                  <a:srgbClr val="333F70"/>
                </a:solidFill>
                <a:latin typeface="Unbounded" pitchFamily="34" charset="0"/>
                <a:ea typeface="Unbounded" pitchFamily="34" charset="-122"/>
                <a:cs typeface="Unbounded" pitchFamily="34" charset="-120"/>
              </a:rPr>
              <a:t>1</a:t>
            </a:r>
            <a:endParaRPr lang="en-US" sz="2787" dirty="0"/>
          </a:p>
        </p:txBody>
      </p:sp>
      <p:sp>
        <p:nvSpPr>
          <p:cNvPr id="8" name="Text 5"/>
          <p:cNvSpPr/>
          <p:nvPr/>
        </p:nvSpPr>
        <p:spPr>
          <a:xfrm>
            <a:off x="7078980" y="2007394"/>
            <a:ext cx="4644033" cy="368618"/>
          </a:xfrm>
          <a:prstGeom prst="rect">
            <a:avLst/>
          </a:prstGeom>
          <a:noFill/>
          <a:ln/>
        </p:spPr>
        <p:txBody>
          <a:bodyPr wrap="none" rtlCol="0" anchor="t"/>
          <a:lstStyle/>
          <a:p>
            <a:pPr marL="0" indent="0">
              <a:lnSpc>
                <a:spcPts val="2903"/>
              </a:lnSpc>
              <a:buNone/>
            </a:pPr>
            <a:r>
              <a:rPr lang="en-US" sz="2322" b="1" dirty="0" err="1">
                <a:solidFill>
                  <a:srgbClr val="333F70"/>
                </a:solidFill>
                <a:latin typeface="Unbounded" pitchFamily="34" charset="0"/>
                <a:ea typeface="Unbounded" pitchFamily="34" charset="-122"/>
                <a:cs typeface="Unbounded" pitchFamily="34" charset="-120"/>
              </a:rPr>
              <a:t>Importanța</a:t>
            </a:r>
            <a:r>
              <a:rPr lang="en-US" sz="2322" b="1" dirty="0">
                <a:solidFill>
                  <a:srgbClr val="333F70"/>
                </a:solidFill>
                <a:latin typeface="Unbounded" pitchFamily="34" charset="0"/>
                <a:ea typeface="Unbounded" pitchFamily="34" charset="-122"/>
                <a:cs typeface="Unbounded" pitchFamily="34" charset="-120"/>
              </a:rPr>
              <a:t> </a:t>
            </a:r>
            <a:r>
              <a:rPr lang="ro-RO" sz="2322" b="1" dirty="0">
                <a:solidFill>
                  <a:srgbClr val="333F70"/>
                </a:solidFill>
                <a:latin typeface="Unbounded" pitchFamily="34" charset="0"/>
                <a:ea typeface="Unbounded" pitchFamily="34" charset="-122"/>
                <a:cs typeface="Unbounded" pitchFamily="34" charset="-120"/>
              </a:rPr>
              <a:t>f</a:t>
            </a:r>
            <a:r>
              <a:rPr lang="en-US" sz="2322" b="1" dirty="0" err="1">
                <a:solidFill>
                  <a:srgbClr val="333F70"/>
                </a:solidFill>
                <a:latin typeface="Unbounded" pitchFamily="34" charset="0"/>
                <a:ea typeface="Unbounded" pitchFamily="34" charset="-122"/>
                <a:cs typeface="Unbounded" pitchFamily="34" charset="-120"/>
              </a:rPr>
              <a:t>enomenelor</a:t>
            </a:r>
            <a:endParaRPr lang="en-US" sz="2322" dirty="0"/>
          </a:p>
        </p:txBody>
      </p:sp>
      <p:sp>
        <p:nvSpPr>
          <p:cNvPr id="9" name="Text 6"/>
          <p:cNvSpPr/>
          <p:nvPr/>
        </p:nvSpPr>
        <p:spPr>
          <a:xfrm>
            <a:off x="7078980" y="2517577"/>
            <a:ext cx="6725603" cy="1132642"/>
          </a:xfrm>
          <a:prstGeom prst="rect">
            <a:avLst/>
          </a:prstGeom>
          <a:noFill/>
          <a:ln/>
        </p:spPr>
        <p:txBody>
          <a:bodyPr wrap="square" rtlCol="0" anchor="t"/>
          <a:lstStyle/>
          <a:p>
            <a:pPr marL="0" indent="0">
              <a:lnSpc>
                <a:spcPts val="2973"/>
              </a:lnSpc>
              <a:buNone/>
            </a:pPr>
            <a:r>
              <a:rPr lang="en-US" sz="1858" dirty="0">
                <a:solidFill>
                  <a:srgbClr val="333F70"/>
                </a:solidFill>
                <a:latin typeface="Open Sans" pitchFamily="34" charset="0"/>
                <a:ea typeface="Open Sans" pitchFamily="34" charset="-122"/>
                <a:cs typeface="Open Sans" pitchFamily="34" charset="-120"/>
              </a:rPr>
              <a:t>Reflexia și refracția luminii sunt procese fundamentale în fizică, cu implicații profunde în numeroase domenii tehnologice și științifice.</a:t>
            </a:r>
            <a:endParaRPr lang="en-US" sz="1858" dirty="0"/>
          </a:p>
        </p:txBody>
      </p:sp>
      <p:sp>
        <p:nvSpPr>
          <p:cNvPr id="10" name="Shape 7"/>
          <p:cNvSpPr/>
          <p:nvPr/>
        </p:nvSpPr>
        <p:spPr>
          <a:xfrm>
            <a:off x="6312218" y="4151471"/>
            <a:ext cx="530900" cy="530900"/>
          </a:xfrm>
          <a:prstGeom prst="roundRect">
            <a:avLst>
              <a:gd name="adj" fmla="val 20001"/>
            </a:avLst>
          </a:prstGeom>
          <a:solidFill>
            <a:srgbClr val="D6F5EE"/>
          </a:solidFill>
          <a:ln w="7620">
            <a:solidFill>
              <a:srgbClr val="BCDBD4"/>
            </a:solidFill>
            <a:prstDash val="solid"/>
          </a:ln>
        </p:spPr>
      </p:sp>
      <p:sp>
        <p:nvSpPr>
          <p:cNvPr id="11" name="Text 8"/>
          <p:cNvSpPr/>
          <p:nvPr/>
        </p:nvSpPr>
        <p:spPr>
          <a:xfrm>
            <a:off x="6429851" y="4239935"/>
            <a:ext cx="295513" cy="353973"/>
          </a:xfrm>
          <a:prstGeom prst="rect">
            <a:avLst/>
          </a:prstGeom>
          <a:noFill/>
          <a:ln/>
        </p:spPr>
        <p:txBody>
          <a:bodyPr wrap="none" rtlCol="0" anchor="t"/>
          <a:lstStyle/>
          <a:p>
            <a:pPr marL="0" indent="0" algn="ctr">
              <a:lnSpc>
                <a:spcPts val="2787"/>
              </a:lnSpc>
              <a:buNone/>
            </a:pPr>
            <a:r>
              <a:rPr lang="en-US" sz="2787" b="1" dirty="0">
                <a:solidFill>
                  <a:srgbClr val="333F70"/>
                </a:solidFill>
                <a:latin typeface="Unbounded" pitchFamily="34" charset="0"/>
                <a:ea typeface="Unbounded" pitchFamily="34" charset="-122"/>
                <a:cs typeface="Unbounded" pitchFamily="34" charset="-120"/>
              </a:rPr>
              <a:t>2</a:t>
            </a:r>
            <a:endParaRPr lang="en-US" sz="2787" dirty="0"/>
          </a:p>
        </p:txBody>
      </p:sp>
      <p:sp>
        <p:nvSpPr>
          <p:cNvPr id="12" name="Text 9"/>
          <p:cNvSpPr/>
          <p:nvPr/>
        </p:nvSpPr>
        <p:spPr>
          <a:xfrm>
            <a:off x="7078980" y="4151471"/>
            <a:ext cx="3851315" cy="368618"/>
          </a:xfrm>
          <a:prstGeom prst="rect">
            <a:avLst/>
          </a:prstGeom>
          <a:noFill/>
          <a:ln/>
        </p:spPr>
        <p:txBody>
          <a:bodyPr wrap="none" rtlCol="0" anchor="t"/>
          <a:lstStyle/>
          <a:p>
            <a:pPr marL="0" indent="0">
              <a:lnSpc>
                <a:spcPts val="2903"/>
              </a:lnSpc>
              <a:buNone/>
            </a:pPr>
            <a:r>
              <a:rPr lang="en-US" sz="2322" b="1" dirty="0">
                <a:solidFill>
                  <a:srgbClr val="333F70"/>
                </a:solidFill>
                <a:latin typeface="Unbounded" pitchFamily="34" charset="0"/>
                <a:ea typeface="Unbounded" pitchFamily="34" charset="-122"/>
                <a:cs typeface="Unbounded" pitchFamily="34" charset="-120"/>
              </a:rPr>
              <a:t>Înțelegere </a:t>
            </a:r>
            <a:r>
              <a:rPr lang="en-US" sz="2322" b="1" dirty="0" err="1">
                <a:solidFill>
                  <a:srgbClr val="333F70"/>
                </a:solidFill>
                <a:latin typeface="Unbounded" pitchFamily="34" charset="0"/>
                <a:ea typeface="Unbounded" pitchFamily="34" charset="-122"/>
                <a:cs typeface="Unbounded" pitchFamily="34" charset="-120"/>
              </a:rPr>
              <a:t>și</a:t>
            </a:r>
            <a:r>
              <a:rPr lang="en-US" sz="2322" b="1" dirty="0">
                <a:solidFill>
                  <a:srgbClr val="333F70"/>
                </a:solidFill>
                <a:latin typeface="Unbounded" pitchFamily="34" charset="0"/>
                <a:ea typeface="Unbounded" pitchFamily="34" charset="-122"/>
                <a:cs typeface="Unbounded" pitchFamily="34" charset="-120"/>
              </a:rPr>
              <a:t> </a:t>
            </a:r>
            <a:r>
              <a:rPr lang="ro-RO" sz="2322" b="1" dirty="0">
                <a:solidFill>
                  <a:srgbClr val="333F70"/>
                </a:solidFill>
                <a:latin typeface="Unbounded" pitchFamily="34" charset="0"/>
                <a:ea typeface="Unbounded" pitchFamily="34" charset="-122"/>
                <a:cs typeface="Unbounded" pitchFamily="34" charset="-120"/>
              </a:rPr>
              <a:t>a</a:t>
            </a:r>
            <a:r>
              <a:rPr lang="en-US" sz="2322" b="1" dirty="0" err="1">
                <a:solidFill>
                  <a:srgbClr val="333F70"/>
                </a:solidFill>
                <a:latin typeface="Unbounded" pitchFamily="34" charset="0"/>
                <a:ea typeface="Unbounded" pitchFamily="34" charset="-122"/>
                <a:cs typeface="Unbounded" pitchFamily="34" charset="-120"/>
              </a:rPr>
              <a:t>plicații</a:t>
            </a:r>
            <a:endParaRPr lang="en-US" sz="2322" dirty="0"/>
          </a:p>
        </p:txBody>
      </p:sp>
      <p:sp>
        <p:nvSpPr>
          <p:cNvPr id="13" name="Text 10"/>
          <p:cNvSpPr/>
          <p:nvPr/>
        </p:nvSpPr>
        <p:spPr>
          <a:xfrm>
            <a:off x="7078980" y="4661654"/>
            <a:ext cx="6725603" cy="1132642"/>
          </a:xfrm>
          <a:prstGeom prst="rect">
            <a:avLst/>
          </a:prstGeom>
          <a:noFill/>
          <a:ln/>
        </p:spPr>
        <p:txBody>
          <a:bodyPr wrap="square" rtlCol="0" anchor="t"/>
          <a:lstStyle/>
          <a:p>
            <a:pPr marL="0" indent="0">
              <a:lnSpc>
                <a:spcPts val="2973"/>
              </a:lnSpc>
              <a:buNone/>
            </a:pPr>
            <a:r>
              <a:rPr lang="en-US" sz="1858" dirty="0">
                <a:solidFill>
                  <a:srgbClr val="333F70"/>
                </a:solidFill>
                <a:latin typeface="Open Sans" pitchFamily="34" charset="0"/>
                <a:ea typeface="Open Sans" pitchFamily="34" charset="-122"/>
                <a:cs typeface="Open Sans" pitchFamily="34" charset="-120"/>
              </a:rPr>
              <a:t>O cunoaștere aprofundată a legilor care guvernează aceste fenomene permite dezvoltarea de noi tehnologii și aplicații inovatoare.</a:t>
            </a:r>
            <a:endParaRPr lang="en-US" sz="1858" dirty="0"/>
          </a:p>
        </p:txBody>
      </p:sp>
      <p:sp>
        <p:nvSpPr>
          <p:cNvPr id="14" name="Text 11"/>
          <p:cNvSpPr/>
          <p:nvPr/>
        </p:nvSpPr>
        <p:spPr>
          <a:xfrm>
            <a:off x="7078980" y="5935861"/>
            <a:ext cx="3663553" cy="368618"/>
          </a:xfrm>
          <a:prstGeom prst="rect">
            <a:avLst/>
          </a:prstGeom>
          <a:noFill/>
          <a:ln/>
        </p:spPr>
        <p:txBody>
          <a:bodyPr wrap="none" rtlCol="0" anchor="t"/>
          <a:lstStyle/>
          <a:p>
            <a:pPr marL="0" indent="0">
              <a:lnSpc>
                <a:spcPts val="2903"/>
              </a:lnSpc>
              <a:buNone/>
            </a:pPr>
            <a:r>
              <a:rPr lang="en-US" sz="2322" b="1" dirty="0" err="1">
                <a:solidFill>
                  <a:srgbClr val="333F70"/>
                </a:solidFill>
                <a:latin typeface="Unbounded" pitchFamily="34" charset="0"/>
                <a:ea typeface="Unbounded" pitchFamily="34" charset="-122"/>
                <a:cs typeface="Unbounded" pitchFamily="34" charset="-120"/>
              </a:rPr>
              <a:t>Cercetare</a:t>
            </a:r>
            <a:r>
              <a:rPr lang="en-US" sz="2322" b="1" dirty="0">
                <a:solidFill>
                  <a:srgbClr val="333F70"/>
                </a:solidFill>
                <a:latin typeface="Unbounded" pitchFamily="34" charset="0"/>
                <a:ea typeface="Unbounded" pitchFamily="34" charset="-122"/>
                <a:cs typeface="Unbounded" pitchFamily="34" charset="-120"/>
              </a:rPr>
              <a:t> </a:t>
            </a:r>
            <a:r>
              <a:rPr lang="ro-RO" sz="2322" b="1" dirty="0">
                <a:solidFill>
                  <a:srgbClr val="333F70"/>
                </a:solidFill>
                <a:latin typeface="Unbounded" pitchFamily="34" charset="0"/>
                <a:ea typeface="Unbounded" pitchFamily="34" charset="-122"/>
                <a:cs typeface="Unbounded" pitchFamily="34" charset="-120"/>
              </a:rPr>
              <a:t>c</a:t>
            </a:r>
            <a:r>
              <a:rPr lang="en-US" sz="2322" b="1" dirty="0" err="1">
                <a:solidFill>
                  <a:srgbClr val="333F70"/>
                </a:solidFill>
                <a:latin typeface="Unbounded" pitchFamily="34" charset="0"/>
                <a:ea typeface="Unbounded" pitchFamily="34" charset="-122"/>
                <a:cs typeface="Unbounded" pitchFamily="34" charset="-120"/>
              </a:rPr>
              <a:t>ontinuă</a:t>
            </a:r>
            <a:endParaRPr lang="en-US" sz="2322" dirty="0"/>
          </a:p>
        </p:txBody>
      </p:sp>
      <p:sp>
        <p:nvSpPr>
          <p:cNvPr id="15" name="Text 12"/>
          <p:cNvSpPr/>
          <p:nvPr/>
        </p:nvSpPr>
        <p:spPr>
          <a:xfrm>
            <a:off x="7078980" y="6446044"/>
            <a:ext cx="6725603" cy="1132642"/>
          </a:xfrm>
          <a:prstGeom prst="rect">
            <a:avLst/>
          </a:prstGeom>
          <a:noFill/>
          <a:ln/>
        </p:spPr>
        <p:txBody>
          <a:bodyPr wrap="square" rtlCol="0" anchor="t"/>
          <a:lstStyle/>
          <a:p>
            <a:pPr marL="0" indent="0">
              <a:lnSpc>
                <a:spcPts val="2973"/>
              </a:lnSpc>
              <a:buNone/>
            </a:pPr>
            <a:r>
              <a:rPr lang="en-US" sz="1858" dirty="0">
                <a:solidFill>
                  <a:srgbClr val="333F70"/>
                </a:solidFill>
                <a:latin typeface="Open Sans" pitchFamily="34" charset="0"/>
                <a:ea typeface="Open Sans" pitchFamily="34" charset="-122"/>
                <a:cs typeface="Open Sans" pitchFamily="34" charset="-120"/>
              </a:rPr>
              <a:t>Descoperirile și inovațiile viitoare în domeniul reflexiei și refracției luminii vor continua să transforme modul în care interacționăm cu lumina și cu mediul înconjurător.</a:t>
            </a:r>
            <a:endParaRPr lang="en-US" sz="185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976</Words>
  <Application>Microsoft Office PowerPoint</Application>
  <PresentationFormat>Довільний</PresentationFormat>
  <Paragraphs>90</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Rodica</dc:creator>
  <cp:lastModifiedBy>Liliya Hovornyan</cp:lastModifiedBy>
  <cp:revision>2</cp:revision>
  <dcterms:created xsi:type="dcterms:W3CDTF">2024-07-01T20:41:37Z</dcterms:created>
  <dcterms:modified xsi:type="dcterms:W3CDTF">2024-07-01T20:45:24Z</dcterms:modified>
</cp:coreProperties>
</file>