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38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gamma.ap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162080" y="1671161"/>
            <a:ext cx="7792641" cy="2497812"/>
          </a:xfrm>
          <a:prstGeom prst="rect">
            <a:avLst/>
          </a:prstGeom>
          <a:noFill/>
          <a:ln/>
        </p:spPr>
        <p:txBody>
          <a:bodyPr wrap="square" rtlCol="0" anchor="t"/>
          <a:lstStyle/>
          <a:p>
            <a:pPr marL="0" indent="0">
              <a:lnSpc>
                <a:spcPts val="6556"/>
              </a:lnSpc>
              <a:buNone/>
            </a:pPr>
            <a:r>
              <a:rPr lang="en-US" sz="5245" b="1" dirty="0">
                <a:solidFill>
                  <a:srgbClr val="333F70"/>
                </a:solidFill>
                <a:latin typeface="Unbounded" pitchFamily="34" charset="0"/>
                <a:ea typeface="Unbounded" pitchFamily="34" charset="-122"/>
                <a:cs typeface="Unbounded" pitchFamily="34" charset="-120"/>
              </a:rPr>
              <a:t>Cauciucul natural și sintetic, mase plastice</a:t>
            </a:r>
            <a:endParaRPr lang="en-US" sz="5245" dirty="0"/>
          </a:p>
        </p:txBody>
      </p:sp>
      <p:sp>
        <p:nvSpPr>
          <p:cNvPr id="6" name="Text 3"/>
          <p:cNvSpPr/>
          <p:nvPr/>
        </p:nvSpPr>
        <p:spPr>
          <a:xfrm>
            <a:off x="6162080" y="4458533"/>
            <a:ext cx="7792641" cy="1544836"/>
          </a:xfrm>
          <a:prstGeom prst="rect">
            <a:avLst/>
          </a:prstGeom>
          <a:noFill/>
          <a:ln/>
        </p:spPr>
        <p:txBody>
          <a:bodyPr wrap="square" rtlCol="0" anchor="t"/>
          <a:lstStyle/>
          <a:p>
            <a:pPr marL="0" indent="0">
              <a:lnSpc>
                <a:spcPts val="2432"/>
              </a:lnSpc>
              <a:buNone/>
            </a:pPr>
            <a:r>
              <a:rPr lang="en-US" sz="1520" dirty="0">
                <a:solidFill>
                  <a:srgbClr val="333F70"/>
                </a:solidFill>
                <a:latin typeface="Open Sans" pitchFamily="34" charset="0"/>
                <a:ea typeface="Open Sans" pitchFamily="34" charset="-122"/>
                <a:cs typeface="Open Sans" pitchFamily="34" charset="-120"/>
              </a:rPr>
              <a:t>Cauciucul natural și sintetic, precum și masele plastice, sunt materiale esențiale în multe industrii, de la construcții și transport până la medicină și electrotehnie. Aceste materiale uimitoare au proprietăți unice care le fac adaptabile pentru o gamă largă de aplicații. În această prezentare, vom explora în detaliu caracteristicile, procesele de producție și impactul asupra mediului al acestor materiale fascinante.</a:t>
            </a:r>
            <a:endParaRPr lang="en-US" sz="1520" dirty="0"/>
          </a:p>
        </p:txBody>
      </p:sp>
      <p:sp>
        <p:nvSpPr>
          <p:cNvPr id="8" name="Text 5"/>
          <p:cNvSpPr/>
          <p:nvPr/>
        </p:nvSpPr>
        <p:spPr>
          <a:xfrm>
            <a:off x="6234589" y="6340554"/>
            <a:ext cx="163711" cy="97512"/>
          </a:xfrm>
          <a:prstGeom prst="rect">
            <a:avLst/>
          </a:prstGeom>
          <a:noFill/>
          <a:ln/>
        </p:spPr>
        <p:txBody>
          <a:bodyPr wrap="none" rtlCol="0" anchor="t"/>
          <a:lstStyle/>
          <a:p>
            <a:pPr marL="0" indent="0" algn="ctr">
              <a:lnSpc>
                <a:spcPts val="768"/>
              </a:lnSpc>
              <a:buNone/>
            </a:pPr>
            <a:r>
              <a:rPr lang="en-US" sz="768" dirty="0">
                <a:solidFill>
                  <a:srgbClr val="FFFFFF"/>
                </a:solidFill>
                <a:latin typeface="Open Sans" pitchFamily="34" charset="0"/>
                <a:ea typeface="Open Sans" pitchFamily="34" charset="-122"/>
                <a:cs typeface="Open Sans" pitchFamily="34" charset="-120"/>
              </a:rPr>
              <a:t>NM</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091238" y="934998"/>
            <a:ext cx="7934325" cy="1620203"/>
          </a:xfrm>
          <a:prstGeom prst="rect">
            <a:avLst/>
          </a:prstGeom>
          <a:noFill/>
          <a:ln/>
        </p:spPr>
        <p:txBody>
          <a:bodyPr wrap="squar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Tendințe și inovații în domeniul cauciucului și maselor plastice</a:t>
            </a:r>
            <a:endParaRPr lang="en-US" sz="3402" dirty="0"/>
          </a:p>
        </p:txBody>
      </p:sp>
      <p:pic>
        <p:nvPicPr>
          <p:cNvPr id="6" name="Image 1" descr="preencoded.png"/>
          <p:cNvPicPr>
            <a:picLocks noChangeAspect="1"/>
          </p:cNvPicPr>
          <p:nvPr/>
        </p:nvPicPr>
        <p:blipFill>
          <a:blip r:embed="rId4"/>
          <a:stretch>
            <a:fillRect/>
          </a:stretch>
        </p:blipFill>
        <p:spPr>
          <a:xfrm>
            <a:off x="6091238" y="2814399"/>
            <a:ext cx="864037" cy="1548765"/>
          </a:xfrm>
          <a:prstGeom prst="rect">
            <a:avLst/>
          </a:prstGeom>
        </p:spPr>
      </p:pic>
      <p:sp>
        <p:nvSpPr>
          <p:cNvPr id="7" name="Text 3"/>
          <p:cNvSpPr/>
          <p:nvPr/>
        </p:nvSpPr>
        <p:spPr>
          <a:xfrm>
            <a:off x="7214473" y="2987159"/>
            <a:ext cx="2825234"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Materiale Inteligente</a:t>
            </a:r>
            <a:endParaRPr lang="en-US" sz="1701" dirty="0"/>
          </a:p>
        </p:txBody>
      </p:sp>
      <p:sp>
        <p:nvSpPr>
          <p:cNvPr id="8" name="Text 4"/>
          <p:cNvSpPr/>
          <p:nvPr/>
        </p:nvSpPr>
        <p:spPr>
          <a:xfrm>
            <a:off x="7214473" y="3360658"/>
            <a:ext cx="6811089"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Dezvoltarea materialelor inteligente care pot reacționa la stimuli externi, cum ar fi căldura, lumina sau câmpurile electrice, deschide noi oportunități pentru aplicații avansate.</a:t>
            </a:r>
            <a:endParaRPr lang="en-US" sz="1361" dirty="0"/>
          </a:p>
        </p:txBody>
      </p:sp>
      <p:pic>
        <p:nvPicPr>
          <p:cNvPr id="9" name="Image 2" descr="preencoded.png"/>
          <p:cNvPicPr>
            <a:picLocks noChangeAspect="1"/>
          </p:cNvPicPr>
          <p:nvPr/>
        </p:nvPicPr>
        <p:blipFill>
          <a:blip r:embed="rId5"/>
          <a:stretch>
            <a:fillRect/>
          </a:stretch>
        </p:blipFill>
        <p:spPr>
          <a:xfrm>
            <a:off x="6091238" y="4363164"/>
            <a:ext cx="864037" cy="1548765"/>
          </a:xfrm>
          <a:prstGeom prst="rect">
            <a:avLst/>
          </a:prstGeom>
        </p:spPr>
      </p:pic>
      <p:sp>
        <p:nvSpPr>
          <p:cNvPr id="10" name="Text 5"/>
          <p:cNvSpPr/>
          <p:nvPr/>
        </p:nvSpPr>
        <p:spPr>
          <a:xfrm>
            <a:off x="7214473" y="4535924"/>
            <a:ext cx="3794641"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Biobazate și Biodegradabile</a:t>
            </a:r>
            <a:endParaRPr lang="en-US" sz="1701" dirty="0"/>
          </a:p>
        </p:txBody>
      </p:sp>
      <p:sp>
        <p:nvSpPr>
          <p:cNvPr id="11" name="Text 6"/>
          <p:cNvSpPr/>
          <p:nvPr/>
        </p:nvSpPr>
        <p:spPr>
          <a:xfrm>
            <a:off x="7214473" y="4909423"/>
            <a:ext cx="6811089"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Cercetările se concentrează pe producerea de cauciuc și mase plastice pe bază de materii prime regenerabile și biodegradabile, pentru a reduce impactul asupra mediului.</a:t>
            </a:r>
            <a:endParaRPr lang="en-US" sz="1361" dirty="0"/>
          </a:p>
        </p:txBody>
      </p:sp>
      <p:pic>
        <p:nvPicPr>
          <p:cNvPr id="12" name="Image 3" descr="preencoded.png"/>
          <p:cNvPicPr>
            <a:picLocks noChangeAspect="1"/>
          </p:cNvPicPr>
          <p:nvPr/>
        </p:nvPicPr>
        <p:blipFill>
          <a:blip r:embed="rId6"/>
          <a:stretch>
            <a:fillRect/>
          </a:stretch>
        </p:blipFill>
        <p:spPr>
          <a:xfrm>
            <a:off x="6091238" y="5911929"/>
            <a:ext cx="864037" cy="1382554"/>
          </a:xfrm>
          <a:prstGeom prst="rect">
            <a:avLst/>
          </a:prstGeom>
        </p:spPr>
      </p:pic>
      <p:sp>
        <p:nvSpPr>
          <p:cNvPr id="13" name="Text 7"/>
          <p:cNvSpPr/>
          <p:nvPr/>
        </p:nvSpPr>
        <p:spPr>
          <a:xfrm>
            <a:off x="7214473" y="6084689"/>
            <a:ext cx="2434352"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Fabricație Aditivă</a:t>
            </a:r>
            <a:endParaRPr lang="en-US" sz="1701" dirty="0"/>
          </a:p>
        </p:txBody>
      </p:sp>
      <p:sp>
        <p:nvSpPr>
          <p:cNvPr id="14" name="Text 8"/>
          <p:cNvSpPr/>
          <p:nvPr/>
        </p:nvSpPr>
        <p:spPr>
          <a:xfrm>
            <a:off x="7214473" y="6458188"/>
            <a:ext cx="6811089"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Tehnicile de fabricație aditivă, precum imprimarea 3D, permit crearea de produse din cauciuc și mase plastice cu forme și funcționalități personalizate.</a:t>
            </a:r>
            <a:endParaRPr lang="en-US" sz="136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04837" y="926306"/>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Cauciucul natural: Definiție, proprietăți și aplicații</a:t>
            </a:r>
            <a:endParaRPr lang="en-US" sz="3402" dirty="0"/>
          </a:p>
        </p:txBody>
      </p:sp>
      <p:sp>
        <p:nvSpPr>
          <p:cNvPr id="6" name="Shape 3"/>
          <p:cNvSpPr/>
          <p:nvPr/>
        </p:nvSpPr>
        <p:spPr>
          <a:xfrm>
            <a:off x="604837" y="2265640"/>
            <a:ext cx="7934325" cy="1564005"/>
          </a:xfrm>
          <a:prstGeom prst="roundRect">
            <a:avLst>
              <a:gd name="adj" fmla="val 4972"/>
            </a:avLst>
          </a:prstGeom>
          <a:solidFill>
            <a:srgbClr val="D6F5EE"/>
          </a:solidFill>
          <a:ln w="7620">
            <a:solidFill>
              <a:srgbClr val="BCDBD4"/>
            </a:solidFill>
            <a:prstDash val="solid"/>
          </a:ln>
        </p:spPr>
      </p:sp>
      <p:sp>
        <p:nvSpPr>
          <p:cNvPr id="7" name="Text 4"/>
          <p:cNvSpPr/>
          <p:nvPr/>
        </p:nvSpPr>
        <p:spPr>
          <a:xfrm>
            <a:off x="785217" y="2446020"/>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Definiție</a:t>
            </a:r>
            <a:endParaRPr lang="en-US" sz="1701" dirty="0"/>
          </a:p>
        </p:txBody>
      </p:sp>
      <p:sp>
        <p:nvSpPr>
          <p:cNvPr id="8" name="Text 5"/>
          <p:cNvSpPr/>
          <p:nvPr/>
        </p:nvSpPr>
        <p:spPr>
          <a:xfrm>
            <a:off x="785217" y="2819519"/>
            <a:ext cx="757356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Cauciucul natural este un polimer organic obținut din laptele provenit de la anumite plante, în special din arborele de cauciuc (Hevea brasiliensis). Acesta a fost utilizat încă din cele mai vechi timpuri de către populațiile indigene din America Latină și Asia.</a:t>
            </a:r>
            <a:endParaRPr lang="en-US" sz="1361" dirty="0"/>
          </a:p>
        </p:txBody>
      </p:sp>
      <p:sp>
        <p:nvSpPr>
          <p:cNvPr id="9" name="Shape 6"/>
          <p:cNvSpPr/>
          <p:nvPr/>
        </p:nvSpPr>
        <p:spPr>
          <a:xfrm>
            <a:off x="604837" y="4002405"/>
            <a:ext cx="7934325" cy="1564005"/>
          </a:xfrm>
          <a:prstGeom prst="roundRect">
            <a:avLst>
              <a:gd name="adj" fmla="val 4972"/>
            </a:avLst>
          </a:prstGeom>
          <a:solidFill>
            <a:srgbClr val="D6F5EE"/>
          </a:solidFill>
          <a:ln w="7620">
            <a:solidFill>
              <a:srgbClr val="BCDBD4"/>
            </a:solidFill>
            <a:prstDash val="solid"/>
          </a:ln>
        </p:spPr>
      </p:sp>
      <p:sp>
        <p:nvSpPr>
          <p:cNvPr id="10" name="Text 7"/>
          <p:cNvSpPr/>
          <p:nvPr/>
        </p:nvSpPr>
        <p:spPr>
          <a:xfrm>
            <a:off x="785217" y="4182785"/>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Proprietăți</a:t>
            </a:r>
            <a:endParaRPr lang="en-US" sz="1701" dirty="0"/>
          </a:p>
        </p:txBody>
      </p:sp>
      <p:sp>
        <p:nvSpPr>
          <p:cNvPr id="11" name="Text 8"/>
          <p:cNvSpPr/>
          <p:nvPr/>
        </p:nvSpPr>
        <p:spPr>
          <a:xfrm>
            <a:off x="785217" y="4556284"/>
            <a:ext cx="757356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Cauciucul natural se caracterizează prin flexibilitate, rezistență la rupere, impermeabilitate și elasticitate. Aceste proprietăți îl fac ideal pentru o varietate de aplicații, de la anvelope și amortizoare auto până la diverse produse de uz casnic și medical.</a:t>
            </a:r>
            <a:endParaRPr lang="en-US" sz="1361" dirty="0"/>
          </a:p>
        </p:txBody>
      </p:sp>
      <p:sp>
        <p:nvSpPr>
          <p:cNvPr id="12" name="Shape 9"/>
          <p:cNvSpPr/>
          <p:nvPr/>
        </p:nvSpPr>
        <p:spPr>
          <a:xfrm>
            <a:off x="604837" y="5739170"/>
            <a:ext cx="7934325" cy="1564005"/>
          </a:xfrm>
          <a:prstGeom prst="roundRect">
            <a:avLst>
              <a:gd name="adj" fmla="val 4972"/>
            </a:avLst>
          </a:prstGeom>
          <a:solidFill>
            <a:srgbClr val="D6F5EE"/>
          </a:solidFill>
          <a:ln w="7620">
            <a:solidFill>
              <a:srgbClr val="BCDBD4"/>
            </a:solidFill>
            <a:prstDash val="solid"/>
          </a:ln>
        </p:spPr>
      </p:sp>
      <p:sp>
        <p:nvSpPr>
          <p:cNvPr id="13" name="Text 10"/>
          <p:cNvSpPr/>
          <p:nvPr/>
        </p:nvSpPr>
        <p:spPr>
          <a:xfrm>
            <a:off x="785217" y="5919549"/>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Aplicații</a:t>
            </a:r>
            <a:endParaRPr lang="en-US" sz="1701" dirty="0"/>
          </a:p>
        </p:txBody>
      </p:sp>
      <p:sp>
        <p:nvSpPr>
          <p:cNvPr id="14" name="Text 11"/>
          <p:cNvSpPr/>
          <p:nvPr/>
        </p:nvSpPr>
        <p:spPr>
          <a:xfrm>
            <a:off x="785217" y="6293048"/>
            <a:ext cx="757356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Cauciucul natural este utilizat pe scară largă în industria auto, pentru producția de anvelope și componente de suspensie. De asemenea, este folosit în fabricarea de articole de uz casnic, jucării, îmbrăcăminte impermeabilă și diverse dispozitive medicale.</a:t>
            </a:r>
            <a:endParaRPr lang="en-US" sz="136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027152"/>
            <a:ext cx="12902327" cy="1543050"/>
          </a:xfrm>
          <a:prstGeom prst="rect">
            <a:avLst/>
          </a:prstGeom>
          <a:noFill/>
          <a:ln/>
        </p:spPr>
        <p:txBody>
          <a:bodyPr wrap="square" rtlCol="0" anchor="t"/>
          <a:lstStyle/>
          <a:p>
            <a:pPr marL="0" indent="0">
              <a:lnSpc>
                <a:spcPts val="6075"/>
              </a:lnSpc>
              <a:buNone/>
            </a:pPr>
            <a:r>
              <a:rPr lang="en-US" sz="4860" b="1" dirty="0">
                <a:solidFill>
                  <a:srgbClr val="333F70"/>
                </a:solidFill>
                <a:latin typeface="Unbounded" pitchFamily="34" charset="0"/>
                <a:ea typeface="Unbounded" pitchFamily="34" charset="-122"/>
                <a:cs typeface="Unbounded" pitchFamily="34" charset="-120"/>
              </a:rPr>
              <a:t>Cauciucul sintetic: </a:t>
            </a:r>
            <a:r>
              <a:rPr lang="ro-RO" sz="4860" b="1" dirty="0">
                <a:solidFill>
                  <a:srgbClr val="333F70"/>
                </a:solidFill>
                <a:latin typeface="Unbounded" pitchFamily="34" charset="0"/>
                <a:ea typeface="Unbounded" pitchFamily="34" charset="-122"/>
                <a:cs typeface="Unbounded" pitchFamily="34" charset="-120"/>
              </a:rPr>
              <a:t>d</a:t>
            </a:r>
            <a:r>
              <a:rPr lang="en-US" sz="4860" b="1" dirty="0" err="1">
                <a:solidFill>
                  <a:srgbClr val="333F70"/>
                </a:solidFill>
                <a:latin typeface="Unbounded" pitchFamily="34" charset="0"/>
                <a:ea typeface="Unbounded" pitchFamily="34" charset="-122"/>
                <a:cs typeface="Unbounded" pitchFamily="34" charset="-120"/>
              </a:rPr>
              <a:t>efiniție</a:t>
            </a:r>
            <a:r>
              <a:rPr lang="en-US" sz="4860" b="1" dirty="0">
                <a:solidFill>
                  <a:srgbClr val="333F70"/>
                </a:solidFill>
                <a:latin typeface="Unbounded" pitchFamily="34" charset="0"/>
                <a:ea typeface="Unbounded" pitchFamily="34" charset="-122"/>
                <a:cs typeface="Unbounded" pitchFamily="34" charset="-120"/>
              </a:rPr>
              <a:t>, tipuri și proprietăți</a:t>
            </a:r>
            <a:endParaRPr lang="en-US" sz="4860" dirty="0"/>
          </a:p>
        </p:txBody>
      </p:sp>
      <p:sp>
        <p:nvSpPr>
          <p:cNvPr id="5" name="Text 3"/>
          <p:cNvSpPr/>
          <p:nvPr/>
        </p:nvSpPr>
        <p:spPr>
          <a:xfrm>
            <a:off x="864037" y="3187303"/>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Definiție</a:t>
            </a:r>
            <a:endParaRPr lang="en-US" sz="2430" dirty="0"/>
          </a:p>
        </p:txBody>
      </p:sp>
      <p:sp>
        <p:nvSpPr>
          <p:cNvPr id="6" name="Text 4"/>
          <p:cNvSpPr/>
          <p:nvPr/>
        </p:nvSpPr>
        <p:spPr>
          <a:xfrm>
            <a:off x="864037" y="3819882"/>
            <a:ext cx="3898821" cy="276534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Cauciucul sintetic este un material polimeric produs artificial, prin diferite procese chimice. Acesta a fost dezvoltat ca o alternativă la cauciucul natural, cu proprietăți similare sau chiar îmbunătățite.</a:t>
            </a:r>
            <a:endParaRPr lang="en-US" sz="1944" dirty="0"/>
          </a:p>
        </p:txBody>
      </p:sp>
      <p:sp>
        <p:nvSpPr>
          <p:cNvPr id="7" name="Text 5"/>
          <p:cNvSpPr/>
          <p:nvPr/>
        </p:nvSpPr>
        <p:spPr>
          <a:xfrm>
            <a:off x="5372695" y="3187303"/>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Tipuri</a:t>
            </a:r>
            <a:endParaRPr lang="en-US" sz="2430" dirty="0"/>
          </a:p>
        </p:txBody>
      </p:sp>
      <p:sp>
        <p:nvSpPr>
          <p:cNvPr id="8" name="Text 6"/>
          <p:cNvSpPr/>
          <p:nvPr/>
        </p:nvSpPr>
        <p:spPr>
          <a:xfrm>
            <a:off x="5372695" y="3819882"/>
            <a:ext cx="3898821" cy="276534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Există mai multe tipuri de cauciuc sintetic, cum ar fi polibutadienă (BR), poliizopren (IR), polistiren-butadienă (SBR) și acrilonitril-butadienă (NBR). Fiecare tip are caracteristici specifice și este adaptat pentru anumite utilizări.</a:t>
            </a:r>
            <a:endParaRPr lang="en-US" sz="1944" dirty="0"/>
          </a:p>
        </p:txBody>
      </p:sp>
      <p:sp>
        <p:nvSpPr>
          <p:cNvPr id="9" name="Text 7"/>
          <p:cNvSpPr/>
          <p:nvPr/>
        </p:nvSpPr>
        <p:spPr>
          <a:xfrm>
            <a:off x="9881354" y="3187303"/>
            <a:ext cx="3086100"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Proprietăți</a:t>
            </a:r>
            <a:endParaRPr lang="en-US" sz="2430" dirty="0"/>
          </a:p>
        </p:txBody>
      </p:sp>
      <p:sp>
        <p:nvSpPr>
          <p:cNvPr id="10" name="Text 8"/>
          <p:cNvSpPr/>
          <p:nvPr/>
        </p:nvSpPr>
        <p:spPr>
          <a:xfrm>
            <a:off x="9881354" y="3819882"/>
            <a:ext cx="3898821" cy="3160395"/>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În general, cauciucul sintetic prezintă o rezistență mai bună la căldură, intemperii și produse chimice, în comparație cu cauciucul natural. Aceste proprietăți îl fac adecvat pentru aplicații industriale și tehnologice avansate.</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091238" y="1364099"/>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Procesul de producție a cauciucului sintetic</a:t>
            </a:r>
            <a:endParaRPr lang="en-US" sz="3402" dirty="0"/>
          </a:p>
        </p:txBody>
      </p:sp>
      <p:sp>
        <p:nvSpPr>
          <p:cNvPr id="6" name="Shape 3"/>
          <p:cNvSpPr/>
          <p:nvPr/>
        </p:nvSpPr>
        <p:spPr>
          <a:xfrm>
            <a:off x="6333173" y="2703433"/>
            <a:ext cx="34528" cy="4162068"/>
          </a:xfrm>
          <a:prstGeom prst="roundRect">
            <a:avLst>
              <a:gd name="adj" fmla="val 225237"/>
            </a:avLst>
          </a:prstGeom>
          <a:solidFill>
            <a:srgbClr val="BCDBD4"/>
          </a:solidFill>
          <a:ln/>
        </p:spPr>
      </p:sp>
      <p:sp>
        <p:nvSpPr>
          <p:cNvPr id="7" name="Shape 4"/>
          <p:cNvSpPr/>
          <p:nvPr/>
        </p:nvSpPr>
        <p:spPr>
          <a:xfrm>
            <a:off x="6544806" y="3074789"/>
            <a:ext cx="604837" cy="34528"/>
          </a:xfrm>
          <a:prstGeom prst="roundRect">
            <a:avLst>
              <a:gd name="adj" fmla="val 225237"/>
            </a:avLst>
          </a:prstGeom>
          <a:solidFill>
            <a:srgbClr val="BCDBD4"/>
          </a:solidFill>
          <a:ln/>
        </p:spPr>
      </p:sp>
      <p:sp>
        <p:nvSpPr>
          <p:cNvPr id="8" name="Shape 5"/>
          <p:cNvSpPr/>
          <p:nvPr/>
        </p:nvSpPr>
        <p:spPr>
          <a:xfrm>
            <a:off x="6156067" y="2897743"/>
            <a:ext cx="388739" cy="388739"/>
          </a:xfrm>
          <a:prstGeom prst="roundRect">
            <a:avLst>
              <a:gd name="adj" fmla="val 20006"/>
            </a:avLst>
          </a:prstGeom>
          <a:solidFill>
            <a:srgbClr val="D6F5EE"/>
          </a:solidFill>
          <a:ln w="7620">
            <a:solidFill>
              <a:srgbClr val="BCDBD4"/>
            </a:solidFill>
            <a:prstDash val="solid"/>
          </a:ln>
        </p:spPr>
      </p:sp>
      <p:sp>
        <p:nvSpPr>
          <p:cNvPr id="9" name="Text 6"/>
          <p:cNvSpPr/>
          <p:nvPr/>
        </p:nvSpPr>
        <p:spPr>
          <a:xfrm>
            <a:off x="6282988" y="2962513"/>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10" name="Text 7"/>
          <p:cNvSpPr/>
          <p:nvPr/>
        </p:nvSpPr>
        <p:spPr>
          <a:xfrm>
            <a:off x="7300913" y="2876193"/>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Polimerizare</a:t>
            </a:r>
            <a:endParaRPr lang="en-US" sz="1701" dirty="0"/>
          </a:p>
        </p:txBody>
      </p:sp>
      <p:sp>
        <p:nvSpPr>
          <p:cNvPr id="11" name="Text 8"/>
          <p:cNvSpPr/>
          <p:nvPr/>
        </p:nvSpPr>
        <p:spPr>
          <a:xfrm>
            <a:off x="7300913" y="3249692"/>
            <a:ext cx="6724650"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Procesul de producție a cauciucului sintetic începe cu etapa de polimerizare, în care monomerii sunt convertiti în lanțuri lungi de polimeri.</a:t>
            </a:r>
            <a:endParaRPr lang="en-US" sz="1361" dirty="0"/>
          </a:p>
        </p:txBody>
      </p:sp>
      <p:sp>
        <p:nvSpPr>
          <p:cNvPr id="12" name="Shape 9"/>
          <p:cNvSpPr/>
          <p:nvPr/>
        </p:nvSpPr>
        <p:spPr>
          <a:xfrm>
            <a:off x="6544806" y="4519732"/>
            <a:ext cx="604837" cy="34528"/>
          </a:xfrm>
          <a:prstGeom prst="roundRect">
            <a:avLst>
              <a:gd name="adj" fmla="val 225237"/>
            </a:avLst>
          </a:prstGeom>
          <a:solidFill>
            <a:srgbClr val="BCDBD4"/>
          </a:solidFill>
          <a:ln/>
        </p:spPr>
      </p:sp>
      <p:sp>
        <p:nvSpPr>
          <p:cNvPr id="13" name="Shape 10"/>
          <p:cNvSpPr/>
          <p:nvPr/>
        </p:nvSpPr>
        <p:spPr>
          <a:xfrm>
            <a:off x="6156067" y="4342686"/>
            <a:ext cx="388739" cy="388739"/>
          </a:xfrm>
          <a:prstGeom prst="roundRect">
            <a:avLst>
              <a:gd name="adj" fmla="val 20006"/>
            </a:avLst>
          </a:prstGeom>
          <a:solidFill>
            <a:srgbClr val="D6F5EE"/>
          </a:solidFill>
          <a:ln w="7620">
            <a:solidFill>
              <a:srgbClr val="BCDBD4"/>
            </a:solidFill>
            <a:prstDash val="solid"/>
          </a:ln>
        </p:spPr>
      </p:sp>
      <p:sp>
        <p:nvSpPr>
          <p:cNvPr id="14" name="Text 11"/>
          <p:cNvSpPr/>
          <p:nvPr/>
        </p:nvSpPr>
        <p:spPr>
          <a:xfrm>
            <a:off x="6242149" y="4407456"/>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5" name="Text 12"/>
          <p:cNvSpPr/>
          <p:nvPr/>
        </p:nvSpPr>
        <p:spPr>
          <a:xfrm>
            <a:off x="7300913" y="4321135"/>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Compoundare</a:t>
            </a:r>
            <a:endParaRPr lang="en-US" sz="1701" dirty="0"/>
          </a:p>
        </p:txBody>
      </p:sp>
      <p:sp>
        <p:nvSpPr>
          <p:cNvPr id="16" name="Text 13"/>
          <p:cNvSpPr/>
          <p:nvPr/>
        </p:nvSpPr>
        <p:spPr>
          <a:xfrm>
            <a:off x="7300913" y="4694634"/>
            <a:ext cx="6724650"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În această etapă, cauciucul sintetic este amestecat cu aditivi, precum negru de fum, agenți de vulcanizare și alți compuși, pentru a obține proprietățile dorite.</a:t>
            </a:r>
            <a:endParaRPr lang="en-US" sz="1361" dirty="0"/>
          </a:p>
        </p:txBody>
      </p:sp>
      <p:sp>
        <p:nvSpPr>
          <p:cNvPr id="17" name="Shape 14"/>
          <p:cNvSpPr/>
          <p:nvPr/>
        </p:nvSpPr>
        <p:spPr>
          <a:xfrm>
            <a:off x="6544806" y="5964674"/>
            <a:ext cx="604837" cy="34528"/>
          </a:xfrm>
          <a:prstGeom prst="roundRect">
            <a:avLst>
              <a:gd name="adj" fmla="val 225237"/>
            </a:avLst>
          </a:prstGeom>
          <a:solidFill>
            <a:srgbClr val="BCDBD4"/>
          </a:solidFill>
          <a:ln/>
        </p:spPr>
      </p:sp>
      <p:sp>
        <p:nvSpPr>
          <p:cNvPr id="18" name="Shape 15"/>
          <p:cNvSpPr/>
          <p:nvPr/>
        </p:nvSpPr>
        <p:spPr>
          <a:xfrm>
            <a:off x="6156067" y="5787628"/>
            <a:ext cx="388739" cy="388739"/>
          </a:xfrm>
          <a:prstGeom prst="roundRect">
            <a:avLst>
              <a:gd name="adj" fmla="val 20006"/>
            </a:avLst>
          </a:prstGeom>
          <a:solidFill>
            <a:srgbClr val="D6F5EE"/>
          </a:solidFill>
          <a:ln w="7620">
            <a:solidFill>
              <a:srgbClr val="BCDBD4"/>
            </a:solidFill>
            <a:prstDash val="solid"/>
          </a:ln>
        </p:spPr>
      </p:sp>
      <p:sp>
        <p:nvSpPr>
          <p:cNvPr id="19" name="Text 16"/>
          <p:cNvSpPr/>
          <p:nvPr/>
        </p:nvSpPr>
        <p:spPr>
          <a:xfrm>
            <a:off x="6241673" y="5852398"/>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20" name="Text 17"/>
          <p:cNvSpPr/>
          <p:nvPr/>
        </p:nvSpPr>
        <p:spPr>
          <a:xfrm>
            <a:off x="7300913" y="5766078"/>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Vulcanizare</a:t>
            </a:r>
            <a:endParaRPr lang="en-US" sz="1701" dirty="0"/>
          </a:p>
        </p:txBody>
      </p:sp>
      <p:sp>
        <p:nvSpPr>
          <p:cNvPr id="21" name="Text 18"/>
          <p:cNvSpPr/>
          <p:nvPr/>
        </p:nvSpPr>
        <p:spPr>
          <a:xfrm>
            <a:off x="7300913" y="6139577"/>
            <a:ext cx="6724650"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Prin procesul de vulcanizare, lanțurile de polimeri sunt interconectate, conferind cauciucului sintetic proprietăți de elasticitate și rezistență.</a:t>
            </a:r>
            <a:endParaRPr lang="en-US" sz="136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558171"/>
            <a:ext cx="12902327" cy="1543050"/>
          </a:xfrm>
          <a:prstGeom prst="rect">
            <a:avLst/>
          </a:prstGeom>
          <a:noFill/>
          <a:ln/>
        </p:spPr>
        <p:txBody>
          <a:bodyPr wrap="square" rtlCol="0" anchor="t"/>
          <a:lstStyle/>
          <a:p>
            <a:pPr marL="0" indent="0">
              <a:lnSpc>
                <a:spcPts val="6075"/>
              </a:lnSpc>
              <a:buNone/>
            </a:pPr>
            <a:r>
              <a:rPr lang="en-US" sz="4860" b="1" dirty="0">
                <a:solidFill>
                  <a:srgbClr val="333F70"/>
                </a:solidFill>
                <a:latin typeface="Unbounded" pitchFamily="34" charset="0"/>
                <a:ea typeface="Unbounded" pitchFamily="34" charset="-122"/>
                <a:cs typeface="Unbounded" pitchFamily="34" charset="-120"/>
              </a:rPr>
              <a:t>Avantajele și dezavantajele cauciucului natural și sintetic</a:t>
            </a:r>
            <a:endParaRPr lang="en-US" sz="4860" dirty="0"/>
          </a:p>
        </p:txBody>
      </p:sp>
      <p:sp>
        <p:nvSpPr>
          <p:cNvPr id="5" name="Text 3"/>
          <p:cNvSpPr/>
          <p:nvPr/>
        </p:nvSpPr>
        <p:spPr>
          <a:xfrm>
            <a:off x="864037" y="3718322"/>
            <a:ext cx="3161109"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Cauciuc Natural</a:t>
            </a:r>
            <a:endParaRPr lang="en-US" sz="2430" dirty="0"/>
          </a:p>
        </p:txBody>
      </p:sp>
      <p:sp>
        <p:nvSpPr>
          <p:cNvPr id="6" name="Text 4"/>
          <p:cNvSpPr/>
          <p:nvPr/>
        </p:nvSpPr>
        <p:spPr>
          <a:xfrm>
            <a:off x="1258967" y="4350901"/>
            <a:ext cx="5755124" cy="395049"/>
          </a:xfrm>
          <a:prstGeom prst="rect">
            <a:avLst/>
          </a:prstGeom>
          <a:noFill/>
          <a:ln/>
        </p:spPr>
        <p:txBody>
          <a:bodyPr wrap="none" rtlCol="0" anchor="t"/>
          <a:lstStyle/>
          <a:p>
            <a:pPr marL="342900" indent="-342900" algn="l">
              <a:lnSpc>
                <a:spcPts val="3110"/>
              </a:lnSpc>
              <a:buSzPct val="100000"/>
              <a:buChar char="•"/>
            </a:pPr>
            <a:r>
              <a:rPr lang="en-US" sz="1944" dirty="0">
                <a:solidFill>
                  <a:srgbClr val="333F70"/>
                </a:solidFill>
                <a:latin typeface="Open Sans" pitchFamily="34" charset="0"/>
                <a:ea typeface="Open Sans" pitchFamily="34" charset="-122"/>
                <a:cs typeface="Open Sans" pitchFamily="34" charset="-120"/>
              </a:rPr>
              <a:t>Durabilitate și rezistență naturală</a:t>
            </a:r>
            <a:endParaRPr lang="en-US" sz="1944" dirty="0"/>
          </a:p>
        </p:txBody>
      </p:sp>
      <p:sp>
        <p:nvSpPr>
          <p:cNvPr id="7" name="Text 5"/>
          <p:cNvSpPr/>
          <p:nvPr/>
        </p:nvSpPr>
        <p:spPr>
          <a:xfrm>
            <a:off x="1258967" y="4832271"/>
            <a:ext cx="5755124" cy="395049"/>
          </a:xfrm>
          <a:prstGeom prst="rect">
            <a:avLst/>
          </a:prstGeom>
          <a:noFill/>
          <a:ln/>
        </p:spPr>
        <p:txBody>
          <a:bodyPr wrap="none" rtlCol="0" anchor="t"/>
          <a:lstStyle/>
          <a:p>
            <a:pPr marL="342900" indent="-342900" algn="l">
              <a:lnSpc>
                <a:spcPts val="3110"/>
              </a:lnSpc>
              <a:buSzPct val="100000"/>
              <a:buChar char="•"/>
            </a:pPr>
            <a:r>
              <a:rPr lang="en-US" sz="1944" dirty="0">
                <a:solidFill>
                  <a:srgbClr val="333F70"/>
                </a:solidFill>
                <a:latin typeface="Open Sans" pitchFamily="34" charset="0"/>
                <a:ea typeface="Open Sans" pitchFamily="34" charset="-122"/>
                <a:cs typeface="Open Sans" pitchFamily="34" charset="-120"/>
              </a:rPr>
              <a:t>Flexibilitate și elasticitate</a:t>
            </a:r>
            <a:endParaRPr lang="en-US" sz="1944" dirty="0"/>
          </a:p>
        </p:txBody>
      </p:sp>
      <p:sp>
        <p:nvSpPr>
          <p:cNvPr id="8" name="Text 6"/>
          <p:cNvSpPr/>
          <p:nvPr/>
        </p:nvSpPr>
        <p:spPr>
          <a:xfrm>
            <a:off x="1258967" y="5313640"/>
            <a:ext cx="5755124" cy="395049"/>
          </a:xfrm>
          <a:prstGeom prst="rect">
            <a:avLst/>
          </a:prstGeom>
          <a:noFill/>
          <a:ln/>
        </p:spPr>
        <p:txBody>
          <a:bodyPr wrap="none" rtlCol="0" anchor="t"/>
          <a:lstStyle/>
          <a:p>
            <a:pPr marL="342900" indent="-342900" algn="l">
              <a:lnSpc>
                <a:spcPts val="3110"/>
              </a:lnSpc>
              <a:buSzPct val="100000"/>
              <a:buChar char="•"/>
            </a:pPr>
            <a:r>
              <a:rPr lang="en-US" sz="1944" dirty="0">
                <a:solidFill>
                  <a:srgbClr val="333F70"/>
                </a:solidFill>
                <a:latin typeface="Open Sans" pitchFamily="34" charset="0"/>
                <a:ea typeface="Open Sans" pitchFamily="34" charset="-122"/>
                <a:cs typeface="Open Sans" pitchFamily="34" charset="-120"/>
              </a:rPr>
              <a:t>Disponibilitate și renovabilitate limitată</a:t>
            </a:r>
            <a:endParaRPr lang="en-US" sz="1944" dirty="0"/>
          </a:p>
        </p:txBody>
      </p:sp>
      <p:sp>
        <p:nvSpPr>
          <p:cNvPr id="9" name="Text 7"/>
          <p:cNvSpPr/>
          <p:nvPr/>
        </p:nvSpPr>
        <p:spPr>
          <a:xfrm>
            <a:off x="1258967" y="5795010"/>
            <a:ext cx="5755124" cy="395049"/>
          </a:xfrm>
          <a:prstGeom prst="rect">
            <a:avLst/>
          </a:prstGeom>
          <a:noFill/>
          <a:ln/>
        </p:spPr>
        <p:txBody>
          <a:bodyPr wrap="none" rtlCol="0" anchor="t"/>
          <a:lstStyle/>
          <a:p>
            <a:pPr marL="342900" indent="-342900" algn="l">
              <a:lnSpc>
                <a:spcPts val="3110"/>
              </a:lnSpc>
              <a:buSzPct val="100000"/>
              <a:buChar char="•"/>
            </a:pPr>
            <a:r>
              <a:rPr lang="en-US" sz="1944" dirty="0">
                <a:solidFill>
                  <a:srgbClr val="333F70"/>
                </a:solidFill>
                <a:latin typeface="Open Sans" pitchFamily="34" charset="0"/>
                <a:ea typeface="Open Sans" pitchFamily="34" charset="-122"/>
                <a:cs typeface="Open Sans" pitchFamily="34" charset="-120"/>
              </a:rPr>
              <a:t>Poate conține substanțe alergene</a:t>
            </a:r>
            <a:endParaRPr lang="en-US" sz="1944" dirty="0"/>
          </a:p>
        </p:txBody>
      </p:sp>
      <p:sp>
        <p:nvSpPr>
          <p:cNvPr id="10" name="Text 8"/>
          <p:cNvSpPr/>
          <p:nvPr/>
        </p:nvSpPr>
        <p:spPr>
          <a:xfrm>
            <a:off x="7623929" y="3718322"/>
            <a:ext cx="3183969"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Cauciuc Sintetic</a:t>
            </a:r>
            <a:endParaRPr lang="en-US" sz="2430" dirty="0"/>
          </a:p>
        </p:txBody>
      </p:sp>
      <p:sp>
        <p:nvSpPr>
          <p:cNvPr id="11" name="Text 9"/>
          <p:cNvSpPr/>
          <p:nvPr/>
        </p:nvSpPr>
        <p:spPr>
          <a:xfrm>
            <a:off x="8018859" y="4350901"/>
            <a:ext cx="5755124" cy="790099"/>
          </a:xfrm>
          <a:prstGeom prst="rect">
            <a:avLst/>
          </a:prstGeom>
          <a:noFill/>
          <a:ln/>
        </p:spPr>
        <p:txBody>
          <a:bodyPr wrap="square" rtlCol="0" anchor="t"/>
          <a:lstStyle/>
          <a:p>
            <a:pPr marL="342900" indent="-342900" algn="l">
              <a:lnSpc>
                <a:spcPts val="3110"/>
              </a:lnSpc>
              <a:buSzPct val="100000"/>
              <a:buChar char="•"/>
            </a:pPr>
            <a:r>
              <a:rPr lang="en-US" sz="1944" dirty="0">
                <a:solidFill>
                  <a:srgbClr val="333F70"/>
                </a:solidFill>
                <a:latin typeface="Open Sans" pitchFamily="34" charset="0"/>
                <a:ea typeface="Open Sans" pitchFamily="34" charset="-122"/>
                <a:cs typeface="Open Sans" pitchFamily="34" charset="-120"/>
              </a:rPr>
              <a:t>Proprietăți îmbunătățite (rezistență la căldură, produse chimice)</a:t>
            </a:r>
            <a:endParaRPr lang="en-US" sz="1944" dirty="0"/>
          </a:p>
        </p:txBody>
      </p:sp>
      <p:sp>
        <p:nvSpPr>
          <p:cNvPr id="12" name="Text 10"/>
          <p:cNvSpPr/>
          <p:nvPr/>
        </p:nvSpPr>
        <p:spPr>
          <a:xfrm>
            <a:off x="8018859" y="5227320"/>
            <a:ext cx="5755124" cy="395049"/>
          </a:xfrm>
          <a:prstGeom prst="rect">
            <a:avLst/>
          </a:prstGeom>
          <a:noFill/>
          <a:ln/>
        </p:spPr>
        <p:txBody>
          <a:bodyPr wrap="none" rtlCol="0" anchor="t"/>
          <a:lstStyle/>
          <a:p>
            <a:pPr marL="342900" indent="-342900" algn="l">
              <a:lnSpc>
                <a:spcPts val="3110"/>
              </a:lnSpc>
              <a:buSzPct val="100000"/>
              <a:buChar char="•"/>
            </a:pPr>
            <a:r>
              <a:rPr lang="en-US" sz="1944" dirty="0">
                <a:solidFill>
                  <a:srgbClr val="333F70"/>
                </a:solidFill>
                <a:latin typeface="Open Sans" pitchFamily="34" charset="0"/>
                <a:ea typeface="Open Sans" pitchFamily="34" charset="-122"/>
                <a:cs typeface="Open Sans" pitchFamily="34" charset="-120"/>
              </a:rPr>
              <a:t>Disponibilitate și producție la scară industrială</a:t>
            </a:r>
            <a:endParaRPr lang="en-US" sz="1944" dirty="0"/>
          </a:p>
        </p:txBody>
      </p:sp>
      <p:sp>
        <p:nvSpPr>
          <p:cNvPr id="13" name="Text 11"/>
          <p:cNvSpPr/>
          <p:nvPr/>
        </p:nvSpPr>
        <p:spPr>
          <a:xfrm>
            <a:off x="8018859" y="5708690"/>
            <a:ext cx="5755124" cy="395049"/>
          </a:xfrm>
          <a:prstGeom prst="rect">
            <a:avLst/>
          </a:prstGeom>
          <a:noFill/>
          <a:ln/>
        </p:spPr>
        <p:txBody>
          <a:bodyPr wrap="none" rtlCol="0" anchor="t"/>
          <a:lstStyle/>
          <a:p>
            <a:pPr marL="342900" indent="-342900" algn="l">
              <a:lnSpc>
                <a:spcPts val="3110"/>
              </a:lnSpc>
              <a:buSzPct val="100000"/>
              <a:buChar char="•"/>
            </a:pPr>
            <a:r>
              <a:rPr lang="en-US" sz="1944" dirty="0">
                <a:solidFill>
                  <a:srgbClr val="333F70"/>
                </a:solidFill>
                <a:latin typeface="Open Sans" pitchFamily="34" charset="0"/>
                <a:ea typeface="Open Sans" pitchFamily="34" charset="-122"/>
                <a:cs typeface="Open Sans" pitchFamily="34" charset="-120"/>
              </a:rPr>
              <a:t>Costuri de producție mai ridicate</a:t>
            </a:r>
            <a:endParaRPr lang="en-US" sz="1944" dirty="0"/>
          </a:p>
        </p:txBody>
      </p:sp>
      <p:sp>
        <p:nvSpPr>
          <p:cNvPr id="14" name="Text 12"/>
          <p:cNvSpPr/>
          <p:nvPr/>
        </p:nvSpPr>
        <p:spPr>
          <a:xfrm>
            <a:off x="8018859" y="6190059"/>
            <a:ext cx="5755124" cy="395049"/>
          </a:xfrm>
          <a:prstGeom prst="rect">
            <a:avLst/>
          </a:prstGeom>
          <a:noFill/>
          <a:ln/>
        </p:spPr>
        <p:txBody>
          <a:bodyPr wrap="none" rtlCol="0" anchor="t"/>
          <a:lstStyle/>
          <a:p>
            <a:pPr marL="342900" indent="-342900" algn="l">
              <a:lnSpc>
                <a:spcPts val="3110"/>
              </a:lnSpc>
              <a:buSzPct val="100000"/>
              <a:buChar char="•"/>
            </a:pPr>
            <a:r>
              <a:rPr lang="en-US" sz="1944" dirty="0">
                <a:solidFill>
                  <a:srgbClr val="333F70"/>
                </a:solidFill>
                <a:latin typeface="Open Sans" pitchFamily="34" charset="0"/>
                <a:ea typeface="Open Sans" pitchFamily="34" charset="-122"/>
                <a:cs typeface="Open Sans" pitchFamily="34" charset="-120"/>
              </a:rPr>
              <a:t>Impact potențial mai mare asupra mediului</a:t>
            </a:r>
            <a:endParaRPr lang="en-US" sz="194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091238" y="926306"/>
            <a:ext cx="7934325" cy="1080135"/>
          </a:xfrm>
          <a:prstGeom prst="rect">
            <a:avLst/>
          </a:prstGeom>
          <a:noFill/>
          <a:ln/>
        </p:spPr>
        <p:txBody>
          <a:bodyPr wrap="squar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Mase plastice: </a:t>
            </a:r>
            <a:r>
              <a:rPr lang="ro-RO" sz="3402" b="1" dirty="0">
                <a:solidFill>
                  <a:srgbClr val="333F70"/>
                </a:solidFill>
                <a:latin typeface="Unbounded" pitchFamily="34" charset="0"/>
                <a:ea typeface="Unbounded" pitchFamily="34" charset="-122"/>
                <a:cs typeface="Unbounded" pitchFamily="34" charset="-120"/>
              </a:rPr>
              <a:t>d</a:t>
            </a:r>
            <a:r>
              <a:rPr lang="en-US" sz="3402" b="1" dirty="0" err="1">
                <a:solidFill>
                  <a:srgbClr val="333F70"/>
                </a:solidFill>
                <a:latin typeface="Unbounded" pitchFamily="34" charset="0"/>
                <a:ea typeface="Unbounded" pitchFamily="34" charset="-122"/>
                <a:cs typeface="Unbounded" pitchFamily="34" charset="-120"/>
              </a:rPr>
              <a:t>efiniție</a:t>
            </a:r>
            <a:r>
              <a:rPr lang="en-US" sz="3402" b="1" dirty="0">
                <a:solidFill>
                  <a:srgbClr val="333F70"/>
                </a:solidFill>
                <a:latin typeface="Unbounded" pitchFamily="34" charset="0"/>
                <a:ea typeface="Unbounded" pitchFamily="34" charset="-122"/>
                <a:cs typeface="Unbounded" pitchFamily="34" charset="-120"/>
              </a:rPr>
              <a:t>, tipuri și proprietăți</a:t>
            </a:r>
            <a:endParaRPr lang="en-US" sz="3402" dirty="0"/>
          </a:p>
        </p:txBody>
      </p:sp>
      <p:sp>
        <p:nvSpPr>
          <p:cNvPr id="6" name="Shape 3"/>
          <p:cNvSpPr/>
          <p:nvPr/>
        </p:nvSpPr>
        <p:spPr>
          <a:xfrm>
            <a:off x="6091238" y="2265640"/>
            <a:ext cx="7934325" cy="1564005"/>
          </a:xfrm>
          <a:prstGeom prst="roundRect">
            <a:avLst>
              <a:gd name="adj" fmla="val 4972"/>
            </a:avLst>
          </a:prstGeom>
          <a:solidFill>
            <a:srgbClr val="D6F5EE"/>
          </a:solidFill>
          <a:ln w="7620">
            <a:solidFill>
              <a:srgbClr val="BCDBD4"/>
            </a:solidFill>
            <a:prstDash val="solid"/>
          </a:ln>
        </p:spPr>
      </p:sp>
      <p:sp>
        <p:nvSpPr>
          <p:cNvPr id="7" name="Text 4"/>
          <p:cNvSpPr/>
          <p:nvPr/>
        </p:nvSpPr>
        <p:spPr>
          <a:xfrm>
            <a:off x="6271617" y="2446020"/>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Definiție</a:t>
            </a:r>
            <a:endParaRPr lang="en-US" sz="1701" dirty="0"/>
          </a:p>
        </p:txBody>
      </p:sp>
      <p:sp>
        <p:nvSpPr>
          <p:cNvPr id="8" name="Text 5"/>
          <p:cNvSpPr/>
          <p:nvPr/>
        </p:nvSpPr>
        <p:spPr>
          <a:xfrm>
            <a:off x="6271617" y="2819519"/>
            <a:ext cx="757356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Masele plastice sunt materiale sintetice și semisintetice, compuse din polimeri organici. Acestea pot fi modelate prin presare, extrudare sau injecție și sunt utilizate într-o gamă largă de aplicații.</a:t>
            </a:r>
            <a:endParaRPr lang="en-US" sz="1361" dirty="0"/>
          </a:p>
        </p:txBody>
      </p:sp>
      <p:sp>
        <p:nvSpPr>
          <p:cNvPr id="9" name="Shape 6"/>
          <p:cNvSpPr/>
          <p:nvPr/>
        </p:nvSpPr>
        <p:spPr>
          <a:xfrm>
            <a:off x="6091238" y="4002405"/>
            <a:ext cx="7934325" cy="1564005"/>
          </a:xfrm>
          <a:prstGeom prst="roundRect">
            <a:avLst>
              <a:gd name="adj" fmla="val 4972"/>
            </a:avLst>
          </a:prstGeom>
          <a:solidFill>
            <a:srgbClr val="D6F5EE"/>
          </a:solidFill>
          <a:ln w="7620">
            <a:solidFill>
              <a:srgbClr val="BCDBD4"/>
            </a:solidFill>
            <a:prstDash val="solid"/>
          </a:ln>
        </p:spPr>
      </p:sp>
      <p:sp>
        <p:nvSpPr>
          <p:cNvPr id="10" name="Text 7"/>
          <p:cNvSpPr/>
          <p:nvPr/>
        </p:nvSpPr>
        <p:spPr>
          <a:xfrm>
            <a:off x="6271617" y="4182785"/>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Tipuri</a:t>
            </a:r>
            <a:endParaRPr lang="en-US" sz="1701" dirty="0"/>
          </a:p>
        </p:txBody>
      </p:sp>
      <p:sp>
        <p:nvSpPr>
          <p:cNvPr id="11" name="Text 8"/>
          <p:cNvSpPr/>
          <p:nvPr/>
        </p:nvSpPr>
        <p:spPr>
          <a:xfrm>
            <a:off x="6271617" y="4556284"/>
            <a:ext cx="757356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Există mai multe tipuri de mase plastice, inclusiv polietilena (PE), polipropilenă (PP), polistiren (PS), policlorură de vinil (PVC) și politetrafluoretilena (PTFE). Fiecare tip are proprietăți și caracteristici specifice.</a:t>
            </a:r>
            <a:endParaRPr lang="en-US" sz="1361" dirty="0"/>
          </a:p>
        </p:txBody>
      </p:sp>
      <p:sp>
        <p:nvSpPr>
          <p:cNvPr id="12" name="Shape 9"/>
          <p:cNvSpPr/>
          <p:nvPr/>
        </p:nvSpPr>
        <p:spPr>
          <a:xfrm>
            <a:off x="6091238" y="5739170"/>
            <a:ext cx="7934325" cy="1564005"/>
          </a:xfrm>
          <a:prstGeom prst="roundRect">
            <a:avLst>
              <a:gd name="adj" fmla="val 4972"/>
            </a:avLst>
          </a:prstGeom>
          <a:solidFill>
            <a:srgbClr val="D6F5EE"/>
          </a:solidFill>
          <a:ln w="7620">
            <a:solidFill>
              <a:srgbClr val="BCDBD4"/>
            </a:solidFill>
            <a:prstDash val="solid"/>
          </a:ln>
        </p:spPr>
      </p:sp>
      <p:sp>
        <p:nvSpPr>
          <p:cNvPr id="13" name="Text 10"/>
          <p:cNvSpPr/>
          <p:nvPr/>
        </p:nvSpPr>
        <p:spPr>
          <a:xfrm>
            <a:off x="6271617" y="5919549"/>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Proprietăți</a:t>
            </a:r>
            <a:endParaRPr lang="en-US" sz="1701" dirty="0"/>
          </a:p>
        </p:txBody>
      </p:sp>
      <p:sp>
        <p:nvSpPr>
          <p:cNvPr id="14" name="Text 11"/>
          <p:cNvSpPr/>
          <p:nvPr/>
        </p:nvSpPr>
        <p:spPr>
          <a:xfrm>
            <a:off x="6271617" y="6293048"/>
            <a:ext cx="757356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Masele plastice pot fi ușoare, rezistente, izolante, transparente sau opace, și pot fi colorate pentru a se potrivi cerințelor estetice. Aceste proprietăți le fac extrem de versatile și adaptabile pentru o gamă largă de aplicații.</a:t>
            </a:r>
            <a:endParaRPr lang="en-US" sz="13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04837" y="1225748"/>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Procesul de producție a maselor plastice</a:t>
            </a:r>
            <a:endParaRPr lang="en-US" sz="3402" dirty="0"/>
          </a:p>
        </p:txBody>
      </p:sp>
      <p:sp>
        <p:nvSpPr>
          <p:cNvPr id="6" name="Shape 3"/>
          <p:cNvSpPr/>
          <p:nvPr/>
        </p:nvSpPr>
        <p:spPr>
          <a:xfrm>
            <a:off x="846773" y="2565083"/>
            <a:ext cx="34528" cy="4438650"/>
          </a:xfrm>
          <a:prstGeom prst="roundRect">
            <a:avLst>
              <a:gd name="adj" fmla="val 225237"/>
            </a:avLst>
          </a:prstGeom>
          <a:solidFill>
            <a:srgbClr val="BCDBD4"/>
          </a:solidFill>
          <a:ln/>
        </p:spPr>
      </p:sp>
      <p:sp>
        <p:nvSpPr>
          <p:cNvPr id="7" name="Shape 4"/>
          <p:cNvSpPr/>
          <p:nvPr/>
        </p:nvSpPr>
        <p:spPr>
          <a:xfrm>
            <a:off x="1058406" y="2936438"/>
            <a:ext cx="604837" cy="34528"/>
          </a:xfrm>
          <a:prstGeom prst="roundRect">
            <a:avLst>
              <a:gd name="adj" fmla="val 225237"/>
            </a:avLst>
          </a:prstGeom>
          <a:solidFill>
            <a:srgbClr val="BCDBD4"/>
          </a:solidFill>
          <a:ln/>
        </p:spPr>
      </p:sp>
      <p:sp>
        <p:nvSpPr>
          <p:cNvPr id="8" name="Shape 5"/>
          <p:cNvSpPr/>
          <p:nvPr/>
        </p:nvSpPr>
        <p:spPr>
          <a:xfrm>
            <a:off x="669667" y="2759393"/>
            <a:ext cx="388739" cy="388739"/>
          </a:xfrm>
          <a:prstGeom prst="roundRect">
            <a:avLst>
              <a:gd name="adj" fmla="val 20006"/>
            </a:avLst>
          </a:prstGeom>
          <a:solidFill>
            <a:srgbClr val="D6F5EE"/>
          </a:solidFill>
          <a:ln w="7620">
            <a:solidFill>
              <a:srgbClr val="BCDBD4"/>
            </a:solidFill>
            <a:prstDash val="solid"/>
          </a:ln>
        </p:spPr>
      </p:sp>
      <p:sp>
        <p:nvSpPr>
          <p:cNvPr id="9" name="Text 6"/>
          <p:cNvSpPr/>
          <p:nvPr/>
        </p:nvSpPr>
        <p:spPr>
          <a:xfrm>
            <a:off x="796588" y="2824163"/>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10" name="Text 7"/>
          <p:cNvSpPr/>
          <p:nvPr/>
        </p:nvSpPr>
        <p:spPr>
          <a:xfrm>
            <a:off x="1814513" y="2737842"/>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Polimerizare</a:t>
            </a:r>
            <a:endParaRPr lang="en-US" sz="1701" dirty="0"/>
          </a:p>
        </p:txBody>
      </p:sp>
      <p:sp>
        <p:nvSpPr>
          <p:cNvPr id="11" name="Text 8"/>
          <p:cNvSpPr/>
          <p:nvPr/>
        </p:nvSpPr>
        <p:spPr>
          <a:xfrm>
            <a:off x="1814513" y="3111341"/>
            <a:ext cx="6724650"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Procesul de producție a maselor plastice începe cu etapa de polimerizare, în care monomerii sunt convertiți în lanțuri lungi de polimeri.</a:t>
            </a:r>
            <a:endParaRPr lang="en-US" sz="1361" dirty="0"/>
          </a:p>
        </p:txBody>
      </p:sp>
      <p:sp>
        <p:nvSpPr>
          <p:cNvPr id="12" name="Shape 9"/>
          <p:cNvSpPr/>
          <p:nvPr/>
        </p:nvSpPr>
        <p:spPr>
          <a:xfrm>
            <a:off x="1058406" y="4381381"/>
            <a:ext cx="604837" cy="34528"/>
          </a:xfrm>
          <a:prstGeom prst="roundRect">
            <a:avLst>
              <a:gd name="adj" fmla="val 225237"/>
            </a:avLst>
          </a:prstGeom>
          <a:solidFill>
            <a:srgbClr val="BCDBD4"/>
          </a:solidFill>
          <a:ln/>
        </p:spPr>
      </p:sp>
      <p:sp>
        <p:nvSpPr>
          <p:cNvPr id="13" name="Shape 10"/>
          <p:cNvSpPr/>
          <p:nvPr/>
        </p:nvSpPr>
        <p:spPr>
          <a:xfrm>
            <a:off x="669667" y="4204335"/>
            <a:ext cx="388739" cy="388739"/>
          </a:xfrm>
          <a:prstGeom prst="roundRect">
            <a:avLst>
              <a:gd name="adj" fmla="val 20006"/>
            </a:avLst>
          </a:prstGeom>
          <a:solidFill>
            <a:srgbClr val="D6F5EE"/>
          </a:solidFill>
          <a:ln w="7620">
            <a:solidFill>
              <a:srgbClr val="BCDBD4"/>
            </a:solidFill>
            <a:prstDash val="solid"/>
          </a:ln>
        </p:spPr>
      </p:sp>
      <p:sp>
        <p:nvSpPr>
          <p:cNvPr id="14" name="Text 11"/>
          <p:cNvSpPr/>
          <p:nvPr/>
        </p:nvSpPr>
        <p:spPr>
          <a:xfrm>
            <a:off x="755749" y="4269105"/>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5" name="Text 12"/>
          <p:cNvSpPr/>
          <p:nvPr/>
        </p:nvSpPr>
        <p:spPr>
          <a:xfrm>
            <a:off x="1814513" y="4182785"/>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Procesare</a:t>
            </a:r>
            <a:endParaRPr lang="en-US" sz="1701" dirty="0"/>
          </a:p>
        </p:txBody>
      </p:sp>
      <p:sp>
        <p:nvSpPr>
          <p:cNvPr id="16" name="Text 13"/>
          <p:cNvSpPr/>
          <p:nvPr/>
        </p:nvSpPr>
        <p:spPr>
          <a:xfrm>
            <a:off x="1814513" y="4556284"/>
            <a:ext cx="6724650"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Următoarea etapă implică prelucrarea maselor plastice prin diverse tehnici, cum ar fi injecția, extrudarea sau compresiunea, pentru a obține produse finite.</a:t>
            </a:r>
            <a:endParaRPr lang="en-US" sz="1361" dirty="0"/>
          </a:p>
        </p:txBody>
      </p:sp>
      <p:sp>
        <p:nvSpPr>
          <p:cNvPr id="17" name="Shape 14"/>
          <p:cNvSpPr/>
          <p:nvPr/>
        </p:nvSpPr>
        <p:spPr>
          <a:xfrm>
            <a:off x="1058406" y="5826323"/>
            <a:ext cx="604837" cy="34528"/>
          </a:xfrm>
          <a:prstGeom prst="roundRect">
            <a:avLst>
              <a:gd name="adj" fmla="val 225237"/>
            </a:avLst>
          </a:prstGeom>
          <a:solidFill>
            <a:srgbClr val="BCDBD4"/>
          </a:solidFill>
          <a:ln/>
        </p:spPr>
      </p:sp>
      <p:sp>
        <p:nvSpPr>
          <p:cNvPr id="18" name="Shape 15"/>
          <p:cNvSpPr/>
          <p:nvPr/>
        </p:nvSpPr>
        <p:spPr>
          <a:xfrm>
            <a:off x="669667" y="5649278"/>
            <a:ext cx="388739" cy="388739"/>
          </a:xfrm>
          <a:prstGeom prst="roundRect">
            <a:avLst>
              <a:gd name="adj" fmla="val 20006"/>
            </a:avLst>
          </a:prstGeom>
          <a:solidFill>
            <a:srgbClr val="D6F5EE"/>
          </a:solidFill>
          <a:ln w="7620">
            <a:solidFill>
              <a:srgbClr val="BCDBD4"/>
            </a:solidFill>
            <a:prstDash val="solid"/>
          </a:ln>
        </p:spPr>
      </p:sp>
      <p:sp>
        <p:nvSpPr>
          <p:cNvPr id="19" name="Text 16"/>
          <p:cNvSpPr/>
          <p:nvPr/>
        </p:nvSpPr>
        <p:spPr>
          <a:xfrm>
            <a:off x="755273" y="5714048"/>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20" name="Text 17"/>
          <p:cNvSpPr/>
          <p:nvPr/>
        </p:nvSpPr>
        <p:spPr>
          <a:xfrm>
            <a:off x="1814513" y="5627727"/>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Finisare</a:t>
            </a:r>
            <a:endParaRPr lang="en-US" sz="1701" dirty="0"/>
          </a:p>
        </p:txBody>
      </p:sp>
      <p:sp>
        <p:nvSpPr>
          <p:cNvPr id="21" name="Text 18"/>
          <p:cNvSpPr/>
          <p:nvPr/>
        </p:nvSpPr>
        <p:spPr>
          <a:xfrm>
            <a:off x="1814513" y="6001226"/>
            <a:ext cx="6724650" cy="829747"/>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În ultima etapă, produsele din mase plastice pot fi supuse unor operațiuni suplimentare, precum tăierea, vopsirea sau asamblarea, pentru a le da forma și aspectul final dorit.</a:t>
            </a:r>
            <a:endParaRPr lang="en-US" sz="1361" dirty="0"/>
          </a:p>
        </p:txBody>
      </p:sp>
      <p:pic>
        <p:nvPicPr>
          <p:cNvPr id="22"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9970413"/>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9970413"/>
          </a:xfrm>
          <a:prstGeom prst="rect">
            <a:avLst/>
          </a:prstGeom>
        </p:spPr>
      </p:pic>
      <p:sp>
        <p:nvSpPr>
          <p:cNvPr id="5" name="Text 2"/>
          <p:cNvSpPr/>
          <p:nvPr/>
        </p:nvSpPr>
        <p:spPr>
          <a:xfrm>
            <a:off x="6091238" y="475178"/>
            <a:ext cx="7934325" cy="1080135"/>
          </a:xfrm>
          <a:prstGeom prst="rect">
            <a:avLst/>
          </a:prstGeom>
          <a:noFill/>
          <a:ln/>
        </p:spPr>
        <p:txBody>
          <a:bodyPr wrap="squar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Aplicațiile maselor plastice în diverse industrii</a:t>
            </a:r>
            <a:endParaRPr lang="en-US" sz="3402" dirty="0"/>
          </a:p>
        </p:txBody>
      </p:sp>
      <p:pic>
        <p:nvPicPr>
          <p:cNvPr id="6" name="Image 1" descr="preencoded.png"/>
          <p:cNvPicPr>
            <a:picLocks noChangeAspect="1"/>
          </p:cNvPicPr>
          <p:nvPr/>
        </p:nvPicPr>
        <p:blipFill>
          <a:blip r:embed="rId4"/>
          <a:stretch>
            <a:fillRect/>
          </a:stretch>
        </p:blipFill>
        <p:spPr>
          <a:xfrm>
            <a:off x="6091238" y="1814513"/>
            <a:ext cx="431959" cy="431959"/>
          </a:xfrm>
          <a:prstGeom prst="rect">
            <a:avLst/>
          </a:prstGeom>
        </p:spPr>
      </p:pic>
      <p:sp>
        <p:nvSpPr>
          <p:cNvPr id="7" name="Text 3"/>
          <p:cNvSpPr/>
          <p:nvPr/>
        </p:nvSpPr>
        <p:spPr>
          <a:xfrm>
            <a:off x="6091238" y="241923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Construcții</a:t>
            </a:r>
            <a:endParaRPr lang="en-US" sz="1701" dirty="0"/>
          </a:p>
        </p:txBody>
      </p:sp>
      <p:sp>
        <p:nvSpPr>
          <p:cNvPr id="8" name="Text 4"/>
          <p:cNvSpPr/>
          <p:nvPr/>
        </p:nvSpPr>
        <p:spPr>
          <a:xfrm>
            <a:off x="6091238" y="2792730"/>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Masele plastice sunt utilizate pe scară largă în industria construcțiilor, pentru producția de țevi, izolații, ferestre, uși și diverse componente.</a:t>
            </a:r>
            <a:endParaRPr lang="en-US" sz="1361" dirty="0"/>
          </a:p>
        </p:txBody>
      </p:sp>
      <p:pic>
        <p:nvPicPr>
          <p:cNvPr id="9" name="Image 2" descr="preencoded.png"/>
          <p:cNvPicPr>
            <a:picLocks noChangeAspect="1"/>
          </p:cNvPicPr>
          <p:nvPr/>
        </p:nvPicPr>
        <p:blipFill>
          <a:blip r:embed="rId5"/>
          <a:stretch>
            <a:fillRect/>
          </a:stretch>
        </p:blipFill>
        <p:spPr>
          <a:xfrm>
            <a:off x="6091238" y="3864293"/>
            <a:ext cx="431959" cy="431959"/>
          </a:xfrm>
          <a:prstGeom prst="rect">
            <a:avLst/>
          </a:prstGeom>
        </p:spPr>
      </p:pic>
      <p:sp>
        <p:nvSpPr>
          <p:cNvPr id="10" name="Text 5"/>
          <p:cNvSpPr/>
          <p:nvPr/>
        </p:nvSpPr>
        <p:spPr>
          <a:xfrm>
            <a:off x="6091238" y="446901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Automotive</a:t>
            </a:r>
            <a:endParaRPr lang="en-US" sz="1701" dirty="0"/>
          </a:p>
        </p:txBody>
      </p:sp>
      <p:sp>
        <p:nvSpPr>
          <p:cNvPr id="11" name="Text 6"/>
          <p:cNvSpPr/>
          <p:nvPr/>
        </p:nvSpPr>
        <p:spPr>
          <a:xfrm>
            <a:off x="6091238" y="4842510"/>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În domeniul auto, masele plastice sunt folosite pentru a fabrica elemente precum tablouri de bord, bumpers, oglinzi și diverse componente interioare și exterioare.</a:t>
            </a:r>
            <a:endParaRPr lang="en-US" sz="1361" dirty="0"/>
          </a:p>
        </p:txBody>
      </p:sp>
      <p:pic>
        <p:nvPicPr>
          <p:cNvPr id="12" name="Image 3" descr="preencoded.png"/>
          <p:cNvPicPr>
            <a:picLocks noChangeAspect="1"/>
          </p:cNvPicPr>
          <p:nvPr/>
        </p:nvPicPr>
        <p:blipFill>
          <a:blip r:embed="rId6"/>
          <a:stretch>
            <a:fillRect/>
          </a:stretch>
        </p:blipFill>
        <p:spPr>
          <a:xfrm>
            <a:off x="6091238" y="5914073"/>
            <a:ext cx="431959" cy="431959"/>
          </a:xfrm>
          <a:prstGeom prst="rect">
            <a:avLst/>
          </a:prstGeom>
        </p:spPr>
      </p:pic>
      <p:sp>
        <p:nvSpPr>
          <p:cNvPr id="13" name="Text 7"/>
          <p:cNvSpPr/>
          <p:nvPr/>
        </p:nvSpPr>
        <p:spPr>
          <a:xfrm>
            <a:off x="6091238" y="651879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Ambalaje</a:t>
            </a:r>
            <a:endParaRPr lang="en-US" sz="1701" dirty="0"/>
          </a:p>
        </p:txBody>
      </p:sp>
      <p:sp>
        <p:nvSpPr>
          <p:cNvPr id="14" name="Text 8"/>
          <p:cNvSpPr/>
          <p:nvPr/>
        </p:nvSpPr>
        <p:spPr>
          <a:xfrm>
            <a:off x="6091238" y="6892290"/>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Masele plastice joacă un rol esențial în industria ambalajelor, fiind utilizate pentru a produce diverse tipuri de recipiente, pungi și folii.</a:t>
            </a:r>
            <a:endParaRPr lang="en-US" sz="1361" dirty="0"/>
          </a:p>
        </p:txBody>
      </p:sp>
      <p:pic>
        <p:nvPicPr>
          <p:cNvPr id="15" name="Image 4" descr="preencoded.png"/>
          <p:cNvPicPr>
            <a:picLocks noChangeAspect="1"/>
          </p:cNvPicPr>
          <p:nvPr/>
        </p:nvPicPr>
        <p:blipFill>
          <a:blip r:embed="rId7"/>
          <a:stretch>
            <a:fillRect/>
          </a:stretch>
        </p:blipFill>
        <p:spPr>
          <a:xfrm>
            <a:off x="6091238" y="7963853"/>
            <a:ext cx="431959" cy="431959"/>
          </a:xfrm>
          <a:prstGeom prst="rect">
            <a:avLst/>
          </a:prstGeom>
        </p:spPr>
      </p:pic>
      <p:sp>
        <p:nvSpPr>
          <p:cNvPr id="16" name="Text 9"/>
          <p:cNvSpPr/>
          <p:nvPr/>
        </p:nvSpPr>
        <p:spPr>
          <a:xfrm>
            <a:off x="6091238" y="856857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Electronica</a:t>
            </a:r>
            <a:endParaRPr lang="en-US" sz="1701" dirty="0"/>
          </a:p>
        </p:txBody>
      </p:sp>
      <p:sp>
        <p:nvSpPr>
          <p:cNvPr id="17" name="Text 10"/>
          <p:cNvSpPr/>
          <p:nvPr/>
        </p:nvSpPr>
        <p:spPr>
          <a:xfrm>
            <a:off x="6091238" y="8942070"/>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În sectorul electronicii, masele plastice sunt folosite pentru fabricarea carcaselor, componentelor și altor accesorii ale dispozitivelor electronice.</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604837" y="1182529"/>
            <a:ext cx="7934325" cy="1620203"/>
          </a:xfrm>
          <a:prstGeom prst="rect">
            <a:avLst/>
          </a:prstGeom>
          <a:noFill/>
          <a:ln/>
        </p:spPr>
        <p:txBody>
          <a:bodyPr wrap="squar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Impactul asupra mediului și durabilitatea cauciucului și maselor plastice</a:t>
            </a:r>
            <a:endParaRPr lang="en-US" sz="3402" dirty="0"/>
          </a:p>
        </p:txBody>
      </p:sp>
      <p:sp>
        <p:nvSpPr>
          <p:cNvPr id="6" name="Shape 3"/>
          <p:cNvSpPr/>
          <p:nvPr/>
        </p:nvSpPr>
        <p:spPr>
          <a:xfrm>
            <a:off x="604837" y="3256240"/>
            <a:ext cx="388739" cy="388739"/>
          </a:xfrm>
          <a:prstGeom prst="roundRect">
            <a:avLst>
              <a:gd name="adj" fmla="val 20006"/>
            </a:avLst>
          </a:prstGeom>
          <a:solidFill>
            <a:srgbClr val="D6F5EE"/>
          </a:solidFill>
          <a:ln w="7620">
            <a:solidFill>
              <a:srgbClr val="BCDBD4"/>
            </a:solidFill>
            <a:prstDash val="solid"/>
          </a:ln>
        </p:spPr>
      </p:sp>
      <p:sp>
        <p:nvSpPr>
          <p:cNvPr id="7" name="Text 4"/>
          <p:cNvSpPr/>
          <p:nvPr/>
        </p:nvSpPr>
        <p:spPr>
          <a:xfrm>
            <a:off x="731758" y="3321010"/>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8" name="Text 5"/>
          <p:cNvSpPr/>
          <p:nvPr/>
        </p:nvSpPr>
        <p:spPr>
          <a:xfrm>
            <a:off x="1166336" y="3256240"/>
            <a:ext cx="3441263"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Impactul asupra mediului</a:t>
            </a:r>
            <a:endParaRPr lang="en-US" sz="1701" dirty="0"/>
          </a:p>
        </p:txBody>
      </p:sp>
      <p:sp>
        <p:nvSpPr>
          <p:cNvPr id="9" name="Text 6"/>
          <p:cNvSpPr/>
          <p:nvPr/>
        </p:nvSpPr>
        <p:spPr>
          <a:xfrm>
            <a:off x="1166336" y="3629739"/>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Cauciucul și masele plastice pot avea un impact semnificativ asupra mediului, în special prin acumularea deșeurilor și poluarea corpurilor de apă.</a:t>
            </a:r>
            <a:endParaRPr lang="en-US" sz="1361" dirty="0"/>
          </a:p>
        </p:txBody>
      </p:sp>
      <p:sp>
        <p:nvSpPr>
          <p:cNvPr id="10" name="Shape 7"/>
          <p:cNvSpPr/>
          <p:nvPr/>
        </p:nvSpPr>
        <p:spPr>
          <a:xfrm>
            <a:off x="604837" y="4549973"/>
            <a:ext cx="388739" cy="388739"/>
          </a:xfrm>
          <a:prstGeom prst="roundRect">
            <a:avLst>
              <a:gd name="adj" fmla="val 20006"/>
            </a:avLst>
          </a:prstGeom>
          <a:solidFill>
            <a:srgbClr val="D6F5EE"/>
          </a:solidFill>
          <a:ln w="7620">
            <a:solidFill>
              <a:srgbClr val="BCDBD4"/>
            </a:solidFill>
            <a:prstDash val="solid"/>
          </a:ln>
        </p:spPr>
      </p:sp>
      <p:sp>
        <p:nvSpPr>
          <p:cNvPr id="11" name="Text 8"/>
          <p:cNvSpPr/>
          <p:nvPr/>
        </p:nvSpPr>
        <p:spPr>
          <a:xfrm>
            <a:off x="690920" y="4614743"/>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2" name="Text 9"/>
          <p:cNvSpPr/>
          <p:nvPr/>
        </p:nvSpPr>
        <p:spPr>
          <a:xfrm>
            <a:off x="1166336" y="4549973"/>
            <a:ext cx="2160270"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Durabilitate</a:t>
            </a:r>
            <a:endParaRPr lang="en-US" sz="1701" dirty="0"/>
          </a:p>
        </p:txBody>
      </p:sp>
      <p:sp>
        <p:nvSpPr>
          <p:cNvPr id="13" name="Text 10"/>
          <p:cNvSpPr/>
          <p:nvPr/>
        </p:nvSpPr>
        <p:spPr>
          <a:xfrm>
            <a:off x="1166336" y="4923472"/>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Datorită proprietăților lor rezistente, cauciucul și masele plastice pot dura foarte mult în mediul natural, ceea ce poate fi problematic în cazul eliminării necorespunzătoare.</a:t>
            </a:r>
            <a:endParaRPr lang="en-US" sz="1361" dirty="0"/>
          </a:p>
        </p:txBody>
      </p:sp>
      <p:sp>
        <p:nvSpPr>
          <p:cNvPr id="14" name="Shape 11"/>
          <p:cNvSpPr/>
          <p:nvPr/>
        </p:nvSpPr>
        <p:spPr>
          <a:xfrm>
            <a:off x="604837" y="5843707"/>
            <a:ext cx="388739" cy="388739"/>
          </a:xfrm>
          <a:prstGeom prst="roundRect">
            <a:avLst>
              <a:gd name="adj" fmla="val 20006"/>
            </a:avLst>
          </a:prstGeom>
          <a:solidFill>
            <a:srgbClr val="D6F5EE"/>
          </a:solidFill>
          <a:ln w="7620">
            <a:solidFill>
              <a:srgbClr val="BCDBD4"/>
            </a:solidFill>
            <a:prstDash val="solid"/>
          </a:ln>
        </p:spPr>
      </p:sp>
      <p:sp>
        <p:nvSpPr>
          <p:cNvPr id="15" name="Text 12"/>
          <p:cNvSpPr/>
          <p:nvPr/>
        </p:nvSpPr>
        <p:spPr>
          <a:xfrm>
            <a:off x="690443" y="5908477"/>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16" name="Text 13"/>
          <p:cNvSpPr/>
          <p:nvPr/>
        </p:nvSpPr>
        <p:spPr>
          <a:xfrm>
            <a:off x="1166336" y="5843707"/>
            <a:ext cx="3594616"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Reciclare și soluții durabile</a:t>
            </a:r>
            <a:endParaRPr lang="en-US" sz="1701" dirty="0"/>
          </a:p>
        </p:txBody>
      </p:sp>
      <p:sp>
        <p:nvSpPr>
          <p:cNvPr id="17" name="Text 14"/>
          <p:cNvSpPr/>
          <p:nvPr/>
        </p:nvSpPr>
        <p:spPr>
          <a:xfrm>
            <a:off x="1166336" y="6217206"/>
            <a:ext cx="737282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Pentru a reduce impactul asupra mediului, este esențial să se implementeze strategii de reciclare și reutilizare a cauciucului și maselor plastice, precum și să se dezvolte materiale biodegradabile.</a:t>
            </a:r>
            <a:endParaRPr lang="en-US" sz="136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999</Words>
  <Application>Microsoft Office PowerPoint</Application>
  <PresentationFormat>Довільний</PresentationFormat>
  <Paragraphs>91</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ALA</dc:creator>
  <cp:lastModifiedBy>Liliya Hovornyan</cp:lastModifiedBy>
  <cp:revision>2</cp:revision>
  <dcterms:created xsi:type="dcterms:W3CDTF">2024-07-02T08:58:41Z</dcterms:created>
  <dcterms:modified xsi:type="dcterms:W3CDTF">2024-07-02T09:01:29Z</dcterms:modified>
</cp:coreProperties>
</file>