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88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376529" y="2231827"/>
            <a:ext cx="5021223" cy="3765947"/>
          </a:xfrm>
          <a:prstGeom prst="rect">
            <a:avLst/>
          </a:prstGeom>
        </p:spPr>
      </p:pic>
      <p:sp>
        <p:nvSpPr>
          <p:cNvPr id="6" name="Text 1"/>
          <p:cNvSpPr/>
          <p:nvPr/>
        </p:nvSpPr>
        <p:spPr>
          <a:xfrm>
            <a:off x="651153" y="1759982"/>
            <a:ext cx="7841694" cy="2407444"/>
          </a:xfrm>
          <a:prstGeom prst="rect">
            <a:avLst/>
          </a:prstGeom>
          <a:noFill/>
          <a:ln/>
        </p:spPr>
        <p:txBody>
          <a:bodyPr wrap="square" rtlCol="0" anchor="t"/>
          <a:lstStyle/>
          <a:p>
            <a:pPr marL="0" indent="0">
              <a:lnSpc>
                <a:spcPts val="6318"/>
              </a:lnSpc>
              <a:buNone/>
            </a:pPr>
            <a:r>
              <a:rPr lang="en-US" sz="5055" dirty="0" err="1">
                <a:solidFill>
                  <a:srgbClr val="5C4E3D"/>
                </a:solidFill>
                <a:latin typeface="Libre Baskerville" pitchFamily="34" charset="0"/>
                <a:ea typeface="Libre Baskerville" pitchFamily="34" charset="-122"/>
                <a:cs typeface="Libre Baskerville" pitchFamily="34" charset="-120"/>
              </a:rPr>
              <a:t>Compunerea</a:t>
            </a:r>
            <a:r>
              <a:rPr lang="en-US" sz="5055" dirty="0">
                <a:solidFill>
                  <a:srgbClr val="5C4E3D"/>
                </a:solidFill>
                <a:latin typeface="Libre Baskerville" pitchFamily="34" charset="0"/>
                <a:ea typeface="Libre Baskerville" pitchFamily="34" charset="-122"/>
                <a:cs typeface="Libre Baskerville" pitchFamily="34" charset="-120"/>
              </a:rPr>
              <a:t> </a:t>
            </a:r>
            <a:r>
              <a:rPr lang="en-US" sz="5055" dirty="0" err="1">
                <a:solidFill>
                  <a:srgbClr val="5C4E3D"/>
                </a:solidFill>
                <a:latin typeface="Libre Baskerville" pitchFamily="34" charset="0"/>
                <a:ea typeface="Libre Baskerville" pitchFamily="34" charset="-122"/>
                <a:cs typeface="Libre Baskerville" pitchFamily="34" charset="-120"/>
              </a:rPr>
              <a:t>funcţiilor</a:t>
            </a:r>
            <a:endParaRPr lang="en-US" sz="5055" dirty="0"/>
          </a:p>
        </p:txBody>
      </p:sp>
      <p:sp>
        <p:nvSpPr>
          <p:cNvPr id="7" name="Text 2"/>
          <p:cNvSpPr/>
          <p:nvPr/>
        </p:nvSpPr>
        <p:spPr>
          <a:xfrm>
            <a:off x="651153" y="4446508"/>
            <a:ext cx="7841694" cy="1488281"/>
          </a:xfrm>
          <a:prstGeom prst="rect">
            <a:avLst/>
          </a:prstGeom>
          <a:noFill/>
          <a:ln/>
        </p:spPr>
        <p:txBody>
          <a:bodyPr wrap="square" rtlCol="0" anchor="t"/>
          <a:lstStyle/>
          <a:p>
            <a:pPr marL="0" indent="0">
              <a:lnSpc>
                <a:spcPts val="2344"/>
              </a:lnSpc>
              <a:buNone/>
            </a:pPr>
            <a:r>
              <a:rPr lang="en-US" sz="1465" dirty="0">
                <a:solidFill>
                  <a:srgbClr val="454240"/>
                </a:solidFill>
                <a:latin typeface="DM Sans" pitchFamily="34" charset="0"/>
                <a:ea typeface="DM Sans" pitchFamily="34" charset="-122"/>
                <a:cs typeface="DM Sans" pitchFamily="34" charset="-120"/>
              </a:rPr>
              <a:t>Compunerea funcţiilor reprezintă o metodă fascinantă de a combina diverse funcţii matematice, deschizând o lume întreagă de posibilităţi. Prin înlănţuirea funcţiilor, putem crea noi relații între cantităţi, modelând realitatea într-un mod din ce în ce mai complex și captivant. În acest ghid, vom explora definiţia, proprietățile și exemple concrete ale acestei tehnici puternice, aplicabile în diverse domenii, de la științe până la inginerie și economie.</a:t>
            </a:r>
            <a:endParaRPr lang="en-US" sz="1465" dirty="0"/>
          </a:p>
        </p:txBody>
      </p:sp>
      <p:sp>
        <p:nvSpPr>
          <p:cNvPr id="9" name="Text 4"/>
          <p:cNvSpPr/>
          <p:nvPr/>
        </p:nvSpPr>
        <p:spPr>
          <a:xfrm>
            <a:off x="723900" y="6258044"/>
            <a:ext cx="152043" cy="97512"/>
          </a:xfrm>
          <a:prstGeom prst="rect">
            <a:avLst/>
          </a:prstGeom>
          <a:noFill/>
          <a:ln/>
        </p:spPr>
        <p:txBody>
          <a:bodyPr wrap="none" rtlCol="0" anchor="t"/>
          <a:lstStyle/>
          <a:p>
            <a:pPr marL="0" indent="0" algn="ctr">
              <a:lnSpc>
                <a:spcPts val="768"/>
              </a:lnSpc>
              <a:buNone/>
            </a:pPr>
            <a:r>
              <a:rPr lang="en-US" sz="768" dirty="0">
                <a:solidFill>
                  <a:srgbClr val="FFFFFF"/>
                </a:solidFill>
                <a:latin typeface="DM Sans" pitchFamily="34" charset="0"/>
                <a:ea typeface="DM Sans" pitchFamily="34" charset="-122"/>
                <a:cs typeface="DM Sans" pitchFamily="34" charset="-120"/>
              </a:rPr>
              <a:t>NM</a:t>
            </a:r>
            <a:endParaRPr lang="en-US" sz="76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6" name="Text 1"/>
          <p:cNvSpPr/>
          <p:nvPr/>
        </p:nvSpPr>
        <p:spPr>
          <a:xfrm>
            <a:off x="864037" y="1568648"/>
            <a:ext cx="6514862" cy="771525"/>
          </a:xfrm>
          <a:prstGeom prst="rect">
            <a:avLst/>
          </a:prstGeom>
          <a:noFill/>
          <a:ln/>
        </p:spPr>
        <p:txBody>
          <a:bodyPr wrap="none" rtlCol="0" anchor="t"/>
          <a:lstStyle/>
          <a:p>
            <a:pPr marL="0" indent="0">
              <a:lnSpc>
                <a:spcPts val="6075"/>
              </a:lnSpc>
              <a:buNone/>
            </a:pPr>
            <a:r>
              <a:rPr lang="en-US" sz="4860" dirty="0">
                <a:solidFill>
                  <a:srgbClr val="5C4E3D"/>
                </a:solidFill>
                <a:latin typeface="Libre Baskerville" pitchFamily="34" charset="0"/>
                <a:ea typeface="Libre Baskerville" pitchFamily="34" charset="-122"/>
                <a:cs typeface="Libre Baskerville" pitchFamily="34" charset="-120"/>
              </a:rPr>
              <a:t>Concluzii și rezumat</a:t>
            </a:r>
            <a:endParaRPr lang="en-US" sz="4860" dirty="0"/>
          </a:p>
        </p:txBody>
      </p:sp>
      <p:sp>
        <p:nvSpPr>
          <p:cNvPr id="7" name="Text 2"/>
          <p:cNvSpPr/>
          <p:nvPr/>
        </p:nvSpPr>
        <p:spPr>
          <a:xfrm>
            <a:off x="864037" y="2710458"/>
            <a:ext cx="7415927" cy="3950494"/>
          </a:xfrm>
          <a:prstGeom prst="rect">
            <a:avLst/>
          </a:prstGeom>
          <a:noFill/>
          <a:ln/>
        </p:spPr>
        <p:txBody>
          <a:bodyPr wrap="square" rtlCol="0" anchor="t"/>
          <a:lstStyle/>
          <a:p>
            <a:pPr marL="0" indent="0">
              <a:lnSpc>
                <a:spcPts val="3110"/>
              </a:lnSpc>
              <a:buNone/>
            </a:pPr>
            <a:r>
              <a:rPr lang="en-US" sz="1944" dirty="0">
                <a:solidFill>
                  <a:srgbClr val="454240"/>
                </a:solidFill>
                <a:latin typeface="DM Sans" pitchFamily="34" charset="0"/>
                <a:ea typeface="DM Sans" pitchFamily="34" charset="-122"/>
                <a:cs typeface="DM Sans" pitchFamily="34" charset="-120"/>
              </a:rPr>
              <a:t>Compunerea funcțiilor este o tehnică matematică puternică, care permite combinarea și înlănțuirea funcțiilor, deschizând calea către modele și soluții tot mai complexe. Am explorat definiția, proprietățile și exemple de compunere a funcțiilor liniare, pătratice, exponențiale și logaritmice, precum și diverse aplicații ale acestei tehnici în domenii precum fizica, chimia, economia și informatica. Compunerea funcțiilor este un instrument esențial în arsenalul matematicianului modern, oferind posibilitatea de a construi și analiza funcții tot mai sofisticate și de a rezolva probleme din ce în ce mai complexe.</a:t>
            </a:r>
            <a:endParaRPr lang="en-US" sz="1944"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
        <p:nvSpPr>
          <p:cNvPr id="4" name="Text 1"/>
          <p:cNvSpPr/>
          <p:nvPr/>
        </p:nvSpPr>
        <p:spPr>
          <a:xfrm>
            <a:off x="864037" y="820341"/>
            <a:ext cx="9840992" cy="771525"/>
          </a:xfrm>
          <a:prstGeom prst="rect">
            <a:avLst/>
          </a:prstGeom>
          <a:noFill/>
          <a:ln/>
        </p:spPr>
        <p:txBody>
          <a:bodyPr wrap="none" rtlCol="0" anchor="t"/>
          <a:lstStyle/>
          <a:p>
            <a:pPr marL="0" indent="0">
              <a:lnSpc>
                <a:spcPts val="6075"/>
              </a:lnSpc>
              <a:buNone/>
            </a:pPr>
            <a:r>
              <a:rPr lang="en-US" sz="4860" dirty="0">
                <a:solidFill>
                  <a:srgbClr val="5C4E3D"/>
                </a:solidFill>
                <a:latin typeface="Libre Baskerville" pitchFamily="34" charset="0"/>
                <a:ea typeface="Libre Baskerville" pitchFamily="34" charset="-122"/>
                <a:cs typeface="Libre Baskerville" pitchFamily="34" charset="-120"/>
              </a:rPr>
              <a:t>Definiția compunerii funcțiilor</a:t>
            </a:r>
            <a:endParaRPr lang="en-US" sz="4860" dirty="0"/>
          </a:p>
        </p:txBody>
      </p:sp>
      <p:sp>
        <p:nvSpPr>
          <p:cNvPr id="5" name="Text 2"/>
          <p:cNvSpPr/>
          <p:nvPr/>
        </p:nvSpPr>
        <p:spPr>
          <a:xfrm>
            <a:off x="864037" y="2208967"/>
            <a:ext cx="3086100" cy="385763"/>
          </a:xfrm>
          <a:prstGeom prst="rect">
            <a:avLst/>
          </a:prstGeom>
          <a:noFill/>
          <a:ln/>
        </p:spPr>
        <p:txBody>
          <a:bodyPr wrap="none" rtlCol="0" anchor="t"/>
          <a:lstStyle/>
          <a:p>
            <a:pPr marL="0" indent="0">
              <a:lnSpc>
                <a:spcPts val="3038"/>
              </a:lnSpc>
              <a:buNone/>
            </a:pPr>
            <a:r>
              <a:rPr lang="en-US" sz="2430" dirty="0">
                <a:solidFill>
                  <a:srgbClr val="5C4E3D"/>
                </a:solidFill>
                <a:latin typeface="Libre Baskerville" pitchFamily="34" charset="0"/>
                <a:ea typeface="Libre Baskerville" pitchFamily="34" charset="-122"/>
                <a:cs typeface="Libre Baskerville" pitchFamily="34" charset="-120"/>
              </a:rPr>
              <a:t>Definiție</a:t>
            </a:r>
            <a:endParaRPr lang="en-US" sz="2430" dirty="0"/>
          </a:p>
        </p:txBody>
      </p:sp>
      <p:sp>
        <p:nvSpPr>
          <p:cNvPr id="6" name="Text 3"/>
          <p:cNvSpPr/>
          <p:nvPr/>
        </p:nvSpPr>
        <p:spPr>
          <a:xfrm>
            <a:off x="864037" y="2841546"/>
            <a:ext cx="3898821" cy="4345543"/>
          </a:xfrm>
          <a:prstGeom prst="rect">
            <a:avLst/>
          </a:prstGeom>
          <a:noFill/>
          <a:ln/>
        </p:spPr>
        <p:txBody>
          <a:bodyPr wrap="square" rtlCol="0" anchor="t"/>
          <a:lstStyle/>
          <a:p>
            <a:pPr marL="0" indent="0">
              <a:lnSpc>
                <a:spcPts val="3110"/>
              </a:lnSpc>
              <a:buNone/>
            </a:pPr>
            <a:r>
              <a:rPr lang="en-US" sz="1944" dirty="0">
                <a:solidFill>
                  <a:srgbClr val="454240"/>
                </a:solidFill>
                <a:latin typeface="DM Sans" pitchFamily="34" charset="0"/>
                <a:ea typeface="DM Sans" pitchFamily="34" charset="-122"/>
                <a:cs typeface="DM Sans" pitchFamily="34" charset="-120"/>
              </a:rPr>
              <a:t>Compunerea funcțiilor reprezintă o operație prin care se combină două sau mai multe funcții, astfel încât ieșirea unei funcții devine intrarea pentru următoarea. Matematic, dacă avem funcțiile f și g, compunerea lor se notează ca (f ∘ g)(x) și reprezintă aplicarea funcției g asupra variabilei x, urmată de aplicarea funcției f asupra rezultatului.</a:t>
            </a:r>
            <a:endParaRPr lang="en-US" sz="1944" dirty="0"/>
          </a:p>
        </p:txBody>
      </p:sp>
      <p:sp>
        <p:nvSpPr>
          <p:cNvPr id="7" name="Text 4"/>
          <p:cNvSpPr/>
          <p:nvPr/>
        </p:nvSpPr>
        <p:spPr>
          <a:xfrm>
            <a:off x="5372695" y="2208967"/>
            <a:ext cx="3086100" cy="385763"/>
          </a:xfrm>
          <a:prstGeom prst="rect">
            <a:avLst/>
          </a:prstGeom>
          <a:noFill/>
          <a:ln/>
        </p:spPr>
        <p:txBody>
          <a:bodyPr wrap="none" rtlCol="0" anchor="t"/>
          <a:lstStyle/>
          <a:p>
            <a:pPr marL="0" indent="0">
              <a:lnSpc>
                <a:spcPts val="3038"/>
              </a:lnSpc>
              <a:buNone/>
            </a:pPr>
            <a:r>
              <a:rPr lang="en-US" sz="2430" dirty="0">
                <a:solidFill>
                  <a:srgbClr val="5C4E3D"/>
                </a:solidFill>
                <a:latin typeface="Libre Baskerville" pitchFamily="34" charset="0"/>
                <a:ea typeface="Libre Baskerville" pitchFamily="34" charset="-122"/>
                <a:cs typeface="Libre Baskerville" pitchFamily="34" charset="-120"/>
              </a:rPr>
              <a:t>Simbolism</a:t>
            </a:r>
            <a:endParaRPr lang="en-US" sz="2430" dirty="0"/>
          </a:p>
        </p:txBody>
      </p:sp>
      <p:sp>
        <p:nvSpPr>
          <p:cNvPr id="8" name="Text 5"/>
          <p:cNvSpPr/>
          <p:nvPr/>
        </p:nvSpPr>
        <p:spPr>
          <a:xfrm>
            <a:off x="5372695" y="2841546"/>
            <a:ext cx="3898821" cy="2765346"/>
          </a:xfrm>
          <a:prstGeom prst="rect">
            <a:avLst/>
          </a:prstGeom>
          <a:noFill/>
          <a:ln/>
        </p:spPr>
        <p:txBody>
          <a:bodyPr wrap="square" rtlCol="0" anchor="t"/>
          <a:lstStyle/>
          <a:p>
            <a:pPr marL="0" indent="0">
              <a:lnSpc>
                <a:spcPts val="3110"/>
              </a:lnSpc>
              <a:buNone/>
            </a:pPr>
            <a:r>
              <a:rPr lang="en-US" sz="1944" dirty="0">
                <a:solidFill>
                  <a:srgbClr val="454240"/>
                </a:solidFill>
                <a:latin typeface="DM Sans" pitchFamily="34" charset="0"/>
                <a:ea typeface="DM Sans" pitchFamily="34" charset="-122"/>
                <a:cs typeface="DM Sans" pitchFamily="34" charset="-120"/>
              </a:rPr>
              <a:t>Notația standard pentru compunerea funcțiilor f și g este (f ∘ g)(x), care se citește "f compus cu g de x". Aceasta indică faptul că funcția g este aplicată mai întâi, iar apoi rezultatul este introdus în funcția f.</a:t>
            </a:r>
            <a:endParaRPr lang="en-US" sz="1944" dirty="0"/>
          </a:p>
        </p:txBody>
      </p:sp>
      <p:sp>
        <p:nvSpPr>
          <p:cNvPr id="9" name="Text 6"/>
          <p:cNvSpPr/>
          <p:nvPr/>
        </p:nvSpPr>
        <p:spPr>
          <a:xfrm>
            <a:off x="9881354" y="2208967"/>
            <a:ext cx="3086100" cy="385763"/>
          </a:xfrm>
          <a:prstGeom prst="rect">
            <a:avLst/>
          </a:prstGeom>
          <a:noFill/>
          <a:ln/>
        </p:spPr>
        <p:txBody>
          <a:bodyPr wrap="none" rtlCol="0" anchor="t"/>
          <a:lstStyle/>
          <a:p>
            <a:pPr marL="0" indent="0">
              <a:lnSpc>
                <a:spcPts val="3038"/>
              </a:lnSpc>
              <a:buNone/>
            </a:pPr>
            <a:r>
              <a:rPr lang="en-US" sz="2430" dirty="0">
                <a:solidFill>
                  <a:srgbClr val="5C4E3D"/>
                </a:solidFill>
                <a:latin typeface="Libre Baskerville" pitchFamily="34" charset="0"/>
                <a:ea typeface="Libre Baskerville" pitchFamily="34" charset="-122"/>
                <a:cs typeface="Libre Baskerville" pitchFamily="34" charset="-120"/>
              </a:rPr>
              <a:t>Exemplu</a:t>
            </a:r>
            <a:endParaRPr lang="en-US" sz="2430" dirty="0"/>
          </a:p>
        </p:txBody>
      </p:sp>
      <p:sp>
        <p:nvSpPr>
          <p:cNvPr id="10" name="Text 7"/>
          <p:cNvSpPr/>
          <p:nvPr/>
        </p:nvSpPr>
        <p:spPr>
          <a:xfrm>
            <a:off x="9881354" y="2841546"/>
            <a:ext cx="3898821" cy="1580198"/>
          </a:xfrm>
          <a:prstGeom prst="rect">
            <a:avLst/>
          </a:prstGeom>
          <a:noFill/>
          <a:ln/>
        </p:spPr>
        <p:txBody>
          <a:bodyPr wrap="square" rtlCol="0" anchor="t"/>
          <a:lstStyle/>
          <a:p>
            <a:pPr marL="0" indent="0">
              <a:lnSpc>
                <a:spcPts val="3110"/>
              </a:lnSpc>
              <a:buNone/>
            </a:pPr>
            <a:r>
              <a:rPr lang="en-US" sz="1944" dirty="0">
                <a:solidFill>
                  <a:srgbClr val="454240"/>
                </a:solidFill>
                <a:latin typeface="DM Sans" pitchFamily="34" charset="0"/>
                <a:ea typeface="DM Sans" pitchFamily="34" charset="-122"/>
                <a:cs typeface="DM Sans" pitchFamily="34" charset="-120"/>
              </a:rPr>
              <a:t>Să presupunem că avem funcțiile f(x) = x^2 și g(x) = 3x + 1. Atunci, compunerea lor este dată de (f ∘ g)(x) = f(g(x)) = (3x + 1)^2.</a:t>
            </a:r>
            <a:endParaRPr lang="en-US" sz="194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37260" y="2967990"/>
            <a:ext cx="3611880" cy="2293620"/>
          </a:xfrm>
          <a:prstGeom prst="rect">
            <a:avLst/>
          </a:prstGeom>
        </p:spPr>
      </p:pic>
      <p:sp>
        <p:nvSpPr>
          <p:cNvPr id="6" name="Text 1"/>
          <p:cNvSpPr/>
          <p:nvPr/>
        </p:nvSpPr>
        <p:spPr>
          <a:xfrm>
            <a:off x="6091238" y="1214080"/>
            <a:ext cx="7713107" cy="540068"/>
          </a:xfrm>
          <a:prstGeom prst="rect">
            <a:avLst/>
          </a:prstGeom>
          <a:noFill/>
          <a:ln/>
        </p:spPr>
        <p:txBody>
          <a:bodyPr wrap="none" rtlCol="0" anchor="t"/>
          <a:lstStyle/>
          <a:p>
            <a:pPr marL="0" indent="0">
              <a:lnSpc>
                <a:spcPts val="4253"/>
              </a:lnSpc>
              <a:buNone/>
            </a:pPr>
            <a:r>
              <a:rPr lang="en-US" sz="3402" dirty="0">
                <a:solidFill>
                  <a:srgbClr val="5C4E3D"/>
                </a:solidFill>
                <a:latin typeface="Libre Baskerville" pitchFamily="34" charset="0"/>
                <a:ea typeface="Libre Baskerville" pitchFamily="34" charset="-122"/>
                <a:cs typeface="Libre Baskerville" pitchFamily="34" charset="-120"/>
              </a:rPr>
              <a:t>Proprietățile compunerii funcțiilor</a:t>
            </a:r>
            <a:endParaRPr lang="en-US" sz="3402" dirty="0"/>
          </a:p>
        </p:txBody>
      </p:sp>
      <p:sp>
        <p:nvSpPr>
          <p:cNvPr id="7" name="Shape 2"/>
          <p:cNvSpPr/>
          <p:nvPr/>
        </p:nvSpPr>
        <p:spPr>
          <a:xfrm>
            <a:off x="6091238" y="2207657"/>
            <a:ext cx="388739" cy="388739"/>
          </a:xfrm>
          <a:prstGeom prst="roundRect">
            <a:avLst>
              <a:gd name="adj" fmla="val 20006"/>
            </a:avLst>
          </a:prstGeom>
          <a:solidFill>
            <a:srgbClr val="F7EDD4"/>
          </a:solidFill>
          <a:ln w="7620">
            <a:solidFill>
              <a:srgbClr val="DDD3BA"/>
            </a:solidFill>
            <a:prstDash val="solid"/>
          </a:ln>
        </p:spPr>
      </p:sp>
      <p:sp>
        <p:nvSpPr>
          <p:cNvPr id="8" name="Text 3"/>
          <p:cNvSpPr/>
          <p:nvPr/>
        </p:nvSpPr>
        <p:spPr>
          <a:xfrm>
            <a:off x="6227802" y="2272427"/>
            <a:ext cx="115610" cy="259199"/>
          </a:xfrm>
          <a:prstGeom prst="rect">
            <a:avLst/>
          </a:prstGeom>
          <a:noFill/>
          <a:ln/>
        </p:spPr>
        <p:txBody>
          <a:bodyPr wrap="none" rtlCol="0" anchor="t"/>
          <a:lstStyle/>
          <a:p>
            <a:pPr marL="0" indent="0" algn="ctr">
              <a:lnSpc>
                <a:spcPts val="2041"/>
              </a:lnSpc>
              <a:buNone/>
            </a:pPr>
            <a:r>
              <a:rPr lang="en-US" sz="2041" dirty="0">
                <a:solidFill>
                  <a:srgbClr val="454240"/>
                </a:solidFill>
                <a:latin typeface="Libre Baskerville" pitchFamily="34" charset="0"/>
                <a:ea typeface="Libre Baskerville" pitchFamily="34" charset="-122"/>
                <a:cs typeface="Libre Baskerville" pitchFamily="34" charset="-120"/>
              </a:rPr>
              <a:t>1</a:t>
            </a:r>
            <a:endParaRPr lang="en-US" sz="2041" dirty="0"/>
          </a:p>
        </p:txBody>
      </p:sp>
      <p:sp>
        <p:nvSpPr>
          <p:cNvPr id="9" name="Text 4"/>
          <p:cNvSpPr/>
          <p:nvPr/>
        </p:nvSpPr>
        <p:spPr>
          <a:xfrm>
            <a:off x="6652736" y="2207657"/>
            <a:ext cx="2160270" cy="269915"/>
          </a:xfrm>
          <a:prstGeom prst="rect">
            <a:avLst/>
          </a:prstGeom>
          <a:noFill/>
          <a:ln/>
        </p:spPr>
        <p:txBody>
          <a:bodyPr wrap="none" rtlCol="0" anchor="t"/>
          <a:lstStyle/>
          <a:p>
            <a:pPr marL="0" indent="0">
              <a:lnSpc>
                <a:spcPts val="2126"/>
              </a:lnSpc>
              <a:buNone/>
            </a:pPr>
            <a:r>
              <a:rPr lang="en-US" sz="1701" dirty="0">
                <a:solidFill>
                  <a:srgbClr val="454240"/>
                </a:solidFill>
                <a:latin typeface="Libre Baskerville" pitchFamily="34" charset="0"/>
                <a:ea typeface="Libre Baskerville" pitchFamily="34" charset="-122"/>
                <a:cs typeface="Libre Baskerville" pitchFamily="34" charset="-120"/>
              </a:rPr>
              <a:t>Asociativitate</a:t>
            </a:r>
            <a:endParaRPr lang="en-US" sz="1701" dirty="0"/>
          </a:p>
        </p:txBody>
      </p:sp>
      <p:sp>
        <p:nvSpPr>
          <p:cNvPr id="10" name="Text 5"/>
          <p:cNvSpPr/>
          <p:nvPr/>
        </p:nvSpPr>
        <p:spPr>
          <a:xfrm>
            <a:off x="6652736" y="2581156"/>
            <a:ext cx="7372826" cy="553164"/>
          </a:xfrm>
          <a:prstGeom prst="rect">
            <a:avLst/>
          </a:prstGeom>
          <a:noFill/>
          <a:ln/>
        </p:spPr>
        <p:txBody>
          <a:bodyPr wrap="square" rtlCol="0" anchor="t"/>
          <a:lstStyle/>
          <a:p>
            <a:pPr marL="0" indent="0">
              <a:lnSpc>
                <a:spcPts val="2177"/>
              </a:lnSpc>
              <a:buNone/>
            </a:pPr>
            <a:r>
              <a:rPr lang="en-US" sz="1361" dirty="0">
                <a:solidFill>
                  <a:srgbClr val="454240"/>
                </a:solidFill>
                <a:latin typeface="DM Sans" pitchFamily="34" charset="0"/>
                <a:ea typeface="DM Sans" pitchFamily="34" charset="-122"/>
                <a:cs typeface="DM Sans" pitchFamily="34" charset="-120"/>
              </a:rPr>
              <a:t>Compunerea funcțiilor este o operație asociativă, ceea ce înseamnă că ordinea în care sunt compuse funcțiile nu afectează rezultatul final: (f ∘ g) ∘ h = f ∘ (g ∘ h).</a:t>
            </a:r>
            <a:endParaRPr lang="en-US" sz="1361" dirty="0"/>
          </a:p>
        </p:txBody>
      </p:sp>
      <p:sp>
        <p:nvSpPr>
          <p:cNvPr id="11" name="Shape 6"/>
          <p:cNvSpPr/>
          <p:nvPr/>
        </p:nvSpPr>
        <p:spPr>
          <a:xfrm>
            <a:off x="6091238" y="3501390"/>
            <a:ext cx="388739" cy="388739"/>
          </a:xfrm>
          <a:prstGeom prst="roundRect">
            <a:avLst>
              <a:gd name="adj" fmla="val 20006"/>
            </a:avLst>
          </a:prstGeom>
          <a:solidFill>
            <a:srgbClr val="F7EDD4"/>
          </a:solidFill>
          <a:ln w="7620">
            <a:solidFill>
              <a:srgbClr val="DDD3BA"/>
            </a:solidFill>
            <a:prstDash val="solid"/>
          </a:ln>
        </p:spPr>
      </p:sp>
      <p:sp>
        <p:nvSpPr>
          <p:cNvPr id="12" name="Text 7"/>
          <p:cNvSpPr/>
          <p:nvPr/>
        </p:nvSpPr>
        <p:spPr>
          <a:xfrm>
            <a:off x="6205657" y="3566160"/>
            <a:ext cx="159782" cy="259199"/>
          </a:xfrm>
          <a:prstGeom prst="rect">
            <a:avLst/>
          </a:prstGeom>
          <a:noFill/>
          <a:ln/>
        </p:spPr>
        <p:txBody>
          <a:bodyPr wrap="none" rtlCol="0" anchor="t"/>
          <a:lstStyle/>
          <a:p>
            <a:pPr marL="0" indent="0" algn="ctr">
              <a:lnSpc>
                <a:spcPts val="2041"/>
              </a:lnSpc>
              <a:buNone/>
            </a:pPr>
            <a:r>
              <a:rPr lang="en-US" sz="2041" dirty="0">
                <a:solidFill>
                  <a:srgbClr val="454240"/>
                </a:solidFill>
                <a:latin typeface="Libre Baskerville" pitchFamily="34" charset="0"/>
                <a:ea typeface="Libre Baskerville" pitchFamily="34" charset="-122"/>
                <a:cs typeface="Libre Baskerville" pitchFamily="34" charset="-120"/>
              </a:rPr>
              <a:t>2</a:t>
            </a:r>
            <a:endParaRPr lang="en-US" sz="2041" dirty="0"/>
          </a:p>
        </p:txBody>
      </p:sp>
      <p:sp>
        <p:nvSpPr>
          <p:cNvPr id="13" name="Text 8"/>
          <p:cNvSpPr/>
          <p:nvPr/>
        </p:nvSpPr>
        <p:spPr>
          <a:xfrm>
            <a:off x="6652736" y="3501390"/>
            <a:ext cx="2160270" cy="269915"/>
          </a:xfrm>
          <a:prstGeom prst="rect">
            <a:avLst/>
          </a:prstGeom>
          <a:noFill/>
          <a:ln/>
        </p:spPr>
        <p:txBody>
          <a:bodyPr wrap="none" rtlCol="0" anchor="t"/>
          <a:lstStyle/>
          <a:p>
            <a:pPr marL="0" indent="0">
              <a:lnSpc>
                <a:spcPts val="2126"/>
              </a:lnSpc>
              <a:buNone/>
            </a:pPr>
            <a:r>
              <a:rPr lang="en-US" sz="1701" dirty="0">
                <a:solidFill>
                  <a:srgbClr val="454240"/>
                </a:solidFill>
                <a:latin typeface="Libre Baskerville" pitchFamily="34" charset="0"/>
                <a:ea typeface="Libre Baskerville" pitchFamily="34" charset="-122"/>
                <a:cs typeface="Libre Baskerville" pitchFamily="34" charset="-120"/>
              </a:rPr>
              <a:t>Identitate</a:t>
            </a:r>
            <a:endParaRPr lang="en-US" sz="1701" dirty="0"/>
          </a:p>
        </p:txBody>
      </p:sp>
      <p:sp>
        <p:nvSpPr>
          <p:cNvPr id="14" name="Text 9"/>
          <p:cNvSpPr/>
          <p:nvPr/>
        </p:nvSpPr>
        <p:spPr>
          <a:xfrm>
            <a:off x="6652736" y="3874889"/>
            <a:ext cx="7372826" cy="553164"/>
          </a:xfrm>
          <a:prstGeom prst="rect">
            <a:avLst/>
          </a:prstGeom>
          <a:noFill/>
          <a:ln/>
        </p:spPr>
        <p:txBody>
          <a:bodyPr wrap="square" rtlCol="0" anchor="t"/>
          <a:lstStyle/>
          <a:p>
            <a:pPr marL="0" indent="0">
              <a:lnSpc>
                <a:spcPts val="2177"/>
              </a:lnSpc>
              <a:buNone/>
            </a:pPr>
            <a:r>
              <a:rPr lang="en-US" sz="1361" dirty="0">
                <a:solidFill>
                  <a:srgbClr val="454240"/>
                </a:solidFill>
                <a:latin typeface="DM Sans" pitchFamily="34" charset="0"/>
                <a:ea typeface="DM Sans" pitchFamily="34" charset="-122"/>
                <a:cs typeface="DM Sans" pitchFamily="34" charset="-120"/>
              </a:rPr>
              <a:t>Există o funcție identitate, I(x) = x, care, atunci când este compusă cu o altă funcție f, nu schimbă valoarea funcției: f ∘ I = I ∘ f = f.</a:t>
            </a:r>
            <a:endParaRPr lang="en-US" sz="1361" dirty="0"/>
          </a:p>
        </p:txBody>
      </p:sp>
      <p:sp>
        <p:nvSpPr>
          <p:cNvPr id="15" name="Shape 10"/>
          <p:cNvSpPr/>
          <p:nvPr/>
        </p:nvSpPr>
        <p:spPr>
          <a:xfrm>
            <a:off x="6091238" y="4795123"/>
            <a:ext cx="388739" cy="388739"/>
          </a:xfrm>
          <a:prstGeom prst="roundRect">
            <a:avLst>
              <a:gd name="adj" fmla="val 20006"/>
            </a:avLst>
          </a:prstGeom>
          <a:solidFill>
            <a:srgbClr val="F7EDD4"/>
          </a:solidFill>
          <a:ln w="7620">
            <a:solidFill>
              <a:srgbClr val="DDD3BA"/>
            </a:solidFill>
            <a:prstDash val="solid"/>
          </a:ln>
        </p:spPr>
      </p:sp>
      <p:sp>
        <p:nvSpPr>
          <p:cNvPr id="16" name="Text 11"/>
          <p:cNvSpPr/>
          <p:nvPr/>
        </p:nvSpPr>
        <p:spPr>
          <a:xfrm>
            <a:off x="6205657" y="4859893"/>
            <a:ext cx="159782" cy="259199"/>
          </a:xfrm>
          <a:prstGeom prst="rect">
            <a:avLst/>
          </a:prstGeom>
          <a:noFill/>
          <a:ln/>
        </p:spPr>
        <p:txBody>
          <a:bodyPr wrap="none" rtlCol="0" anchor="t"/>
          <a:lstStyle/>
          <a:p>
            <a:pPr marL="0" indent="0" algn="ctr">
              <a:lnSpc>
                <a:spcPts val="2041"/>
              </a:lnSpc>
              <a:buNone/>
            </a:pPr>
            <a:r>
              <a:rPr lang="en-US" sz="2041" dirty="0">
                <a:solidFill>
                  <a:srgbClr val="454240"/>
                </a:solidFill>
                <a:latin typeface="Libre Baskerville" pitchFamily="34" charset="0"/>
                <a:ea typeface="Libre Baskerville" pitchFamily="34" charset="-122"/>
                <a:cs typeface="Libre Baskerville" pitchFamily="34" charset="-120"/>
              </a:rPr>
              <a:t>3</a:t>
            </a:r>
            <a:endParaRPr lang="en-US" sz="2041" dirty="0"/>
          </a:p>
        </p:txBody>
      </p:sp>
      <p:sp>
        <p:nvSpPr>
          <p:cNvPr id="17" name="Text 12"/>
          <p:cNvSpPr/>
          <p:nvPr/>
        </p:nvSpPr>
        <p:spPr>
          <a:xfrm>
            <a:off x="6652736" y="4795123"/>
            <a:ext cx="2160270" cy="269915"/>
          </a:xfrm>
          <a:prstGeom prst="rect">
            <a:avLst/>
          </a:prstGeom>
          <a:noFill/>
          <a:ln/>
        </p:spPr>
        <p:txBody>
          <a:bodyPr wrap="none" rtlCol="0" anchor="t"/>
          <a:lstStyle/>
          <a:p>
            <a:pPr marL="0" indent="0">
              <a:lnSpc>
                <a:spcPts val="2126"/>
              </a:lnSpc>
              <a:buNone/>
            </a:pPr>
            <a:r>
              <a:rPr lang="en-US" sz="1701" dirty="0">
                <a:solidFill>
                  <a:srgbClr val="454240"/>
                </a:solidFill>
                <a:latin typeface="Libre Baskerville" pitchFamily="34" charset="0"/>
                <a:ea typeface="Libre Baskerville" pitchFamily="34" charset="-122"/>
                <a:cs typeface="Libre Baskerville" pitchFamily="34" charset="-120"/>
              </a:rPr>
              <a:t>Inversabilitate</a:t>
            </a:r>
            <a:endParaRPr lang="en-US" sz="1701" dirty="0"/>
          </a:p>
        </p:txBody>
      </p:sp>
      <p:sp>
        <p:nvSpPr>
          <p:cNvPr id="18" name="Text 13"/>
          <p:cNvSpPr/>
          <p:nvPr/>
        </p:nvSpPr>
        <p:spPr>
          <a:xfrm>
            <a:off x="6652736" y="5168622"/>
            <a:ext cx="7372826" cy="553164"/>
          </a:xfrm>
          <a:prstGeom prst="rect">
            <a:avLst/>
          </a:prstGeom>
          <a:noFill/>
          <a:ln/>
        </p:spPr>
        <p:txBody>
          <a:bodyPr wrap="square" rtlCol="0" anchor="t"/>
          <a:lstStyle/>
          <a:p>
            <a:pPr marL="0" indent="0">
              <a:lnSpc>
                <a:spcPts val="2177"/>
              </a:lnSpc>
              <a:buNone/>
            </a:pPr>
            <a:r>
              <a:rPr lang="en-US" sz="1361" dirty="0">
                <a:solidFill>
                  <a:srgbClr val="454240"/>
                </a:solidFill>
                <a:latin typeface="DM Sans" pitchFamily="34" charset="0"/>
                <a:ea typeface="DM Sans" pitchFamily="34" charset="-122"/>
                <a:cs typeface="DM Sans" pitchFamily="34" charset="-120"/>
              </a:rPr>
              <a:t>Dacă o funcție f este inversabilă, atunci compunerea ei cu funcția inversă f^-1 dă tot funcția identitate: f ∘ f^-1 = f^-1 ∘ f = I.</a:t>
            </a:r>
            <a:endParaRPr lang="en-US" sz="1361" dirty="0"/>
          </a:p>
        </p:txBody>
      </p:sp>
      <p:sp>
        <p:nvSpPr>
          <p:cNvPr id="19" name="Shape 14"/>
          <p:cNvSpPr/>
          <p:nvPr/>
        </p:nvSpPr>
        <p:spPr>
          <a:xfrm>
            <a:off x="6091238" y="6088856"/>
            <a:ext cx="388739" cy="388739"/>
          </a:xfrm>
          <a:prstGeom prst="roundRect">
            <a:avLst>
              <a:gd name="adj" fmla="val 20006"/>
            </a:avLst>
          </a:prstGeom>
          <a:solidFill>
            <a:srgbClr val="F7EDD4"/>
          </a:solidFill>
          <a:ln w="7620">
            <a:solidFill>
              <a:srgbClr val="DDD3BA"/>
            </a:solidFill>
            <a:prstDash val="solid"/>
          </a:ln>
        </p:spPr>
      </p:sp>
      <p:sp>
        <p:nvSpPr>
          <p:cNvPr id="20" name="Text 15"/>
          <p:cNvSpPr/>
          <p:nvPr/>
        </p:nvSpPr>
        <p:spPr>
          <a:xfrm>
            <a:off x="6209705" y="6153626"/>
            <a:ext cx="151686" cy="259199"/>
          </a:xfrm>
          <a:prstGeom prst="rect">
            <a:avLst/>
          </a:prstGeom>
          <a:noFill/>
          <a:ln/>
        </p:spPr>
        <p:txBody>
          <a:bodyPr wrap="none" rtlCol="0" anchor="t"/>
          <a:lstStyle/>
          <a:p>
            <a:pPr marL="0" indent="0" algn="ctr">
              <a:lnSpc>
                <a:spcPts val="2041"/>
              </a:lnSpc>
              <a:buNone/>
            </a:pPr>
            <a:r>
              <a:rPr lang="en-US" sz="2041" dirty="0">
                <a:solidFill>
                  <a:srgbClr val="454240"/>
                </a:solidFill>
                <a:latin typeface="Libre Baskerville" pitchFamily="34" charset="0"/>
                <a:ea typeface="Libre Baskerville" pitchFamily="34" charset="-122"/>
                <a:cs typeface="Libre Baskerville" pitchFamily="34" charset="-120"/>
              </a:rPr>
              <a:t>4</a:t>
            </a:r>
            <a:endParaRPr lang="en-US" sz="2041" dirty="0"/>
          </a:p>
        </p:txBody>
      </p:sp>
      <p:sp>
        <p:nvSpPr>
          <p:cNvPr id="21" name="Text 16"/>
          <p:cNvSpPr/>
          <p:nvPr/>
        </p:nvSpPr>
        <p:spPr>
          <a:xfrm>
            <a:off x="6652736" y="6088856"/>
            <a:ext cx="2160270" cy="269915"/>
          </a:xfrm>
          <a:prstGeom prst="rect">
            <a:avLst/>
          </a:prstGeom>
          <a:noFill/>
          <a:ln/>
        </p:spPr>
        <p:txBody>
          <a:bodyPr wrap="none" rtlCol="0" anchor="t"/>
          <a:lstStyle/>
          <a:p>
            <a:pPr marL="0" indent="0">
              <a:lnSpc>
                <a:spcPts val="2126"/>
              </a:lnSpc>
              <a:buNone/>
            </a:pPr>
            <a:r>
              <a:rPr lang="en-US" sz="1701" dirty="0">
                <a:solidFill>
                  <a:srgbClr val="454240"/>
                </a:solidFill>
                <a:latin typeface="Libre Baskerville" pitchFamily="34" charset="0"/>
                <a:ea typeface="Libre Baskerville" pitchFamily="34" charset="-122"/>
                <a:cs typeface="Libre Baskerville" pitchFamily="34" charset="-120"/>
              </a:rPr>
              <a:t>Distributivitate</a:t>
            </a:r>
            <a:endParaRPr lang="en-US" sz="1701" dirty="0"/>
          </a:p>
        </p:txBody>
      </p:sp>
      <p:sp>
        <p:nvSpPr>
          <p:cNvPr id="22" name="Text 17"/>
          <p:cNvSpPr/>
          <p:nvPr/>
        </p:nvSpPr>
        <p:spPr>
          <a:xfrm>
            <a:off x="6652736" y="6462355"/>
            <a:ext cx="7372826" cy="553164"/>
          </a:xfrm>
          <a:prstGeom prst="rect">
            <a:avLst/>
          </a:prstGeom>
          <a:noFill/>
          <a:ln/>
        </p:spPr>
        <p:txBody>
          <a:bodyPr wrap="square" rtlCol="0" anchor="t"/>
          <a:lstStyle/>
          <a:p>
            <a:pPr marL="0" indent="0">
              <a:lnSpc>
                <a:spcPts val="2177"/>
              </a:lnSpc>
              <a:buNone/>
            </a:pPr>
            <a:r>
              <a:rPr lang="en-US" sz="1361" dirty="0">
                <a:solidFill>
                  <a:srgbClr val="454240"/>
                </a:solidFill>
                <a:latin typeface="DM Sans" pitchFamily="34" charset="0"/>
                <a:ea typeface="DM Sans" pitchFamily="34" charset="-122"/>
                <a:cs typeface="DM Sans" pitchFamily="34" charset="-120"/>
              </a:rPr>
              <a:t>Compunerea funcțiilor nu este, în general, distributivă față de adunare sau înmulțire: (f + g) ∘ h ≠ (f ∘ h) + (g ∘ h) și (f * g) ∘ h ≠ (f ∘ h) * (g ∘ h).</a:t>
            </a:r>
            <a:endParaRPr lang="en-US" sz="136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215979" y="2219325"/>
            <a:ext cx="5054441" cy="3790831"/>
          </a:xfrm>
          <a:prstGeom prst="rect">
            <a:avLst/>
          </a:prstGeom>
        </p:spPr>
      </p:pic>
      <p:sp>
        <p:nvSpPr>
          <p:cNvPr id="6" name="Text 1"/>
          <p:cNvSpPr/>
          <p:nvPr/>
        </p:nvSpPr>
        <p:spPr>
          <a:xfrm>
            <a:off x="6091238" y="611148"/>
            <a:ext cx="7934325" cy="1080135"/>
          </a:xfrm>
          <a:prstGeom prst="rect">
            <a:avLst/>
          </a:prstGeom>
          <a:noFill/>
          <a:ln/>
        </p:spPr>
        <p:txBody>
          <a:bodyPr wrap="square" rtlCol="0" anchor="t"/>
          <a:lstStyle/>
          <a:p>
            <a:pPr marL="0" indent="0">
              <a:lnSpc>
                <a:spcPts val="4253"/>
              </a:lnSpc>
              <a:buNone/>
            </a:pPr>
            <a:r>
              <a:rPr lang="en-US" sz="3402" dirty="0">
                <a:solidFill>
                  <a:srgbClr val="5C4E3D"/>
                </a:solidFill>
                <a:latin typeface="Libre Baskerville" pitchFamily="34" charset="0"/>
                <a:ea typeface="Libre Baskerville" pitchFamily="34" charset="-122"/>
                <a:cs typeface="Libre Baskerville" pitchFamily="34" charset="-120"/>
              </a:rPr>
              <a:t>Exemple de compunere a funcțiilor numerice</a:t>
            </a:r>
            <a:endParaRPr lang="en-US" sz="3402" dirty="0"/>
          </a:p>
        </p:txBody>
      </p:sp>
      <p:sp>
        <p:nvSpPr>
          <p:cNvPr id="7" name="Shape 2"/>
          <p:cNvSpPr/>
          <p:nvPr/>
        </p:nvSpPr>
        <p:spPr>
          <a:xfrm>
            <a:off x="6091238" y="1950482"/>
            <a:ext cx="7934325" cy="1287423"/>
          </a:xfrm>
          <a:prstGeom prst="roundRect">
            <a:avLst>
              <a:gd name="adj" fmla="val 6041"/>
            </a:avLst>
          </a:prstGeom>
          <a:solidFill>
            <a:srgbClr val="F7EDD4"/>
          </a:solidFill>
          <a:ln w="7620">
            <a:solidFill>
              <a:srgbClr val="DDD3BA"/>
            </a:solidFill>
            <a:prstDash val="solid"/>
          </a:ln>
        </p:spPr>
      </p:sp>
      <p:sp>
        <p:nvSpPr>
          <p:cNvPr id="8" name="Text 3"/>
          <p:cNvSpPr/>
          <p:nvPr/>
        </p:nvSpPr>
        <p:spPr>
          <a:xfrm>
            <a:off x="6271617" y="2130862"/>
            <a:ext cx="2160270" cy="269915"/>
          </a:xfrm>
          <a:prstGeom prst="rect">
            <a:avLst/>
          </a:prstGeom>
          <a:noFill/>
          <a:ln/>
        </p:spPr>
        <p:txBody>
          <a:bodyPr wrap="none" rtlCol="0" anchor="t"/>
          <a:lstStyle/>
          <a:p>
            <a:pPr marL="0" indent="0">
              <a:lnSpc>
                <a:spcPts val="2126"/>
              </a:lnSpc>
              <a:buNone/>
            </a:pPr>
            <a:r>
              <a:rPr lang="en-US" sz="1701" dirty="0">
                <a:solidFill>
                  <a:srgbClr val="454240"/>
                </a:solidFill>
                <a:latin typeface="Libre Baskerville" pitchFamily="34" charset="0"/>
                <a:ea typeface="Libre Baskerville" pitchFamily="34" charset="-122"/>
                <a:cs typeface="Libre Baskerville" pitchFamily="34" charset="-120"/>
              </a:rPr>
              <a:t>Funcții liniare</a:t>
            </a:r>
            <a:endParaRPr lang="en-US" sz="1701" dirty="0"/>
          </a:p>
        </p:txBody>
      </p:sp>
      <p:sp>
        <p:nvSpPr>
          <p:cNvPr id="9" name="Text 4"/>
          <p:cNvSpPr/>
          <p:nvPr/>
        </p:nvSpPr>
        <p:spPr>
          <a:xfrm>
            <a:off x="6271617" y="2504361"/>
            <a:ext cx="7573566" cy="553164"/>
          </a:xfrm>
          <a:prstGeom prst="rect">
            <a:avLst/>
          </a:prstGeom>
          <a:noFill/>
          <a:ln/>
        </p:spPr>
        <p:txBody>
          <a:bodyPr wrap="square" rtlCol="0" anchor="t"/>
          <a:lstStyle/>
          <a:p>
            <a:pPr marL="0" indent="0">
              <a:lnSpc>
                <a:spcPts val="2177"/>
              </a:lnSpc>
              <a:buNone/>
            </a:pPr>
            <a:r>
              <a:rPr lang="en-US" sz="1361" dirty="0">
                <a:solidFill>
                  <a:srgbClr val="454240"/>
                </a:solidFill>
                <a:latin typeface="DM Sans" pitchFamily="34" charset="0"/>
                <a:ea typeface="DM Sans" pitchFamily="34" charset="-122"/>
                <a:cs typeface="DM Sans" pitchFamily="34" charset="-120"/>
              </a:rPr>
              <a:t>Fie funcțiile liniare f(x) = 2x + 3 și g(x) = 4x - 1. Atunci, compunerea lor este (f ∘ g)(x) = f(g(x)) = 2(4x - 1) + 3 = 8x - 5.</a:t>
            </a:r>
            <a:endParaRPr lang="en-US" sz="1361" dirty="0"/>
          </a:p>
        </p:txBody>
      </p:sp>
      <p:sp>
        <p:nvSpPr>
          <p:cNvPr id="10" name="Shape 5"/>
          <p:cNvSpPr/>
          <p:nvPr/>
        </p:nvSpPr>
        <p:spPr>
          <a:xfrm>
            <a:off x="6091238" y="3410664"/>
            <a:ext cx="7934325" cy="1287423"/>
          </a:xfrm>
          <a:prstGeom prst="roundRect">
            <a:avLst>
              <a:gd name="adj" fmla="val 6041"/>
            </a:avLst>
          </a:prstGeom>
          <a:solidFill>
            <a:srgbClr val="F7EDD4"/>
          </a:solidFill>
          <a:ln w="7620">
            <a:solidFill>
              <a:srgbClr val="DDD3BA"/>
            </a:solidFill>
            <a:prstDash val="solid"/>
          </a:ln>
        </p:spPr>
      </p:sp>
      <p:sp>
        <p:nvSpPr>
          <p:cNvPr id="11" name="Text 6"/>
          <p:cNvSpPr/>
          <p:nvPr/>
        </p:nvSpPr>
        <p:spPr>
          <a:xfrm>
            <a:off x="6271617" y="3591044"/>
            <a:ext cx="2160270" cy="269915"/>
          </a:xfrm>
          <a:prstGeom prst="rect">
            <a:avLst/>
          </a:prstGeom>
          <a:noFill/>
          <a:ln/>
        </p:spPr>
        <p:txBody>
          <a:bodyPr wrap="none" rtlCol="0" anchor="t"/>
          <a:lstStyle/>
          <a:p>
            <a:pPr marL="0" indent="0">
              <a:lnSpc>
                <a:spcPts val="2126"/>
              </a:lnSpc>
              <a:buNone/>
            </a:pPr>
            <a:r>
              <a:rPr lang="en-US" sz="1701" dirty="0">
                <a:solidFill>
                  <a:srgbClr val="454240"/>
                </a:solidFill>
                <a:latin typeface="Libre Baskerville" pitchFamily="34" charset="0"/>
                <a:ea typeface="Libre Baskerville" pitchFamily="34" charset="-122"/>
                <a:cs typeface="Libre Baskerville" pitchFamily="34" charset="-120"/>
              </a:rPr>
              <a:t>Funcții pătratice</a:t>
            </a:r>
            <a:endParaRPr lang="en-US" sz="1701" dirty="0"/>
          </a:p>
        </p:txBody>
      </p:sp>
      <p:sp>
        <p:nvSpPr>
          <p:cNvPr id="12" name="Text 7"/>
          <p:cNvSpPr/>
          <p:nvPr/>
        </p:nvSpPr>
        <p:spPr>
          <a:xfrm>
            <a:off x="6271617" y="3964543"/>
            <a:ext cx="7573566" cy="553164"/>
          </a:xfrm>
          <a:prstGeom prst="rect">
            <a:avLst/>
          </a:prstGeom>
          <a:noFill/>
          <a:ln/>
        </p:spPr>
        <p:txBody>
          <a:bodyPr wrap="square" rtlCol="0" anchor="t"/>
          <a:lstStyle/>
          <a:p>
            <a:pPr marL="0" indent="0">
              <a:lnSpc>
                <a:spcPts val="2177"/>
              </a:lnSpc>
              <a:buNone/>
            </a:pPr>
            <a:r>
              <a:rPr lang="en-US" sz="1361" dirty="0">
                <a:solidFill>
                  <a:srgbClr val="454240"/>
                </a:solidFill>
                <a:latin typeface="DM Sans" pitchFamily="34" charset="0"/>
                <a:ea typeface="DM Sans" pitchFamily="34" charset="-122"/>
                <a:cs typeface="DM Sans" pitchFamily="34" charset="-120"/>
              </a:rPr>
              <a:t>Fie funcțiile pătratice f(x) = x^2 și g(x) = 3x + 2. Atunci, compunerea lor este (f ∘ g)(x) = f(g(x)) = (3x + 2)^2 = 9x^2 + 12x + 4.</a:t>
            </a:r>
            <a:endParaRPr lang="en-US" sz="1361" dirty="0"/>
          </a:p>
        </p:txBody>
      </p:sp>
      <p:sp>
        <p:nvSpPr>
          <p:cNvPr id="13" name="Shape 8"/>
          <p:cNvSpPr/>
          <p:nvPr/>
        </p:nvSpPr>
        <p:spPr>
          <a:xfrm>
            <a:off x="6091238" y="4870847"/>
            <a:ext cx="7934325" cy="1287423"/>
          </a:xfrm>
          <a:prstGeom prst="roundRect">
            <a:avLst>
              <a:gd name="adj" fmla="val 6041"/>
            </a:avLst>
          </a:prstGeom>
          <a:solidFill>
            <a:srgbClr val="F7EDD4"/>
          </a:solidFill>
          <a:ln w="7620">
            <a:solidFill>
              <a:srgbClr val="DDD3BA"/>
            </a:solidFill>
            <a:prstDash val="solid"/>
          </a:ln>
        </p:spPr>
      </p:sp>
      <p:sp>
        <p:nvSpPr>
          <p:cNvPr id="14" name="Text 9"/>
          <p:cNvSpPr/>
          <p:nvPr/>
        </p:nvSpPr>
        <p:spPr>
          <a:xfrm>
            <a:off x="6271617" y="5051227"/>
            <a:ext cx="2277070" cy="269915"/>
          </a:xfrm>
          <a:prstGeom prst="rect">
            <a:avLst/>
          </a:prstGeom>
          <a:noFill/>
          <a:ln/>
        </p:spPr>
        <p:txBody>
          <a:bodyPr wrap="none" rtlCol="0" anchor="t"/>
          <a:lstStyle/>
          <a:p>
            <a:pPr marL="0" indent="0">
              <a:lnSpc>
                <a:spcPts val="2126"/>
              </a:lnSpc>
              <a:buNone/>
            </a:pPr>
            <a:r>
              <a:rPr lang="en-US" sz="1701" dirty="0">
                <a:solidFill>
                  <a:srgbClr val="454240"/>
                </a:solidFill>
                <a:latin typeface="Libre Baskerville" pitchFamily="34" charset="0"/>
                <a:ea typeface="Libre Baskerville" pitchFamily="34" charset="-122"/>
                <a:cs typeface="Libre Baskerville" pitchFamily="34" charset="-120"/>
              </a:rPr>
              <a:t>Funcții exponențiale</a:t>
            </a:r>
            <a:endParaRPr lang="en-US" sz="1701" dirty="0"/>
          </a:p>
        </p:txBody>
      </p:sp>
      <p:sp>
        <p:nvSpPr>
          <p:cNvPr id="15" name="Text 10"/>
          <p:cNvSpPr/>
          <p:nvPr/>
        </p:nvSpPr>
        <p:spPr>
          <a:xfrm>
            <a:off x="6271617" y="5424726"/>
            <a:ext cx="7573566" cy="553164"/>
          </a:xfrm>
          <a:prstGeom prst="rect">
            <a:avLst/>
          </a:prstGeom>
          <a:noFill/>
          <a:ln/>
        </p:spPr>
        <p:txBody>
          <a:bodyPr wrap="square" rtlCol="0" anchor="t"/>
          <a:lstStyle/>
          <a:p>
            <a:pPr marL="0" indent="0">
              <a:lnSpc>
                <a:spcPts val="2177"/>
              </a:lnSpc>
              <a:buNone/>
            </a:pPr>
            <a:r>
              <a:rPr lang="en-US" sz="1361" dirty="0">
                <a:solidFill>
                  <a:srgbClr val="454240"/>
                </a:solidFill>
                <a:latin typeface="DM Sans" pitchFamily="34" charset="0"/>
                <a:ea typeface="DM Sans" pitchFamily="34" charset="-122"/>
                <a:cs typeface="DM Sans" pitchFamily="34" charset="-120"/>
              </a:rPr>
              <a:t>Fie funcțiile exponențiale f(x) = 2^x și g(x) = 3x + 1. Atunci, compunerea lor este (f ∘ g)(x) = f(g(x)) = 2^(3x + 1).</a:t>
            </a:r>
            <a:endParaRPr lang="en-US" sz="1361" dirty="0"/>
          </a:p>
        </p:txBody>
      </p:sp>
      <p:sp>
        <p:nvSpPr>
          <p:cNvPr id="16" name="Shape 11"/>
          <p:cNvSpPr/>
          <p:nvPr/>
        </p:nvSpPr>
        <p:spPr>
          <a:xfrm>
            <a:off x="6091238" y="6331029"/>
            <a:ext cx="7934325" cy="1287423"/>
          </a:xfrm>
          <a:prstGeom prst="roundRect">
            <a:avLst>
              <a:gd name="adj" fmla="val 6041"/>
            </a:avLst>
          </a:prstGeom>
          <a:solidFill>
            <a:srgbClr val="F7EDD4"/>
          </a:solidFill>
          <a:ln w="7620">
            <a:solidFill>
              <a:srgbClr val="DDD3BA"/>
            </a:solidFill>
            <a:prstDash val="solid"/>
          </a:ln>
        </p:spPr>
      </p:sp>
      <p:sp>
        <p:nvSpPr>
          <p:cNvPr id="17" name="Text 12"/>
          <p:cNvSpPr/>
          <p:nvPr/>
        </p:nvSpPr>
        <p:spPr>
          <a:xfrm>
            <a:off x="6271617" y="6511409"/>
            <a:ext cx="2160270" cy="269915"/>
          </a:xfrm>
          <a:prstGeom prst="rect">
            <a:avLst/>
          </a:prstGeom>
          <a:noFill/>
          <a:ln/>
        </p:spPr>
        <p:txBody>
          <a:bodyPr wrap="none" rtlCol="0" anchor="t"/>
          <a:lstStyle/>
          <a:p>
            <a:pPr marL="0" indent="0">
              <a:lnSpc>
                <a:spcPts val="2126"/>
              </a:lnSpc>
              <a:buNone/>
            </a:pPr>
            <a:r>
              <a:rPr lang="en-US" sz="1701" dirty="0">
                <a:solidFill>
                  <a:srgbClr val="454240"/>
                </a:solidFill>
                <a:latin typeface="Libre Baskerville" pitchFamily="34" charset="0"/>
                <a:ea typeface="Libre Baskerville" pitchFamily="34" charset="-122"/>
                <a:cs typeface="Libre Baskerville" pitchFamily="34" charset="-120"/>
              </a:rPr>
              <a:t>Funcții logaritmice</a:t>
            </a:r>
            <a:endParaRPr lang="en-US" sz="1701" dirty="0"/>
          </a:p>
        </p:txBody>
      </p:sp>
      <p:sp>
        <p:nvSpPr>
          <p:cNvPr id="18" name="Text 13"/>
          <p:cNvSpPr/>
          <p:nvPr/>
        </p:nvSpPr>
        <p:spPr>
          <a:xfrm>
            <a:off x="6271617" y="6884908"/>
            <a:ext cx="7573566" cy="553164"/>
          </a:xfrm>
          <a:prstGeom prst="rect">
            <a:avLst/>
          </a:prstGeom>
          <a:noFill/>
          <a:ln/>
        </p:spPr>
        <p:txBody>
          <a:bodyPr wrap="square" rtlCol="0" anchor="t"/>
          <a:lstStyle/>
          <a:p>
            <a:pPr marL="0" indent="0">
              <a:lnSpc>
                <a:spcPts val="2177"/>
              </a:lnSpc>
              <a:buNone/>
            </a:pPr>
            <a:r>
              <a:rPr lang="en-US" sz="1361" dirty="0">
                <a:solidFill>
                  <a:srgbClr val="454240"/>
                </a:solidFill>
                <a:latin typeface="DM Sans" pitchFamily="34" charset="0"/>
                <a:ea typeface="DM Sans" pitchFamily="34" charset="-122"/>
                <a:cs typeface="DM Sans" pitchFamily="34" charset="-120"/>
              </a:rPr>
              <a:t>Fie funcțiile logaritmice f(x) = log_2(x) și g(x) = 4x - 1. Atunci, compunerea lor este (f ∘ g)(x) = f(g(x)) = log_2(4x - 1).</a:t>
            </a:r>
            <a:endParaRPr lang="en-US" sz="136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397841" y="1627465"/>
            <a:ext cx="4978598" cy="4974550"/>
          </a:xfrm>
          <a:prstGeom prst="rect">
            <a:avLst/>
          </a:prstGeom>
        </p:spPr>
      </p:pic>
      <p:sp>
        <p:nvSpPr>
          <p:cNvPr id="6" name="Text 1"/>
          <p:cNvSpPr/>
          <p:nvPr/>
        </p:nvSpPr>
        <p:spPr>
          <a:xfrm>
            <a:off x="710684" y="882491"/>
            <a:ext cx="7722632" cy="1269206"/>
          </a:xfrm>
          <a:prstGeom prst="rect">
            <a:avLst/>
          </a:prstGeom>
          <a:noFill/>
          <a:ln/>
        </p:spPr>
        <p:txBody>
          <a:bodyPr wrap="square" rtlCol="0" anchor="t"/>
          <a:lstStyle/>
          <a:p>
            <a:pPr marL="0" indent="0">
              <a:lnSpc>
                <a:spcPts val="4997"/>
              </a:lnSpc>
              <a:buNone/>
            </a:pPr>
            <a:r>
              <a:rPr lang="en-US" sz="3998" dirty="0">
                <a:solidFill>
                  <a:srgbClr val="5C4E3D"/>
                </a:solidFill>
                <a:latin typeface="Libre Baskerville" pitchFamily="34" charset="0"/>
                <a:ea typeface="Libre Baskerville" pitchFamily="34" charset="-122"/>
                <a:cs typeface="Libre Baskerville" pitchFamily="34" charset="-120"/>
              </a:rPr>
              <a:t>Funcții liniare și compunerea lor</a:t>
            </a:r>
            <a:endParaRPr lang="en-US" sz="3998" dirty="0"/>
          </a:p>
        </p:txBody>
      </p:sp>
      <p:sp>
        <p:nvSpPr>
          <p:cNvPr id="7" name="Shape 2"/>
          <p:cNvSpPr/>
          <p:nvPr/>
        </p:nvSpPr>
        <p:spPr>
          <a:xfrm>
            <a:off x="995005" y="2456259"/>
            <a:ext cx="40600" cy="4890849"/>
          </a:xfrm>
          <a:prstGeom prst="roundRect">
            <a:avLst>
              <a:gd name="adj" fmla="val 225085"/>
            </a:avLst>
          </a:prstGeom>
          <a:solidFill>
            <a:srgbClr val="DDD3BA"/>
          </a:solidFill>
          <a:ln/>
        </p:spPr>
      </p:sp>
      <p:sp>
        <p:nvSpPr>
          <p:cNvPr id="8" name="Shape 3"/>
          <p:cNvSpPr/>
          <p:nvPr/>
        </p:nvSpPr>
        <p:spPr>
          <a:xfrm>
            <a:off x="1243667" y="2892683"/>
            <a:ext cx="710684" cy="40600"/>
          </a:xfrm>
          <a:prstGeom prst="roundRect">
            <a:avLst>
              <a:gd name="adj" fmla="val 225085"/>
            </a:avLst>
          </a:prstGeom>
          <a:solidFill>
            <a:srgbClr val="DDD3BA"/>
          </a:solidFill>
          <a:ln/>
        </p:spPr>
      </p:sp>
      <p:sp>
        <p:nvSpPr>
          <p:cNvPr id="9" name="Shape 4"/>
          <p:cNvSpPr/>
          <p:nvPr/>
        </p:nvSpPr>
        <p:spPr>
          <a:xfrm>
            <a:off x="786825" y="2684621"/>
            <a:ext cx="456843" cy="456843"/>
          </a:xfrm>
          <a:prstGeom prst="roundRect">
            <a:avLst>
              <a:gd name="adj" fmla="val 20003"/>
            </a:avLst>
          </a:prstGeom>
          <a:solidFill>
            <a:srgbClr val="F7EDD4"/>
          </a:solidFill>
          <a:ln w="7620">
            <a:solidFill>
              <a:srgbClr val="DDD3BA"/>
            </a:solidFill>
            <a:prstDash val="solid"/>
          </a:ln>
        </p:spPr>
      </p:sp>
      <p:sp>
        <p:nvSpPr>
          <p:cNvPr id="10" name="Text 5"/>
          <p:cNvSpPr/>
          <p:nvPr/>
        </p:nvSpPr>
        <p:spPr>
          <a:xfrm>
            <a:off x="947321" y="2760702"/>
            <a:ext cx="135850" cy="304562"/>
          </a:xfrm>
          <a:prstGeom prst="rect">
            <a:avLst/>
          </a:prstGeom>
          <a:noFill/>
          <a:ln/>
        </p:spPr>
        <p:txBody>
          <a:bodyPr wrap="none" rtlCol="0" anchor="t"/>
          <a:lstStyle/>
          <a:p>
            <a:pPr marL="0" indent="0" algn="ctr">
              <a:lnSpc>
                <a:spcPts val="2399"/>
              </a:lnSpc>
              <a:buNone/>
            </a:pPr>
            <a:r>
              <a:rPr lang="en-US" sz="2399" dirty="0">
                <a:solidFill>
                  <a:srgbClr val="454240"/>
                </a:solidFill>
                <a:latin typeface="Libre Baskerville" pitchFamily="34" charset="0"/>
                <a:ea typeface="Libre Baskerville" pitchFamily="34" charset="-122"/>
                <a:cs typeface="Libre Baskerville" pitchFamily="34" charset="-120"/>
              </a:rPr>
              <a:t>1</a:t>
            </a:r>
            <a:endParaRPr lang="en-US" sz="2399" dirty="0"/>
          </a:p>
        </p:txBody>
      </p:sp>
      <p:sp>
        <p:nvSpPr>
          <p:cNvPr id="11" name="Text 6"/>
          <p:cNvSpPr/>
          <p:nvPr/>
        </p:nvSpPr>
        <p:spPr>
          <a:xfrm>
            <a:off x="2132052" y="2659261"/>
            <a:ext cx="2538413" cy="317302"/>
          </a:xfrm>
          <a:prstGeom prst="rect">
            <a:avLst/>
          </a:prstGeom>
          <a:noFill/>
          <a:ln/>
        </p:spPr>
        <p:txBody>
          <a:bodyPr wrap="none" rtlCol="0" anchor="t"/>
          <a:lstStyle/>
          <a:p>
            <a:pPr marL="0" indent="0" algn="l">
              <a:lnSpc>
                <a:spcPts val="2498"/>
              </a:lnSpc>
              <a:buNone/>
            </a:pPr>
            <a:r>
              <a:rPr lang="en-US" sz="1999" dirty="0">
                <a:solidFill>
                  <a:srgbClr val="454240"/>
                </a:solidFill>
                <a:latin typeface="Libre Baskerville" pitchFamily="34" charset="0"/>
                <a:ea typeface="Libre Baskerville" pitchFamily="34" charset="-122"/>
                <a:cs typeface="Libre Baskerville" pitchFamily="34" charset="-120"/>
              </a:rPr>
              <a:t>Definiție</a:t>
            </a:r>
            <a:endParaRPr lang="en-US" sz="1999" dirty="0"/>
          </a:p>
        </p:txBody>
      </p:sp>
      <p:sp>
        <p:nvSpPr>
          <p:cNvPr id="12" name="Text 7"/>
          <p:cNvSpPr/>
          <p:nvPr/>
        </p:nvSpPr>
        <p:spPr>
          <a:xfrm>
            <a:off x="2132052" y="3098363"/>
            <a:ext cx="6301264" cy="649843"/>
          </a:xfrm>
          <a:prstGeom prst="rect">
            <a:avLst/>
          </a:prstGeom>
          <a:noFill/>
          <a:ln/>
        </p:spPr>
        <p:txBody>
          <a:bodyPr wrap="square" rtlCol="0" anchor="t"/>
          <a:lstStyle/>
          <a:p>
            <a:pPr marL="0" indent="0" algn="l">
              <a:lnSpc>
                <a:spcPts val="2558"/>
              </a:lnSpc>
              <a:buNone/>
            </a:pPr>
            <a:r>
              <a:rPr lang="en-US" sz="1599" dirty="0">
                <a:solidFill>
                  <a:srgbClr val="454240"/>
                </a:solidFill>
                <a:latin typeface="DM Sans" pitchFamily="34" charset="0"/>
                <a:ea typeface="DM Sans" pitchFamily="34" charset="-122"/>
                <a:cs typeface="DM Sans" pitchFamily="34" charset="-120"/>
              </a:rPr>
              <a:t>O funcție liniară este o funcție de forma f(x) = ax + b, unde a și b sunt constante reale.</a:t>
            </a:r>
            <a:endParaRPr lang="en-US" sz="1599" dirty="0"/>
          </a:p>
        </p:txBody>
      </p:sp>
      <p:sp>
        <p:nvSpPr>
          <p:cNvPr id="13" name="Shape 8"/>
          <p:cNvSpPr/>
          <p:nvPr/>
        </p:nvSpPr>
        <p:spPr>
          <a:xfrm>
            <a:off x="1243667" y="4590633"/>
            <a:ext cx="710684" cy="40600"/>
          </a:xfrm>
          <a:prstGeom prst="roundRect">
            <a:avLst>
              <a:gd name="adj" fmla="val 225085"/>
            </a:avLst>
          </a:prstGeom>
          <a:solidFill>
            <a:srgbClr val="DDD3BA"/>
          </a:solidFill>
          <a:ln/>
        </p:spPr>
      </p:sp>
      <p:sp>
        <p:nvSpPr>
          <p:cNvPr id="14" name="Shape 9"/>
          <p:cNvSpPr/>
          <p:nvPr/>
        </p:nvSpPr>
        <p:spPr>
          <a:xfrm>
            <a:off x="786825" y="4382572"/>
            <a:ext cx="456843" cy="456843"/>
          </a:xfrm>
          <a:prstGeom prst="roundRect">
            <a:avLst>
              <a:gd name="adj" fmla="val 20003"/>
            </a:avLst>
          </a:prstGeom>
          <a:solidFill>
            <a:srgbClr val="F7EDD4"/>
          </a:solidFill>
          <a:ln w="7620">
            <a:solidFill>
              <a:srgbClr val="DDD3BA"/>
            </a:solidFill>
            <a:prstDash val="solid"/>
          </a:ln>
        </p:spPr>
      </p:sp>
      <p:sp>
        <p:nvSpPr>
          <p:cNvPr id="15" name="Text 10"/>
          <p:cNvSpPr/>
          <p:nvPr/>
        </p:nvSpPr>
        <p:spPr>
          <a:xfrm>
            <a:off x="921365" y="4458653"/>
            <a:ext cx="187643" cy="304562"/>
          </a:xfrm>
          <a:prstGeom prst="rect">
            <a:avLst/>
          </a:prstGeom>
          <a:noFill/>
          <a:ln/>
        </p:spPr>
        <p:txBody>
          <a:bodyPr wrap="none" rtlCol="0" anchor="t"/>
          <a:lstStyle/>
          <a:p>
            <a:pPr marL="0" indent="0" algn="ctr">
              <a:lnSpc>
                <a:spcPts val="2399"/>
              </a:lnSpc>
              <a:buNone/>
            </a:pPr>
            <a:r>
              <a:rPr lang="en-US" sz="2399" dirty="0">
                <a:solidFill>
                  <a:srgbClr val="454240"/>
                </a:solidFill>
                <a:latin typeface="Libre Baskerville" pitchFamily="34" charset="0"/>
                <a:ea typeface="Libre Baskerville" pitchFamily="34" charset="-122"/>
                <a:cs typeface="Libre Baskerville" pitchFamily="34" charset="-120"/>
              </a:rPr>
              <a:t>2</a:t>
            </a:r>
            <a:endParaRPr lang="en-US" sz="2399" dirty="0"/>
          </a:p>
        </p:txBody>
      </p:sp>
      <p:sp>
        <p:nvSpPr>
          <p:cNvPr id="16" name="Text 11"/>
          <p:cNvSpPr/>
          <p:nvPr/>
        </p:nvSpPr>
        <p:spPr>
          <a:xfrm>
            <a:off x="2132052" y="4357211"/>
            <a:ext cx="2538413" cy="317302"/>
          </a:xfrm>
          <a:prstGeom prst="rect">
            <a:avLst/>
          </a:prstGeom>
          <a:noFill/>
          <a:ln/>
        </p:spPr>
        <p:txBody>
          <a:bodyPr wrap="none" rtlCol="0" anchor="t"/>
          <a:lstStyle/>
          <a:p>
            <a:pPr marL="0" indent="0" algn="l">
              <a:lnSpc>
                <a:spcPts val="2498"/>
              </a:lnSpc>
              <a:buNone/>
            </a:pPr>
            <a:r>
              <a:rPr lang="en-US" sz="1999" dirty="0">
                <a:solidFill>
                  <a:srgbClr val="454240"/>
                </a:solidFill>
                <a:latin typeface="Libre Baskerville" pitchFamily="34" charset="0"/>
                <a:ea typeface="Libre Baskerville" pitchFamily="34" charset="-122"/>
                <a:cs typeface="Libre Baskerville" pitchFamily="34" charset="-120"/>
              </a:rPr>
              <a:t>Proprietăți</a:t>
            </a:r>
            <a:endParaRPr lang="en-US" sz="1999" dirty="0"/>
          </a:p>
        </p:txBody>
      </p:sp>
      <p:sp>
        <p:nvSpPr>
          <p:cNvPr id="17" name="Text 12"/>
          <p:cNvSpPr/>
          <p:nvPr/>
        </p:nvSpPr>
        <p:spPr>
          <a:xfrm>
            <a:off x="2132052" y="4796314"/>
            <a:ext cx="6301264" cy="649843"/>
          </a:xfrm>
          <a:prstGeom prst="rect">
            <a:avLst/>
          </a:prstGeom>
          <a:noFill/>
          <a:ln/>
        </p:spPr>
        <p:txBody>
          <a:bodyPr wrap="square" rtlCol="0" anchor="t"/>
          <a:lstStyle/>
          <a:p>
            <a:pPr marL="0" indent="0" algn="l">
              <a:lnSpc>
                <a:spcPts val="2558"/>
              </a:lnSpc>
              <a:buNone/>
            </a:pPr>
            <a:r>
              <a:rPr lang="en-US" sz="1599" dirty="0">
                <a:solidFill>
                  <a:srgbClr val="454240"/>
                </a:solidFill>
                <a:latin typeface="DM Sans" pitchFamily="34" charset="0"/>
                <a:ea typeface="DM Sans" pitchFamily="34" charset="-122"/>
                <a:cs typeface="DM Sans" pitchFamily="34" charset="-120"/>
              </a:rPr>
              <a:t>Funcțiile liniare sunt închise la operația de compunere, adică compunerea a două funcții liniare dă o altă funcție liniară.</a:t>
            </a:r>
            <a:endParaRPr lang="en-US" sz="1599" dirty="0"/>
          </a:p>
        </p:txBody>
      </p:sp>
      <p:sp>
        <p:nvSpPr>
          <p:cNvPr id="18" name="Shape 13"/>
          <p:cNvSpPr/>
          <p:nvPr/>
        </p:nvSpPr>
        <p:spPr>
          <a:xfrm>
            <a:off x="1243667" y="6288584"/>
            <a:ext cx="710684" cy="40600"/>
          </a:xfrm>
          <a:prstGeom prst="roundRect">
            <a:avLst>
              <a:gd name="adj" fmla="val 225085"/>
            </a:avLst>
          </a:prstGeom>
          <a:solidFill>
            <a:srgbClr val="DDD3BA"/>
          </a:solidFill>
          <a:ln/>
        </p:spPr>
      </p:sp>
      <p:sp>
        <p:nvSpPr>
          <p:cNvPr id="19" name="Shape 14"/>
          <p:cNvSpPr/>
          <p:nvPr/>
        </p:nvSpPr>
        <p:spPr>
          <a:xfrm>
            <a:off x="786825" y="6080522"/>
            <a:ext cx="456843" cy="456843"/>
          </a:xfrm>
          <a:prstGeom prst="roundRect">
            <a:avLst>
              <a:gd name="adj" fmla="val 20003"/>
            </a:avLst>
          </a:prstGeom>
          <a:solidFill>
            <a:srgbClr val="F7EDD4"/>
          </a:solidFill>
          <a:ln w="7620">
            <a:solidFill>
              <a:srgbClr val="DDD3BA"/>
            </a:solidFill>
            <a:prstDash val="solid"/>
          </a:ln>
        </p:spPr>
      </p:sp>
      <p:sp>
        <p:nvSpPr>
          <p:cNvPr id="20" name="Text 15"/>
          <p:cNvSpPr/>
          <p:nvPr/>
        </p:nvSpPr>
        <p:spPr>
          <a:xfrm>
            <a:off x="921365" y="6156603"/>
            <a:ext cx="187643" cy="304562"/>
          </a:xfrm>
          <a:prstGeom prst="rect">
            <a:avLst/>
          </a:prstGeom>
          <a:noFill/>
          <a:ln/>
        </p:spPr>
        <p:txBody>
          <a:bodyPr wrap="none" rtlCol="0" anchor="t"/>
          <a:lstStyle/>
          <a:p>
            <a:pPr marL="0" indent="0" algn="ctr">
              <a:lnSpc>
                <a:spcPts val="2399"/>
              </a:lnSpc>
              <a:buNone/>
            </a:pPr>
            <a:r>
              <a:rPr lang="en-US" sz="2399" dirty="0">
                <a:solidFill>
                  <a:srgbClr val="454240"/>
                </a:solidFill>
                <a:latin typeface="Libre Baskerville" pitchFamily="34" charset="0"/>
                <a:ea typeface="Libre Baskerville" pitchFamily="34" charset="-122"/>
                <a:cs typeface="Libre Baskerville" pitchFamily="34" charset="-120"/>
              </a:rPr>
              <a:t>3</a:t>
            </a:r>
            <a:endParaRPr lang="en-US" sz="2399" dirty="0"/>
          </a:p>
        </p:txBody>
      </p:sp>
      <p:sp>
        <p:nvSpPr>
          <p:cNvPr id="21" name="Text 16"/>
          <p:cNvSpPr/>
          <p:nvPr/>
        </p:nvSpPr>
        <p:spPr>
          <a:xfrm>
            <a:off x="2132052" y="6055162"/>
            <a:ext cx="2538413" cy="317302"/>
          </a:xfrm>
          <a:prstGeom prst="rect">
            <a:avLst/>
          </a:prstGeom>
          <a:noFill/>
          <a:ln/>
        </p:spPr>
        <p:txBody>
          <a:bodyPr wrap="none" rtlCol="0" anchor="t"/>
          <a:lstStyle/>
          <a:p>
            <a:pPr marL="0" indent="0" algn="l">
              <a:lnSpc>
                <a:spcPts val="2498"/>
              </a:lnSpc>
              <a:buNone/>
            </a:pPr>
            <a:r>
              <a:rPr lang="en-US" sz="1999" dirty="0">
                <a:solidFill>
                  <a:srgbClr val="454240"/>
                </a:solidFill>
                <a:latin typeface="Libre Baskerville" pitchFamily="34" charset="0"/>
                <a:ea typeface="Libre Baskerville" pitchFamily="34" charset="-122"/>
                <a:cs typeface="Libre Baskerville" pitchFamily="34" charset="-120"/>
              </a:rPr>
              <a:t>Exemplu</a:t>
            </a:r>
            <a:endParaRPr lang="en-US" sz="1999" dirty="0"/>
          </a:p>
        </p:txBody>
      </p:sp>
      <p:sp>
        <p:nvSpPr>
          <p:cNvPr id="22" name="Text 17"/>
          <p:cNvSpPr/>
          <p:nvPr/>
        </p:nvSpPr>
        <p:spPr>
          <a:xfrm>
            <a:off x="2132052" y="6494264"/>
            <a:ext cx="6301264" cy="649843"/>
          </a:xfrm>
          <a:prstGeom prst="rect">
            <a:avLst/>
          </a:prstGeom>
          <a:noFill/>
          <a:ln/>
        </p:spPr>
        <p:txBody>
          <a:bodyPr wrap="square" rtlCol="0" anchor="t"/>
          <a:lstStyle/>
          <a:p>
            <a:pPr marL="0" indent="0" algn="l">
              <a:lnSpc>
                <a:spcPts val="2558"/>
              </a:lnSpc>
              <a:buNone/>
            </a:pPr>
            <a:r>
              <a:rPr lang="en-US" sz="1599" dirty="0">
                <a:solidFill>
                  <a:srgbClr val="454240"/>
                </a:solidFill>
                <a:latin typeface="DM Sans" pitchFamily="34" charset="0"/>
                <a:ea typeface="DM Sans" pitchFamily="34" charset="-122"/>
                <a:cs typeface="DM Sans" pitchFamily="34" charset="-120"/>
              </a:rPr>
              <a:t>Fie f(x) = 2x + 3 și g(x) = 4x - 1. Atunci, (f ∘ g)(x) = f(g(x)) = 2(4x - 1) + 3 = 8x - 2 + 3 = 8x + 1, o altă funcție liniară.</a:t>
            </a:r>
            <a:endParaRPr lang="en-US" sz="1599"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0" y="0"/>
            <a:ext cx="14630400" cy="2340531"/>
          </a:xfrm>
          <a:prstGeom prst="rect">
            <a:avLst/>
          </a:prstGeom>
        </p:spPr>
      </p:pic>
      <p:sp>
        <p:nvSpPr>
          <p:cNvPr id="5" name="Text 1"/>
          <p:cNvSpPr/>
          <p:nvPr/>
        </p:nvSpPr>
        <p:spPr>
          <a:xfrm>
            <a:off x="2200989" y="3005495"/>
            <a:ext cx="8401288" cy="585192"/>
          </a:xfrm>
          <a:prstGeom prst="rect">
            <a:avLst/>
          </a:prstGeom>
          <a:noFill/>
          <a:ln/>
        </p:spPr>
        <p:txBody>
          <a:bodyPr wrap="none" rtlCol="0" anchor="t"/>
          <a:lstStyle/>
          <a:p>
            <a:pPr marL="0" indent="0">
              <a:lnSpc>
                <a:spcPts val="4607"/>
              </a:lnSpc>
              <a:buNone/>
            </a:pPr>
            <a:r>
              <a:rPr lang="en-US" sz="3686" dirty="0">
                <a:solidFill>
                  <a:srgbClr val="5C4E3D"/>
                </a:solidFill>
                <a:latin typeface="Libre Baskerville" pitchFamily="34" charset="0"/>
                <a:ea typeface="Libre Baskerville" pitchFamily="34" charset="-122"/>
                <a:cs typeface="Libre Baskerville" pitchFamily="34" charset="-120"/>
              </a:rPr>
              <a:t>Funcții pătratice și compunerea lor</a:t>
            </a:r>
            <a:endParaRPr lang="en-US" sz="3686" dirty="0"/>
          </a:p>
        </p:txBody>
      </p:sp>
      <p:sp>
        <p:nvSpPr>
          <p:cNvPr id="6" name="Shape 2"/>
          <p:cNvSpPr/>
          <p:nvPr/>
        </p:nvSpPr>
        <p:spPr>
          <a:xfrm>
            <a:off x="2200989" y="5718096"/>
            <a:ext cx="10228302" cy="37386"/>
          </a:xfrm>
          <a:prstGeom prst="roundRect">
            <a:avLst>
              <a:gd name="adj" fmla="val 225381"/>
            </a:avLst>
          </a:prstGeom>
          <a:solidFill>
            <a:srgbClr val="DDD3BA"/>
          </a:solidFill>
          <a:ln/>
        </p:spPr>
      </p:sp>
      <p:sp>
        <p:nvSpPr>
          <p:cNvPr id="7" name="Shape 3"/>
          <p:cNvSpPr/>
          <p:nvPr/>
        </p:nvSpPr>
        <p:spPr>
          <a:xfrm>
            <a:off x="4692491" y="5062776"/>
            <a:ext cx="37386" cy="655320"/>
          </a:xfrm>
          <a:prstGeom prst="roundRect">
            <a:avLst>
              <a:gd name="adj" fmla="val 225381"/>
            </a:avLst>
          </a:prstGeom>
          <a:solidFill>
            <a:srgbClr val="DDD3BA"/>
          </a:solidFill>
          <a:ln/>
        </p:spPr>
      </p:sp>
      <p:sp>
        <p:nvSpPr>
          <p:cNvPr id="8" name="Shape 4"/>
          <p:cNvSpPr/>
          <p:nvPr/>
        </p:nvSpPr>
        <p:spPr>
          <a:xfrm>
            <a:off x="4500563" y="5507474"/>
            <a:ext cx="421243" cy="421243"/>
          </a:xfrm>
          <a:prstGeom prst="roundRect">
            <a:avLst>
              <a:gd name="adj" fmla="val 20003"/>
            </a:avLst>
          </a:prstGeom>
          <a:solidFill>
            <a:srgbClr val="F7EDD4"/>
          </a:solidFill>
          <a:ln w="7620">
            <a:solidFill>
              <a:srgbClr val="DDD3BA"/>
            </a:solidFill>
            <a:prstDash val="solid"/>
          </a:ln>
        </p:spPr>
      </p:sp>
      <p:sp>
        <p:nvSpPr>
          <p:cNvPr id="9" name="Text 5"/>
          <p:cNvSpPr/>
          <p:nvPr/>
        </p:nvSpPr>
        <p:spPr>
          <a:xfrm>
            <a:off x="4648557" y="5577602"/>
            <a:ext cx="125254" cy="280868"/>
          </a:xfrm>
          <a:prstGeom prst="rect">
            <a:avLst/>
          </a:prstGeom>
          <a:noFill/>
          <a:ln/>
        </p:spPr>
        <p:txBody>
          <a:bodyPr wrap="none" rtlCol="0" anchor="t"/>
          <a:lstStyle/>
          <a:p>
            <a:pPr marL="0" indent="0" algn="ctr">
              <a:lnSpc>
                <a:spcPts val="2212"/>
              </a:lnSpc>
              <a:buNone/>
            </a:pPr>
            <a:r>
              <a:rPr lang="en-US" sz="2212" dirty="0">
                <a:solidFill>
                  <a:srgbClr val="454240"/>
                </a:solidFill>
                <a:latin typeface="Libre Baskerville" pitchFamily="34" charset="0"/>
                <a:ea typeface="Libre Baskerville" pitchFamily="34" charset="-122"/>
                <a:cs typeface="Libre Baskerville" pitchFamily="34" charset="-120"/>
              </a:rPr>
              <a:t>1</a:t>
            </a:r>
            <a:endParaRPr lang="en-US" sz="2212" dirty="0"/>
          </a:p>
        </p:txBody>
      </p:sp>
      <p:sp>
        <p:nvSpPr>
          <p:cNvPr id="10" name="Text 6"/>
          <p:cNvSpPr/>
          <p:nvPr/>
        </p:nvSpPr>
        <p:spPr>
          <a:xfrm>
            <a:off x="3540919" y="3871555"/>
            <a:ext cx="2340531" cy="292537"/>
          </a:xfrm>
          <a:prstGeom prst="rect">
            <a:avLst/>
          </a:prstGeom>
          <a:noFill/>
          <a:ln/>
        </p:spPr>
        <p:txBody>
          <a:bodyPr wrap="none" rtlCol="0" anchor="t"/>
          <a:lstStyle/>
          <a:p>
            <a:pPr marL="0" indent="0" algn="ctr">
              <a:lnSpc>
                <a:spcPts val="2304"/>
              </a:lnSpc>
              <a:buNone/>
            </a:pPr>
            <a:r>
              <a:rPr lang="en-US" sz="1843" dirty="0">
                <a:solidFill>
                  <a:srgbClr val="454240"/>
                </a:solidFill>
                <a:latin typeface="Libre Baskerville" pitchFamily="34" charset="0"/>
                <a:ea typeface="Libre Baskerville" pitchFamily="34" charset="-122"/>
                <a:cs typeface="Libre Baskerville" pitchFamily="34" charset="-120"/>
              </a:rPr>
              <a:t>Definiție</a:t>
            </a:r>
            <a:endParaRPr lang="en-US" sz="1843" dirty="0"/>
          </a:p>
        </p:txBody>
      </p:sp>
      <p:sp>
        <p:nvSpPr>
          <p:cNvPr id="11" name="Text 7"/>
          <p:cNvSpPr/>
          <p:nvPr/>
        </p:nvSpPr>
        <p:spPr>
          <a:xfrm>
            <a:off x="2388156" y="4276368"/>
            <a:ext cx="4646176" cy="599123"/>
          </a:xfrm>
          <a:prstGeom prst="rect">
            <a:avLst/>
          </a:prstGeom>
          <a:noFill/>
          <a:ln/>
        </p:spPr>
        <p:txBody>
          <a:bodyPr wrap="square" rtlCol="0" anchor="t"/>
          <a:lstStyle/>
          <a:p>
            <a:pPr marL="0" indent="0" algn="ctr">
              <a:lnSpc>
                <a:spcPts val="2359"/>
              </a:lnSpc>
              <a:buNone/>
            </a:pPr>
            <a:r>
              <a:rPr lang="en-US" sz="1474" dirty="0">
                <a:solidFill>
                  <a:srgbClr val="454240"/>
                </a:solidFill>
                <a:latin typeface="DM Sans" pitchFamily="34" charset="0"/>
                <a:ea typeface="DM Sans" pitchFamily="34" charset="-122"/>
                <a:cs typeface="DM Sans" pitchFamily="34" charset="-120"/>
              </a:rPr>
              <a:t>O funcție pătratiocă este o funcție de forma f(x) = ax^2 + bx + c, unde a, b și c sunt constante reale.</a:t>
            </a:r>
            <a:endParaRPr lang="en-US" sz="1474" dirty="0"/>
          </a:p>
        </p:txBody>
      </p:sp>
      <p:sp>
        <p:nvSpPr>
          <p:cNvPr id="12" name="Shape 8"/>
          <p:cNvSpPr/>
          <p:nvPr/>
        </p:nvSpPr>
        <p:spPr>
          <a:xfrm>
            <a:off x="7296388" y="5718096"/>
            <a:ext cx="37386" cy="655320"/>
          </a:xfrm>
          <a:prstGeom prst="roundRect">
            <a:avLst>
              <a:gd name="adj" fmla="val 225381"/>
            </a:avLst>
          </a:prstGeom>
          <a:solidFill>
            <a:srgbClr val="DDD3BA"/>
          </a:solidFill>
          <a:ln/>
        </p:spPr>
      </p:sp>
      <p:sp>
        <p:nvSpPr>
          <p:cNvPr id="13" name="Shape 9"/>
          <p:cNvSpPr/>
          <p:nvPr/>
        </p:nvSpPr>
        <p:spPr>
          <a:xfrm>
            <a:off x="7104459" y="5507474"/>
            <a:ext cx="421243" cy="421243"/>
          </a:xfrm>
          <a:prstGeom prst="roundRect">
            <a:avLst>
              <a:gd name="adj" fmla="val 20003"/>
            </a:avLst>
          </a:prstGeom>
          <a:solidFill>
            <a:srgbClr val="F7EDD4"/>
          </a:solidFill>
          <a:ln w="7620">
            <a:solidFill>
              <a:srgbClr val="DDD3BA"/>
            </a:solidFill>
            <a:prstDash val="solid"/>
          </a:ln>
        </p:spPr>
      </p:sp>
      <p:sp>
        <p:nvSpPr>
          <p:cNvPr id="14" name="Text 10"/>
          <p:cNvSpPr/>
          <p:nvPr/>
        </p:nvSpPr>
        <p:spPr>
          <a:xfrm>
            <a:off x="7228523" y="5577602"/>
            <a:ext cx="172998" cy="280868"/>
          </a:xfrm>
          <a:prstGeom prst="rect">
            <a:avLst/>
          </a:prstGeom>
          <a:noFill/>
          <a:ln/>
        </p:spPr>
        <p:txBody>
          <a:bodyPr wrap="none" rtlCol="0" anchor="t"/>
          <a:lstStyle/>
          <a:p>
            <a:pPr marL="0" indent="0" algn="ctr">
              <a:lnSpc>
                <a:spcPts val="2212"/>
              </a:lnSpc>
              <a:buNone/>
            </a:pPr>
            <a:r>
              <a:rPr lang="en-US" sz="2212" dirty="0">
                <a:solidFill>
                  <a:srgbClr val="454240"/>
                </a:solidFill>
                <a:latin typeface="Libre Baskerville" pitchFamily="34" charset="0"/>
                <a:ea typeface="Libre Baskerville" pitchFamily="34" charset="-122"/>
                <a:cs typeface="Libre Baskerville" pitchFamily="34" charset="-120"/>
              </a:rPr>
              <a:t>2</a:t>
            </a:r>
            <a:endParaRPr lang="en-US" sz="2212" dirty="0"/>
          </a:p>
        </p:txBody>
      </p:sp>
      <p:sp>
        <p:nvSpPr>
          <p:cNvPr id="15" name="Text 11"/>
          <p:cNvSpPr/>
          <p:nvPr/>
        </p:nvSpPr>
        <p:spPr>
          <a:xfrm>
            <a:off x="6144816" y="6560701"/>
            <a:ext cx="2340531" cy="292537"/>
          </a:xfrm>
          <a:prstGeom prst="rect">
            <a:avLst/>
          </a:prstGeom>
          <a:noFill/>
          <a:ln/>
        </p:spPr>
        <p:txBody>
          <a:bodyPr wrap="none" rtlCol="0" anchor="t"/>
          <a:lstStyle/>
          <a:p>
            <a:pPr marL="0" indent="0" algn="ctr">
              <a:lnSpc>
                <a:spcPts val="2304"/>
              </a:lnSpc>
              <a:buNone/>
            </a:pPr>
            <a:r>
              <a:rPr lang="en-US" sz="1843" dirty="0">
                <a:solidFill>
                  <a:srgbClr val="454240"/>
                </a:solidFill>
                <a:latin typeface="Libre Baskerville" pitchFamily="34" charset="0"/>
                <a:ea typeface="Libre Baskerville" pitchFamily="34" charset="-122"/>
                <a:cs typeface="Libre Baskerville" pitchFamily="34" charset="-120"/>
              </a:rPr>
              <a:t>Proprietăți</a:t>
            </a:r>
            <a:endParaRPr lang="en-US" sz="1843" dirty="0"/>
          </a:p>
        </p:txBody>
      </p:sp>
      <p:sp>
        <p:nvSpPr>
          <p:cNvPr id="16" name="Text 12"/>
          <p:cNvSpPr/>
          <p:nvPr/>
        </p:nvSpPr>
        <p:spPr>
          <a:xfrm>
            <a:off x="4991933" y="6965513"/>
            <a:ext cx="4646295" cy="599123"/>
          </a:xfrm>
          <a:prstGeom prst="rect">
            <a:avLst/>
          </a:prstGeom>
          <a:noFill/>
          <a:ln/>
        </p:spPr>
        <p:txBody>
          <a:bodyPr wrap="square" rtlCol="0" anchor="t"/>
          <a:lstStyle/>
          <a:p>
            <a:pPr marL="0" indent="0" algn="ctr">
              <a:lnSpc>
                <a:spcPts val="2359"/>
              </a:lnSpc>
              <a:buNone/>
            </a:pPr>
            <a:r>
              <a:rPr lang="en-US" sz="1474" dirty="0">
                <a:solidFill>
                  <a:srgbClr val="454240"/>
                </a:solidFill>
                <a:latin typeface="DM Sans" pitchFamily="34" charset="0"/>
                <a:ea typeface="DM Sans" pitchFamily="34" charset="-122"/>
                <a:cs typeface="DM Sans" pitchFamily="34" charset="-120"/>
              </a:rPr>
              <a:t>Compunerea a două funcții pătratice dă, în general, o funcție de grad mai mare decât patrat.</a:t>
            </a:r>
            <a:endParaRPr lang="en-US" sz="1474" dirty="0"/>
          </a:p>
        </p:txBody>
      </p:sp>
      <p:sp>
        <p:nvSpPr>
          <p:cNvPr id="17" name="Shape 13"/>
          <p:cNvSpPr/>
          <p:nvPr/>
        </p:nvSpPr>
        <p:spPr>
          <a:xfrm>
            <a:off x="9900285" y="5062776"/>
            <a:ext cx="37386" cy="655320"/>
          </a:xfrm>
          <a:prstGeom prst="roundRect">
            <a:avLst>
              <a:gd name="adj" fmla="val 225381"/>
            </a:avLst>
          </a:prstGeom>
          <a:solidFill>
            <a:srgbClr val="DDD3BA"/>
          </a:solidFill>
          <a:ln/>
        </p:spPr>
      </p:sp>
      <p:sp>
        <p:nvSpPr>
          <p:cNvPr id="18" name="Shape 14"/>
          <p:cNvSpPr/>
          <p:nvPr/>
        </p:nvSpPr>
        <p:spPr>
          <a:xfrm>
            <a:off x="9708356" y="5507474"/>
            <a:ext cx="421243" cy="421243"/>
          </a:xfrm>
          <a:prstGeom prst="roundRect">
            <a:avLst>
              <a:gd name="adj" fmla="val 20003"/>
            </a:avLst>
          </a:prstGeom>
          <a:solidFill>
            <a:srgbClr val="F7EDD4"/>
          </a:solidFill>
          <a:ln w="7620">
            <a:solidFill>
              <a:srgbClr val="DDD3BA"/>
            </a:solidFill>
            <a:prstDash val="solid"/>
          </a:ln>
        </p:spPr>
      </p:sp>
      <p:sp>
        <p:nvSpPr>
          <p:cNvPr id="19" name="Text 15"/>
          <p:cNvSpPr/>
          <p:nvPr/>
        </p:nvSpPr>
        <p:spPr>
          <a:xfrm>
            <a:off x="9832419" y="5577602"/>
            <a:ext cx="172998" cy="280868"/>
          </a:xfrm>
          <a:prstGeom prst="rect">
            <a:avLst/>
          </a:prstGeom>
          <a:noFill/>
          <a:ln/>
        </p:spPr>
        <p:txBody>
          <a:bodyPr wrap="none" rtlCol="0" anchor="t"/>
          <a:lstStyle/>
          <a:p>
            <a:pPr marL="0" indent="0" algn="ctr">
              <a:lnSpc>
                <a:spcPts val="2212"/>
              </a:lnSpc>
              <a:buNone/>
            </a:pPr>
            <a:r>
              <a:rPr lang="en-US" sz="2212" dirty="0">
                <a:solidFill>
                  <a:srgbClr val="454240"/>
                </a:solidFill>
                <a:latin typeface="Libre Baskerville" pitchFamily="34" charset="0"/>
                <a:ea typeface="Libre Baskerville" pitchFamily="34" charset="-122"/>
                <a:cs typeface="Libre Baskerville" pitchFamily="34" charset="-120"/>
              </a:rPr>
              <a:t>3</a:t>
            </a:r>
            <a:endParaRPr lang="en-US" sz="2212" dirty="0"/>
          </a:p>
        </p:txBody>
      </p:sp>
      <p:sp>
        <p:nvSpPr>
          <p:cNvPr id="20" name="Text 16"/>
          <p:cNvSpPr/>
          <p:nvPr/>
        </p:nvSpPr>
        <p:spPr>
          <a:xfrm>
            <a:off x="8748713" y="3871555"/>
            <a:ext cx="2340531" cy="292537"/>
          </a:xfrm>
          <a:prstGeom prst="rect">
            <a:avLst/>
          </a:prstGeom>
          <a:noFill/>
          <a:ln/>
        </p:spPr>
        <p:txBody>
          <a:bodyPr wrap="none" rtlCol="0" anchor="t"/>
          <a:lstStyle/>
          <a:p>
            <a:pPr marL="0" indent="0" algn="ctr">
              <a:lnSpc>
                <a:spcPts val="2304"/>
              </a:lnSpc>
              <a:buNone/>
            </a:pPr>
            <a:r>
              <a:rPr lang="en-US" sz="1843" dirty="0">
                <a:solidFill>
                  <a:srgbClr val="454240"/>
                </a:solidFill>
                <a:latin typeface="Libre Baskerville" pitchFamily="34" charset="0"/>
                <a:ea typeface="Libre Baskerville" pitchFamily="34" charset="-122"/>
                <a:cs typeface="Libre Baskerville" pitchFamily="34" charset="-120"/>
              </a:rPr>
              <a:t>Exemplu</a:t>
            </a:r>
            <a:endParaRPr lang="en-US" sz="1843" dirty="0"/>
          </a:p>
        </p:txBody>
      </p:sp>
      <p:sp>
        <p:nvSpPr>
          <p:cNvPr id="21" name="Text 17"/>
          <p:cNvSpPr/>
          <p:nvPr/>
        </p:nvSpPr>
        <p:spPr>
          <a:xfrm>
            <a:off x="7595830" y="4276368"/>
            <a:ext cx="4646295" cy="599123"/>
          </a:xfrm>
          <a:prstGeom prst="rect">
            <a:avLst/>
          </a:prstGeom>
          <a:noFill/>
          <a:ln/>
        </p:spPr>
        <p:txBody>
          <a:bodyPr wrap="square" rtlCol="0" anchor="t"/>
          <a:lstStyle/>
          <a:p>
            <a:pPr marL="0" indent="0" algn="ctr">
              <a:lnSpc>
                <a:spcPts val="2359"/>
              </a:lnSpc>
              <a:buNone/>
            </a:pPr>
            <a:r>
              <a:rPr lang="en-US" sz="1474" dirty="0">
                <a:solidFill>
                  <a:srgbClr val="454240"/>
                </a:solidFill>
                <a:latin typeface="DM Sans" pitchFamily="34" charset="0"/>
                <a:ea typeface="DM Sans" pitchFamily="34" charset="-122"/>
                <a:cs typeface="DM Sans" pitchFamily="34" charset="-120"/>
              </a:rPr>
              <a:t>Fie f(x) = x^2 și g(x) = 3x + 2. Atunci, (f ∘ g)(x) = f(g(x)) = (3x + 2)^2 = 9x^2 + 12x + 4, o funcție de grad 2.</a:t>
            </a:r>
            <a:endParaRPr lang="en-US" sz="1474"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397960" y="2242304"/>
            <a:ext cx="4978479" cy="3744992"/>
          </a:xfrm>
          <a:prstGeom prst="rect">
            <a:avLst/>
          </a:prstGeom>
        </p:spPr>
      </p:pic>
      <p:sp>
        <p:nvSpPr>
          <p:cNvPr id="6" name="Text 1"/>
          <p:cNvSpPr/>
          <p:nvPr/>
        </p:nvSpPr>
        <p:spPr>
          <a:xfrm>
            <a:off x="710684" y="882491"/>
            <a:ext cx="7722632" cy="1269206"/>
          </a:xfrm>
          <a:prstGeom prst="rect">
            <a:avLst/>
          </a:prstGeom>
          <a:noFill/>
          <a:ln/>
        </p:spPr>
        <p:txBody>
          <a:bodyPr wrap="square" rtlCol="0" anchor="t"/>
          <a:lstStyle/>
          <a:p>
            <a:pPr marL="0" indent="0">
              <a:lnSpc>
                <a:spcPts val="4997"/>
              </a:lnSpc>
              <a:buNone/>
            </a:pPr>
            <a:r>
              <a:rPr lang="en-US" sz="3998" dirty="0">
                <a:solidFill>
                  <a:srgbClr val="5C4E3D"/>
                </a:solidFill>
                <a:latin typeface="Libre Baskerville" pitchFamily="34" charset="0"/>
                <a:ea typeface="Libre Baskerville" pitchFamily="34" charset="-122"/>
                <a:cs typeface="Libre Baskerville" pitchFamily="34" charset="-120"/>
              </a:rPr>
              <a:t>Funcții exponențiale și compunerea lor</a:t>
            </a:r>
            <a:endParaRPr lang="en-US" sz="3998" dirty="0"/>
          </a:p>
        </p:txBody>
      </p:sp>
      <p:sp>
        <p:nvSpPr>
          <p:cNvPr id="7" name="Shape 2"/>
          <p:cNvSpPr/>
          <p:nvPr/>
        </p:nvSpPr>
        <p:spPr>
          <a:xfrm>
            <a:off x="995005" y="2456259"/>
            <a:ext cx="40600" cy="4890849"/>
          </a:xfrm>
          <a:prstGeom prst="roundRect">
            <a:avLst>
              <a:gd name="adj" fmla="val 225085"/>
            </a:avLst>
          </a:prstGeom>
          <a:solidFill>
            <a:srgbClr val="DDD3BA"/>
          </a:solidFill>
          <a:ln/>
        </p:spPr>
      </p:sp>
      <p:sp>
        <p:nvSpPr>
          <p:cNvPr id="8" name="Shape 3"/>
          <p:cNvSpPr/>
          <p:nvPr/>
        </p:nvSpPr>
        <p:spPr>
          <a:xfrm>
            <a:off x="1243667" y="2892683"/>
            <a:ext cx="710684" cy="40600"/>
          </a:xfrm>
          <a:prstGeom prst="roundRect">
            <a:avLst>
              <a:gd name="adj" fmla="val 225085"/>
            </a:avLst>
          </a:prstGeom>
          <a:solidFill>
            <a:srgbClr val="DDD3BA"/>
          </a:solidFill>
          <a:ln/>
        </p:spPr>
      </p:sp>
      <p:sp>
        <p:nvSpPr>
          <p:cNvPr id="9" name="Shape 4"/>
          <p:cNvSpPr/>
          <p:nvPr/>
        </p:nvSpPr>
        <p:spPr>
          <a:xfrm>
            <a:off x="786825" y="2684621"/>
            <a:ext cx="456843" cy="456843"/>
          </a:xfrm>
          <a:prstGeom prst="roundRect">
            <a:avLst>
              <a:gd name="adj" fmla="val 20003"/>
            </a:avLst>
          </a:prstGeom>
          <a:solidFill>
            <a:srgbClr val="F7EDD4"/>
          </a:solidFill>
          <a:ln w="7620">
            <a:solidFill>
              <a:srgbClr val="DDD3BA"/>
            </a:solidFill>
            <a:prstDash val="solid"/>
          </a:ln>
        </p:spPr>
      </p:sp>
      <p:sp>
        <p:nvSpPr>
          <p:cNvPr id="10" name="Text 5"/>
          <p:cNvSpPr/>
          <p:nvPr/>
        </p:nvSpPr>
        <p:spPr>
          <a:xfrm>
            <a:off x="947321" y="2760702"/>
            <a:ext cx="135850" cy="304562"/>
          </a:xfrm>
          <a:prstGeom prst="rect">
            <a:avLst/>
          </a:prstGeom>
          <a:noFill/>
          <a:ln/>
        </p:spPr>
        <p:txBody>
          <a:bodyPr wrap="none" rtlCol="0" anchor="t"/>
          <a:lstStyle/>
          <a:p>
            <a:pPr marL="0" indent="0" algn="ctr">
              <a:lnSpc>
                <a:spcPts val="2399"/>
              </a:lnSpc>
              <a:buNone/>
            </a:pPr>
            <a:r>
              <a:rPr lang="en-US" sz="2399" dirty="0">
                <a:solidFill>
                  <a:srgbClr val="454240"/>
                </a:solidFill>
                <a:latin typeface="Libre Baskerville" pitchFamily="34" charset="0"/>
                <a:ea typeface="Libre Baskerville" pitchFamily="34" charset="-122"/>
                <a:cs typeface="Libre Baskerville" pitchFamily="34" charset="-120"/>
              </a:rPr>
              <a:t>1</a:t>
            </a:r>
            <a:endParaRPr lang="en-US" sz="2399" dirty="0"/>
          </a:p>
        </p:txBody>
      </p:sp>
      <p:sp>
        <p:nvSpPr>
          <p:cNvPr id="11" name="Text 6"/>
          <p:cNvSpPr/>
          <p:nvPr/>
        </p:nvSpPr>
        <p:spPr>
          <a:xfrm>
            <a:off x="2132052" y="2659261"/>
            <a:ext cx="2538413" cy="317302"/>
          </a:xfrm>
          <a:prstGeom prst="rect">
            <a:avLst/>
          </a:prstGeom>
          <a:noFill/>
          <a:ln/>
        </p:spPr>
        <p:txBody>
          <a:bodyPr wrap="none" rtlCol="0" anchor="t"/>
          <a:lstStyle/>
          <a:p>
            <a:pPr marL="0" indent="0" algn="l">
              <a:lnSpc>
                <a:spcPts val="2498"/>
              </a:lnSpc>
              <a:buNone/>
            </a:pPr>
            <a:r>
              <a:rPr lang="en-US" sz="1999" dirty="0">
                <a:solidFill>
                  <a:srgbClr val="454240"/>
                </a:solidFill>
                <a:latin typeface="Libre Baskerville" pitchFamily="34" charset="0"/>
                <a:ea typeface="Libre Baskerville" pitchFamily="34" charset="-122"/>
                <a:cs typeface="Libre Baskerville" pitchFamily="34" charset="-120"/>
              </a:rPr>
              <a:t>Definiție</a:t>
            </a:r>
            <a:endParaRPr lang="en-US" sz="1999" dirty="0"/>
          </a:p>
        </p:txBody>
      </p:sp>
      <p:sp>
        <p:nvSpPr>
          <p:cNvPr id="12" name="Text 7"/>
          <p:cNvSpPr/>
          <p:nvPr/>
        </p:nvSpPr>
        <p:spPr>
          <a:xfrm>
            <a:off x="2132052" y="3098363"/>
            <a:ext cx="6301264" cy="649843"/>
          </a:xfrm>
          <a:prstGeom prst="rect">
            <a:avLst/>
          </a:prstGeom>
          <a:noFill/>
          <a:ln/>
        </p:spPr>
        <p:txBody>
          <a:bodyPr wrap="square" rtlCol="0" anchor="t"/>
          <a:lstStyle/>
          <a:p>
            <a:pPr marL="0" indent="0" algn="l">
              <a:lnSpc>
                <a:spcPts val="2558"/>
              </a:lnSpc>
              <a:buNone/>
            </a:pPr>
            <a:r>
              <a:rPr lang="en-US" sz="1599" dirty="0">
                <a:solidFill>
                  <a:srgbClr val="454240"/>
                </a:solidFill>
                <a:latin typeface="DM Sans" pitchFamily="34" charset="0"/>
                <a:ea typeface="DM Sans" pitchFamily="34" charset="-122"/>
                <a:cs typeface="DM Sans" pitchFamily="34" charset="-120"/>
              </a:rPr>
              <a:t>O funcție exponențială este o funcție de forma f(x) = a^x, unde a este o constantă pozitivă diferită de 1.</a:t>
            </a:r>
            <a:endParaRPr lang="en-US" sz="1599" dirty="0"/>
          </a:p>
        </p:txBody>
      </p:sp>
      <p:sp>
        <p:nvSpPr>
          <p:cNvPr id="13" name="Shape 8"/>
          <p:cNvSpPr/>
          <p:nvPr/>
        </p:nvSpPr>
        <p:spPr>
          <a:xfrm>
            <a:off x="1243667" y="4590633"/>
            <a:ext cx="710684" cy="40600"/>
          </a:xfrm>
          <a:prstGeom prst="roundRect">
            <a:avLst>
              <a:gd name="adj" fmla="val 225085"/>
            </a:avLst>
          </a:prstGeom>
          <a:solidFill>
            <a:srgbClr val="DDD3BA"/>
          </a:solidFill>
          <a:ln/>
        </p:spPr>
      </p:sp>
      <p:sp>
        <p:nvSpPr>
          <p:cNvPr id="14" name="Shape 9"/>
          <p:cNvSpPr/>
          <p:nvPr/>
        </p:nvSpPr>
        <p:spPr>
          <a:xfrm>
            <a:off x="786825" y="4382572"/>
            <a:ext cx="456843" cy="456843"/>
          </a:xfrm>
          <a:prstGeom prst="roundRect">
            <a:avLst>
              <a:gd name="adj" fmla="val 20003"/>
            </a:avLst>
          </a:prstGeom>
          <a:solidFill>
            <a:srgbClr val="F7EDD4"/>
          </a:solidFill>
          <a:ln w="7620">
            <a:solidFill>
              <a:srgbClr val="DDD3BA"/>
            </a:solidFill>
            <a:prstDash val="solid"/>
          </a:ln>
        </p:spPr>
      </p:sp>
      <p:sp>
        <p:nvSpPr>
          <p:cNvPr id="15" name="Text 10"/>
          <p:cNvSpPr/>
          <p:nvPr/>
        </p:nvSpPr>
        <p:spPr>
          <a:xfrm>
            <a:off x="921365" y="4458653"/>
            <a:ext cx="187643" cy="304562"/>
          </a:xfrm>
          <a:prstGeom prst="rect">
            <a:avLst/>
          </a:prstGeom>
          <a:noFill/>
          <a:ln/>
        </p:spPr>
        <p:txBody>
          <a:bodyPr wrap="none" rtlCol="0" anchor="t"/>
          <a:lstStyle/>
          <a:p>
            <a:pPr marL="0" indent="0" algn="ctr">
              <a:lnSpc>
                <a:spcPts val="2399"/>
              </a:lnSpc>
              <a:buNone/>
            </a:pPr>
            <a:r>
              <a:rPr lang="en-US" sz="2399" dirty="0">
                <a:solidFill>
                  <a:srgbClr val="454240"/>
                </a:solidFill>
                <a:latin typeface="Libre Baskerville" pitchFamily="34" charset="0"/>
                <a:ea typeface="Libre Baskerville" pitchFamily="34" charset="-122"/>
                <a:cs typeface="Libre Baskerville" pitchFamily="34" charset="-120"/>
              </a:rPr>
              <a:t>2</a:t>
            </a:r>
            <a:endParaRPr lang="en-US" sz="2399" dirty="0"/>
          </a:p>
        </p:txBody>
      </p:sp>
      <p:sp>
        <p:nvSpPr>
          <p:cNvPr id="16" name="Text 11"/>
          <p:cNvSpPr/>
          <p:nvPr/>
        </p:nvSpPr>
        <p:spPr>
          <a:xfrm>
            <a:off x="2132052" y="4357211"/>
            <a:ext cx="2538413" cy="317302"/>
          </a:xfrm>
          <a:prstGeom prst="rect">
            <a:avLst/>
          </a:prstGeom>
          <a:noFill/>
          <a:ln/>
        </p:spPr>
        <p:txBody>
          <a:bodyPr wrap="none" rtlCol="0" anchor="t"/>
          <a:lstStyle/>
          <a:p>
            <a:pPr marL="0" indent="0" algn="l">
              <a:lnSpc>
                <a:spcPts val="2498"/>
              </a:lnSpc>
              <a:buNone/>
            </a:pPr>
            <a:r>
              <a:rPr lang="en-US" sz="1999" dirty="0">
                <a:solidFill>
                  <a:srgbClr val="454240"/>
                </a:solidFill>
                <a:latin typeface="Libre Baskerville" pitchFamily="34" charset="0"/>
                <a:ea typeface="Libre Baskerville" pitchFamily="34" charset="-122"/>
                <a:cs typeface="Libre Baskerville" pitchFamily="34" charset="-120"/>
              </a:rPr>
              <a:t>Proprietăți</a:t>
            </a:r>
            <a:endParaRPr lang="en-US" sz="1999" dirty="0"/>
          </a:p>
        </p:txBody>
      </p:sp>
      <p:sp>
        <p:nvSpPr>
          <p:cNvPr id="17" name="Text 12"/>
          <p:cNvSpPr/>
          <p:nvPr/>
        </p:nvSpPr>
        <p:spPr>
          <a:xfrm>
            <a:off x="2132052" y="4796314"/>
            <a:ext cx="6301264" cy="649843"/>
          </a:xfrm>
          <a:prstGeom prst="rect">
            <a:avLst/>
          </a:prstGeom>
          <a:noFill/>
          <a:ln/>
        </p:spPr>
        <p:txBody>
          <a:bodyPr wrap="square" rtlCol="0" anchor="t"/>
          <a:lstStyle/>
          <a:p>
            <a:pPr marL="0" indent="0" algn="l">
              <a:lnSpc>
                <a:spcPts val="2558"/>
              </a:lnSpc>
              <a:buNone/>
            </a:pPr>
            <a:r>
              <a:rPr lang="en-US" sz="1599" dirty="0">
                <a:solidFill>
                  <a:srgbClr val="454240"/>
                </a:solidFill>
                <a:latin typeface="DM Sans" pitchFamily="34" charset="0"/>
                <a:ea typeface="DM Sans" pitchFamily="34" charset="-122"/>
                <a:cs typeface="DM Sans" pitchFamily="34" charset="-120"/>
              </a:rPr>
              <a:t>Compunerea a două funcții exponențiale dă, în general, o funcție exponențială de bază diferită.</a:t>
            </a:r>
            <a:endParaRPr lang="en-US" sz="1599" dirty="0"/>
          </a:p>
        </p:txBody>
      </p:sp>
      <p:sp>
        <p:nvSpPr>
          <p:cNvPr id="18" name="Shape 13"/>
          <p:cNvSpPr/>
          <p:nvPr/>
        </p:nvSpPr>
        <p:spPr>
          <a:xfrm>
            <a:off x="1243667" y="6288584"/>
            <a:ext cx="710684" cy="40600"/>
          </a:xfrm>
          <a:prstGeom prst="roundRect">
            <a:avLst>
              <a:gd name="adj" fmla="val 225085"/>
            </a:avLst>
          </a:prstGeom>
          <a:solidFill>
            <a:srgbClr val="DDD3BA"/>
          </a:solidFill>
          <a:ln/>
        </p:spPr>
      </p:sp>
      <p:sp>
        <p:nvSpPr>
          <p:cNvPr id="19" name="Shape 14"/>
          <p:cNvSpPr/>
          <p:nvPr/>
        </p:nvSpPr>
        <p:spPr>
          <a:xfrm>
            <a:off x="786825" y="6080522"/>
            <a:ext cx="456843" cy="456843"/>
          </a:xfrm>
          <a:prstGeom prst="roundRect">
            <a:avLst>
              <a:gd name="adj" fmla="val 20003"/>
            </a:avLst>
          </a:prstGeom>
          <a:solidFill>
            <a:srgbClr val="F7EDD4"/>
          </a:solidFill>
          <a:ln w="7620">
            <a:solidFill>
              <a:srgbClr val="DDD3BA"/>
            </a:solidFill>
            <a:prstDash val="solid"/>
          </a:ln>
        </p:spPr>
      </p:sp>
      <p:sp>
        <p:nvSpPr>
          <p:cNvPr id="20" name="Text 15"/>
          <p:cNvSpPr/>
          <p:nvPr/>
        </p:nvSpPr>
        <p:spPr>
          <a:xfrm>
            <a:off x="921365" y="6156603"/>
            <a:ext cx="187643" cy="304562"/>
          </a:xfrm>
          <a:prstGeom prst="rect">
            <a:avLst/>
          </a:prstGeom>
          <a:noFill/>
          <a:ln/>
        </p:spPr>
        <p:txBody>
          <a:bodyPr wrap="none" rtlCol="0" anchor="t"/>
          <a:lstStyle/>
          <a:p>
            <a:pPr marL="0" indent="0" algn="ctr">
              <a:lnSpc>
                <a:spcPts val="2399"/>
              </a:lnSpc>
              <a:buNone/>
            </a:pPr>
            <a:r>
              <a:rPr lang="en-US" sz="2399" dirty="0">
                <a:solidFill>
                  <a:srgbClr val="454240"/>
                </a:solidFill>
                <a:latin typeface="Libre Baskerville" pitchFamily="34" charset="0"/>
                <a:ea typeface="Libre Baskerville" pitchFamily="34" charset="-122"/>
                <a:cs typeface="Libre Baskerville" pitchFamily="34" charset="-120"/>
              </a:rPr>
              <a:t>3</a:t>
            </a:r>
            <a:endParaRPr lang="en-US" sz="2399" dirty="0"/>
          </a:p>
        </p:txBody>
      </p:sp>
      <p:sp>
        <p:nvSpPr>
          <p:cNvPr id="21" name="Text 16"/>
          <p:cNvSpPr/>
          <p:nvPr/>
        </p:nvSpPr>
        <p:spPr>
          <a:xfrm>
            <a:off x="2132052" y="6055162"/>
            <a:ext cx="2538413" cy="317302"/>
          </a:xfrm>
          <a:prstGeom prst="rect">
            <a:avLst/>
          </a:prstGeom>
          <a:noFill/>
          <a:ln/>
        </p:spPr>
        <p:txBody>
          <a:bodyPr wrap="none" rtlCol="0" anchor="t"/>
          <a:lstStyle/>
          <a:p>
            <a:pPr marL="0" indent="0" algn="l">
              <a:lnSpc>
                <a:spcPts val="2498"/>
              </a:lnSpc>
              <a:buNone/>
            </a:pPr>
            <a:r>
              <a:rPr lang="en-US" sz="1999" dirty="0">
                <a:solidFill>
                  <a:srgbClr val="454240"/>
                </a:solidFill>
                <a:latin typeface="Libre Baskerville" pitchFamily="34" charset="0"/>
                <a:ea typeface="Libre Baskerville" pitchFamily="34" charset="-122"/>
                <a:cs typeface="Libre Baskerville" pitchFamily="34" charset="-120"/>
              </a:rPr>
              <a:t>Exemplu</a:t>
            </a:r>
            <a:endParaRPr lang="en-US" sz="1999" dirty="0"/>
          </a:p>
        </p:txBody>
      </p:sp>
      <p:sp>
        <p:nvSpPr>
          <p:cNvPr id="22" name="Text 17"/>
          <p:cNvSpPr/>
          <p:nvPr/>
        </p:nvSpPr>
        <p:spPr>
          <a:xfrm>
            <a:off x="2132052" y="6494264"/>
            <a:ext cx="6301264" cy="649843"/>
          </a:xfrm>
          <a:prstGeom prst="rect">
            <a:avLst/>
          </a:prstGeom>
          <a:noFill/>
          <a:ln/>
        </p:spPr>
        <p:txBody>
          <a:bodyPr wrap="square" rtlCol="0" anchor="t"/>
          <a:lstStyle/>
          <a:p>
            <a:pPr marL="0" indent="0" algn="l">
              <a:lnSpc>
                <a:spcPts val="2558"/>
              </a:lnSpc>
              <a:buNone/>
            </a:pPr>
            <a:r>
              <a:rPr lang="en-US" sz="1599" dirty="0">
                <a:solidFill>
                  <a:srgbClr val="454240"/>
                </a:solidFill>
                <a:latin typeface="DM Sans" pitchFamily="34" charset="0"/>
                <a:ea typeface="DM Sans" pitchFamily="34" charset="-122"/>
                <a:cs typeface="DM Sans" pitchFamily="34" charset="-120"/>
              </a:rPr>
              <a:t>Fie f(x) = 2^x și g(x) = 3x + 1. Atunci, (f ∘ g)(x) = f(g(x)) = 2^(3x + 1), o funcție exponențială de bază 2.</a:t>
            </a:r>
            <a:endParaRPr lang="en-US" sz="1599"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rotWithShape="1">
          <a:blip r:embed="rId5"/>
          <a:srcRect l="55357" b="36170"/>
          <a:stretch/>
        </p:blipFill>
        <p:spPr>
          <a:xfrm>
            <a:off x="620486" y="2193352"/>
            <a:ext cx="4350815" cy="4665567"/>
          </a:xfrm>
          <a:prstGeom prst="rect">
            <a:avLst/>
          </a:prstGeom>
        </p:spPr>
      </p:pic>
      <p:sp>
        <p:nvSpPr>
          <p:cNvPr id="6" name="Text 1"/>
          <p:cNvSpPr/>
          <p:nvPr/>
        </p:nvSpPr>
        <p:spPr>
          <a:xfrm>
            <a:off x="6197084" y="882491"/>
            <a:ext cx="7722632" cy="1269206"/>
          </a:xfrm>
          <a:prstGeom prst="rect">
            <a:avLst/>
          </a:prstGeom>
          <a:noFill/>
          <a:ln/>
        </p:spPr>
        <p:txBody>
          <a:bodyPr wrap="square" rtlCol="0" anchor="t"/>
          <a:lstStyle/>
          <a:p>
            <a:pPr marL="0" indent="0">
              <a:lnSpc>
                <a:spcPts val="4997"/>
              </a:lnSpc>
              <a:buNone/>
            </a:pPr>
            <a:r>
              <a:rPr lang="en-US" sz="3998" dirty="0">
                <a:solidFill>
                  <a:srgbClr val="5C4E3D"/>
                </a:solidFill>
                <a:latin typeface="Libre Baskerville" pitchFamily="34" charset="0"/>
                <a:ea typeface="Libre Baskerville" pitchFamily="34" charset="-122"/>
                <a:cs typeface="Libre Baskerville" pitchFamily="34" charset="-120"/>
              </a:rPr>
              <a:t>Funcții logaritmice și compunerea lor</a:t>
            </a:r>
            <a:endParaRPr lang="en-US" sz="3998" dirty="0"/>
          </a:p>
        </p:txBody>
      </p:sp>
      <p:sp>
        <p:nvSpPr>
          <p:cNvPr id="7" name="Shape 2"/>
          <p:cNvSpPr/>
          <p:nvPr/>
        </p:nvSpPr>
        <p:spPr>
          <a:xfrm>
            <a:off x="6481405" y="2456259"/>
            <a:ext cx="40600" cy="4890849"/>
          </a:xfrm>
          <a:prstGeom prst="roundRect">
            <a:avLst>
              <a:gd name="adj" fmla="val 225085"/>
            </a:avLst>
          </a:prstGeom>
          <a:solidFill>
            <a:srgbClr val="DDD3BA"/>
          </a:solidFill>
          <a:ln/>
        </p:spPr>
      </p:sp>
      <p:sp>
        <p:nvSpPr>
          <p:cNvPr id="8" name="Shape 3"/>
          <p:cNvSpPr/>
          <p:nvPr/>
        </p:nvSpPr>
        <p:spPr>
          <a:xfrm>
            <a:off x="6730067" y="2892683"/>
            <a:ext cx="710684" cy="40600"/>
          </a:xfrm>
          <a:prstGeom prst="roundRect">
            <a:avLst>
              <a:gd name="adj" fmla="val 225085"/>
            </a:avLst>
          </a:prstGeom>
          <a:solidFill>
            <a:srgbClr val="DDD3BA"/>
          </a:solidFill>
          <a:ln/>
        </p:spPr>
      </p:sp>
      <p:sp>
        <p:nvSpPr>
          <p:cNvPr id="9" name="Shape 4"/>
          <p:cNvSpPr/>
          <p:nvPr/>
        </p:nvSpPr>
        <p:spPr>
          <a:xfrm>
            <a:off x="6273225" y="2684621"/>
            <a:ext cx="456843" cy="456843"/>
          </a:xfrm>
          <a:prstGeom prst="roundRect">
            <a:avLst>
              <a:gd name="adj" fmla="val 20003"/>
            </a:avLst>
          </a:prstGeom>
          <a:solidFill>
            <a:srgbClr val="F7EDD4"/>
          </a:solidFill>
          <a:ln w="7620">
            <a:solidFill>
              <a:srgbClr val="DDD3BA"/>
            </a:solidFill>
            <a:prstDash val="solid"/>
          </a:ln>
        </p:spPr>
      </p:sp>
      <p:sp>
        <p:nvSpPr>
          <p:cNvPr id="10" name="Text 5"/>
          <p:cNvSpPr/>
          <p:nvPr/>
        </p:nvSpPr>
        <p:spPr>
          <a:xfrm>
            <a:off x="6433721" y="2760702"/>
            <a:ext cx="135850" cy="304562"/>
          </a:xfrm>
          <a:prstGeom prst="rect">
            <a:avLst/>
          </a:prstGeom>
          <a:noFill/>
          <a:ln/>
        </p:spPr>
        <p:txBody>
          <a:bodyPr wrap="none" rtlCol="0" anchor="t"/>
          <a:lstStyle/>
          <a:p>
            <a:pPr marL="0" indent="0" algn="ctr">
              <a:lnSpc>
                <a:spcPts val="2399"/>
              </a:lnSpc>
              <a:buNone/>
            </a:pPr>
            <a:r>
              <a:rPr lang="en-US" sz="2399" dirty="0">
                <a:solidFill>
                  <a:srgbClr val="454240"/>
                </a:solidFill>
                <a:latin typeface="Libre Baskerville" pitchFamily="34" charset="0"/>
                <a:ea typeface="Libre Baskerville" pitchFamily="34" charset="-122"/>
                <a:cs typeface="Libre Baskerville" pitchFamily="34" charset="-120"/>
              </a:rPr>
              <a:t>1</a:t>
            </a:r>
            <a:endParaRPr lang="en-US" sz="2399" dirty="0"/>
          </a:p>
        </p:txBody>
      </p:sp>
      <p:sp>
        <p:nvSpPr>
          <p:cNvPr id="11" name="Text 6"/>
          <p:cNvSpPr/>
          <p:nvPr/>
        </p:nvSpPr>
        <p:spPr>
          <a:xfrm>
            <a:off x="7618452" y="2659261"/>
            <a:ext cx="2538413" cy="317302"/>
          </a:xfrm>
          <a:prstGeom prst="rect">
            <a:avLst/>
          </a:prstGeom>
          <a:noFill/>
          <a:ln/>
        </p:spPr>
        <p:txBody>
          <a:bodyPr wrap="none" rtlCol="0" anchor="t"/>
          <a:lstStyle/>
          <a:p>
            <a:pPr marL="0" indent="0" algn="l">
              <a:lnSpc>
                <a:spcPts val="2498"/>
              </a:lnSpc>
              <a:buNone/>
            </a:pPr>
            <a:r>
              <a:rPr lang="en-US" sz="1999" dirty="0">
                <a:solidFill>
                  <a:srgbClr val="454240"/>
                </a:solidFill>
                <a:latin typeface="Libre Baskerville" pitchFamily="34" charset="0"/>
                <a:ea typeface="Libre Baskerville" pitchFamily="34" charset="-122"/>
                <a:cs typeface="Libre Baskerville" pitchFamily="34" charset="-120"/>
              </a:rPr>
              <a:t>Definiție</a:t>
            </a:r>
            <a:endParaRPr lang="en-US" sz="1999" dirty="0"/>
          </a:p>
        </p:txBody>
      </p:sp>
      <p:sp>
        <p:nvSpPr>
          <p:cNvPr id="12" name="Text 7"/>
          <p:cNvSpPr/>
          <p:nvPr/>
        </p:nvSpPr>
        <p:spPr>
          <a:xfrm>
            <a:off x="7618452" y="3098363"/>
            <a:ext cx="6301264" cy="649843"/>
          </a:xfrm>
          <a:prstGeom prst="rect">
            <a:avLst/>
          </a:prstGeom>
          <a:noFill/>
          <a:ln/>
        </p:spPr>
        <p:txBody>
          <a:bodyPr wrap="square" rtlCol="0" anchor="t"/>
          <a:lstStyle/>
          <a:p>
            <a:pPr marL="0" indent="0" algn="l">
              <a:lnSpc>
                <a:spcPts val="2558"/>
              </a:lnSpc>
              <a:buNone/>
            </a:pPr>
            <a:r>
              <a:rPr lang="en-US" sz="1599" dirty="0">
                <a:solidFill>
                  <a:srgbClr val="454240"/>
                </a:solidFill>
                <a:latin typeface="DM Sans" pitchFamily="34" charset="0"/>
                <a:ea typeface="DM Sans" pitchFamily="34" charset="-122"/>
                <a:cs typeface="DM Sans" pitchFamily="34" charset="-120"/>
              </a:rPr>
              <a:t>O funcție logaritmică este o funcție de forma f(x) = log_a(x), unde a este o constantă pozitivă diferită de 1.</a:t>
            </a:r>
            <a:endParaRPr lang="en-US" sz="1599" dirty="0"/>
          </a:p>
        </p:txBody>
      </p:sp>
      <p:sp>
        <p:nvSpPr>
          <p:cNvPr id="13" name="Shape 8"/>
          <p:cNvSpPr/>
          <p:nvPr/>
        </p:nvSpPr>
        <p:spPr>
          <a:xfrm>
            <a:off x="6730067" y="4590633"/>
            <a:ext cx="710684" cy="40600"/>
          </a:xfrm>
          <a:prstGeom prst="roundRect">
            <a:avLst>
              <a:gd name="adj" fmla="val 225085"/>
            </a:avLst>
          </a:prstGeom>
          <a:solidFill>
            <a:srgbClr val="DDD3BA"/>
          </a:solidFill>
          <a:ln/>
        </p:spPr>
      </p:sp>
      <p:sp>
        <p:nvSpPr>
          <p:cNvPr id="14" name="Shape 9"/>
          <p:cNvSpPr/>
          <p:nvPr/>
        </p:nvSpPr>
        <p:spPr>
          <a:xfrm>
            <a:off x="6273225" y="4382572"/>
            <a:ext cx="456843" cy="456843"/>
          </a:xfrm>
          <a:prstGeom prst="roundRect">
            <a:avLst>
              <a:gd name="adj" fmla="val 20003"/>
            </a:avLst>
          </a:prstGeom>
          <a:solidFill>
            <a:srgbClr val="F7EDD4"/>
          </a:solidFill>
          <a:ln w="7620">
            <a:solidFill>
              <a:srgbClr val="DDD3BA"/>
            </a:solidFill>
            <a:prstDash val="solid"/>
          </a:ln>
        </p:spPr>
      </p:sp>
      <p:sp>
        <p:nvSpPr>
          <p:cNvPr id="15" name="Text 10"/>
          <p:cNvSpPr/>
          <p:nvPr/>
        </p:nvSpPr>
        <p:spPr>
          <a:xfrm>
            <a:off x="6407765" y="4458653"/>
            <a:ext cx="187643" cy="304562"/>
          </a:xfrm>
          <a:prstGeom prst="rect">
            <a:avLst/>
          </a:prstGeom>
          <a:noFill/>
          <a:ln/>
        </p:spPr>
        <p:txBody>
          <a:bodyPr wrap="none" rtlCol="0" anchor="t"/>
          <a:lstStyle/>
          <a:p>
            <a:pPr marL="0" indent="0" algn="ctr">
              <a:lnSpc>
                <a:spcPts val="2399"/>
              </a:lnSpc>
              <a:buNone/>
            </a:pPr>
            <a:r>
              <a:rPr lang="en-US" sz="2399" dirty="0">
                <a:solidFill>
                  <a:srgbClr val="454240"/>
                </a:solidFill>
                <a:latin typeface="Libre Baskerville" pitchFamily="34" charset="0"/>
                <a:ea typeface="Libre Baskerville" pitchFamily="34" charset="-122"/>
                <a:cs typeface="Libre Baskerville" pitchFamily="34" charset="-120"/>
              </a:rPr>
              <a:t>2</a:t>
            </a:r>
            <a:endParaRPr lang="en-US" sz="2399" dirty="0"/>
          </a:p>
        </p:txBody>
      </p:sp>
      <p:sp>
        <p:nvSpPr>
          <p:cNvPr id="16" name="Text 11"/>
          <p:cNvSpPr/>
          <p:nvPr/>
        </p:nvSpPr>
        <p:spPr>
          <a:xfrm>
            <a:off x="7618452" y="4357211"/>
            <a:ext cx="2538413" cy="317302"/>
          </a:xfrm>
          <a:prstGeom prst="rect">
            <a:avLst/>
          </a:prstGeom>
          <a:noFill/>
          <a:ln/>
        </p:spPr>
        <p:txBody>
          <a:bodyPr wrap="none" rtlCol="0" anchor="t"/>
          <a:lstStyle/>
          <a:p>
            <a:pPr marL="0" indent="0" algn="l">
              <a:lnSpc>
                <a:spcPts val="2498"/>
              </a:lnSpc>
              <a:buNone/>
            </a:pPr>
            <a:r>
              <a:rPr lang="en-US" sz="1999" dirty="0">
                <a:solidFill>
                  <a:srgbClr val="454240"/>
                </a:solidFill>
                <a:latin typeface="Libre Baskerville" pitchFamily="34" charset="0"/>
                <a:ea typeface="Libre Baskerville" pitchFamily="34" charset="-122"/>
                <a:cs typeface="Libre Baskerville" pitchFamily="34" charset="-120"/>
              </a:rPr>
              <a:t>Proprietăți</a:t>
            </a:r>
            <a:endParaRPr lang="en-US" sz="1999" dirty="0"/>
          </a:p>
        </p:txBody>
      </p:sp>
      <p:sp>
        <p:nvSpPr>
          <p:cNvPr id="17" name="Text 12"/>
          <p:cNvSpPr/>
          <p:nvPr/>
        </p:nvSpPr>
        <p:spPr>
          <a:xfrm>
            <a:off x="7618452" y="4796314"/>
            <a:ext cx="6301264" cy="649843"/>
          </a:xfrm>
          <a:prstGeom prst="rect">
            <a:avLst/>
          </a:prstGeom>
          <a:noFill/>
          <a:ln/>
        </p:spPr>
        <p:txBody>
          <a:bodyPr wrap="square" rtlCol="0" anchor="t"/>
          <a:lstStyle/>
          <a:p>
            <a:pPr marL="0" indent="0" algn="l">
              <a:lnSpc>
                <a:spcPts val="2558"/>
              </a:lnSpc>
              <a:buNone/>
            </a:pPr>
            <a:r>
              <a:rPr lang="en-US" sz="1599" dirty="0">
                <a:solidFill>
                  <a:srgbClr val="454240"/>
                </a:solidFill>
                <a:latin typeface="DM Sans" pitchFamily="34" charset="0"/>
                <a:ea typeface="DM Sans" pitchFamily="34" charset="-122"/>
                <a:cs typeface="DM Sans" pitchFamily="34" charset="-120"/>
              </a:rPr>
              <a:t>Compunerea a două funcții logaritmice dă, în general, o funcție logaritmică de bază diferită.</a:t>
            </a:r>
            <a:endParaRPr lang="en-US" sz="1599" dirty="0"/>
          </a:p>
        </p:txBody>
      </p:sp>
      <p:sp>
        <p:nvSpPr>
          <p:cNvPr id="18" name="Shape 13"/>
          <p:cNvSpPr/>
          <p:nvPr/>
        </p:nvSpPr>
        <p:spPr>
          <a:xfrm>
            <a:off x="6730067" y="6288584"/>
            <a:ext cx="710684" cy="40600"/>
          </a:xfrm>
          <a:prstGeom prst="roundRect">
            <a:avLst>
              <a:gd name="adj" fmla="val 225085"/>
            </a:avLst>
          </a:prstGeom>
          <a:solidFill>
            <a:srgbClr val="DDD3BA"/>
          </a:solidFill>
          <a:ln/>
        </p:spPr>
      </p:sp>
      <p:sp>
        <p:nvSpPr>
          <p:cNvPr id="19" name="Shape 14"/>
          <p:cNvSpPr/>
          <p:nvPr/>
        </p:nvSpPr>
        <p:spPr>
          <a:xfrm>
            <a:off x="6273225" y="6080522"/>
            <a:ext cx="456843" cy="456843"/>
          </a:xfrm>
          <a:prstGeom prst="roundRect">
            <a:avLst>
              <a:gd name="adj" fmla="val 20003"/>
            </a:avLst>
          </a:prstGeom>
          <a:solidFill>
            <a:srgbClr val="F7EDD4"/>
          </a:solidFill>
          <a:ln w="7620">
            <a:solidFill>
              <a:srgbClr val="DDD3BA"/>
            </a:solidFill>
            <a:prstDash val="solid"/>
          </a:ln>
        </p:spPr>
      </p:sp>
      <p:sp>
        <p:nvSpPr>
          <p:cNvPr id="20" name="Text 15"/>
          <p:cNvSpPr/>
          <p:nvPr/>
        </p:nvSpPr>
        <p:spPr>
          <a:xfrm>
            <a:off x="6407765" y="6156603"/>
            <a:ext cx="187643" cy="304562"/>
          </a:xfrm>
          <a:prstGeom prst="rect">
            <a:avLst/>
          </a:prstGeom>
          <a:noFill/>
          <a:ln/>
        </p:spPr>
        <p:txBody>
          <a:bodyPr wrap="none" rtlCol="0" anchor="t"/>
          <a:lstStyle/>
          <a:p>
            <a:pPr marL="0" indent="0" algn="ctr">
              <a:lnSpc>
                <a:spcPts val="2399"/>
              </a:lnSpc>
              <a:buNone/>
            </a:pPr>
            <a:r>
              <a:rPr lang="en-US" sz="2399" dirty="0">
                <a:solidFill>
                  <a:srgbClr val="454240"/>
                </a:solidFill>
                <a:latin typeface="Libre Baskerville" pitchFamily="34" charset="0"/>
                <a:ea typeface="Libre Baskerville" pitchFamily="34" charset="-122"/>
                <a:cs typeface="Libre Baskerville" pitchFamily="34" charset="-120"/>
              </a:rPr>
              <a:t>3</a:t>
            </a:r>
            <a:endParaRPr lang="en-US" sz="2399" dirty="0"/>
          </a:p>
        </p:txBody>
      </p:sp>
      <p:sp>
        <p:nvSpPr>
          <p:cNvPr id="21" name="Text 16"/>
          <p:cNvSpPr/>
          <p:nvPr/>
        </p:nvSpPr>
        <p:spPr>
          <a:xfrm>
            <a:off x="7618452" y="6055162"/>
            <a:ext cx="2538413" cy="317302"/>
          </a:xfrm>
          <a:prstGeom prst="rect">
            <a:avLst/>
          </a:prstGeom>
          <a:noFill/>
          <a:ln/>
        </p:spPr>
        <p:txBody>
          <a:bodyPr wrap="none" rtlCol="0" anchor="t"/>
          <a:lstStyle/>
          <a:p>
            <a:pPr marL="0" indent="0" algn="l">
              <a:lnSpc>
                <a:spcPts val="2498"/>
              </a:lnSpc>
              <a:buNone/>
            </a:pPr>
            <a:r>
              <a:rPr lang="en-US" sz="1999" dirty="0">
                <a:solidFill>
                  <a:srgbClr val="454240"/>
                </a:solidFill>
                <a:latin typeface="Libre Baskerville" pitchFamily="34" charset="0"/>
                <a:ea typeface="Libre Baskerville" pitchFamily="34" charset="-122"/>
                <a:cs typeface="Libre Baskerville" pitchFamily="34" charset="-120"/>
              </a:rPr>
              <a:t>Exemplu</a:t>
            </a:r>
            <a:endParaRPr lang="en-US" sz="1999" dirty="0"/>
          </a:p>
        </p:txBody>
      </p:sp>
      <p:sp>
        <p:nvSpPr>
          <p:cNvPr id="22" name="Text 17"/>
          <p:cNvSpPr/>
          <p:nvPr/>
        </p:nvSpPr>
        <p:spPr>
          <a:xfrm>
            <a:off x="7618452" y="6494264"/>
            <a:ext cx="6301264" cy="649843"/>
          </a:xfrm>
          <a:prstGeom prst="rect">
            <a:avLst/>
          </a:prstGeom>
          <a:noFill/>
          <a:ln/>
        </p:spPr>
        <p:txBody>
          <a:bodyPr wrap="square" rtlCol="0" anchor="t"/>
          <a:lstStyle/>
          <a:p>
            <a:pPr marL="0" indent="0" algn="l">
              <a:lnSpc>
                <a:spcPts val="2558"/>
              </a:lnSpc>
              <a:buNone/>
            </a:pPr>
            <a:r>
              <a:rPr lang="en-US" sz="1599" dirty="0">
                <a:solidFill>
                  <a:srgbClr val="454240"/>
                </a:solidFill>
                <a:latin typeface="DM Sans" pitchFamily="34" charset="0"/>
                <a:ea typeface="DM Sans" pitchFamily="34" charset="-122"/>
                <a:cs typeface="DM Sans" pitchFamily="34" charset="-120"/>
              </a:rPr>
              <a:t>Fie f(x) = log_2(x) și g(x) = 4x - 1. Atunci, (f ∘ g)(x) = f(g(x)) = log_2(4x - 1), o funcție logaritmică de bază 2.</a:t>
            </a:r>
            <a:endParaRPr lang="en-US" sz="1599"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0" y="0"/>
            <a:ext cx="14630400" cy="2714149"/>
          </a:xfrm>
          <a:prstGeom prst="rect">
            <a:avLst/>
          </a:prstGeom>
        </p:spPr>
      </p:pic>
      <p:sp>
        <p:nvSpPr>
          <p:cNvPr id="5" name="Text 1"/>
          <p:cNvSpPr/>
          <p:nvPr/>
        </p:nvSpPr>
        <p:spPr>
          <a:xfrm>
            <a:off x="1384816" y="3312795"/>
            <a:ext cx="9462373" cy="678418"/>
          </a:xfrm>
          <a:prstGeom prst="rect">
            <a:avLst/>
          </a:prstGeom>
          <a:noFill/>
          <a:ln/>
        </p:spPr>
        <p:txBody>
          <a:bodyPr wrap="none" rtlCol="0" anchor="t"/>
          <a:lstStyle/>
          <a:p>
            <a:pPr marL="0" indent="0">
              <a:lnSpc>
                <a:spcPts val="5343"/>
              </a:lnSpc>
              <a:buNone/>
            </a:pPr>
            <a:r>
              <a:rPr lang="en-US" sz="4274" dirty="0">
                <a:solidFill>
                  <a:srgbClr val="5C4E3D"/>
                </a:solidFill>
                <a:latin typeface="Libre Baskerville" pitchFamily="34" charset="0"/>
                <a:ea typeface="Libre Baskerville" pitchFamily="34" charset="-122"/>
                <a:cs typeface="Libre Baskerville" pitchFamily="34" charset="-120"/>
              </a:rPr>
              <a:t>Aplicații ale compunerii funcțiilor</a:t>
            </a:r>
            <a:endParaRPr lang="en-US" sz="4274" dirty="0"/>
          </a:p>
        </p:txBody>
      </p:sp>
      <p:pic>
        <p:nvPicPr>
          <p:cNvPr id="6" name="Image 2" descr="preencoded.png"/>
          <p:cNvPicPr>
            <a:picLocks noChangeAspect="1"/>
          </p:cNvPicPr>
          <p:nvPr/>
        </p:nvPicPr>
        <p:blipFill>
          <a:blip r:embed="rId5"/>
          <a:stretch>
            <a:fillRect/>
          </a:stretch>
        </p:blipFill>
        <p:spPr>
          <a:xfrm>
            <a:off x="1384816" y="4316849"/>
            <a:ext cx="542806" cy="542806"/>
          </a:xfrm>
          <a:prstGeom prst="rect">
            <a:avLst/>
          </a:prstGeom>
        </p:spPr>
      </p:pic>
      <p:sp>
        <p:nvSpPr>
          <p:cNvPr id="7" name="Text 2"/>
          <p:cNvSpPr/>
          <p:nvPr/>
        </p:nvSpPr>
        <p:spPr>
          <a:xfrm>
            <a:off x="1384816" y="5076706"/>
            <a:ext cx="2714149" cy="339328"/>
          </a:xfrm>
          <a:prstGeom prst="rect">
            <a:avLst/>
          </a:prstGeom>
          <a:noFill/>
          <a:ln/>
        </p:spPr>
        <p:txBody>
          <a:bodyPr wrap="none" rtlCol="0" anchor="t"/>
          <a:lstStyle/>
          <a:p>
            <a:pPr marL="0" indent="0" algn="l">
              <a:lnSpc>
                <a:spcPts val="2671"/>
              </a:lnSpc>
              <a:buNone/>
            </a:pPr>
            <a:r>
              <a:rPr lang="en-US" sz="2137" dirty="0">
                <a:solidFill>
                  <a:srgbClr val="454240"/>
                </a:solidFill>
                <a:latin typeface="Libre Baskerville" pitchFamily="34" charset="0"/>
                <a:ea typeface="Libre Baskerville" pitchFamily="34" charset="-122"/>
                <a:cs typeface="Libre Baskerville" pitchFamily="34" charset="-120"/>
              </a:rPr>
              <a:t>Fizică</a:t>
            </a:r>
            <a:endParaRPr lang="en-US" sz="2137" dirty="0"/>
          </a:p>
        </p:txBody>
      </p:sp>
      <p:sp>
        <p:nvSpPr>
          <p:cNvPr id="8" name="Text 3"/>
          <p:cNvSpPr/>
          <p:nvPr/>
        </p:nvSpPr>
        <p:spPr>
          <a:xfrm>
            <a:off x="1384816" y="5546288"/>
            <a:ext cx="2720935" cy="2084546"/>
          </a:xfrm>
          <a:prstGeom prst="rect">
            <a:avLst/>
          </a:prstGeom>
          <a:noFill/>
          <a:ln/>
        </p:spPr>
        <p:txBody>
          <a:bodyPr wrap="square" rtlCol="0" anchor="t"/>
          <a:lstStyle/>
          <a:p>
            <a:pPr marL="0" indent="0" algn="l">
              <a:lnSpc>
                <a:spcPts val="2736"/>
              </a:lnSpc>
              <a:buNone/>
            </a:pPr>
            <a:r>
              <a:rPr lang="en-US" sz="1710" dirty="0">
                <a:solidFill>
                  <a:srgbClr val="454240"/>
                </a:solidFill>
                <a:latin typeface="DM Sans" pitchFamily="34" charset="0"/>
                <a:ea typeface="DM Sans" pitchFamily="34" charset="-122"/>
                <a:cs typeface="DM Sans" pitchFamily="34" charset="-120"/>
              </a:rPr>
              <a:t>Compunerea funcțiilor este utilizată în fizică pentru a modela procese complexe, cum ar fi mișcarea corpurilor în cîmpuri de forțe.</a:t>
            </a:r>
            <a:endParaRPr lang="en-US" sz="1710" dirty="0"/>
          </a:p>
        </p:txBody>
      </p:sp>
      <p:pic>
        <p:nvPicPr>
          <p:cNvPr id="9" name="Image 3" descr="preencoded.png"/>
          <p:cNvPicPr>
            <a:picLocks noChangeAspect="1"/>
          </p:cNvPicPr>
          <p:nvPr/>
        </p:nvPicPr>
        <p:blipFill>
          <a:blip r:embed="rId6"/>
          <a:stretch>
            <a:fillRect/>
          </a:stretch>
        </p:blipFill>
        <p:spPr>
          <a:xfrm>
            <a:off x="4431387" y="4316849"/>
            <a:ext cx="542806" cy="542806"/>
          </a:xfrm>
          <a:prstGeom prst="rect">
            <a:avLst/>
          </a:prstGeom>
        </p:spPr>
      </p:pic>
      <p:sp>
        <p:nvSpPr>
          <p:cNvPr id="10" name="Text 4"/>
          <p:cNvSpPr/>
          <p:nvPr/>
        </p:nvSpPr>
        <p:spPr>
          <a:xfrm>
            <a:off x="4431387" y="5076706"/>
            <a:ext cx="2714149" cy="339328"/>
          </a:xfrm>
          <a:prstGeom prst="rect">
            <a:avLst/>
          </a:prstGeom>
          <a:noFill/>
          <a:ln/>
        </p:spPr>
        <p:txBody>
          <a:bodyPr wrap="none" rtlCol="0" anchor="t"/>
          <a:lstStyle/>
          <a:p>
            <a:pPr marL="0" indent="0" algn="l">
              <a:lnSpc>
                <a:spcPts val="2671"/>
              </a:lnSpc>
              <a:buNone/>
            </a:pPr>
            <a:r>
              <a:rPr lang="en-US" sz="2137" dirty="0">
                <a:solidFill>
                  <a:srgbClr val="454240"/>
                </a:solidFill>
                <a:latin typeface="Libre Baskerville" pitchFamily="34" charset="0"/>
                <a:ea typeface="Libre Baskerville" pitchFamily="34" charset="-122"/>
                <a:cs typeface="Libre Baskerville" pitchFamily="34" charset="-120"/>
              </a:rPr>
              <a:t>Chimie</a:t>
            </a:r>
            <a:endParaRPr lang="en-US" sz="2137" dirty="0"/>
          </a:p>
        </p:txBody>
      </p:sp>
      <p:sp>
        <p:nvSpPr>
          <p:cNvPr id="11" name="Text 5"/>
          <p:cNvSpPr/>
          <p:nvPr/>
        </p:nvSpPr>
        <p:spPr>
          <a:xfrm>
            <a:off x="4431387" y="5546288"/>
            <a:ext cx="2720935" cy="1737122"/>
          </a:xfrm>
          <a:prstGeom prst="rect">
            <a:avLst/>
          </a:prstGeom>
          <a:noFill/>
          <a:ln/>
        </p:spPr>
        <p:txBody>
          <a:bodyPr wrap="square" rtlCol="0" anchor="t"/>
          <a:lstStyle/>
          <a:p>
            <a:pPr marL="0" indent="0" algn="l">
              <a:lnSpc>
                <a:spcPts val="2736"/>
              </a:lnSpc>
              <a:buNone/>
            </a:pPr>
            <a:r>
              <a:rPr lang="en-US" sz="1710" dirty="0">
                <a:solidFill>
                  <a:srgbClr val="454240"/>
                </a:solidFill>
                <a:latin typeface="DM Sans" pitchFamily="34" charset="0"/>
                <a:ea typeface="DM Sans" pitchFamily="34" charset="-122"/>
                <a:cs typeface="DM Sans" pitchFamily="34" charset="-120"/>
              </a:rPr>
              <a:t>În chimie, compunerea funcțiilor este folosită pentru a descrie reacții chimice și transformări ale substanțelor.</a:t>
            </a:r>
            <a:endParaRPr lang="en-US" sz="1710" dirty="0"/>
          </a:p>
        </p:txBody>
      </p:sp>
      <p:pic>
        <p:nvPicPr>
          <p:cNvPr id="12" name="Image 4" descr="preencoded.png"/>
          <p:cNvPicPr>
            <a:picLocks noChangeAspect="1"/>
          </p:cNvPicPr>
          <p:nvPr/>
        </p:nvPicPr>
        <p:blipFill>
          <a:blip r:embed="rId7"/>
          <a:stretch>
            <a:fillRect/>
          </a:stretch>
        </p:blipFill>
        <p:spPr>
          <a:xfrm>
            <a:off x="7477958" y="4316849"/>
            <a:ext cx="542806" cy="542806"/>
          </a:xfrm>
          <a:prstGeom prst="rect">
            <a:avLst/>
          </a:prstGeom>
        </p:spPr>
      </p:pic>
      <p:sp>
        <p:nvSpPr>
          <p:cNvPr id="13" name="Text 6"/>
          <p:cNvSpPr/>
          <p:nvPr/>
        </p:nvSpPr>
        <p:spPr>
          <a:xfrm>
            <a:off x="7477958" y="5076706"/>
            <a:ext cx="2714149" cy="339328"/>
          </a:xfrm>
          <a:prstGeom prst="rect">
            <a:avLst/>
          </a:prstGeom>
          <a:noFill/>
          <a:ln/>
        </p:spPr>
        <p:txBody>
          <a:bodyPr wrap="none" rtlCol="0" anchor="t"/>
          <a:lstStyle/>
          <a:p>
            <a:pPr marL="0" indent="0" algn="l">
              <a:lnSpc>
                <a:spcPts val="2671"/>
              </a:lnSpc>
              <a:buNone/>
            </a:pPr>
            <a:r>
              <a:rPr lang="en-US" sz="2137" dirty="0">
                <a:solidFill>
                  <a:srgbClr val="454240"/>
                </a:solidFill>
                <a:latin typeface="Libre Baskerville" pitchFamily="34" charset="0"/>
                <a:ea typeface="Libre Baskerville" pitchFamily="34" charset="-122"/>
                <a:cs typeface="Libre Baskerville" pitchFamily="34" charset="-120"/>
              </a:rPr>
              <a:t>Economie</a:t>
            </a:r>
            <a:endParaRPr lang="en-US" sz="2137" dirty="0"/>
          </a:p>
        </p:txBody>
      </p:sp>
      <p:sp>
        <p:nvSpPr>
          <p:cNvPr id="14" name="Text 7"/>
          <p:cNvSpPr/>
          <p:nvPr/>
        </p:nvSpPr>
        <p:spPr>
          <a:xfrm>
            <a:off x="7477958" y="5546288"/>
            <a:ext cx="2720935" cy="2084546"/>
          </a:xfrm>
          <a:prstGeom prst="rect">
            <a:avLst/>
          </a:prstGeom>
          <a:noFill/>
          <a:ln/>
        </p:spPr>
        <p:txBody>
          <a:bodyPr wrap="square" rtlCol="0" anchor="t"/>
          <a:lstStyle/>
          <a:p>
            <a:pPr marL="0" indent="0" algn="l">
              <a:lnSpc>
                <a:spcPts val="2736"/>
              </a:lnSpc>
              <a:buNone/>
            </a:pPr>
            <a:r>
              <a:rPr lang="en-US" sz="1710" dirty="0">
                <a:solidFill>
                  <a:srgbClr val="454240"/>
                </a:solidFill>
                <a:latin typeface="DM Sans" pitchFamily="34" charset="0"/>
                <a:ea typeface="DM Sans" pitchFamily="34" charset="-122"/>
                <a:cs typeface="DM Sans" pitchFamily="34" charset="-120"/>
              </a:rPr>
              <a:t>În domeniul economiei, compunerea funcțiilor permite modelarea relațiilor între cerere, ofertă, prețuri și alte variabile.</a:t>
            </a:r>
            <a:endParaRPr lang="en-US" sz="1710" dirty="0"/>
          </a:p>
        </p:txBody>
      </p:sp>
      <p:pic>
        <p:nvPicPr>
          <p:cNvPr id="15" name="Image 5" descr="preencoded.png"/>
          <p:cNvPicPr>
            <a:picLocks noChangeAspect="1"/>
          </p:cNvPicPr>
          <p:nvPr/>
        </p:nvPicPr>
        <p:blipFill>
          <a:blip r:embed="rId8"/>
          <a:stretch>
            <a:fillRect/>
          </a:stretch>
        </p:blipFill>
        <p:spPr>
          <a:xfrm>
            <a:off x="10524530" y="4316849"/>
            <a:ext cx="542806" cy="542806"/>
          </a:xfrm>
          <a:prstGeom prst="rect">
            <a:avLst/>
          </a:prstGeom>
        </p:spPr>
      </p:pic>
      <p:sp>
        <p:nvSpPr>
          <p:cNvPr id="16" name="Text 8"/>
          <p:cNvSpPr/>
          <p:nvPr/>
        </p:nvSpPr>
        <p:spPr>
          <a:xfrm>
            <a:off x="10524530" y="5076706"/>
            <a:ext cx="2714149" cy="339328"/>
          </a:xfrm>
          <a:prstGeom prst="rect">
            <a:avLst/>
          </a:prstGeom>
          <a:noFill/>
          <a:ln/>
        </p:spPr>
        <p:txBody>
          <a:bodyPr wrap="none" rtlCol="0" anchor="t"/>
          <a:lstStyle/>
          <a:p>
            <a:pPr marL="0" indent="0" algn="l">
              <a:lnSpc>
                <a:spcPts val="2671"/>
              </a:lnSpc>
              <a:buNone/>
            </a:pPr>
            <a:r>
              <a:rPr lang="en-US" sz="2137" dirty="0">
                <a:solidFill>
                  <a:srgbClr val="454240"/>
                </a:solidFill>
                <a:latin typeface="Libre Baskerville" pitchFamily="34" charset="0"/>
                <a:ea typeface="Libre Baskerville" pitchFamily="34" charset="-122"/>
                <a:cs typeface="Libre Baskerville" pitchFamily="34" charset="-120"/>
              </a:rPr>
              <a:t>Informatică</a:t>
            </a:r>
            <a:endParaRPr lang="en-US" sz="2137" dirty="0"/>
          </a:p>
        </p:txBody>
      </p:sp>
      <p:sp>
        <p:nvSpPr>
          <p:cNvPr id="17" name="Text 9"/>
          <p:cNvSpPr/>
          <p:nvPr/>
        </p:nvSpPr>
        <p:spPr>
          <a:xfrm>
            <a:off x="10524530" y="5546288"/>
            <a:ext cx="2721054" cy="1737122"/>
          </a:xfrm>
          <a:prstGeom prst="rect">
            <a:avLst/>
          </a:prstGeom>
          <a:noFill/>
          <a:ln/>
        </p:spPr>
        <p:txBody>
          <a:bodyPr wrap="square" rtlCol="0" anchor="t"/>
          <a:lstStyle/>
          <a:p>
            <a:pPr marL="0" indent="0" algn="l">
              <a:lnSpc>
                <a:spcPts val="2736"/>
              </a:lnSpc>
              <a:buNone/>
            </a:pPr>
            <a:r>
              <a:rPr lang="en-US" sz="1710" dirty="0">
                <a:solidFill>
                  <a:srgbClr val="454240"/>
                </a:solidFill>
                <a:latin typeface="DM Sans" pitchFamily="34" charset="0"/>
                <a:ea typeface="DM Sans" pitchFamily="34" charset="-122"/>
                <a:cs typeface="DM Sans" pitchFamily="34" charset="-120"/>
              </a:rPr>
              <a:t>În informatică, compunerea funcțiilor stă la baza definirii și implementării algoritimilor complexi.</a:t>
            </a:r>
            <a:endParaRPr lang="en-US" sz="171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1276</Words>
  <Application>Microsoft Office PowerPoint</Application>
  <PresentationFormat>Довільний</PresentationFormat>
  <Paragraphs>93</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DM Sans</vt:lpstr>
      <vt:lpstr>Libre Baskerville</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LIUDA</dc:creator>
  <cp:lastModifiedBy>Liliya Hovornyan</cp:lastModifiedBy>
  <cp:revision>2</cp:revision>
  <dcterms:created xsi:type="dcterms:W3CDTF">2024-07-02T11:04:57Z</dcterms:created>
  <dcterms:modified xsi:type="dcterms:W3CDTF">2024-07-02T11:12:43Z</dcterms:modified>
</cp:coreProperties>
</file>