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67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57532" y="2457688"/>
            <a:ext cx="4971336" cy="3314224"/>
          </a:xfrm>
          <a:prstGeom prst="rect">
            <a:avLst/>
          </a:prstGeom>
        </p:spPr>
      </p:pic>
      <p:sp>
        <p:nvSpPr>
          <p:cNvPr id="6" name="Text 1"/>
          <p:cNvSpPr/>
          <p:nvPr/>
        </p:nvSpPr>
        <p:spPr>
          <a:xfrm>
            <a:off x="6207562" y="1621631"/>
            <a:ext cx="7701677" cy="1777127"/>
          </a:xfrm>
          <a:prstGeom prst="rect">
            <a:avLst/>
          </a:prstGeom>
          <a:noFill/>
          <a:ln/>
        </p:spPr>
        <p:txBody>
          <a:bodyPr wrap="square" rtlCol="0" anchor="t"/>
          <a:lstStyle/>
          <a:p>
            <a:pPr marL="0" indent="0" algn="ctr">
              <a:lnSpc>
                <a:spcPts val="6997"/>
              </a:lnSpc>
              <a:buNone/>
            </a:pPr>
            <a:r>
              <a:rPr lang="en-US" sz="5598" b="1" dirty="0" err="1">
                <a:solidFill>
                  <a:srgbClr val="403C4E"/>
                </a:solidFill>
                <a:latin typeface="Merriweather" pitchFamily="34" charset="0"/>
                <a:ea typeface="Merriweather" pitchFamily="34" charset="-122"/>
                <a:cs typeface="Merriweather" pitchFamily="34" charset="-120"/>
              </a:rPr>
              <a:t>Compuși</a:t>
            </a:r>
            <a:r>
              <a:rPr lang="en-US" sz="5598" b="1" dirty="0">
                <a:solidFill>
                  <a:srgbClr val="403C4E"/>
                </a:solidFill>
                <a:latin typeface="Merriweather" pitchFamily="34" charset="0"/>
                <a:ea typeface="Merriweather" pitchFamily="34" charset="-122"/>
                <a:cs typeface="Merriweather" pitchFamily="34" charset="-120"/>
              </a:rPr>
              <a:t> </a:t>
            </a:r>
            <a:r>
              <a:rPr lang="en-US" sz="5598" b="1" dirty="0" err="1">
                <a:solidFill>
                  <a:srgbClr val="403C4E"/>
                </a:solidFill>
                <a:latin typeface="Merriweather" pitchFamily="34" charset="0"/>
                <a:ea typeface="Merriweather" pitchFamily="34" charset="-122"/>
                <a:cs typeface="Merriweather" pitchFamily="34" charset="-120"/>
              </a:rPr>
              <a:t>organici</a:t>
            </a:r>
            <a:r>
              <a:rPr lang="en-US" sz="5598" b="1" dirty="0">
                <a:solidFill>
                  <a:srgbClr val="403C4E"/>
                </a:solidFill>
                <a:latin typeface="Merriweather" pitchFamily="34" charset="0"/>
                <a:ea typeface="Merriweather" pitchFamily="34" charset="-122"/>
                <a:cs typeface="Merriweather" pitchFamily="34" charset="-120"/>
              </a:rPr>
              <a:t> cu </a:t>
            </a:r>
            <a:r>
              <a:rPr lang="en-US" sz="5598" b="1" dirty="0" err="1">
                <a:solidFill>
                  <a:srgbClr val="403C4E"/>
                </a:solidFill>
                <a:latin typeface="Merriweather" pitchFamily="34" charset="0"/>
                <a:ea typeface="Merriweather" pitchFamily="34" charset="-122"/>
                <a:cs typeface="Merriweather" pitchFamily="34" charset="-120"/>
              </a:rPr>
              <a:t>acțiune</a:t>
            </a:r>
            <a:r>
              <a:rPr lang="en-US" sz="5598" b="1" dirty="0">
                <a:solidFill>
                  <a:srgbClr val="403C4E"/>
                </a:solidFill>
                <a:latin typeface="Merriweather" pitchFamily="34" charset="0"/>
                <a:ea typeface="Merriweather" pitchFamily="34" charset="-122"/>
                <a:cs typeface="Merriweather" pitchFamily="34" charset="-120"/>
              </a:rPr>
              <a:t> </a:t>
            </a:r>
            <a:r>
              <a:rPr lang="en-US" sz="5598" b="1" dirty="0" err="1">
                <a:solidFill>
                  <a:srgbClr val="403C4E"/>
                </a:solidFill>
                <a:latin typeface="Merriweather" pitchFamily="34" charset="0"/>
                <a:ea typeface="Merriweather" pitchFamily="34" charset="-122"/>
                <a:cs typeface="Merriweather" pitchFamily="34" charset="-120"/>
              </a:rPr>
              <a:t>biologică</a:t>
            </a:r>
            <a:endParaRPr lang="en-US" sz="5598" dirty="0"/>
          </a:p>
        </p:txBody>
      </p:sp>
      <p:sp>
        <p:nvSpPr>
          <p:cNvPr id="7" name="Text 2"/>
          <p:cNvSpPr/>
          <p:nvPr/>
        </p:nvSpPr>
        <p:spPr>
          <a:xfrm>
            <a:off x="6207562" y="3707844"/>
            <a:ext cx="8030952" cy="2307788"/>
          </a:xfrm>
          <a:prstGeom prst="rect">
            <a:avLst/>
          </a:prstGeom>
          <a:noFill/>
          <a:ln/>
        </p:spPr>
        <p:txBody>
          <a:bodyPr wrap="square" rtlCol="0" anchor="t"/>
          <a:lstStyle/>
          <a:p>
            <a:pPr marL="0" indent="0" algn="just">
              <a:lnSpc>
                <a:spcPts val="2596"/>
              </a:lnSpc>
              <a:buNone/>
            </a:pPr>
            <a:r>
              <a:rPr lang="ro-RO" sz="2400" dirty="0">
                <a:solidFill>
                  <a:srgbClr val="403C4E"/>
                </a:solidFill>
                <a:latin typeface="Open Sans" pitchFamily="34" charset="0"/>
                <a:ea typeface="Open Sans" pitchFamily="34" charset="-122"/>
                <a:cs typeface="Open Sans" pitchFamily="34" charset="-120"/>
              </a:rPr>
              <a:t>     </a:t>
            </a:r>
            <a:r>
              <a:rPr lang="en-US" sz="2400" dirty="0" err="1">
                <a:solidFill>
                  <a:srgbClr val="403C4E"/>
                </a:solidFill>
                <a:latin typeface="Open Sans" pitchFamily="34" charset="0"/>
                <a:ea typeface="Open Sans" pitchFamily="34" charset="-122"/>
                <a:cs typeface="Open Sans" pitchFamily="34" charset="-120"/>
              </a:rPr>
              <a:t>Compușii</a:t>
            </a:r>
            <a:r>
              <a:rPr lang="en-US" sz="2400" dirty="0">
                <a:solidFill>
                  <a:srgbClr val="403C4E"/>
                </a:solidFill>
                <a:latin typeface="Open Sans" pitchFamily="34" charset="0"/>
                <a:ea typeface="Open Sans" pitchFamily="34" charset="-122"/>
                <a:cs typeface="Open Sans" pitchFamily="34" charset="-120"/>
              </a:rPr>
              <a:t> organici cu acțiune biologică joacă un rol esențial în funcționarea organismelor vii. Aceștia includ grăsimi, proteine, glucide și alte molecule importante care susțin procesele vitale. Înțelegerea structurii, proprietăților și funcțiilor acestor compuși este crucială pentru a aprecia complexitatea și delicatețea sistemelor biologice. În această prezentare, vom explora în detaliu aceste clase de compuși organici și modul în care contribuie la sănătatea și bunăstarea organismelor.</a:t>
            </a:r>
            <a:endParaRPr lang="en-US" sz="2400" dirty="0"/>
          </a:p>
        </p:txBody>
      </p:sp>
      <p:sp>
        <p:nvSpPr>
          <p:cNvPr id="9" name="Text 4"/>
          <p:cNvSpPr/>
          <p:nvPr/>
        </p:nvSpPr>
        <p:spPr>
          <a:xfrm>
            <a:off x="6290548" y="6378893"/>
            <a:ext cx="163711"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2491740"/>
            <a:ext cx="4869180" cy="3246120"/>
          </a:xfrm>
          <a:prstGeom prst="rect">
            <a:avLst/>
          </a:prstGeom>
        </p:spPr>
      </p:pic>
      <p:sp>
        <p:nvSpPr>
          <p:cNvPr id="6" name="Text 1"/>
          <p:cNvSpPr/>
          <p:nvPr/>
        </p:nvSpPr>
        <p:spPr>
          <a:xfrm>
            <a:off x="864037" y="1182886"/>
            <a:ext cx="7415927" cy="1543050"/>
          </a:xfrm>
          <a:prstGeom prst="rect">
            <a:avLst/>
          </a:prstGeom>
          <a:noFill/>
          <a:ln/>
        </p:spPr>
        <p:txBody>
          <a:bodyPr wrap="square" rtlCol="0" anchor="t"/>
          <a:lstStyle/>
          <a:p>
            <a:pPr marL="0" indent="0" algn="ctr">
              <a:lnSpc>
                <a:spcPts val="6075"/>
              </a:lnSpc>
              <a:buNone/>
            </a:pPr>
            <a:r>
              <a:rPr lang="en-US" sz="4860" b="1" dirty="0" err="1">
                <a:solidFill>
                  <a:srgbClr val="403C4E"/>
                </a:solidFill>
                <a:latin typeface="Merriweather" pitchFamily="34" charset="0"/>
                <a:ea typeface="Merriweather" pitchFamily="34" charset="-122"/>
                <a:cs typeface="Merriweather" pitchFamily="34" charset="-120"/>
              </a:rPr>
              <a:t>Concluzii</a:t>
            </a:r>
            <a:r>
              <a:rPr lang="en-US" sz="4860" b="1" dirty="0">
                <a:solidFill>
                  <a:srgbClr val="403C4E"/>
                </a:solidFill>
                <a:latin typeface="Merriweather" pitchFamily="34" charset="0"/>
                <a:ea typeface="Merriweather" pitchFamily="34" charset="-122"/>
                <a:cs typeface="Merriweather" pitchFamily="34" charset="-120"/>
              </a:rPr>
              <a:t> </a:t>
            </a:r>
            <a:r>
              <a:rPr lang="en-US" sz="4860" b="1" dirty="0" err="1">
                <a:solidFill>
                  <a:srgbClr val="403C4E"/>
                </a:solidFill>
                <a:latin typeface="Merriweather" pitchFamily="34" charset="0"/>
                <a:ea typeface="Merriweather" pitchFamily="34" charset="-122"/>
                <a:cs typeface="Merriweather" pitchFamily="34" charset="-120"/>
              </a:rPr>
              <a:t>și</a:t>
            </a:r>
            <a:r>
              <a:rPr lang="en-US" sz="4860" b="1" dirty="0">
                <a:solidFill>
                  <a:srgbClr val="403C4E"/>
                </a:solidFill>
                <a:latin typeface="Merriweather" pitchFamily="34" charset="0"/>
                <a:ea typeface="Merriweather" pitchFamily="34" charset="-122"/>
                <a:cs typeface="Merriweather" pitchFamily="34" charset="-120"/>
              </a:rPr>
              <a:t> </a:t>
            </a:r>
            <a:r>
              <a:rPr lang="en-US" sz="4860" b="1" dirty="0" err="1">
                <a:solidFill>
                  <a:srgbClr val="403C4E"/>
                </a:solidFill>
                <a:latin typeface="Merriweather" pitchFamily="34" charset="0"/>
                <a:ea typeface="Merriweather" pitchFamily="34" charset="-122"/>
                <a:cs typeface="Merriweather" pitchFamily="34" charset="-120"/>
              </a:rPr>
              <a:t>aplicații</a:t>
            </a:r>
            <a:r>
              <a:rPr lang="en-US" sz="4860" b="1" dirty="0">
                <a:solidFill>
                  <a:srgbClr val="403C4E"/>
                </a:solidFill>
                <a:latin typeface="Merriweather" pitchFamily="34" charset="0"/>
                <a:ea typeface="Merriweather" pitchFamily="34" charset="-122"/>
                <a:cs typeface="Merriweather" pitchFamily="34" charset="-120"/>
              </a:rPr>
              <a:t> practice</a:t>
            </a:r>
            <a:endParaRPr lang="en-US" sz="4860" dirty="0"/>
          </a:p>
        </p:txBody>
      </p:sp>
      <p:sp>
        <p:nvSpPr>
          <p:cNvPr id="7" name="Text 2"/>
          <p:cNvSpPr/>
          <p:nvPr/>
        </p:nvSpPr>
        <p:spPr>
          <a:xfrm>
            <a:off x="864037" y="3096220"/>
            <a:ext cx="7415927" cy="3950494"/>
          </a:xfrm>
          <a:prstGeom prst="rect">
            <a:avLst/>
          </a:prstGeom>
          <a:noFill/>
          <a:ln/>
        </p:spPr>
        <p:txBody>
          <a:bodyPr wrap="square" rtlCol="0" anchor="t"/>
          <a:lstStyle/>
          <a:p>
            <a:pPr marL="0" indent="0" algn="just">
              <a:lnSpc>
                <a:spcPts val="3110"/>
              </a:lnSpc>
              <a:buNone/>
            </a:pPr>
            <a:r>
              <a:rPr lang="en-US" sz="1944" dirty="0">
                <a:solidFill>
                  <a:srgbClr val="403C4E"/>
                </a:solidFill>
                <a:latin typeface="Open Sans" pitchFamily="34" charset="0"/>
                <a:ea typeface="Open Sans" pitchFamily="34" charset="-122"/>
                <a:cs typeface="Open Sans" pitchFamily="34" charset="-120"/>
              </a:rPr>
              <a:t>Compușii organici cu acțiune biologică sunt esențiali pentru funcționarea organismelor vii. Grăsimile, proteinele și glucidele joacă roluri critice în procesele metabolice, structura celulară și multe alte funcții vitale. Înțelegerea aprofundată a acestor molecule complexe este crucială nu doar pentru biologie fundamentală, ci și pentru aplicații practice în domenii precum medicina, farmaceutica și industria alimentară. Cunoașterea proprietăților și funcțiilor acestor compuși organici ne permite să dezvoltăm modalități eficiente de a promova sănătatea și bunăstarea organismului.</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864037" y="1224677"/>
            <a:ext cx="12902327" cy="1543050"/>
          </a:xfrm>
          <a:prstGeom prst="rect">
            <a:avLst/>
          </a:prstGeom>
          <a:noFill/>
          <a:ln/>
        </p:spPr>
        <p:txBody>
          <a:bodyPr wrap="square" rtlCol="0" anchor="t"/>
          <a:lstStyle/>
          <a:p>
            <a:pPr marL="0" indent="0" algn="ctr">
              <a:lnSpc>
                <a:spcPts val="6075"/>
              </a:lnSpc>
              <a:buNone/>
            </a:pPr>
            <a:r>
              <a:rPr lang="en-US" sz="4860" b="1" dirty="0">
                <a:solidFill>
                  <a:srgbClr val="403C4E"/>
                </a:solidFill>
                <a:latin typeface="Merriweather" pitchFamily="34" charset="0"/>
                <a:ea typeface="Merriweather" pitchFamily="34" charset="-122"/>
                <a:cs typeface="Merriweather" pitchFamily="34" charset="-120"/>
              </a:rPr>
              <a:t>Grăsimi: </a:t>
            </a:r>
            <a:r>
              <a:rPr lang="en-US" sz="4860" b="1" dirty="0" err="1">
                <a:solidFill>
                  <a:srgbClr val="403C4E"/>
                </a:solidFill>
                <a:latin typeface="Merriweather" pitchFamily="34" charset="0"/>
                <a:ea typeface="Merriweather" pitchFamily="34" charset="-122"/>
                <a:cs typeface="Merriweather" pitchFamily="34" charset="-120"/>
              </a:rPr>
              <a:t>structură</a:t>
            </a:r>
            <a:r>
              <a:rPr lang="en-US" sz="4860" b="1" dirty="0">
                <a:solidFill>
                  <a:srgbClr val="403C4E"/>
                </a:solidFill>
                <a:latin typeface="Merriweather" pitchFamily="34" charset="0"/>
                <a:ea typeface="Merriweather" pitchFamily="34" charset="-122"/>
                <a:cs typeface="Merriweather" pitchFamily="34" charset="-120"/>
              </a:rPr>
              <a:t>, </a:t>
            </a:r>
            <a:r>
              <a:rPr lang="en-US" sz="4860" b="1" dirty="0" err="1">
                <a:solidFill>
                  <a:srgbClr val="403C4E"/>
                </a:solidFill>
                <a:latin typeface="Merriweather" pitchFamily="34" charset="0"/>
                <a:ea typeface="Merriweather" pitchFamily="34" charset="-122"/>
                <a:cs typeface="Merriweather" pitchFamily="34" charset="-120"/>
              </a:rPr>
              <a:t>proprietăți</a:t>
            </a:r>
            <a:r>
              <a:rPr lang="en-US" sz="4860" b="1" dirty="0">
                <a:solidFill>
                  <a:srgbClr val="403C4E"/>
                </a:solidFill>
                <a:latin typeface="Merriweather" pitchFamily="34" charset="0"/>
                <a:ea typeface="Merriweather" pitchFamily="34" charset="-122"/>
                <a:cs typeface="Merriweather" pitchFamily="34" charset="-120"/>
              </a:rPr>
              <a:t> </a:t>
            </a:r>
            <a:r>
              <a:rPr lang="en-US" sz="4860" b="1" dirty="0" err="1">
                <a:solidFill>
                  <a:srgbClr val="403C4E"/>
                </a:solidFill>
                <a:latin typeface="Merriweather" pitchFamily="34" charset="0"/>
                <a:ea typeface="Merriweather" pitchFamily="34" charset="-122"/>
                <a:cs typeface="Merriweather" pitchFamily="34" charset="-120"/>
              </a:rPr>
              <a:t>și</a:t>
            </a:r>
            <a:r>
              <a:rPr lang="en-US" sz="4860" b="1" dirty="0">
                <a:solidFill>
                  <a:srgbClr val="403C4E"/>
                </a:solidFill>
                <a:latin typeface="Merriweather" pitchFamily="34" charset="0"/>
                <a:ea typeface="Merriweather" pitchFamily="34" charset="-122"/>
                <a:cs typeface="Merriweather" pitchFamily="34" charset="-120"/>
              </a:rPr>
              <a:t> </a:t>
            </a:r>
            <a:r>
              <a:rPr lang="en-US" sz="4860" b="1" dirty="0" err="1">
                <a:solidFill>
                  <a:srgbClr val="403C4E"/>
                </a:solidFill>
                <a:latin typeface="Merriweather" pitchFamily="34" charset="0"/>
                <a:ea typeface="Merriweather" pitchFamily="34" charset="-122"/>
                <a:cs typeface="Merriweather" pitchFamily="34" charset="-120"/>
              </a:rPr>
              <a:t>funcții</a:t>
            </a:r>
            <a:r>
              <a:rPr lang="en-US" sz="4860" b="1" dirty="0">
                <a:solidFill>
                  <a:srgbClr val="403C4E"/>
                </a:solidFill>
                <a:latin typeface="Merriweather" pitchFamily="34" charset="0"/>
                <a:ea typeface="Merriweather" pitchFamily="34" charset="-122"/>
                <a:cs typeface="Merriweather" pitchFamily="34" charset="-120"/>
              </a:rPr>
              <a:t> </a:t>
            </a:r>
            <a:r>
              <a:rPr lang="en-US" sz="4860" b="1" dirty="0" err="1">
                <a:solidFill>
                  <a:srgbClr val="403C4E"/>
                </a:solidFill>
                <a:latin typeface="Merriweather" pitchFamily="34" charset="0"/>
                <a:ea typeface="Merriweather" pitchFamily="34" charset="-122"/>
                <a:cs typeface="Merriweather" pitchFamily="34" charset="-120"/>
              </a:rPr>
              <a:t>biologice</a:t>
            </a:r>
            <a:endParaRPr lang="en-US" sz="4860" dirty="0"/>
          </a:p>
        </p:txBody>
      </p:sp>
      <p:sp>
        <p:nvSpPr>
          <p:cNvPr id="5" name="Text 2"/>
          <p:cNvSpPr/>
          <p:nvPr/>
        </p:nvSpPr>
        <p:spPr>
          <a:xfrm>
            <a:off x="864037" y="3384828"/>
            <a:ext cx="3086100" cy="385763"/>
          </a:xfrm>
          <a:prstGeom prst="rect">
            <a:avLst/>
          </a:prstGeom>
          <a:noFill/>
          <a:ln/>
        </p:spPr>
        <p:txBody>
          <a:bodyPr wrap="none" rtlCol="0" anchor="t"/>
          <a:lstStyle/>
          <a:p>
            <a:pPr marL="0" indent="0">
              <a:lnSpc>
                <a:spcPts val="3038"/>
              </a:lnSpc>
              <a:buNone/>
            </a:pPr>
            <a:r>
              <a:rPr lang="en-US" sz="2430" b="1" dirty="0">
                <a:solidFill>
                  <a:srgbClr val="403C4E"/>
                </a:solidFill>
                <a:latin typeface="Merriweather" pitchFamily="34" charset="0"/>
                <a:ea typeface="Merriweather" pitchFamily="34" charset="-122"/>
                <a:cs typeface="Merriweather" pitchFamily="34" charset="-120"/>
              </a:rPr>
              <a:t>Structură</a:t>
            </a:r>
            <a:endParaRPr lang="en-US" sz="2430" dirty="0"/>
          </a:p>
        </p:txBody>
      </p:sp>
      <p:sp>
        <p:nvSpPr>
          <p:cNvPr id="6" name="Text 3"/>
          <p:cNvSpPr/>
          <p:nvPr/>
        </p:nvSpPr>
        <p:spPr>
          <a:xfrm>
            <a:off x="864037" y="4017407"/>
            <a:ext cx="3898821" cy="2765346"/>
          </a:xfrm>
          <a:prstGeom prst="rect">
            <a:avLst/>
          </a:prstGeom>
          <a:noFill/>
          <a:ln/>
        </p:spPr>
        <p:txBody>
          <a:bodyPr wrap="square" rtlCol="0" anchor="t"/>
          <a:lstStyle/>
          <a:p>
            <a:pPr marL="0" indent="0">
              <a:lnSpc>
                <a:spcPts val="3110"/>
              </a:lnSpc>
              <a:buNone/>
            </a:pPr>
            <a:r>
              <a:rPr lang="en-US" sz="1944" dirty="0">
                <a:solidFill>
                  <a:srgbClr val="403C4E"/>
                </a:solidFill>
                <a:latin typeface="Open Sans" pitchFamily="34" charset="0"/>
                <a:ea typeface="Open Sans" pitchFamily="34" charset="-122"/>
                <a:cs typeface="Open Sans" pitchFamily="34" charset="-120"/>
              </a:rPr>
              <a:t>Grăsimile, sau lipidele, sunt compuși organici hidrofobici care includ trigliceride, fosfolipide și steroizi. Ele sunt formate din lanțuri lungi de atomi de carbon și hidrogen, cu una sau mai multe legături duble.</a:t>
            </a:r>
            <a:endParaRPr lang="en-US" sz="1944" dirty="0"/>
          </a:p>
        </p:txBody>
      </p:sp>
      <p:sp>
        <p:nvSpPr>
          <p:cNvPr id="7" name="Text 4"/>
          <p:cNvSpPr/>
          <p:nvPr/>
        </p:nvSpPr>
        <p:spPr>
          <a:xfrm>
            <a:off x="5372695" y="3384828"/>
            <a:ext cx="3086100" cy="385763"/>
          </a:xfrm>
          <a:prstGeom prst="rect">
            <a:avLst/>
          </a:prstGeom>
          <a:noFill/>
          <a:ln/>
        </p:spPr>
        <p:txBody>
          <a:bodyPr wrap="none" rtlCol="0" anchor="t"/>
          <a:lstStyle/>
          <a:p>
            <a:pPr marL="0" indent="0">
              <a:lnSpc>
                <a:spcPts val="3038"/>
              </a:lnSpc>
              <a:buNone/>
            </a:pPr>
            <a:r>
              <a:rPr lang="en-US" sz="2430" b="1" dirty="0">
                <a:solidFill>
                  <a:srgbClr val="403C4E"/>
                </a:solidFill>
                <a:latin typeface="Merriweather" pitchFamily="34" charset="0"/>
                <a:ea typeface="Merriweather" pitchFamily="34" charset="-122"/>
                <a:cs typeface="Merriweather" pitchFamily="34" charset="-120"/>
              </a:rPr>
              <a:t>Proprietăți</a:t>
            </a:r>
            <a:endParaRPr lang="en-US" sz="2430" dirty="0"/>
          </a:p>
        </p:txBody>
      </p:sp>
      <p:sp>
        <p:nvSpPr>
          <p:cNvPr id="8" name="Text 5"/>
          <p:cNvSpPr/>
          <p:nvPr/>
        </p:nvSpPr>
        <p:spPr>
          <a:xfrm>
            <a:off x="5372695" y="4017407"/>
            <a:ext cx="3898821" cy="2370296"/>
          </a:xfrm>
          <a:prstGeom prst="rect">
            <a:avLst/>
          </a:prstGeom>
          <a:noFill/>
          <a:ln/>
        </p:spPr>
        <p:txBody>
          <a:bodyPr wrap="square" rtlCol="0" anchor="t"/>
          <a:lstStyle/>
          <a:p>
            <a:pPr marL="0" indent="0">
              <a:lnSpc>
                <a:spcPts val="3110"/>
              </a:lnSpc>
              <a:buNone/>
            </a:pPr>
            <a:r>
              <a:rPr lang="en-US" sz="1944" dirty="0">
                <a:solidFill>
                  <a:srgbClr val="403C4E"/>
                </a:solidFill>
                <a:latin typeface="Open Sans" pitchFamily="34" charset="0"/>
                <a:ea typeface="Open Sans" pitchFamily="34" charset="-122"/>
                <a:cs typeface="Open Sans" pitchFamily="34" charset="-120"/>
              </a:rPr>
              <a:t>Grăsimile sunt insolubile în apă, însă solubile în solvenți organici. Ele au un rol important în depozitarea și transportul energiei, iar unele acționează și ca molecule de semnalizare.</a:t>
            </a:r>
            <a:endParaRPr lang="en-US" sz="1944" dirty="0"/>
          </a:p>
        </p:txBody>
      </p:sp>
      <p:sp>
        <p:nvSpPr>
          <p:cNvPr id="9" name="Text 6"/>
          <p:cNvSpPr/>
          <p:nvPr/>
        </p:nvSpPr>
        <p:spPr>
          <a:xfrm>
            <a:off x="9881354" y="3384828"/>
            <a:ext cx="3086100" cy="385763"/>
          </a:xfrm>
          <a:prstGeom prst="rect">
            <a:avLst/>
          </a:prstGeom>
          <a:noFill/>
          <a:ln/>
        </p:spPr>
        <p:txBody>
          <a:bodyPr wrap="none" rtlCol="0" anchor="t"/>
          <a:lstStyle/>
          <a:p>
            <a:pPr marL="0" indent="0">
              <a:lnSpc>
                <a:spcPts val="3038"/>
              </a:lnSpc>
              <a:buNone/>
            </a:pPr>
            <a:r>
              <a:rPr lang="en-US" sz="2430" b="1" dirty="0" err="1">
                <a:solidFill>
                  <a:srgbClr val="403C4E"/>
                </a:solidFill>
                <a:latin typeface="Merriweather" pitchFamily="34" charset="0"/>
                <a:ea typeface="Merriweather" pitchFamily="34" charset="-122"/>
                <a:cs typeface="Merriweather" pitchFamily="34" charset="-120"/>
              </a:rPr>
              <a:t>Funcții</a:t>
            </a:r>
            <a:r>
              <a:rPr lang="en-US" sz="2430" b="1" dirty="0">
                <a:solidFill>
                  <a:srgbClr val="403C4E"/>
                </a:solidFill>
                <a:latin typeface="Merriweather" pitchFamily="34" charset="0"/>
                <a:ea typeface="Merriweather" pitchFamily="34" charset="-122"/>
                <a:cs typeface="Merriweather" pitchFamily="34" charset="-120"/>
              </a:rPr>
              <a:t> </a:t>
            </a:r>
            <a:r>
              <a:rPr lang="en-US" sz="2430" b="1" dirty="0" err="1">
                <a:solidFill>
                  <a:srgbClr val="403C4E"/>
                </a:solidFill>
                <a:latin typeface="Merriweather" pitchFamily="34" charset="0"/>
                <a:ea typeface="Merriweather" pitchFamily="34" charset="-122"/>
                <a:cs typeface="Merriweather" pitchFamily="34" charset="-120"/>
              </a:rPr>
              <a:t>biologice</a:t>
            </a:r>
            <a:endParaRPr lang="en-US" sz="2430" dirty="0"/>
          </a:p>
        </p:txBody>
      </p:sp>
      <p:sp>
        <p:nvSpPr>
          <p:cNvPr id="10" name="Text 7"/>
          <p:cNvSpPr/>
          <p:nvPr/>
        </p:nvSpPr>
        <p:spPr>
          <a:xfrm>
            <a:off x="9881354" y="4017407"/>
            <a:ext cx="3898821" cy="2370296"/>
          </a:xfrm>
          <a:prstGeom prst="rect">
            <a:avLst/>
          </a:prstGeom>
          <a:noFill/>
          <a:ln/>
        </p:spPr>
        <p:txBody>
          <a:bodyPr wrap="square" rtlCol="0" anchor="t"/>
          <a:lstStyle/>
          <a:p>
            <a:pPr marL="0" indent="0">
              <a:lnSpc>
                <a:spcPts val="3110"/>
              </a:lnSpc>
              <a:buNone/>
            </a:pPr>
            <a:r>
              <a:rPr lang="en-US" sz="1944" dirty="0">
                <a:solidFill>
                  <a:srgbClr val="403C4E"/>
                </a:solidFill>
                <a:latin typeface="Open Sans" pitchFamily="34" charset="0"/>
                <a:ea typeface="Open Sans" pitchFamily="34" charset="-122"/>
                <a:cs typeface="Open Sans" pitchFamily="34" charset="-120"/>
              </a:rPr>
              <a:t>Grăsimile sunt esențiale pentru structura membranelor celulare, izolarea termică, protecția organelor, precum și pentru absorția și transportul vitaminelor liposolubile.</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rotWithShape="1">
          <a:blip r:embed="rId4"/>
          <a:srcRect l="34643" t="14340" r="32821" b="26452"/>
          <a:stretch/>
        </p:blipFill>
        <p:spPr>
          <a:xfrm>
            <a:off x="203081" y="146778"/>
            <a:ext cx="5935186" cy="1966763"/>
          </a:xfrm>
          <a:prstGeom prst="rect">
            <a:avLst/>
          </a:prstGeom>
        </p:spPr>
      </p:pic>
      <p:sp>
        <p:nvSpPr>
          <p:cNvPr id="5" name="Text 1"/>
          <p:cNvSpPr/>
          <p:nvPr/>
        </p:nvSpPr>
        <p:spPr>
          <a:xfrm>
            <a:off x="1493758" y="3251835"/>
            <a:ext cx="11642765" cy="1331833"/>
          </a:xfrm>
          <a:prstGeom prst="rect">
            <a:avLst/>
          </a:prstGeom>
          <a:noFill/>
          <a:ln/>
        </p:spPr>
        <p:txBody>
          <a:bodyPr wrap="square" rtlCol="0" anchor="t"/>
          <a:lstStyle/>
          <a:p>
            <a:pPr marL="0" indent="0" algn="ctr">
              <a:lnSpc>
                <a:spcPts val="5245"/>
              </a:lnSpc>
              <a:buNone/>
            </a:pPr>
            <a:r>
              <a:rPr lang="en-US" sz="4196" b="1" dirty="0" err="1">
                <a:solidFill>
                  <a:srgbClr val="403C4E"/>
                </a:solidFill>
                <a:latin typeface="Merriweather" pitchFamily="34" charset="0"/>
                <a:ea typeface="Merriweather" pitchFamily="34" charset="-122"/>
                <a:cs typeface="Merriweather" pitchFamily="34" charset="-120"/>
              </a:rPr>
              <a:t>Acizi</a:t>
            </a:r>
            <a:r>
              <a:rPr lang="en-US" sz="4196" b="1" dirty="0">
                <a:solidFill>
                  <a:srgbClr val="403C4E"/>
                </a:solidFill>
                <a:latin typeface="Merriweather" pitchFamily="34" charset="0"/>
                <a:ea typeface="Merriweather" pitchFamily="34" charset="-122"/>
                <a:cs typeface="Merriweather" pitchFamily="34" charset="-120"/>
              </a:rPr>
              <a:t> </a:t>
            </a:r>
            <a:r>
              <a:rPr lang="en-US" sz="4196" b="1" dirty="0" err="1">
                <a:latin typeface="Merriweather" pitchFamily="34" charset="0"/>
                <a:ea typeface="Merriweather" pitchFamily="34" charset="-122"/>
                <a:cs typeface="Merriweather" pitchFamily="34" charset="-120"/>
              </a:rPr>
              <a:t>grași</a:t>
            </a:r>
            <a:r>
              <a:rPr lang="en-US" sz="4196" b="1" dirty="0">
                <a:latin typeface="Merriweather" pitchFamily="34" charset="0"/>
                <a:ea typeface="Merriweather" pitchFamily="34" charset="-122"/>
                <a:cs typeface="Merriweather" pitchFamily="34" charset="-120"/>
              </a:rPr>
              <a:t> </a:t>
            </a:r>
            <a:r>
              <a:rPr lang="en-US" sz="4196" b="1" dirty="0" err="1">
                <a:latin typeface="Merriweather" pitchFamily="34" charset="0"/>
                <a:ea typeface="Merriweather" pitchFamily="34" charset="-122"/>
                <a:cs typeface="Merriweather" pitchFamily="34" charset="-120"/>
              </a:rPr>
              <a:t>saturați</a:t>
            </a:r>
            <a:r>
              <a:rPr lang="en-US" sz="4196" b="1" dirty="0">
                <a:latin typeface="Merriweather" pitchFamily="34" charset="0"/>
                <a:ea typeface="Merriweather" pitchFamily="34" charset="-122"/>
                <a:cs typeface="Merriweather" pitchFamily="34" charset="-120"/>
              </a:rPr>
              <a:t>, </a:t>
            </a:r>
            <a:r>
              <a:rPr lang="en-US" sz="4196" b="1" dirty="0" err="1">
                <a:latin typeface="Merriweather" pitchFamily="34" charset="0"/>
                <a:ea typeface="Merriweather" pitchFamily="34" charset="-122"/>
                <a:cs typeface="Merriweather" pitchFamily="34" charset="-120"/>
              </a:rPr>
              <a:t>nesaturați</a:t>
            </a:r>
            <a:r>
              <a:rPr lang="en-US" sz="4196" b="1" dirty="0">
                <a:latin typeface="Merriweather" pitchFamily="34" charset="0"/>
                <a:ea typeface="Merriweather" pitchFamily="34" charset="-122"/>
                <a:cs typeface="Merriweather" pitchFamily="34" charset="-120"/>
              </a:rPr>
              <a:t> </a:t>
            </a:r>
            <a:r>
              <a:rPr lang="en-US" sz="4196" b="1" dirty="0" err="1">
                <a:latin typeface="Merriweather" pitchFamily="34" charset="0"/>
                <a:ea typeface="Merriweather" pitchFamily="34" charset="-122"/>
                <a:cs typeface="Merriweather" pitchFamily="34" charset="-120"/>
              </a:rPr>
              <a:t>și</a:t>
            </a:r>
            <a:r>
              <a:rPr lang="en-US" sz="4196" b="1" dirty="0">
                <a:latin typeface="Merriweather" pitchFamily="34" charset="0"/>
                <a:ea typeface="Merriweather" pitchFamily="34" charset="-122"/>
                <a:cs typeface="Merriweather" pitchFamily="34" charset="-120"/>
              </a:rPr>
              <a:t> </a:t>
            </a:r>
            <a:r>
              <a:rPr lang="en-US" sz="4196" b="1" dirty="0" err="1">
                <a:latin typeface="Merriweather" pitchFamily="34" charset="0"/>
                <a:ea typeface="Merriweather" pitchFamily="34" charset="-122"/>
                <a:cs typeface="Merriweather" pitchFamily="34" charset="-120"/>
              </a:rPr>
              <a:t>polinesaturați</a:t>
            </a:r>
            <a:endParaRPr lang="en-US" sz="4196" dirty="0"/>
          </a:p>
        </p:txBody>
      </p:sp>
      <p:sp>
        <p:nvSpPr>
          <p:cNvPr id="6" name="Shape 2"/>
          <p:cNvSpPr/>
          <p:nvPr/>
        </p:nvSpPr>
        <p:spPr>
          <a:xfrm>
            <a:off x="1493758" y="5143024"/>
            <a:ext cx="479465" cy="479465"/>
          </a:xfrm>
          <a:prstGeom prst="roundRect">
            <a:avLst>
              <a:gd name="adj" fmla="val 20004"/>
            </a:avLst>
          </a:prstGeom>
          <a:solidFill>
            <a:srgbClr val="FFD8CC"/>
          </a:solidFill>
          <a:ln w="7620">
            <a:solidFill>
              <a:srgbClr val="E5BEB2"/>
            </a:solidFill>
            <a:prstDash val="solid"/>
          </a:ln>
        </p:spPr>
      </p:sp>
      <p:sp>
        <p:nvSpPr>
          <p:cNvPr id="7" name="Text 3"/>
          <p:cNvSpPr/>
          <p:nvPr/>
        </p:nvSpPr>
        <p:spPr>
          <a:xfrm>
            <a:off x="1660208" y="5222915"/>
            <a:ext cx="146447" cy="319683"/>
          </a:xfrm>
          <a:prstGeom prst="rect">
            <a:avLst/>
          </a:prstGeom>
          <a:noFill/>
          <a:ln/>
        </p:spPr>
        <p:txBody>
          <a:bodyPr wrap="none" rtlCol="0" anchor="t"/>
          <a:lstStyle/>
          <a:p>
            <a:pPr marL="0" indent="0" algn="ctr">
              <a:lnSpc>
                <a:spcPts val="2517"/>
              </a:lnSpc>
              <a:buNone/>
            </a:pPr>
            <a:r>
              <a:rPr lang="en-US" sz="2517" b="1" dirty="0">
                <a:solidFill>
                  <a:srgbClr val="403C4E"/>
                </a:solidFill>
                <a:latin typeface="Merriweather" pitchFamily="34" charset="0"/>
                <a:ea typeface="Merriweather" pitchFamily="34" charset="-122"/>
                <a:cs typeface="Merriweather" pitchFamily="34" charset="-120"/>
              </a:rPr>
              <a:t>1</a:t>
            </a:r>
            <a:endParaRPr lang="en-US" sz="2517" dirty="0"/>
          </a:p>
        </p:txBody>
      </p:sp>
      <p:sp>
        <p:nvSpPr>
          <p:cNvPr id="8" name="Text 4"/>
          <p:cNvSpPr/>
          <p:nvPr/>
        </p:nvSpPr>
        <p:spPr>
          <a:xfrm>
            <a:off x="2186345" y="5143024"/>
            <a:ext cx="2664143" cy="333018"/>
          </a:xfrm>
          <a:prstGeom prst="rect">
            <a:avLst/>
          </a:prstGeom>
          <a:noFill/>
          <a:ln/>
        </p:spPr>
        <p:txBody>
          <a:bodyPr wrap="none" rtlCol="0" anchor="t"/>
          <a:lstStyle/>
          <a:p>
            <a:pPr marL="0" indent="0">
              <a:lnSpc>
                <a:spcPts val="2622"/>
              </a:lnSpc>
              <a:buNone/>
            </a:pPr>
            <a:r>
              <a:rPr lang="en-US" sz="2098" b="1" dirty="0" err="1">
                <a:solidFill>
                  <a:srgbClr val="403C4E"/>
                </a:solidFill>
                <a:latin typeface="Merriweather" pitchFamily="34" charset="0"/>
                <a:ea typeface="Merriweather" pitchFamily="34" charset="-122"/>
                <a:cs typeface="Merriweather" pitchFamily="34" charset="-120"/>
              </a:rPr>
              <a:t>Acizi</a:t>
            </a:r>
            <a:r>
              <a:rPr lang="en-US" sz="2098" b="1" dirty="0">
                <a:solidFill>
                  <a:srgbClr val="403C4E"/>
                </a:solidFill>
                <a:latin typeface="Merriweather" pitchFamily="34" charset="0"/>
                <a:ea typeface="Merriweather" pitchFamily="34" charset="-122"/>
                <a:cs typeface="Merriweather" pitchFamily="34" charset="-120"/>
              </a:rPr>
              <a:t> </a:t>
            </a:r>
            <a:r>
              <a:rPr lang="en-US" sz="2098" b="1" dirty="0" err="1">
                <a:solidFill>
                  <a:srgbClr val="403C4E"/>
                </a:solidFill>
                <a:latin typeface="Merriweather" pitchFamily="34" charset="0"/>
                <a:ea typeface="Merriweather" pitchFamily="34" charset="-122"/>
                <a:cs typeface="Merriweather" pitchFamily="34" charset="-120"/>
              </a:rPr>
              <a:t>grași</a:t>
            </a:r>
            <a:r>
              <a:rPr lang="en-US" sz="2098" b="1" dirty="0">
                <a:solidFill>
                  <a:srgbClr val="403C4E"/>
                </a:solidFill>
                <a:latin typeface="Merriweather" pitchFamily="34" charset="0"/>
                <a:ea typeface="Merriweather" pitchFamily="34" charset="-122"/>
                <a:cs typeface="Merriweather" pitchFamily="34" charset="-120"/>
              </a:rPr>
              <a:t> </a:t>
            </a:r>
            <a:r>
              <a:rPr lang="en-US" sz="2098" b="1" dirty="0" err="1">
                <a:solidFill>
                  <a:srgbClr val="403C4E"/>
                </a:solidFill>
                <a:latin typeface="Merriweather" pitchFamily="34" charset="0"/>
                <a:ea typeface="Merriweather" pitchFamily="34" charset="-122"/>
                <a:cs typeface="Merriweather" pitchFamily="34" charset="-120"/>
              </a:rPr>
              <a:t>saturați</a:t>
            </a:r>
            <a:endParaRPr lang="en-US" sz="2098" dirty="0"/>
          </a:p>
        </p:txBody>
      </p:sp>
      <p:sp>
        <p:nvSpPr>
          <p:cNvPr id="9" name="Text 5"/>
          <p:cNvSpPr/>
          <p:nvPr/>
        </p:nvSpPr>
        <p:spPr>
          <a:xfrm>
            <a:off x="2186345" y="5603915"/>
            <a:ext cx="3046214" cy="1704975"/>
          </a:xfrm>
          <a:prstGeom prst="rect">
            <a:avLst/>
          </a:prstGeom>
          <a:noFill/>
          <a:ln/>
        </p:spPr>
        <p:txBody>
          <a:bodyPr wrap="square" rtlCol="0" anchor="t"/>
          <a:lstStyle/>
          <a:p>
            <a:pPr marL="0" indent="0">
              <a:lnSpc>
                <a:spcPts val="2685"/>
              </a:lnSpc>
              <a:buNone/>
            </a:pPr>
            <a:r>
              <a:rPr lang="en-US" sz="1678" dirty="0">
                <a:solidFill>
                  <a:srgbClr val="403C4E"/>
                </a:solidFill>
                <a:latin typeface="Open Sans" pitchFamily="34" charset="0"/>
                <a:ea typeface="Open Sans" pitchFamily="34" charset="-122"/>
                <a:cs typeface="Open Sans" pitchFamily="34" charset="-120"/>
              </a:rPr>
              <a:t>Nu conțin legături duble, fiind complet saturați cu atomi de hidrogen. Pot contribui la creșterea nivelului colesterolului.</a:t>
            </a:r>
            <a:endParaRPr lang="en-US" sz="1678" dirty="0"/>
          </a:p>
        </p:txBody>
      </p:sp>
      <p:sp>
        <p:nvSpPr>
          <p:cNvPr id="10" name="Shape 6"/>
          <p:cNvSpPr/>
          <p:nvPr/>
        </p:nvSpPr>
        <p:spPr>
          <a:xfrm>
            <a:off x="5445681" y="5143024"/>
            <a:ext cx="479465" cy="479465"/>
          </a:xfrm>
          <a:prstGeom prst="roundRect">
            <a:avLst>
              <a:gd name="adj" fmla="val 20004"/>
            </a:avLst>
          </a:prstGeom>
          <a:solidFill>
            <a:srgbClr val="FFD8CC"/>
          </a:solidFill>
          <a:ln w="7620">
            <a:solidFill>
              <a:srgbClr val="E5BEB2"/>
            </a:solidFill>
            <a:prstDash val="solid"/>
          </a:ln>
        </p:spPr>
      </p:sp>
      <p:sp>
        <p:nvSpPr>
          <p:cNvPr id="11" name="Text 7"/>
          <p:cNvSpPr/>
          <p:nvPr/>
        </p:nvSpPr>
        <p:spPr>
          <a:xfrm>
            <a:off x="5588675" y="5222915"/>
            <a:ext cx="193358" cy="319683"/>
          </a:xfrm>
          <a:prstGeom prst="rect">
            <a:avLst/>
          </a:prstGeom>
          <a:noFill/>
          <a:ln/>
        </p:spPr>
        <p:txBody>
          <a:bodyPr wrap="none" rtlCol="0" anchor="t"/>
          <a:lstStyle/>
          <a:p>
            <a:pPr marL="0" indent="0" algn="ctr">
              <a:lnSpc>
                <a:spcPts val="2517"/>
              </a:lnSpc>
              <a:buNone/>
            </a:pPr>
            <a:r>
              <a:rPr lang="en-US" sz="2517" b="1" dirty="0">
                <a:solidFill>
                  <a:srgbClr val="403C4E"/>
                </a:solidFill>
                <a:latin typeface="Merriweather" pitchFamily="34" charset="0"/>
                <a:ea typeface="Merriweather" pitchFamily="34" charset="-122"/>
                <a:cs typeface="Merriweather" pitchFamily="34" charset="-120"/>
              </a:rPr>
              <a:t>2</a:t>
            </a:r>
            <a:endParaRPr lang="en-US" sz="2517" dirty="0"/>
          </a:p>
        </p:txBody>
      </p:sp>
      <p:sp>
        <p:nvSpPr>
          <p:cNvPr id="12" name="Text 8"/>
          <p:cNvSpPr/>
          <p:nvPr/>
        </p:nvSpPr>
        <p:spPr>
          <a:xfrm>
            <a:off x="6138267" y="5143024"/>
            <a:ext cx="2896553" cy="333018"/>
          </a:xfrm>
          <a:prstGeom prst="rect">
            <a:avLst/>
          </a:prstGeom>
          <a:noFill/>
          <a:ln/>
        </p:spPr>
        <p:txBody>
          <a:bodyPr wrap="none" rtlCol="0" anchor="t"/>
          <a:lstStyle/>
          <a:p>
            <a:pPr marL="0" indent="0">
              <a:lnSpc>
                <a:spcPts val="2622"/>
              </a:lnSpc>
              <a:buNone/>
            </a:pPr>
            <a:r>
              <a:rPr lang="en-US" sz="2098" b="1" dirty="0" err="1">
                <a:solidFill>
                  <a:srgbClr val="403C4E"/>
                </a:solidFill>
                <a:latin typeface="Merriweather" pitchFamily="34" charset="0"/>
                <a:ea typeface="Merriweather" pitchFamily="34" charset="-122"/>
                <a:cs typeface="Merriweather" pitchFamily="34" charset="-120"/>
              </a:rPr>
              <a:t>Acizi</a:t>
            </a:r>
            <a:r>
              <a:rPr lang="en-US" sz="2098" b="1" dirty="0">
                <a:solidFill>
                  <a:srgbClr val="403C4E"/>
                </a:solidFill>
                <a:latin typeface="Merriweather" pitchFamily="34" charset="0"/>
                <a:ea typeface="Merriweather" pitchFamily="34" charset="-122"/>
                <a:cs typeface="Merriweather" pitchFamily="34" charset="-120"/>
              </a:rPr>
              <a:t> </a:t>
            </a:r>
            <a:r>
              <a:rPr lang="en-US" sz="2098" b="1" dirty="0" err="1">
                <a:solidFill>
                  <a:srgbClr val="403C4E"/>
                </a:solidFill>
                <a:latin typeface="Merriweather" pitchFamily="34" charset="0"/>
                <a:ea typeface="Merriweather" pitchFamily="34" charset="-122"/>
                <a:cs typeface="Merriweather" pitchFamily="34" charset="-120"/>
              </a:rPr>
              <a:t>grași</a:t>
            </a:r>
            <a:r>
              <a:rPr lang="en-US" sz="2098" b="1" dirty="0">
                <a:solidFill>
                  <a:srgbClr val="403C4E"/>
                </a:solidFill>
                <a:latin typeface="Merriweather" pitchFamily="34" charset="0"/>
                <a:ea typeface="Merriweather" pitchFamily="34" charset="-122"/>
                <a:cs typeface="Merriweather" pitchFamily="34" charset="-120"/>
              </a:rPr>
              <a:t> </a:t>
            </a:r>
            <a:r>
              <a:rPr lang="en-US" sz="2098" b="1" dirty="0" err="1">
                <a:solidFill>
                  <a:srgbClr val="403C4E"/>
                </a:solidFill>
                <a:latin typeface="Merriweather" pitchFamily="34" charset="0"/>
                <a:ea typeface="Merriweather" pitchFamily="34" charset="-122"/>
                <a:cs typeface="Merriweather" pitchFamily="34" charset="-120"/>
              </a:rPr>
              <a:t>nesaturați</a:t>
            </a:r>
            <a:endParaRPr lang="en-US" sz="2098" dirty="0"/>
          </a:p>
        </p:txBody>
      </p:sp>
      <p:sp>
        <p:nvSpPr>
          <p:cNvPr id="13" name="Text 9"/>
          <p:cNvSpPr/>
          <p:nvPr/>
        </p:nvSpPr>
        <p:spPr>
          <a:xfrm>
            <a:off x="6138267" y="5603915"/>
            <a:ext cx="3046214" cy="1704975"/>
          </a:xfrm>
          <a:prstGeom prst="rect">
            <a:avLst/>
          </a:prstGeom>
          <a:noFill/>
          <a:ln/>
        </p:spPr>
        <p:txBody>
          <a:bodyPr wrap="square" rtlCol="0" anchor="t"/>
          <a:lstStyle/>
          <a:p>
            <a:pPr marL="0" indent="0">
              <a:lnSpc>
                <a:spcPts val="2685"/>
              </a:lnSpc>
              <a:buNone/>
            </a:pPr>
            <a:r>
              <a:rPr lang="en-US" sz="1678" dirty="0">
                <a:solidFill>
                  <a:srgbClr val="403C4E"/>
                </a:solidFill>
                <a:latin typeface="Open Sans" pitchFamily="34" charset="0"/>
                <a:ea typeface="Open Sans" pitchFamily="34" charset="-122"/>
                <a:cs typeface="Open Sans" pitchFamily="34" charset="-120"/>
              </a:rPr>
              <a:t>Conțin una sau mai multe legături duble. Pot ajuta la reducerea nivelului de colesterol și la prevenirea bolilor cardiovasculare.</a:t>
            </a:r>
            <a:endParaRPr lang="en-US" sz="1678" dirty="0"/>
          </a:p>
        </p:txBody>
      </p:sp>
      <p:sp>
        <p:nvSpPr>
          <p:cNvPr id="14" name="Shape 10"/>
          <p:cNvSpPr/>
          <p:nvPr/>
        </p:nvSpPr>
        <p:spPr>
          <a:xfrm>
            <a:off x="9397603" y="5143024"/>
            <a:ext cx="479465" cy="479465"/>
          </a:xfrm>
          <a:prstGeom prst="roundRect">
            <a:avLst>
              <a:gd name="adj" fmla="val 20004"/>
            </a:avLst>
          </a:prstGeom>
          <a:solidFill>
            <a:srgbClr val="FFD8CC"/>
          </a:solidFill>
          <a:ln w="7620">
            <a:solidFill>
              <a:srgbClr val="E5BEB2"/>
            </a:solidFill>
            <a:prstDash val="solid"/>
          </a:ln>
        </p:spPr>
      </p:sp>
      <p:sp>
        <p:nvSpPr>
          <p:cNvPr id="15" name="Text 11"/>
          <p:cNvSpPr/>
          <p:nvPr/>
        </p:nvSpPr>
        <p:spPr>
          <a:xfrm>
            <a:off x="9546788" y="5222915"/>
            <a:ext cx="180975" cy="319683"/>
          </a:xfrm>
          <a:prstGeom prst="rect">
            <a:avLst/>
          </a:prstGeom>
          <a:noFill/>
          <a:ln/>
        </p:spPr>
        <p:txBody>
          <a:bodyPr wrap="none" rtlCol="0" anchor="t"/>
          <a:lstStyle/>
          <a:p>
            <a:pPr marL="0" indent="0" algn="ctr">
              <a:lnSpc>
                <a:spcPts val="2517"/>
              </a:lnSpc>
              <a:buNone/>
            </a:pPr>
            <a:r>
              <a:rPr lang="en-US" sz="2517" b="1" dirty="0">
                <a:solidFill>
                  <a:srgbClr val="403C4E"/>
                </a:solidFill>
                <a:latin typeface="Merriweather" pitchFamily="34" charset="0"/>
                <a:ea typeface="Merriweather" pitchFamily="34" charset="-122"/>
                <a:cs typeface="Merriweather" pitchFamily="34" charset="-120"/>
              </a:rPr>
              <a:t>3</a:t>
            </a:r>
            <a:endParaRPr lang="en-US" sz="2517" dirty="0"/>
          </a:p>
        </p:txBody>
      </p:sp>
      <p:sp>
        <p:nvSpPr>
          <p:cNvPr id="16" name="Text 12"/>
          <p:cNvSpPr/>
          <p:nvPr/>
        </p:nvSpPr>
        <p:spPr>
          <a:xfrm>
            <a:off x="10090190" y="5143024"/>
            <a:ext cx="3046214" cy="666036"/>
          </a:xfrm>
          <a:prstGeom prst="rect">
            <a:avLst/>
          </a:prstGeom>
          <a:noFill/>
          <a:ln/>
        </p:spPr>
        <p:txBody>
          <a:bodyPr wrap="square" rtlCol="0" anchor="t"/>
          <a:lstStyle/>
          <a:p>
            <a:pPr marL="0" indent="0" algn="ctr">
              <a:lnSpc>
                <a:spcPts val="2622"/>
              </a:lnSpc>
              <a:buNone/>
            </a:pPr>
            <a:r>
              <a:rPr lang="en-US" sz="2098" b="1" dirty="0" err="1">
                <a:solidFill>
                  <a:srgbClr val="403C4E"/>
                </a:solidFill>
                <a:latin typeface="Merriweather" pitchFamily="34" charset="0"/>
                <a:ea typeface="Merriweather" pitchFamily="34" charset="-122"/>
                <a:cs typeface="Merriweather" pitchFamily="34" charset="-120"/>
              </a:rPr>
              <a:t>Acizi</a:t>
            </a:r>
            <a:r>
              <a:rPr lang="en-US" sz="2098" b="1" dirty="0">
                <a:solidFill>
                  <a:srgbClr val="403C4E"/>
                </a:solidFill>
                <a:latin typeface="Merriweather" pitchFamily="34" charset="0"/>
                <a:ea typeface="Merriweather" pitchFamily="34" charset="-122"/>
                <a:cs typeface="Merriweather" pitchFamily="34" charset="-120"/>
              </a:rPr>
              <a:t> </a:t>
            </a:r>
            <a:r>
              <a:rPr lang="en-US" sz="2098" b="1" dirty="0" err="1">
                <a:solidFill>
                  <a:srgbClr val="403C4E"/>
                </a:solidFill>
                <a:latin typeface="Merriweather" pitchFamily="34" charset="0"/>
                <a:ea typeface="Merriweather" pitchFamily="34" charset="-122"/>
                <a:cs typeface="Merriweather" pitchFamily="34" charset="-120"/>
              </a:rPr>
              <a:t>grași</a:t>
            </a:r>
            <a:r>
              <a:rPr lang="en-US" sz="2098" b="1" dirty="0">
                <a:solidFill>
                  <a:srgbClr val="403C4E"/>
                </a:solidFill>
                <a:latin typeface="Merriweather" pitchFamily="34" charset="0"/>
                <a:ea typeface="Merriweather" pitchFamily="34" charset="-122"/>
                <a:cs typeface="Merriweather" pitchFamily="34" charset="-120"/>
              </a:rPr>
              <a:t> </a:t>
            </a:r>
            <a:r>
              <a:rPr lang="en-US" sz="2098" b="1" dirty="0" err="1">
                <a:solidFill>
                  <a:srgbClr val="403C4E"/>
                </a:solidFill>
                <a:latin typeface="Merriweather" pitchFamily="34" charset="0"/>
                <a:ea typeface="Merriweather" pitchFamily="34" charset="-122"/>
                <a:cs typeface="Merriweather" pitchFamily="34" charset="-120"/>
              </a:rPr>
              <a:t>polinesaturați</a:t>
            </a:r>
            <a:endParaRPr lang="en-US" sz="2098" dirty="0"/>
          </a:p>
        </p:txBody>
      </p:sp>
      <p:sp>
        <p:nvSpPr>
          <p:cNvPr id="17" name="Text 13"/>
          <p:cNvSpPr/>
          <p:nvPr/>
        </p:nvSpPr>
        <p:spPr>
          <a:xfrm>
            <a:off x="10090190" y="5936933"/>
            <a:ext cx="3046214" cy="1704975"/>
          </a:xfrm>
          <a:prstGeom prst="rect">
            <a:avLst/>
          </a:prstGeom>
          <a:noFill/>
          <a:ln/>
        </p:spPr>
        <p:txBody>
          <a:bodyPr wrap="square" rtlCol="0" anchor="t"/>
          <a:lstStyle/>
          <a:p>
            <a:pPr marL="0" indent="0">
              <a:lnSpc>
                <a:spcPts val="2685"/>
              </a:lnSpc>
              <a:buNone/>
            </a:pPr>
            <a:r>
              <a:rPr lang="en-US" sz="1678" dirty="0">
                <a:solidFill>
                  <a:srgbClr val="403C4E"/>
                </a:solidFill>
                <a:latin typeface="Open Sans" pitchFamily="34" charset="0"/>
                <a:ea typeface="Open Sans" pitchFamily="34" charset="-122"/>
                <a:cs typeface="Open Sans" pitchFamily="34" charset="-120"/>
              </a:rPr>
              <a:t>Conțin mai multe legături duble. Sunt esențiali pentru funcționarea normală a organismului și pot reduce riscul de boli cronice.</a:t>
            </a:r>
            <a:endParaRPr lang="en-US" sz="1678" dirty="0"/>
          </a:p>
        </p:txBody>
      </p:sp>
      <p:pic>
        <p:nvPicPr>
          <p:cNvPr id="19" name="Image 1" descr="preencoded.png">
            <a:extLst>
              <a:ext uri="{FF2B5EF4-FFF2-40B4-BE49-F238E27FC236}">
                <a16:creationId xmlns:a16="http://schemas.microsoft.com/office/drawing/2014/main" id="{B7F6B257-D4B1-4EA4-121A-26CD353E0988}"/>
              </a:ext>
            </a:extLst>
          </p:cNvPr>
          <p:cNvPicPr>
            <a:picLocks noChangeAspect="1"/>
          </p:cNvPicPr>
          <p:nvPr/>
        </p:nvPicPr>
        <p:blipFill rotWithShape="1">
          <a:blip r:embed="rId4"/>
          <a:srcRect l="625" t="14156" r="66144" b="45750"/>
          <a:stretch/>
        </p:blipFill>
        <p:spPr>
          <a:xfrm>
            <a:off x="6400800" y="146778"/>
            <a:ext cx="7892143" cy="20153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864037" y="1610439"/>
            <a:ext cx="10377368" cy="771525"/>
          </a:xfrm>
          <a:prstGeom prst="rect">
            <a:avLst/>
          </a:prstGeom>
          <a:noFill/>
          <a:ln/>
        </p:spPr>
        <p:txBody>
          <a:bodyPr wrap="none" rtlCol="0" anchor="t"/>
          <a:lstStyle/>
          <a:p>
            <a:pPr marL="0" indent="0" algn="r">
              <a:lnSpc>
                <a:spcPts val="6075"/>
              </a:lnSpc>
              <a:buNone/>
            </a:pPr>
            <a:r>
              <a:rPr lang="en-US" sz="4860" b="1" dirty="0">
                <a:solidFill>
                  <a:srgbClr val="403C4E"/>
                </a:solidFill>
                <a:latin typeface="Merriweather" pitchFamily="34" charset="0"/>
                <a:ea typeface="Merriweather" pitchFamily="34" charset="-122"/>
                <a:cs typeface="Merriweather" pitchFamily="34" charset="-120"/>
              </a:rPr>
              <a:t>Fosfolipide </a:t>
            </a:r>
            <a:r>
              <a:rPr lang="en-US" sz="4860" b="1" dirty="0" err="1">
                <a:solidFill>
                  <a:srgbClr val="403C4E"/>
                </a:solidFill>
                <a:latin typeface="Merriweather" pitchFamily="34" charset="0"/>
                <a:ea typeface="Merriweather" pitchFamily="34" charset="-122"/>
                <a:cs typeface="Merriweather" pitchFamily="34" charset="-120"/>
              </a:rPr>
              <a:t>și</a:t>
            </a:r>
            <a:r>
              <a:rPr lang="en-US" sz="4860" b="1" dirty="0">
                <a:solidFill>
                  <a:srgbClr val="403C4E"/>
                </a:solidFill>
                <a:latin typeface="Merriweather" pitchFamily="34" charset="0"/>
                <a:ea typeface="Merriweather" pitchFamily="34" charset="-122"/>
                <a:cs typeface="Merriweather" pitchFamily="34" charset="-120"/>
              </a:rPr>
              <a:t> membrane </a:t>
            </a:r>
            <a:r>
              <a:rPr lang="en-US" sz="4860" b="1" dirty="0" err="1">
                <a:solidFill>
                  <a:srgbClr val="403C4E"/>
                </a:solidFill>
                <a:latin typeface="Merriweather" pitchFamily="34" charset="0"/>
                <a:ea typeface="Merriweather" pitchFamily="34" charset="-122"/>
                <a:cs typeface="Merriweather" pitchFamily="34" charset="-120"/>
              </a:rPr>
              <a:t>celulare</a:t>
            </a:r>
            <a:endParaRPr lang="en-US" sz="4860" dirty="0"/>
          </a:p>
        </p:txBody>
      </p:sp>
      <p:sp>
        <p:nvSpPr>
          <p:cNvPr id="5" name="Text 2"/>
          <p:cNvSpPr/>
          <p:nvPr/>
        </p:nvSpPr>
        <p:spPr>
          <a:xfrm>
            <a:off x="864037" y="2999065"/>
            <a:ext cx="3719751" cy="385763"/>
          </a:xfrm>
          <a:prstGeom prst="rect">
            <a:avLst/>
          </a:prstGeom>
          <a:noFill/>
          <a:ln/>
        </p:spPr>
        <p:txBody>
          <a:bodyPr wrap="none" rtlCol="0" anchor="t"/>
          <a:lstStyle/>
          <a:p>
            <a:pPr marL="0" indent="0">
              <a:lnSpc>
                <a:spcPts val="3038"/>
              </a:lnSpc>
              <a:buNone/>
            </a:pPr>
            <a:r>
              <a:rPr lang="en-US" sz="2430" b="1" dirty="0" err="1">
                <a:solidFill>
                  <a:srgbClr val="403C4E"/>
                </a:solidFill>
                <a:latin typeface="Merriweather" pitchFamily="34" charset="0"/>
                <a:ea typeface="Merriweather" pitchFamily="34" charset="-122"/>
                <a:cs typeface="Merriweather" pitchFamily="34" charset="-120"/>
              </a:rPr>
              <a:t>Structura</a:t>
            </a:r>
            <a:r>
              <a:rPr lang="en-US" sz="2430" b="1" dirty="0">
                <a:solidFill>
                  <a:srgbClr val="403C4E"/>
                </a:solidFill>
                <a:latin typeface="Merriweather" pitchFamily="34" charset="0"/>
                <a:ea typeface="Merriweather" pitchFamily="34" charset="-122"/>
                <a:cs typeface="Merriweather" pitchFamily="34" charset="-120"/>
              </a:rPr>
              <a:t> </a:t>
            </a:r>
            <a:r>
              <a:rPr lang="ro-RO" sz="2430" b="1" dirty="0">
                <a:solidFill>
                  <a:srgbClr val="403C4E"/>
                </a:solidFill>
                <a:latin typeface="Merriweather" pitchFamily="34" charset="0"/>
                <a:ea typeface="Merriweather" pitchFamily="34" charset="-122"/>
                <a:cs typeface="Merriweather" pitchFamily="34" charset="-120"/>
              </a:rPr>
              <a:t>f</a:t>
            </a:r>
            <a:r>
              <a:rPr lang="en-US" sz="2430" b="1" dirty="0" err="1">
                <a:solidFill>
                  <a:srgbClr val="403C4E"/>
                </a:solidFill>
                <a:latin typeface="Merriweather" pitchFamily="34" charset="0"/>
                <a:ea typeface="Merriweather" pitchFamily="34" charset="-122"/>
                <a:cs typeface="Merriweather" pitchFamily="34" charset="-120"/>
              </a:rPr>
              <a:t>osfolipidelor</a:t>
            </a:r>
            <a:endParaRPr lang="en-US" sz="2430" dirty="0"/>
          </a:p>
        </p:txBody>
      </p:sp>
      <p:sp>
        <p:nvSpPr>
          <p:cNvPr id="6" name="Text 3"/>
          <p:cNvSpPr/>
          <p:nvPr/>
        </p:nvSpPr>
        <p:spPr>
          <a:xfrm>
            <a:off x="864037" y="3631644"/>
            <a:ext cx="3898821" cy="2370296"/>
          </a:xfrm>
          <a:prstGeom prst="rect">
            <a:avLst/>
          </a:prstGeom>
          <a:noFill/>
          <a:ln/>
        </p:spPr>
        <p:txBody>
          <a:bodyPr wrap="square" rtlCol="0" anchor="t"/>
          <a:lstStyle/>
          <a:p>
            <a:pPr marL="0" indent="0">
              <a:lnSpc>
                <a:spcPts val="3110"/>
              </a:lnSpc>
              <a:buNone/>
            </a:pPr>
            <a:r>
              <a:rPr lang="en-US" sz="1944" dirty="0">
                <a:solidFill>
                  <a:srgbClr val="403C4E"/>
                </a:solidFill>
                <a:latin typeface="Open Sans" pitchFamily="34" charset="0"/>
                <a:ea typeface="Open Sans" pitchFamily="34" charset="-122"/>
                <a:cs typeface="Open Sans" pitchFamily="34" charset="-120"/>
              </a:rPr>
              <a:t>Fosfolipidele sunt o clasă specială de lipide care conțin un cap hidrofilic și două lanțuri hidrofobe. Această structură amfipatică le permite să formeze membrane celulare.</a:t>
            </a:r>
            <a:endParaRPr lang="en-US" sz="1944" dirty="0"/>
          </a:p>
        </p:txBody>
      </p:sp>
      <p:sp>
        <p:nvSpPr>
          <p:cNvPr id="7" name="Text 4"/>
          <p:cNvSpPr/>
          <p:nvPr/>
        </p:nvSpPr>
        <p:spPr>
          <a:xfrm>
            <a:off x="5372695" y="2999065"/>
            <a:ext cx="3086100" cy="385763"/>
          </a:xfrm>
          <a:prstGeom prst="rect">
            <a:avLst/>
          </a:prstGeom>
          <a:noFill/>
          <a:ln/>
        </p:spPr>
        <p:txBody>
          <a:bodyPr wrap="none" rtlCol="0" anchor="t"/>
          <a:lstStyle/>
          <a:p>
            <a:pPr marL="0" indent="0">
              <a:lnSpc>
                <a:spcPts val="3038"/>
              </a:lnSpc>
              <a:buNone/>
            </a:pPr>
            <a:r>
              <a:rPr lang="en-US" sz="2430" b="1" dirty="0">
                <a:solidFill>
                  <a:srgbClr val="403C4E"/>
                </a:solidFill>
                <a:latin typeface="Merriweather" pitchFamily="34" charset="0"/>
                <a:ea typeface="Merriweather" pitchFamily="34" charset="-122"/>
                <a:cs typeface="Merriweather" pitchFamily="34" charset="-120"/>
              </a:rPr>
              <a:t>Rolul </a:t>
            </a:r>
            <a:r>
              <a:rPr lang="en-US" sz="2430" b="1" dirty="0" err="1">
                <a:solidFill>
                  <a:srgbClr val="403C4E"/>
                </a:solidFill>
                <a:latin typeface="Merriweather" pitchFamily="34" charset="0"/>
                <a:ea typeface="Merriweather" pitchFamily="34" charset="-122"/>
                <a:cs typeface="Merriweather" pitchFamily="34" charset="-120"/>
              </a:rPr>
              <a:t>în</a:t>
            </a:r>
            <a:r>
              <a:rPr lang="en-US" sz="2430" b="1" dirty="0">
                <a:solidFill>
                  <a:srgbClr val="403C4E"/>
                </a:solidFill>
                <a:latin typeface="Merriweather" pitchFamily="34" charset="0"/>
                <a:ea typeface="Merriweather" pitchFamily="34" charset="-122"/>
                <a:cs typeface="Merriweather" pitchFamily="34" charset="-120"/>
              </a:rPr>
              <a:t> </a:t>
            </a:r>
            <a:r>
              <a:rPr lang="ro-RO" sz="2430" b="1" dirty="0">
                <a:solidFill>
                  <a:srgbClr val="403C4E"/>
                </a:solidFill>
                <a:latin typeface="Merriweather" pitchFamily="34" charset="0"/>
                <a:ea typeface="Merriweather" pitchFamily="34" charset="-122"/>
                <a:cs typeface="Merriweather" pitchFamily="34" charset="-120"/>
              </a:rPr>
              <a:t>m</a:t>
            </a:r>
            <a:r>
              <a:rPr lang="en-US" sz="2430" b="1" dirty="0" err="1">
                <a:solidFill>
                  <a:srgbClr val="403C4E"/>
                </a:solidFill>
                <a:latin typeface="Merriweather" pitchFamily="34" charset="0"/>
                <a:ea typeface="Merriweather" pitchFamily="34" charset="-122"/>
                <a:cs typeface="Merriweather" pitchFamily="34" charset="-120"/>
              </a:rPr>
              <a:t>embrane</a:t>
            </a:r>
            <a:endParaRPr lang="en-US" sz="2430" dirty="0"/>
          </a:p>
        </p:txBody>
      </p:sp>
      <p:sp>
        <p:nvSpPr>
          <p:cNvPr id="8" name="Text 5"/>
          <p:cNvSpPr/>
          <p:nvPr/>
        </p:nvSpPr>
        <p:spPr>
          <a:xfrm>
            <a:off x="5372695" y="3631644"/>
            <a:ext cx="3898821" cy="2765346"/>
          </a:xfrm>
          <a:prstGeom prst="rect">
            <a:avLst/>
          </a:prstGeom>
          <a:noFill/>
          <a:ln/>
        </p:spPr>
        <p:txBody>
          <a:bodyPr wrap="square" rtlCol="0" anchor="t"/>
          <a:lstStyle/>
          <a:p>
            <a:pPr marL="0" indent="0">
              <a:lnSpc>
                <a:spcPts val="3110"/>
              </a:lnSpc>
              <a:buNone/>
            </a:pPr>
            <a:r>
              <a:rPr lang="en-US" sz="1944" dirty="0">
                <a:solidFill>
                  <a:srgbClr val="403C4E"/>
                </a:solidFill>
                <a:latin typeface="Open Sans" pitchFamily="34" charset="0"/>
                <a:ea typeface="Open Sans" pitchFamily="34" charset="-122"/>
                <a:cs typeface="Open Sans" pitchFamily="34" charset="-120"/>
              </a:rPr>
              <a:t>Membranele celulare sunt formate în principal din fosfolipide aranjate într-un strat dublu. Acestea creează o barieră semipermeabilă care controlează intrarea și ieșirea substanțelor din celulă.</a:t>
            </a:r>
            <a:endParaRPr lang="en-US" sz="1944" dirty="0"/>
          </a:p>
        </p:txBody>
      </p:sp>
      <p:sp>
        <p:nvSpPr>
          <p:cNvPr id="9" name="Text 6"/>
          <p:cNvSpPr/>
          <p:nvPr/>
        </p:nvSpPr>
        <p:spPr>
          <a:xfrm>
            <a:off x="9881354" y="2999065"/>
            <a:ext cx="3179683" cy="385763"/>
          </a:xfrm>
          <a:prstGeom prst="rect">
            <a:avLst/>
          </a:prstGeom>
          <a:noFill/>
          <a:ln/>
        </p:spPr>
        <p:txBody>
          <a:bodyPr wrap="none" rtlCol="0" anchor="t"/>
          <a:lstStyle/>
          <a:p>
            <a:pPr marL="0" indent="0">
              <a:lnSpc>
                <a:spcPts val="3038"/>
              </a:lnSpc>
              <a:buNone/>
            </a:pPr>
            <a:r>
              <a:rPr lang="en-US" sz="2430" b="1" dirty="0" err="1">
                <a:solidFill>
                  <a:srgbClr val="403C4E"/>
                </a:solidFill>
                <a:latin typeface="Merriweather" pitchFamily="34" charset="0"/>
                <a:ea typeface="Merriweather" pitchFamily="34" charset="-122"/>
                <a:cs typeface="Merriweather" pitchFamily="34" charset="-120"/>
              </a:rPr>
              <a:t>Funcții</a:t>
            </a:r>
            <a:r>
              <a:rPr lang="en-US" sz="2430" b="1" dirty="0">
                <a:solidFill>
                  <a:srgbClr val="403C4E"/>
                </a:solidFill>
                <a:latin typeface="Merriweather" pitchFamily="34" charset="0"/>
                <a:ea typeface="Merriweather" pitchFamily="34" charset="-122"/>
                <a:cs typeface="Merriweather" pitchFamily="34" charset="-120"/>
              </a:rPr>
              <a:t> </a:t>
            </a:r>
            <a:r>
              <a:rPr lang="ro-RO" sz="2430" b="1" dirty="0">
                <a:solidFill>
                  <a:srgbClr val="403C4E"/>
                </a:solidFill>
                <a:latin typeface="Merriweather" pitchFamily="34" charset="0"/>
                <a:ea typeface="Merriweather" pitchFamily="34" charset="-122"/>
                <a:cs typeface="Merriweather" pitchFamily="34" charset="-120"/>
              </a:rPr>
              <a:t>m</a:t>
            </a:r>
            <a:r>
              <a:rPr lang="en-US" sz="2430" b="1" dirty="0" err="1">
                <a:solidFill>
                  <a:srgbClr val="403C4E"/>
                </a:solidFill>
                <a:latin typeface="Merriweather" pitchFamily="34" charset="0"/>
                <a:ea typeface="Merriweather" pitchFamily="34" charset="-122"/>
                <a:cs typeface="Merriweather" pitchFamily="34" charset="-120"/>
              </a:rPr>
              <a:t>embranare</a:t>
            </a:r>
            <a:endParaRPr lang="en-US" sz="2430" dirty="0"/>
          </a:p>
        </p:txBody>
      </p:sp>
      <p:sp>
        <p:nvSpPr>
          <p:cNvPr id="10" name="Text 7"/>
          <p:cNvSpPr/>
          <p:nvPr/>
        </p:nvSpPr>
        <p:spPr>
          <a:xfrm>
            <a:off x="9881354" y="3631644"/>
            <a:ext cx="3898821" cy="2765346"/>
          </a:xfrm>
          <a:prstGeom prst="rect">
            <a:avLst/>
          </a:prstGeom>
          <a:noFill/>
          <a:ln/>
        </p:spPr>
        <p:txBody>
          <a:bodyPr wrap="square" rtlCol="0" anchor="t"/>
          <a:lstStyle/>
          <a:p>
            <a:pPr marL="0" indent="0">
              <a:lnSpc>
                <a:spcPts val="3110"/>
              </a:lnSpc>
              <a:buNone/>
            </a:pPr>
            <a:r>
              <a:rPr lang="en-US" sz="1944" dirty="0">
                <a:solidFill>
                  <a:srgbClr val="403C4E"/>
                </a:solidFill>
                <a:latin typeface="Open Sans" pitchFamily="34" charset="0"/>
                <a:ea typeface="Open Sans" pitchFamily="34" charset="-122"/>
                <a:cs typeface="Open Sans" pitchFamily="34" charset="-120"/>
              </a:rPr>
              <a:t>Membranele celulare facilitează procese vitale precum transportul, semnalizarea celulară, anchilarea proteinelor și interacțiunile celulare. Integritatea lor este esențială pentru supraviețuirea celulelor.</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15979" y="1587579"/>
            <a:ext cx="5054441" cy="5054441"/>
          </a:xfrm>
          <a:prstGeom prst="rect">
            <a:avLst/>
          </a:prstGeom>
        </p:spPr>
      </p:pic>
      <p:sp>
        <p:nvSpPr>
          <p:cNvPr id="6" name="Text 1"/>
          <p:cNvSpPr/>
          <p:nvPr/>
        </p:nvSpPr>
        <p:spPr>
          <a:xfrm>
            <a:off x="6091238" y="1056442"/>
            <a:ext cx="7934325" cy="1080135"/>
          </a:xfrm>
          <a:prstGeom prst="rect">
            <a:avLst/>
          </a:prstGeom>
          <a:noFill/>
          <a:ln/>
        </p:spPr>
        <p:txBody>
          <a:bodyPr wrap="square" rtlCol="0" anchor="t"/>
          <a:lstStyle/>
          <a:p>
            <a:pPr marL="0" indent="0" algn="ctr">
              <a:lnSpc>
                <a:spcPts val="4253"/>
              </a:lnSpc>
              <a:buNone/>
            </a:pPr>
            <a:r>
              <a:rPr lang="en-US" sz="3402" b="1" dirty="0">
                <a:solidFill>
                  <a:srgbClr val="403C4E"/>
                </a:solidFill>
                <a:latin typeface="Merriweather" pitchFamily="34" charset="0"/>
                <a:ea typeface="Merriweather" pitchFamily="34" charset="-122"/>
                <a:cs typeface="Merriweather" pitchFamily="34" charset="-120"/>
              </a:rPr>
              <a:t>Proteine: </a:t>
            </a:r>
            <a:r>
              <a:rPr lang="en-US" sz="3402" b="1" dirty="0" err="1">
                <a:solidFill>
                  <a:srgbClr val="403C4E"/>
                </a:solidFill>
                <a:latin typeface="Merriweather" pitchFamily="34" charset="0"/>
                <a:ea typeface="Merriweather" pitchFamily="34" charset="-122"/>
                <a:cs typeface="Merriweather" pitchFamily="34" charset="-120"/>
              </a:rPr>
              <a:t>structură</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clasificare</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și</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importanță</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biologică</a:t>
            </a:r>
            <a:endParaRPr lang="en-US" sz="3402" dirty="0"/>
          </a:p>
        </p:txBody>
      </p:sp>
      <p:sp>
        <p:nvSpPr>
          <p:cNvPr id="7" name="Shape 2"/>
          <p:cNvSpPr/>
          <p:nvPr/>
        </p:nvSpPr>
        <p:spPr>
          <a:xfrm>
            <a:off x="6333173" y="2395776"/>
            <a:ext cx="34528" cy="4777264"/>
          </a:xfrm>
          <a:prstGeom prst="roundRect">
            <a:avLst>
              <a:gd name="adj" fmla="val 225237"/>
            </a:avLst>
          </a:prstGeom>
          <a:solidFill>
            <a:srgbClr val="E5BEB2"/>
          </a:solidFill>
          <a:ln/>
        </p:spPr>
      </p:sp>
      <p:sp>
        <p:nvSpPr>
          <p:cNvPr id="8" name="Shape 3"/>
          <p:cNvSpPr/>
          <p:nvPr/>
        </p:nvSpPr>
        <p:spPr>
          <a:xfrm>
            <a:off x="6544806" y="2767132"/>
            <a:ext cx="604837" cy="34528"/>
          </a:xfrm>
          <a:prstGeom prst="roundRect">
            <a:avLst>
              <a:gd name="adj" fmla="val 225237"/>
            </a:avLst>
          </a:prstGeom>
          <a:solidFill>
            <a:srgbClr val="E5BEB2"/>
          </a:solidFill>
          <a:ln/>
        </p:spPr>
      </p:sp>
      <p:sp>
        <p:nvSpPr>
          <p:cNvPr id="9" name="Shape 4"/>
          <p:cNvSpPr/>
          <p:nvPr/>
        </p:nvSpPr>
        <p:spPr>
          <a:xfrm>
            <a:off x="6156067" y="2590086"/>
            <a:ext cx="388739" cy="388739"/>
          </a:xfrm>
          <a:prstGeom prst="roundRect">
            <a:avLst>
              <a:gd name="adj" fmla="val 20006"/>
            </a:avLst>
          </a:prstGeom>
          <a:solidFill>
            <a:srgbClr val="FFD8CC"/>
          </a:solidFill>
          <a:ln w="7620">
            <a:solidFill>
              <a:srgbClr val="E5BEB2"/>
            </a:solidFill>
            <a:prstDash val="solid"/>
          </a:ln>
        </p:spPr>
      </p:sp>
      <p:sp>
        <p:nvSpPr>
          <p:cNvPr id="10" name="Text 5"/>
          <p:cNvSpPr/>
          <p:nvPr/>
        </p:nvSpPr>
        <p:spPr>
          <a:xfrm>
            <a:off x="6290965" y="2654856"/>
            <a:ext cx="118824" cy="259199"/>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1</a:t>
            </a:r>
            <a:endParaRPr lang="en-US" sz="2041" dirty="0"/>
          </a:p>
        </p:txBody>
      </p:sp>
      <p:sp>
        <p:nvSpPr>
          <p:cNvPr id="11" name="Text 6"/>
          <p:cNvSpPr/>
          <p:nvPr/>
        </p:nvSpPr>
        <p:spPr>
          <a:xfrm>
            <a:off x="7300913" y="2568535"/>
            <a:ext cx="2160270" cy="269915"/>
          </a:xfrm>
          <a:prstGeom prst="rect">
            <a:avLst/>
          </a:prstGeom>
          <a:noFill/>
          <a:ln/>
        </p:spPr>
        <p:txBody>
          <a:bodyPr wrap="none" rtlCol="0" anchor="t"/>
          <a:lstStyle/>
          <a:p>
            <a:pPr marL="0" indent="0" algn="l">
              <a:lnSpc>
                <a:spcPts val="2126"/>
              </a:lnSpc>
              <a:buNone/>
            </a:pPr>
            <a:r>
              <a:rPr lang="en-US" sz="1701" b="1" dirty="0" err="1">
                <a:solidFill>
                  <a:srgbClr val="403C4E"/>
                </a:solidFill>
                <a:latin typeface="Merriweather" pitchFamily="34" charset="0"/>
                <a:ea typeface="Merriweather" pitchFamily="34" charset="-122"/>
                <a:cs typeface="Merriweather" pitchFamily="34" charset="-120"/>
              </a:rPr>
              <a:t>Structură</a:t>
            </a:r>
            <a:r>
              <a:rPr lang="en-US" sz="1701" b="1" dirty="0">
                <a:solidFill>
                  <a:srgbClr val="403C4E"/>
                </a:solidFill>
                <a:latin typeface="Merriweather" pitchFamily="34" charset="0"/>
                <a:ea typeface="Merriweather" pitchFamily="34" charset="-122"/>
                <a:cs typeface="Merriweather" pitchFamily="34" charset="-120"/>
              </a:rPr>
              <a:t> </a:t>
            </a:r>
            <a:r>
              <a:rPr lang="en-US" sz="1701" b="1" dirty="0" err="1">
                <a:solidFill>
                  <a:srgbClr val="403C4E"/>
                </a:solidFill>
                <a:latin typeface="Merriweather" pitchFamily="34" charset="0"/>
                <a:ea typeface="Merriweather" pitchFamily="34" charset="-122"/>
                <a:cs typeface="Merriweather" pitchFamily="34" charset="-120"/>
              </a:rPr>
              <a:t>rimară</a:t>
            </a:r>
            <a:endParaRPr lang="en-US" sz="1701" dirty="0"/>
          </a:p>
        </p:txBody>
      </p:sp>
      <p:sp>
        <p:nvSpPr>
          <p:cNvPr id="12" name="Text 7"/>
          <p:cNvSpPr/>
          <p:nvPr/>
        </p:nvSpPr>
        <p:spPr>
          <a:xfrm>
            <a:off x="7300913" y="2942034"/>
            <a:ext cx="6724650"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Secvența de aminoacizi care formează lanțul polipeptidic.</a:t>
            </a:r>
            <a:endParaRPr lang="en-US" sz="1361" dirty="0"/>
          </a:p>
        </p:txBody>
      </p:sp>
      <p:sp>
        <p:nvSpPr>
          <p:cNvPr id="13" name="Shape 8"/>
          <p:cNvSpPr/>
          <p:nvPr/>
        </p:nvSpPr>
        <p:spPr>
          <a:xfrm>
            <a:off x="6544806" y="3935492"/>
            <a:ext cx="604837" cy="34528"/>
          </a:xfrm>
          <a:prstGeom prst="roundRect">
            <a:avLst>
              <a:gd name="adj" fmla="val 225237"/>
            </a:avLst>
          </a:prstGeom>
          <a:solidFill>
            <a:srgbClr val="E5BEB2"/>
          </a:solidFill>
          <a:ln/>
        </p:spPr>
      </p:sp>
      <p:sp>
        <p:nvSpPr>
          <p:cNvPr id="14" name="Shape 9"/>
          <p:cNvSpPr/>
          <p:nvPr/>
        </p:nvSpPr>
        <p:spPr>
          <a:xfrm>
            <a:off x="6156067" y="3758446"/>
            <a:ext cx="388739" cy="388739"/>
          </a:xfrm>
          <a:prstGeom prst="roundRect">
            <a:avLst>
              <a:gd name="adj" fmla="val 20006"/>
            </a:avLst>
          </a:prstGeom>
          <a:solidFill>
            <a:srgbClr val="FFD8CC"/>
          </a:solidFill>
          <a:ln w="7620">
            <a:solidFill>
              <a:srgbClr val="E5BEB2"/>
            </a:solidFill>
            <a:prstDash val="solid"/>
          </a:ln>
        </p:spPr>
      </p:sp>
      <p:sp>
        <p:nvSpPr>
          <p:cNvPr id="15" name="Text 10"/>
          <p:cNvSpPr/>
          <p:nvPr/>
        </p:nvSpPr>
        <p:spPr>
          <a:xfrm>
            <a:off x="6271915" y="3823216"/>
            <a:ext cx="156924" cy="259199"/>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2</a:t>
            </a:r>
            <a:endParaRPr lang="en-US" sz="2041" dirty="0"/>
          </a:p>
        </p:txBody>
      </p:sp>
      <p:sp>
        <p:nvSpPr>
          <p:cNvPr id="16" name="Text 11"/>
          <p:cNvSpPr/>
          <p:nvPr/>
        </p:nvSpPr>
        <p:spPr>
          <a:xfrm>
            <a:off x="7300913" y="3736896"/>
            <a:ext cx="2199203" cy="269915"/>
          </a:xfrm>
          <a:prstGeom prst="rect">
            <a:avLst/>
          </a:prstGeom>
          <a:noFill/>
          <a:ln/>
        </p:spPr>
        <p:txBody>
          <a:bodyPr wrap="none" rtlCol="0" anchor="t"/>
          <a:lstStyle/>
          <a:p>
            <a:pPr marL="0" indent="0" algn="l">
              <a:lnSpc>
                <a:spcPts val="2126"/>
              </a:lnSpc>
              <a:buNone/>
            </a:pPr>
            <a:r>
              <a:rPr lang="en-US" sz="1701" b="1" dirty="0" err="1">
                <a:solidFill>
                  <a:srgbClr val="403C4E"/>
                </a:solidFill>
                <a:latin typeface="Merriweather" pitchFamily="34" charset="0"/>
                <a:ea typeface="Merriweather" pitchFamily="34" charset="-122"/>
                <a:cs typeface="Merriweather" pitchFamily="34" charset="-120"/>
              </a:rPr>
              <a:t>Structură</a:t>
            </a:r>
            <a:r>
              <a:rPr lang="en-US" sz="1701" b="1" dirty="0">
                <a:solidFill>
                  <a:srgbClr val="403C4E"/>
                </a:solidFill>
                <a:latin typeface="Merriweather" pitchFamily="34" charset="0"/>
                <a:ea typeface="Merriweather" pitchFamily="34" charset="-122"/>
                <a:cs typeface="Merriweather" pitchFamily="34" charset="-120"/>
              </a:rPr>
              <a:t> </a:t>
            </a:r>
            <a:r>
              <a:rPr lang="ro-RO" sz="1701" b="1" dirty="0">
                <a:solidFill>
                  <a:srgbClr val="403C4E"/>
                </a:solidFill>
                <a:latin typeface="Merriweather" pitchFamily="34" charset="0"/>
                <a:ea typeface="Merriweather" pitchFamily="34" charset="-122"/>
                <a:cs typeface="Merriweather" pitchFamily="34" charset="-120"/>
              </a:rPr>
              <a:t>s</a:t>
            </a:r>
            <a:r>
              <a:rPr lang="en-US" sz="1701" b="1" dirty="0" err="1">
                <a:solidFill>
                  <a:srgbClr val="403C4E"/>
                </a:solidFill>
                <a:latin typeface="Merriweather" pitchFamily="34" charset="0"/>
                <a:ea typeface="Merriweather" pitchFamily="34" charset="-122"/>
                <a:cs typeface="Merriweather" pitchFamily="34" charset="-120"/>
              </a:rPr>
              <a:t>ecundară</a:t>
            </a:r>
            <a:endParaRPr lang="en-US" sz="1701" dirty="0"/>
          </a:p>
        </p:txBody>
      </p:sp>
      <p:sp>
        <p:nvSpPr>
          <p:cNvPr id="17" name="Text 12"/>
          <p:cNvSpPr/>
          <p:nvPr/>
        </p:nvSpPr>
        <p:spPr>
          <a:xfrm>
            <a:off x="7300913" y="4110395"/>
            <a:ext cx="6724650" cy="553164"/>
          </a:xfrm>
          <a:prstGeom prst="rect">
            <a:avLst/>
          </a:prstGeom>
          <a:noFill/>
          <a:ln/>
        </p:spPr>
        <p:txBody>
          <a:bodyPr wrap="squar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Interacțiuni între grupările peptidice care formează structuri de tip alfa-helix și beta-foaie.</a:t>
            </a:r>
            <a:endParaRPr lang="en-US" sz="1361" dirty="0"/>
          </a:p>
        </p:txBody>
      </p:sp>
      <p:sp>
        <p:nvSpPr>
          <p:cNvPr id="18" name="Shape 13"/>
          <p:cNvSpPr/>
          <p:nvPr/>
        </p:nvSpPr>
        <p:spPr>
          <a:xfrm>
            <a:off x="6544806" y="5380434"/>
            <a:ext cx="604837" cy="34528"/>
          </a:xfrm>
          <a:prstGeom prst="roundRect">
            <a:avLst>
              <a:gd name="adj" fmla="val 225237"/>
            </a:avLst>
          </a:prstGeom>
          <a:solidFill>
            <a:srgbClr val="E5BEB2"/>
          </a:solidFill>
          <a:ln/>
        </p:spPr>
      </p:sp>
      <p:sp>
        <p:nvSpPr>
          <p:cNvPr id="19" name="Shape 14"/>
          <p:cNvSpPr/>
          <p:nvPr/>
        </p:nvSpPr>
        <p:spPr>
          <a:xfrm>
            <a:off x="6156067" y="5203388"/>
            <a:ext cx="388739" cy="388739"/>
          </a:xfrm>
          <a:prstGeom prst="roundRect">
            <a:avLst>
              <a:gd name="adj" fmla="val 20006"/>
            </a:avLst>
          </a:prstGeom>
          <a:solidFill>
            <a:srgbClr val="FFD8CC"/>
          </a:solidFill>
          <a:ln w="7620">
            <a:solidFill>
              <a:srgbClr val="E5BEB2"/>
            </a:solidFill>
            <a:prstDash val="solid"/>
          </a:ln>
        </p:spPr>
      </p:sp>
      <p:sp>
        <p:nvSpPr>
          <p:cNvPr id="20" name="Text 15"/>
          <p:cNvSpPr/>
          <p:nvPr/>
        </p:nvSpPr>
        <p:spPr>
          <a:xfrm>
            <a:off x="6277035" y="5268158"/>
            <a:ext cx="146804" cy="259199"/>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3</a:t>
            </a:r>
            <a:endParaRPr lang="en-US" sz="2041" dirty="0"/>
          </a:p>
        </p:txBody>
      </p:sp>
      <p:sp>
        <p:nvSpPr>
          <p:cNvPr id="21" name="Text 16"/>
          <p:cNvSpPr/>
          <p:nvPr/>
        </p:nvSpPr>
        <p:spPr>
          <a:xfrm>
            <a:off x="7300913" y="5181838"/>
            <a:ext cx="2160270" cy="269915"/>
          </a:xfrm>
          <a:prstGeom prst="rect">
            <a:avLst/>
          </a:prstGeom>
          <a:noFill/>
          <a:ln/>
        </p:spPr>
        <p:txBody>
          <a:bodyPr wrap="none" rtlCol="0" anchor="t"/>
          <a:lstStyle/>
          <a:p>
            <a:pPr marL="0" indent="0" algn="l">
              <a:lnSpc>
                <a:spcPts val="2126"/>
              </a:lnSpc>
              <a:buNone/>
            </a:pPr>
            <a:r>
              <a:rPr lang="en-US" sz="1701" b="1" dirty="0" err="1">
                <a:solidFill>
                  <a:srgbClr val="403C4E"/>
                </a:solidFill>
                <a:latin typeface="Merriweather" pitchFamily="34" charset="0"/>
                <a:ea typeface="Merriweather" pitchFamily="34" charset="-122"/>
                <a:cs typeface="Merriweather" pitchFamily="34" charset="-120"/>
              </a:rPr>
              <a:t>Structură</a:t>
            </a:r>
            <a:r>
              <a:rPr lang="en-US" sz="1701" b="1" dirty="0">
                <a:solidFill>
                  <a:srgbClr val="403C4E"/>
                </a:solidFill>
                <a:latin typeface="Merriweather" pitchFamily="34" charset="0"/>
                <a:ea typeface="Merriweather" pitchFamily="34" charset="-122"/>
                <a:cs typeface="Merriweather" pitchFamily="34" charset="-120"/>
              </a:rPr>
              <a:t> </a:t>
            </a:r>
            <a:r>
              <a:rPr lang="ro-RO" sz="1701" b="1" dirty="0">
                <a:solidFill>
                  <a:srgbClr val="403C4E"/>
                </a:solidFill>
                <a:latin typeface="Merriweather" pitchFamily="34" charset="0"/>
                <a:ea typeface="Merriweather" pitchFamily="34" charset="-122"/>
                <a:cs typeface="Merriweather" pitchFamily="34" charset="-120"/>
              </a:rPr>
              <a:t>t</a:t>
            </a:r>
            <a:r>
              <a:rPr lang="en-US" sz="1701" b="1" dirty="0" err="1">
                <a:solidFill>
                  <a:srgbClr val="403C4E"/>
                </a:solidFill>
                <a:latin typeface="Merriweather" pitchFamily="34" charset="0"/>
                <a:ea typeface="Merriweather" pitchFamily="34" charset="-122"/>
                <a:cs typeface="Merriweather" pitchFamily="34" charset="-120"/>
              </a:rPr>
              <a:t>erțiară</a:t>
            </a:r>
            <a:endParaRPr lang="en-US" sz="1701" dirty="0"/>
          </a:p>
        </p:txBody>
      </p:sp>
      <p:sp>
        <p:nvSpPr>
          <p:cNvPr id="22" name="Text 17"/>
          <p:cNvSpPr/>
          <p:nvPr/>
        </p:nvSpPr>
        <p:spPr>
          <a:xfrm>
            <a:off x="7300913" y="5555337"/>
            <a:ext cx="6724650"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Îndoirea și pliere a lanțului polipeptidic într-o formă 3D unică.</a:t>
            </a:r>
            <a:endParaRPr lang="en-US" sz="1361" dirty="0"/>
          </a:p>
        </p:txBody>
      </p:sp>
      <p:sp>
        <p:nvSpPr>
          <p:cNvPr id="23" name="Shape 18"/>
          <p:cNvSpPr/>
          <p:nvPr/>
        </p:nvSpPr>
        <p:spPr>
          <a:xfrm>
            <a:off x="6544806" y="6548795"/>
            <a:ext cx="604837" cy="34528"/>
          </a:xfrm>
          <a:prstGeom prst="roundRect">
            <a:avLst>
              <a:gd name="adj" fmla="val 225237"/>
            </a:avLst>
          </a:prstGeom>
          <a:solidFill>
            <a:srgbClr val="E5BEB2"/>
          </a:solidFill>
          <a:ln/>
        </p:spPr>
      </p:sp>
      <p:sp>
        <p:nvSpPr>
          <p:cNvPr id="24" name="Shape 19"/>
          <p:cNvSpPr/>
          <p:nvPr/>
        </p:nvSpPr>
        <p:spPr>
          <a:xfrm>
            <a:off x="6156067" y="6371749"/>
            <a:ext cx="388739" cy="388739"/>
          </a:xfrm>
          <a:prstGeom prst="roundRect">
            <a:avLst>
              <a:gd name="adj" fmla="val 20006"/>
            </a:avLst>
          </a:prstGeom>
          <a:solidFill>
            <a:srgbClr val="FFD8CC"/>
          </a:solidFill>
          <a:ln w="7620">
            <a:solidFill>
              <a:srgbClr val="E5BEB2"/>
            </a:solidFill>
            <a:prstDash val="solid"/>
          </a:ln>
        </p:spPr>
      </p:sp>
      <p:sp>
        <p:nvSpPr>
          <p:cNvPr id="25" name="Text 20"/>
          <p:cNvSpPr/>
          <p:nvPr/>
        </p:nvSpPr>
        <p:spPr>
          <a:xfrm>
            <a:off x="6264771" y="6436519"/>
            <a:ext cx="171331" cy="259199"/>
          </a:xfrm>
          <a:prstGeom prst="rect">
            <a:avLst/>
          </a:prstGeom>
          <a:noFill/>
          <a:ln/>
        </p:spPr>
        <p:txBody>
          <a:bodyPr wrap="none" rtlCol="0" anchor="t"/>
          <a:lstStyle/>
          <a:p>
            <a:pPr marL="0" indent="0" algn="ctr">
              <a:lnSpc>
                <a:spcPts val="2041"/>
              </a:lnSpc>
              <a:buNone/>
            </a:pPr>
            <a:r>
              <a:rPr lang="en-US" sz="2041" b="1" dirty="0">
                <a:solidFill>
                  <a:srgbClr val="403C4E"/>
                </a:solidFill>
                <a:latin typeface="Merriweather" pitchFamily="34" charset="0"/>
                <a:ea typeface="Merriweather" pitchFamily="34" charset="-122"/>
                <a:cs typeface="Merriweather" pitchFamily="34" charset="-120"/>
              </a:rPr>
              <a:t>4</a:t>
            </a:r>
            <a:endParaRPr lang="en-US" sz="2041" dirty="0"/>
          </a:p>
        </p:txBody>
      </p:sp>
      <p:sp>
        <p:nvSpPr>
          <p:cNvPr id="26" name="Text 21"/>
          <p:cNvSpPr/>
          <p:nvPr/>
        </p:nvSpPr>
        <p:spPr>
          <a:xfrm>
            <a:off x="7300913" y="6350198"/>
            <a:ext cx="2275880" cy="269915"/>
          </a:xfrm>
          <a:prstGeom prst="rect">
            <a:avLst/>
          </a:prstGeom>
          <a:noFill/>
          <a:ln/>
        </p:spPr>
        <p:txBody>
          <a:bodyPr wrap="none" rtlCol="0" anchor="t"/>
          <a:lstStyle/>
          <a:p>
            <a:pPr marL="0" indent="0" algn="l">
              <a:lnSpc>
                <a:spcPts val="2126"/>
              </a:lnSpc>
              <a:buNone/>
            </a:pPr>
            <a:r>
              <a:rPr lang="en-US" sz="1701" b="1" dirty="0" err="1">
                <a:solidFill>
                  <a:srgbClr val="403C4E"/>
                </a:solidFill>
                <a:latin typeface="Merriweather" pitchFamily="34" charset="0"/>
                <a:ea typeface="Merriweather" pitchFamily="34" charset="-122"/>
                <a:cs typeface="Merriweather" pitchFamily="34" charset="-120"/>
              </a:rPr>
              <a:t>Structură</a:t>
            </a:r>
            <a:r>
              <a:rPr lang="en-US" sz="1701" b="1" dirty="0">
                <a:solidFill>
                  <a:srgbClr val="403C4E"/>
                </a:solidFill>
                <a:latin typeface="Merriweather" pitchFamily="34" charset="0"/>
                <a:ea typeface="Merriweather" pitchFamily="34" charset="-122"/>
                <a:cs typeface="Merriweather" pitchFamily="34" charset="-120"/>
              </a:rPr>
              <a:t> </a:t>
            </a:r>
            <a:r>
              <a:rPr lang="ro-RO" sz="1701" b="1" dirty="0">
                <a:solidFill>
                  <a:srgbClr val="403C4E"/>
                </a:solidFill>
                <a:latin typeface="Merriweather" pitchFamily="34" charset="0"/>
                <a:ea typeface="Merriweather" pitchFamily="34" charset="-122"/>
                <a:cs typeface="Merriweather" pitchFamily="34" charset="-120"/>
              </a:rPr>
              <a:t>c</a:t>
            </a:r>
            <a:r>
              <a:rPr lang="en-US" sz="1701" b="1" dirty="0" err="1">
                <a:solidFill>
                  <a:srgbClr val="403C4E"/>
                </a:solidFill>
                <a:latin typeface="Merriweather" pitchFamily="34" charset="0"/>
                <a:ea typeface="Merriweather" pitchFamily="34" charset="-122"/>
                <a:cs typeface="Merriweather" pitchFamily="34" charset="-120"/>
              </a:rPr>
              <a:t>uaternară</a:t>
            </a:r>
            <a:endParaRPr lang="en-US" sz="1701" dirty="0"/>
          </a:p>
        </p:txBody>
      </p:sp>
      <p:sp>
        <p:nvSpPr>
          <p:cNvPr id="27" name="Text 22"/>
          <p:cNvSpPr/>
          <p:nvPr/>
        </p:nvSpPr>
        <p:spPr>
          <a:xfrm>
            <a:off x="7300913" y="6723697"/>
            <a:ext cx="6724650"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Asocierea a două sau mai multe structuri terțiare într-o proteină complexă.</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rotWithShape="1">
          <a:blip r:embed="rId4"/>
          <a:srcRect b="17857"/>
          <a:stretch/>
        </p:blipFill>
        <p:spPr>
          <a:xfrm>
            <a:off x="91440" y="706500"/>
            <a:ext cx="14630400" cy="1877786"/>
          </a:xfrm>
          <a:prstGeom prst="rect">
            <a:avLst/>
          </a:prstGeom>
        </p:spPr>
      </p:pic>
      <p:sp>
        <p:nvSpPr>
          <p:cNvPr id="5" name="Text 1"/>
          <p:cNvSpPr/>
          <p:nvPr/>
        </p:nvSpPr>
        <p:spPr>
          <a:xfrm>
            <a:off x="2320290" y="2943106"/>
            <a:ext cx="4951571" cy="571500"/>
          </a:xfrm>
          <a:prstGeom prst="rect">
            <a:avLst/>
          </a:prstGeom>
          <a:noFill/>
          <a:ln/>
        </p:spPr>
        <p:txBody>
          <a:bodyPr wrap="none" rtlCol="0" anchor="t"/>
          <a:lstStyle/>
          <a:p>
            <a:pPr marL="0" indent="0">
              <a:lnSpc>
                <a:spcPts val="4500"/>
              </a:lnSpc>
              <a:buNone/>
            </a:pPr>
            <a:r>
              <a:rPr lang="en-US" sz="3600" b="1" dirty="0">
                <a:solidFill>
                  <a:srgbClr val="403C4E"/>
                </a:solidFill>
                <a:latin typeface="Merriweather" pitchFamily="34" charset="0"/>
                <a:ea typeface="Merriweather" pitchFamily="34" charset="-122"/>
                <a:cs typeface="Merriweather" pitchFamily="34" charset="-120"/>
              </a:rPr>
              <a:t>Aminoacizi și Peptide</a:t>
            </a:r>
            <a:endParaRPr lang="en-US" sz="3600" dirty="0"/>
          </a:p>
        </p:txBody>
      </p:sp>
      <p:sp>
        <p:nvSpPr>
          <p:cNvPr id="6" name="Shape 2"/>
          <p:cNvSpPr/>
          <p:nvPr/>
        </p:nvSpPr>
        <p:spPr>
          <a:xfrm>
            <a:off x="2320290" y="3788926"/>
            <a:ext cx="4903470" cy="1946553"/>
          </a:xfrm>
          <a:prstGeom prst="roundRect">
            <a:avLst>
              <a:gd name="adj" fmla="val 4228"/>
            </a:avLst>
          </a:prstGeom>
          <a:solidFill>
            <a:srgbClr val="FFD8CC"/>
          </a:solidFill>
          <a:ln w="7620">
            <a:solidFill>
              <a:srgbClr val="E5BEB2"/>
            </a:solidFill>
            <a:prstDash val="solid"/>
          </a:ln>
        </p:spPr>
      </p:sp>
      <p:sp>
        <p:nvSpPr>
          <p:cNvPr id="7" name="Text 3"/>
          <p:cNvSpPr/>
          <p:nvPr/>
        </p:nvSpPr>
        <p:spPr>
          <a:xfrm>
            <a:off x="2510790" y="3979426"/>
            <a:ext cx="2286000" cy="285750"/>
          </a:xfrm>
          <a:prstGeom prst="rect">
            <a:avLst/>
          </a:prstGeom>
          <a:noFill/>
          <a:ln/>
        </p:spPr>
        <p:txBody>
          <a:bodyPr wrap="none" rtlCol="0" anchor="t"/>
          <a:lstStyle/>
          <a:p>
            <a:pPr marL="0" indent="0">
              <a:lnSpc>
                <a:spcPts val="2250"/>
              </a:lnSpc>
              <a:buNone/>
            </a:pPr>
            <a:r>
              <a:rPr lang="en-US" sz="1800" b="1" dirty="0">
                <a:solidFill>
                  <a:srgbClr val="403C4E"/>
                </a:solidFill>
                <a:latin typeface="Merriweather" pitchFamily="34" charset="0"/>
                <a:ea typeface="Merriweather" pitchFamily="34" charset="-122"/>
                <a:cs typeface="Merriweather" pitchFamily="34" charset="-120"/>
              </a:rPr>
              <a:t>Aminoacizi</a:t>
            </a:r>
            <a:endParaRPr lang="en-US" sz="1800" dirty="0"/>
          </a:p>
        </p:txBody>
      </p:sp>
      <p:sp>
        <p:nvSpPr>
          <p:cNvPr id="8" name="Text 4"/>
          <p:cNvSpPr/>
          <p:nvPr/>
        </p:nvSpPr>
        <p:spPr>
          <a:xfrm>
            <a:off x="2510790" y="4374832"/>
            <a:ext cx="4522470" cy="877610"/>
          </a:xfrm>
          <a:prstGeom prst="rect">
            <a:avLst/>
          </a:prstGeom>
          <a:noFill/>
          <a:ln/>
        </p:spPr>
        <p:txBody>
          <a:bodyPr wrap="square" rtlCol="0" anchor="t"/>
          <a:lstStyle/>
          <a:p>
            <a:pPr marL="0" indent="0">
              <a:lnSpc>
                <a:spcPts val="2304"/>
              </a:lnSpc>
              <a:buNone/>
            </a:pPr>
            <a:r>
              <a:rPr lang="en-US" sz="1440" dirty="0">
                <a:solidFill>
                  <a:srgbClr val="403C4E"/>
                </a:solidFill>
                <a:latin typeface="Open Sans" pitchFamily="34" charset="0"/>
                <a:ea typeface="Open Sans" pitchFamily="34" charset="-122"/>
                <a:cs typeface="Open Sans" pitchFamily="34" charset="-120"/>
              </a:rPr>
              <a:t>Unități structurale de bază ale proteinelor, fiecare având un grup carboxil, un grup amino și o grupă </a:t>
            </a:r>
            <a:r>
              <a:rPr lang="en-US" sz="1440" b="1" dirty="0">
                <a:solidFill>
                  <a:srgbClr val="403C4E"/>
                </a:solidFill>
                <a:latin typeface="Open Sans" pitchFamily="34" charset="0"/>
                <a:ea typeface="Open Sans" pitchFamily="34" charset="-122"/>
                <a:cs typeface="Open Sans" pitchFamily="34" charset="-120"/>
              </a:rPr>
              <a:t>R</a:t>
            </a:r>
            <a:r>
              <a:rPr lang="en-US" sz="1440" dirty="0">
                <a:solidFill>
                  <a:srgbClr val="403C4E"/>
                </a:solidFill>
                <a:latin typeface="Open Sans" pitchFamily="34" charset="0"/>
                <a:ea typeface="Open Sans" pitchFamily="34" charset="-122"/>
                <a:cs typeface="Open Sans" pitchFamily="34" charset="-120"/>
              </a:rPr>
              <a:t> caracteristică.</a:t>
            </a:r>
            <a:endParaRPr lang="en-US" sz="1440" dirty="0"/>
          </a:p>
        </p:txBody>
      </p:sp>
      <p:sp>
        <p:nvSpPr>
          <p:cNvPr id="9" name="Shape 5"/>
          <p:cNvSpPr/>
          <p:nvPr/>
        </p:nvSpPr>
        <p:spPr>
          <a:xfrm>
            <a:off x="7406640" y="3788926"/>
            <a:ext cx="4903470" cy="1946553"/>
          </a:xfrm>
          <a:prstGeom prst="roundRect">
            <a:avLst>
              <a:gd name="adj" fmla="val 4228"/>
            </a:avLst>
          </a:prstGeom>
          <a:solidFill>
            <a:srgbClr val="FFD8CC"/>
          </a:solidFill>
          <a:ln w="7620">
            <a:solidFill>
              <a:srgbClr val="E5BEB2"/>
            </a:solidFill>
            <a:prstDash val="solid"/>
          </a:ln>
        </p:spPr>
      </p:sp>
      <p:sp>
        <p:nvSpPr>
          <p:cNvPr id="10" name="Text 6"/>
          <p:cNvSpPr/>
          <p:nvPr/>
        </p:nvSpPr>
        <p:spPr>
          <a:xfrm>
            <a:off x="7597140" y="3979426"/>
            <a:ext cx="2286000" cy="285750"/>
          </a:xfrm>
          <a:prstGeom prst="rect">
            <a:avLst/>
          </a:prstGeom>
          <a:noFill/>
          <a:ln/>
        </p:spPr>
        <p:txBody>
          <a:bodyPr wrap="none" rtlCol="0" anchor="t"/>
          <a:lstStyle/>
          <a:p>
            <a:pPr marL="0" indent="0">
              <a:lnSpc>
                <a:spcPts val="2250"/>
              </a:lnSpc>
              <a:buNone/>
            </a:pPr>
            <a:r>
              <a:rPr lang="en-US" sz="1800" b="1" dirty="0">
                <a:solidFill>
                  <a:srgbClr val="403C4E"/>
                </a:solidFill>
                <a:latin typeface="Merriweather" pitchFamily="34" charset="0"/>
                <a:ea typeface="Merriweather" pitchFamily="34" charset="-122"/>
                <a:cs typeface="Merriweather" pitchFamily="34" charset="-120"/>
              </a:rPr>
              <a:t>Peptide</a:t>
            </a:r>
            <a:endParaRPr lang="en-US" sz="1800" dirty="0"/>
          </a:p>
        </p:txBody>
      </p:sp>
      <p:sp>
        <p:nvSpPr>
          <p:cNvPr id="11" name="Text 7"/>
          <p:cNvSpPr/>
          <p:nvPr/>
        </p:nvSpPr>
        <p:spPr>
          <a:xfrm>
            <a:off x="7597140" y="4374832"/>
            <a:ext cx="4522470" cy="1170146"/>
          </a:xfrm>
          <a:prstGeom prst="rect">
            <a:avLst/>
          </a:prstGeom>
          <a:noFill/>
          <a:ln/>
        </p:spPr>
        <p:txBody>
          <a:bodyPr wrap="square" rtlCol="0" anchor="t"/>
          <a:lstStyle/>
          <a:p>
            <a:pPr marL="0" indent="0">
              <a:lnSpc>
                <a:spcPts val="2304"/>
              </a:lnSpc>
              <a:buNone/>
            </a:pPr>
            <a:r>
              <a:rPr lang="en-US" sz="1440" dirty="0">
                <a:solidFill>
                  <a:srgbClr val="403C4E"/>
                </a:solidFill>
                <a:latin typeface="Open Sans" pitchFamily="34" charset="0"/>
                <a:ea typeface="Open Sans" pitchFamily="34" charset="-122"/>
                <a:cs typeface="Open Sans" pitchFamily="34" charset="-120"/>
              </a:rPr>
              <a:t>Lanțuri scurte de aminoacizi uniți prin legături peptidice. Peptidele pot avea diverse funcții biologice, de la semnalizare celulară la regulare enzimatică.</a:t>
            </a:r>
            <a:endParaRPr lang="en-US" sz="1440" dirty="0"/>
          </a:p>
        </p:txBody>
      </p:sp>
      <p:sp>
        <p:nvSpPr>
          <p:cNvPr id="12" name="Shape 8"/>
          <p:cNvSpPr/>
          <p:nvPr/>
        </p:nvSpPr>
        <p:spPr>
          <a:xfrm>
            <a:off x="2320290" y="6140087"/>
            <a:ext cx="4903470" cy="1654016"/>
          </a:xfrm>
          <a:prstGeom prst="roundRect">
            <a:avLst>
              <a:gd name="adj" fmla="val 4976"/>
            </a:avLst>
          </a:prstGeom>
          <a:solidFill>
            <a:srgbClr val="FFD8CC"/>
          </a:solidFill>
          <a:ln w="7620">
            <a:solidFill>
              <a:srgbClr val="E5BEB2"/>
            </a:solidFill>
            <a:prstDash val="solid"/>
          </a:ln>
        </p:spPr>
      </p:sp>
      <p:sp>
        <p:nvSpPr>
          <p:cNvPr id="13" name="Text 9"/>
          <p:cNvSpPr/>
          <p:nvPr/>
        </p:nvSpPr>
        <p:spPr>
          <a:xfrm>
            <a:off x="2510790" y="6108859"/>
            <a:ext cx="2286000" cy="285750"/>
          </a:xfrm>
          <a:prstGeom prst="rect">
            <a:avLst/>
          </a:prstGeom>
          <a:noFill/>
          <a:ln/>
        </p:spPr>
        <p:txBody>
          <a:bodyPr wrap="none" rtlCol="0" anchor="t"/>
          <a:lstStyle/>
          <a:p>
            <a:pPr marL="0" indent="0">
              <a:lnSpc>
                <a:spcPts val="2250"/>
              </a:lnSpc>
              <a:buNone/>
            </a:pPr>
            <a:r>
              <a:rPr lang="en-US" sz="1800" b="1" dirty="0" err="1">
                <a:solidFill>
                  <a:srgbClr val="403C4E"/>
                </a:solidFill>
                <a:latin typeface="Merriweather" pitchFamily="34" charset="0"/>
                <a:ea typeface="Merriweather" pitchFamily="34" charset="-122"/>
                <a:cs typeface="Merriweather" pitchFamily="34" charset="-120"/>
              </a:rPr>
              <a:t>Roluri</a:t>
            </a:r>
            <a:r>
              <a:rPr lang="en-US" sz="1800" b="1" dirty="0">
                <a:solidFill>
                  <a:srgbClr val="403C4E"/>
                </a:solidFill>
                <a:latin typeface="Merriweather" pitchFamily="34" charset="0"/>
                <a:ea typeface="Merriweather" pitchFamily="34" charset="-122"/>
                <a:cs typeface="Merriweather" pitchFamily="34" charset="-120"/>
              </a:rPr>
              <a:t> </a:t>
            </a:r>
            <a:r>
              <a:rPr lang="ro-RO" sz="1800" b="1" dirty="0">
                <a:solidFill>
                  <a:srgbClr val="403C4E"/>
                </a:solidFill>
                <a:latin typeface="Merriweather" pitchFamily="34" charset="0"/>
                <a:ea typeface="Merriweather" pitchFamily="34" charset="-122"/>
                <a:cs typeface="Merriweather" pitchFamily="34" charset="-120"/>
              </a:rPr>
              <a:t>b</a:t>
            </a:r>
            <a:r>
              <a:rPr lang="en-US" sz="1800" b="1" dirty="0" err="1">
                <a:solidFill>
                  <a:srgbClr val="403C4E"/>
                </a:solidFill>
                <a:latin typeface="Merriweather" pitchFamily="34" charset="0"/>
                <a:ea typeface="Merriweather" pitchFamily="34" charset="-122"/>
                <a:cs typeface="Merriweather" pitchFamily="34" charset="-120"/>
              </a:rPr>
              <a:t>iologice</a:t>
            </a:r>
            <a:endParaRPr lang="en-US" sz="1800" dirty="0"/>
          </a:p>
        </p:txBody>
      </p:sp>
      <p:sp>
        <p:nvSpPr>
          <p:cNvPr id="14" name="Text 10"/>
          <p:cNvSpPr/>
          <p:nvPr/>
        </p:nvSpPr>
        <p:spPr>
          <a:xfrm>
            <a:off x="2510790" y="6504265"/>
            <a:ext cx="4522470" cy="877610"/>
          </a:xfrm>
          <a:prstGeom prst="rect">
            <a:avLst/>
          </a:prstGeom>
          <a:noFill/>
          <a:ln/>
        </p:spPr>
        <p:txBody>
          <a:bodyPr wrap="square" rtlCol="0" anchor="t"/>
          <a:lstStyle/>
          <a:p>
            <a:pPr marL="0" indent="0">
              <a:lnSpc>
                <a:spcPts val="2304"/>
              </a:lnSpc>
              <a:buNone/>
            </a:pPr>
            <a:r>
              <a:rPr lang="en-US" sz="1440" dirty="0">
                <a:solidFill>
                  <a:srgbClr val="403C4E"/>
                </a:solidFill>
                <a:latin typeface="Open Sans" pitchFamily="34" charset="0"/>
                <a:ea typeface="Open Sans" pitchFamily="34" charset="-122"/>
                <a:cs typeface="Open Sans" pitchFamily="34" charset="-120"/>
              </a:rPr>
              <a:t>Proteinele și peptidele joacă roluri esențiale în procese precum cataliză enzimatică, transport, semnalizare, apărare imunitară și structură celulară.</a:t>
            </a:r>
            <a:endParaRPr lang="en-US" sz="1440" dirty="0"/>
          </a:p>
        </p:txBody>
      </p:sp>
      <p:sp>
        <p:nvSpPr>
          <p:cNvPr id="15" name="Shape 11"/>
          <p:cNvSpPr/>
          <p:nvPr/>
        </p:nvSpPr>
        <p:spPr>
          <a:xfrm>
            <a:off x="7431405" y="6117023"/>
            <a:ext cx="4903470" cy="1654016"/>
          </a:xfrm>
          <a:prstGeom prst="roundRect">
            <a:avLst>
              <a:gd name="adj" fmla="val 4976"/>
            </a:avLst>
          </a:prstGeom>
          <a:solidFill>
            <a:srgbClr val="FFD8CC"/>
          </a:solidFill>
          <a:ln w="7620">
            <a:solidFill>
              <a:srgbClr val="E5BEB2"/>
            </a:solidFill>
            <a:prstDash val="solid"/>
          </a:ln>
        </p:spPr>
      </p:sp>
      <p:sp>
        <p:nvSpPr>
          <p:cNvPr id="16" name="Text 12"/>
          <p:cNvSpPr/>
          <p:nvPr/>
        </p:nvSpPr>
        <p:spPr>
          <a:xfrm>
            <a:off x="7597140" y="6108859"/>
            <a:ext cx="2419826" cy="285750"/>
          </a:xfrm>
          <a:prstGeom prst="rect">
            <a:avLst/>
          </a:prstGeom>
          <a:noFill/>
          <a:ln/>
        </p:spPr>
        <p:txBody>
          <a:bodyPr wrap="none" rtlCol="0" anchor="t"/>
          <a:lstStyle/>
          <a:p>
            <a:pPr marL="0" indent="0">
              <a:lnSpc>
                <a:spcPts val="2250"/>
              </a:lnSpc>
              <a:buNone/>
            </a:pPr>
            <a:r>
              <a:rPr lang="en-US" sz="1800" b="1" dirty="0" err="1">
                <a:solidFill>
                  <a:srgbClr val="403C4E"/>
                </a:solidFill>
                <a:latin typeface="Merriweather" pitchFamily="34" charset="0"/>
                <a:ea typeface="Merriweather" pitchFamily="34" charset="-122"/>
                <a:cs typeface="Merriweather" pitchFamily="34" charset="-120"/>
              </a:rPr>
              <a:t>Importanță</a:t>
            </a:r>
            <a:r>
              <a:rPr lang="en-US" sz="1800" b="1" dirty="0">
                <a:solidFill>
                  <a:srgbClr val="403C4E"/>
                </a:solidFill>
                <a:latin typeface="Merriweather" pitchFamily="34" charset="0"/>
                <a:ea typeface="Merriweather" pitchFamily="34" charset="-122"/>
                <a:cs typeface="Merriweather" pitchFamily="34" charset="-120"/>
              </a:rPr>
              <a:t> </a:t>
            </a:r>
            <a:r>
              <a:rPr lang="ro-RO" sz="1800" b="1" dirty="0">
                <a:solidFill>
                  <a:srgbClr val="403C4E"/>
                </a:solidFill>
                <a:latin typeface="Merriweather" pitchFamily="34" charset="0"/>
                <a:ea typeface="Merriweather" pitchFamily="34" charset="-122"/>
                <a:cs typeface="Merriweather" pitchFamily="34" charset="-120"/>
              </a:rPr>
              <a:t>n</a:t>
            </a:r>
            <a:r>
              <a:rPr lang="en-US" sz="1800" b="1" dirty="0" err="1">
                <a:solidFill>
                  <a:srgbClr val="403C4E"/>
                </a:solidFill>
                <a:latin typeface="Merriweather" pitchFamily="34" charset="0"/>
                <a:ea typeface="Merriweather" pitchFamily="34" charset="-122"/>
                <a:cs typeface="Merriweather" pitchFamily="34" charset="-120"/>
              </a:rPr>
              <a:t>utritivă</a:t>
            </a:r>
            <a:endParaRPr lang="en-US" sz="1800" dirty="0"/>
          </a:p>
        </p:txBody>
      </p:sp>
      <p:sp>
        <p:nvSpPr>
          <p:cNvPr id="17" name="Text 13"/>
          <p:cNvSpPr/>
          <p:nvPr/>
        </p:nvSpPr>
        <p:spPr>
          <a:xfrm>
            <a:off x="7597140" y="6504265"/>
            <a:ext cx="4522470" cy="877610"/>
          </a:xfrm>
          <a:prstGeom prst="rect">
            <a:avLst/>
          </a:prstGeom>
          <a:noFill/>
          <a:ln/>
        </p:spPr>
        <p:txBody>
          <a:bodyPr wrap="square" rtlCol="0" anchor="t"/>
          <a:lstStyle/>
          <a:p>
            <a:pPr marL="0" indent="0">
              <a:lnSpc>
                <a:spcPts val="2304"/>
              </a:lnSpc>
              <a:buNone/>
            </a:pPr>
            <a:r>
              <a:rPr lang="en-US" sz="1440" dirty="0">
                <a:solidFill>
                  <a:srgbClr val="403C4E"/>
                </a:solidFill>
                <a:latin typeface="Open Sans" pitchFamily="34" charset="0"/>
                <a:ea typeface="Open Sans" pitchFamily="34" charset="-122"/>
                <a:cs typeface="Open Sans" pitchFamily="34" charset="-120"/>
              </a:rPr>
              <a:t>Aminoacizii obținuți din proteine sunt necesari pentru creștere, dezvoltare și repararea țesuturilor în organism.</a:t>
            </a:r>
            <a:endParaRPr lang="en-US" sz="14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864084"/>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44000" y="0"/>
            <a:ext cx="5486400" cy="8864084"/>
          </a:xfrm>
          <a:prstGeom prst="rect">
            <a:avLst/>
          </a:prstGeom>
        </p:spPr>
      </p:pic>
      <p:pic>
        <p:nvPicPr>
          <p:cNvPr id="5" name="Image 2" descr="preencoded.png"/>
          <p:cNvPicPr>
            <a:picLocks noChangeAspect="1"/>
          </p:cNvPicPr>
          <p:nvPr/>
        </p:nvPicPr>
        <p:blipFill>
          <a:blip r:embed="rId5"/>
          <a:stretch>
            <a:fillRect/>
          </a:stretch>
        </p:blipFill>
        <p:spPr>
          <a:xfrm>
            <a:off x="9359979" y="2549247"/>
            <a:ext cx="5054322" cy="3765471"/>
          </a:xfrm>
          <a:prstGeom prst="rect">
            <a:avLst/>
          </a:prstGeom>
        </p:spPr>
      </p:pic>
      <p:sp>
        <p:nvSpPr>
          <p:cNvPr id="6" name="Text 1"/>
          <p:cNvSpPr/>
          <p:nvPr/>
        </p:nvSpPr>
        <p:spPr>
          <a:xfrm>
            <a:off x="604837" y="475178"/>
            <a:ext cx="7934325" cy="1080135"/>
          </a:xfrm>
          <a:prstGeom prst="rect">
            <a:avLst/>
          </a:prstGeom>
          <a:noFill/>
          <a:ln/>
        </p:spPr>
        <p:txBody>
          <a:bodyPr wrap="square" rtlCol="0" anchor="t"/>
          <a:lstStyle/>
          <a:p>
            <a:pPr marL="0" indent="0">
              <a:lnSpc>
                <a:spcPts val="4253"/>
              </a:lnSpc>
              <a:buNone/>
            </a:pPr>
            <a:r>
              <a:rPr lang="en-US" sz="3402" b="1" dirty="0">
                <a:solidFill>
                  <a:srgbClr val="403C4E"/>
                </a:solidFill>
                <a:latin typeface="Merriweather" pitchFamily="34" charset="0"/>
                <a:ea typeface="Merriweather" pitchFamily="34" charset="-122"/>
                <a:cs typeface="Merriweather" pitchFamily="34" charset="-120"/>
              </a:rPr>
              <a:t>Enzime </a:t>
            </a:r>
            <a:r>
              <a:rPr lang="en-US" sz="3402" b="1" dirty="0" err="1">
                <a:solidFill>
                  <a:srgbClr val="403C4E"/>
                </a:solidFill>
                <a:latin typeface="Merriweather" pitchFamily="34" charset="0"/>
                <a:ea typeface="Merriweather" pitchFamily="34" charset="-122"/>
                <a:cs typeface="Merriweather" pitchFamily="34" charset="-120"/>
              </a:rPr>
              <a:t>și</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rolul</a:t>
            </a:r>
            <a:r>
              <a:rPr lang="en-US" sz="3402" b="1" dirty="0">
                <a:solidFill>
                  <a:srgbClr val="403C4E"/>
                </a:solidFill>
                <a:latin typeface="Merriweather" pitchFamily="34" charset="0"/>
                <a:ea typeface="Merriweather" pitchFamily="34" charset="-122"/>
                <a:cs typeface="Merriweather" pitchFamily="34" charset="-120"/>
              </a:rPr>
              <a:t> lor </a:t>
            </a:r>
            <a:r>
              <a:rPr lang="en-US" sz="3402" b="1" dirty="0" err="1">
                <a:solidFill>
                  <a:srgbClr val="403C4E"/>
                </a:solidFill>
                <a:latin typeface="Merriweather" pitchFamily="34" charset="0"/>
                <a:ea typeface="Merriweather" pitchFamily="34" charset="-122"/>
                <a:cs typeface="Merriweather" pitchFamily="34" charset="-120"/>
              </a:rPr>
              <a:t>în</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procesele</a:t>
            </a:r>
            <a:r>
              <a:rPr lang="en-US" sz="3402" b="1" dirty="0">
                <a:solidFill>
                  <a:srgbClr val="403C4E"/>
                </a:solidFill>
                <a:latin typeface="Merriweather" pitchFamily="34" charset="0"/>
                <a:ea typeface="Merriweather" pitchFamily="34" charset="-122"/>
                <a:cs typeface="Merriweather" pitchFamily="34" charset="-120"/>
              </a:rPr>
              <a:t> </a:t>
            </a:r>
            <a:r>
              <a:rPr lang="en-US" sz="3402" b="1" dirty="0" err="1">
                <a:solidFill>
                  <a:srgbClr val="403C4E"/>
                </a:solidFill>
                <a:latin typeface="Merriweather" pitchFamily="34" charset="0"/>
                <a:ea typeface="Merriweather" pitchFamily="34" charset="-122"/>
                <a:cs typeface="Merriweather" pitchFamily="34" charset="-120"/>
              </a:rPr>
              <a:t>metabolice</a:t>
            </a:r>
            <a:endParaRPr lang="en-US" sz="3402" dirty="0"/>
          </a:p>
        </p:txBody>
      </p:sp>
      <p:pic>
        <p:nvPicPr>
          <p:cNvPr id="7" name="Image 3" descr="preencoded.png"/>
          <p:cNvPicPr>
            <a:picLocks noChangeAspect="1"/>
          </p:cNvPicPr>
          <p:nvPr/>
        </p:nvPicPr>
        <p:blipFill>
          <a:blip r:embed="rId6"/>
          <a:stretch>
            <a:fillRect/>
          </a:stretch>
        </p:blipFill>
        <p:spPr>
          <a:xfrm>
            <a:off x="604837" y="1814513"/>
            <a:ext cx="431959" cy="431959"/>
          </a:xfrm>
          <a:prstGeom prst="rect">
            <a:avLst/>
          </a:prstGeom>
        </p:spPr>
      </p:pic>
      <p:sp>
        <p:nvSpPr>
          <p:cNvPr id="8" name="Text 2"/>
          <p:cNvSpPr/>
          <p:nvPr/>
        </p:nvSpPr>
        <p:spPr>
          <a:xfrm>
            <a:off x="604837" y="2419231"/>
            <a:ext cx="2286357" cy="269915"/>
          </a:xfrm>
          <a:prstGeom prst="rect">
            <a:avLst/>
          </a:prstGeom>
          <a:noFill/>
          <a:ln/>
        </p:spPr>
        <p:txBody>
          <a:bodyPr wrap="none" rtlCol="0" anchor="t"/>
          <a:lstStyle/>
          <a:p>
            <a:pPr marL="0" indent="0" algn="l">
              <a:lnSpc>
                <a:spcPts val="2126"/>
              </a:lnSpc>
              <a:buNone/>
            </a:pPr>
            <a:r>
              <a:rPr lang="en-US" sz="1701" b="1" dirty="0" err="1">
                <a:solidFill>
                  <a:srgbClr val="403C4E"/>
                </a:solidFill>
                <a:latin typeface="Merriweather" pitchFamily="34" charset="0"/>
                <a:ea typeface="Merriweather" pitchFamily="34" charset="-122"/>
                <a:cs typeface="Merriweather" pitchFamily="34" charset="-120"/>
              </a:rPr>
              <a:t>Catalizatori</a:t>
            </a:r>
            <a:r>
              <a:rPr lang="en-US" sz="1701" b="1" dirty="0">
                <a:solidFill>
                  <a:srgbClr val="403C4E"/>
                </a:solidFill>
                <a:latin typeface="Merriweather" pitchFamily="34" charset="0"/>
                <a:ea typeface="Merriweather" pitchFamily="34" charset="-122"/>
                <a:cs typeface="Merriweather" pitchFamily="34" charset="-120"/>
              </a:rPr>
              <a:t> </a:t>
            </a:r>
            <a:r>
              <a:rPr lang="ro-RO" sz="1701" b="1" dirty="0">
                <a:solidFill>
                  <a:srgbClr val="403C4E"/>
                </a:solidFill>
                <a:latin typeface="Merriweather" pitchFamily="34" charset="0"/>
                <a:ea typeface="Merriweather" pitchFamily="34" charset="-122"/>
                <a:cs typeface="Merriweather" pitchFamily="34" charset="-120"/>
              </a:rPr>
              <a:t>b</a:t>
            </a:r>
            <a:r>
              <a:rPr lang="en-US" sz="1701" b="1" dirty="0" err="1">
                <a:solidFill>
                  <a:srgbClr val="403C4E"/>
                </a:solidFill>
                <a:latin typeface="Merriweather" pitchFamily="34" charset="0"/>
                <a:ea typeface="Merriweather" pitchFamily="34" charset="-122"/>
                <a:cs typeface="Merriweather" pitchFamily="34" charset="-120"/>
              </a:rPr>
              <a:t>iologici</a:t>
            </a:r>
            <a:endParaRPr lang="en-US" sz="1701" dirty="0"/>
          </a:p>
        </p:txBody>
      </p:sp>
      <p:sp>
        <p:nvSpPr>
          <p:cNvPr id="9" name="Text 3"/>
          <p:cNvSpPr/>
          <p:nvPr/>
        </p:nvSpPr>
        <p:spPr>
          <a:xfrm>
            <a:off x="604837" y="2792730"/>
            <a:ext cx="7934325"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Enzimele accelerează viteza reacțiilor chimice fără a fi consumate în proces.</a:t>
            </a:r>
            <a:endParaRPr lang="en-US" sz="1361" dirty="0"/>
          </a:p>
        </p:txBody>
      </p:sp>
      <p:pic>
        <p:nvPicPr>
          <p:cNvPr id="10" name="Image 4" descr="preencoded.png"/>
          <p:cNvPicPr>
            <a:picLocks noChangeAspect="1"/>
          </p:cNvPicPr>
          <p:nvPr/>
        </p:nvPicPr>
        <p:blipFill>
          <a:blip r:embed="rId7"/>
          <a:stretch>
            <a:fillRect/>
          </a:stretch>
        </p:blipFill>
        <p:spPr>
          <a:xfrm>
            <a:off x="604837" y="3587710"/>
            <a:ext cx="431959" cy="431959"/>
          </a:xfrm>
          <a:prstGeom prst="rect">
            <a:avLst/>
          </a:prstGeom>
        </p:spPr>
      </p:pic>
      <p:sp>
        <p:nvSpPr>
          <p:cNvPr id="11" name="Text 4"/>
          <p:cNvSpPr/>
          <p:nvPr/>
        </p:nvSpPr>
        <p:spPr>
          <a:xfrm>
            <a:off x="604837" y="4192429"/>
            <a:ext cx="2160270" cy="269915"/>
          </a:xfrm>
          <a:prstGeom prst="rect">
            <a:avLst/>
          </a:prstGeom>
          <a:noFill/>
          <a:ln/>
        </p:spPr>
        <p:txBody>
          <a:bodyPr wrap="none" rtlCol="0" anchor="t"/>
          <a:lstStyle/>
          <a:p>
            <a:pPr marL="0" indent="0" algn="l">
              <a:lnSpc>
                <a:spcPts val="2126"/>
              </a:lnSpc>
              <a:buNone/>
            </a:pPr>
            <a:r>
              <a:rPr lang="en-US" sz="1701" b="1" dirty="0">
                <a:solidFill>
                  <a:srgbClr val="403C4E"/>
                </a:solidFill>
                <a:latin typeface="Merriweather" pitchFamily="34" charset="0"/>
                <a:ea typeface="Merriweather" pitchFamily="34" charset="-122"/>
                <a:cs typeface="Merriweather" pitchFamily="34" charset="-120"/>
              </a:rPr>
              <a:t>Specificitate</a:t>
            </a:r>
            <a:endParaRPr lang="en-US" sz="1701" dirty="0"/>
          </a:p>
        </p:txBody>
      </p:sp>
      <p:sp>
        <p:nvSpPr>
          <p:cNvPr id="12" name="Text 5"/>
          <p:cNvSpPr/>
          <p:nvPr/>
        </p:nvSpPr>
        <p:spPr>
          <a:xfrm>
            <a:off x="604837" y="4565928"/>
            <a:ext cx="7934325"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Fiecare enzimă este specifică pentru un anumit substrat sau reacție.</a:t>
            </a:r>
            <a:endParaRPr lang="en-US" sz="1361" dirty="0"/>
          </a:p>
        </p:txBody>
      </p:sp>
      <p:pic>
        <p:nvPicPr>
          <p:cNvPr id="13" name="Image 5" descr="preencoded.png"/>
          <p:cNvPicPr>
            <a:picLocks noChangeAspect="1"/>
          </p:cNvPicPr>
          <p:nvPr/>
        </p:nvPicPr>
        <p:blipFill>
          <a:blip r:embed="rId8"/>
          <a:stretch>
            <a:fillRect/>
          </a:stretch>
        </p:blipFill>
        <p:spPr>
          <a:xfrm>
            <a:off x="604837" y="5360908"/>
            <a:ext cx="431959" cy="431959"/>
          </a:xfrm>
          <a:prstGeom prst="rect">
            <a:avLst/>
          </a:prstGeom>
        </p:spPr>
      </p:pic>
      <p:sp>
        <p:nvSpPr>
          <p:cNvPr id="14" name="Text 6"/>
          <p:cNvSpPr/>
          <p:nvPr/>
        </p:nvSpPr>
        <p:spPr>
          <a:xfrm>
            <a:off x="604837" y="5965627"/>
            <a:ext cx="2160270" cy="269915"/>
          </a:xfrm>
          <a:prstGeom prst="rect">
            <a:avLst/>
          </a:prstGeom>
          <a:noFill/>
          <a:ln/>
        </p:spPr>
        <p:txBody>
          <a:bodyPr wrap="none" rtlCol="0" anchor="t"/>
          <a:lstStyle/>
          <a:p>
            <a:pPr marL="0" indent="0" algn="l">
              <a:lnSpc>
                <a:spcPts val="2126"/>
              </a:lnSpc>
              <a:buNone/>
            </a:pPr>
            <a:r>
              <a:rPr lang="en-US" sz="1701" b="1" dirty="0">
                <a:solidFill>
                  <a:srgbClr val="403C4E"/>
                </a:solidFill>
                <a:latin typeface="Merriweather" pitchFamily="34" charset="0"/>
                <a:ea typeface="Merriweather" pitchFamily="34" charset="-122"/>
                <a:cs typeface="Merriweather" pitchFamily="34" charset="-120"/>
              </a:rPr>
              <a:t>Reglare</a:t>
            </a:r>
            <a:endParaRPr lang="en-US" sz="1701" dirty="0"/>
          </a:p>
        </p:txBody>
      </p:sp>
      <p:sp>
        <p:nvSpPr>
          <p:cNvPr id="15" name="Text 7"/>
          <p:cNvSpPr/>
          <p:nvPr/>
        </p:nvSpPr>
        <p:spPr>
          <a:xfrm>
            <a:off x="604837" y="6339126"/>
            <a:ext cx="7934325"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Activitatea enzimatică poate fi modulată prin inhibare sau activare.</a:t>
            </a:r>
            <a:endParaRPr lang="en-US" sz="1361" dirty="0"/>
          </a:p>
        </p:txBody>
      </p:sp>
      <p:pic>
        <p:nvPicPr>
          <p:cNvPr id="16" name="Image 6" descr="preencoded.png"/>
          <p:cNvPicPr>
            <a:picLocks noChangeAspect="1"/>
          </p:cNvPicPr>
          <p:nvPr/>
        </p:nvPicPr>
        <p:blipFill>
          <a:blip r:embed="rId9"/>
          <a:stretch>
            <a:fillRect/>
          </a:stretch>
        </p:blipFill>
        <p:spPr>
          <a:xfrm>
            <a:off x="604837" y="7134106"/>
            <a:ext cx="431959" cy="431959"/>
          </a:xfrm>
          <a:prstGeom prst="rect">
            <a:avLst/>
          </a:prstGeom>
        </p:spPr>
      </p:pic>
      <p:sp>
        <p:nvSpPr>
          <p:cNvPr id="17" name="Text 8"/>
          <p:cNvSpPr/>
          <p:nvPr/>
        </p:nvSpPr>
        <p:spPr>
          <a:xfrm>
            <a:off x="604837" y="7738824"/>
            <a:ext cx="2356009" cy="269915"/>
          </a:xfrm>
          <a:prstGeom prst="rect">
            <a:avLst/>
          </a:prstGeom>
          <a:noFill/>
          <a:ln/>
        </p:spPr>
        <p:txBody>
          <a:bodyPr wrap="none" rtlCol="0" anchor="t"/>
          <a:lstStyle/>
          <a:p>
            <a:pPr marL="0" indent="0" algn="l">
              <a:lnSpc>
                <a:spcPts val="2126"/>
              </a:lnSpc>
              <a:buNone/>
            </a:pPr>
            <a:r>
              <a:rPr lang="en-US" sz="1701" b="1" dirty="0" err="1">
                <a:solidFill>
                  <a:srgbClr val="403C4E"/>
                </a:solidFill>
                <a:latin typeface="Merriweather" pitchFamily="34" charset="0"/>
                <a:ea typeface="Merriweather" pitchFamily="34" charset="-122"/>
                <a:cs typeface="Merriweather" pitchFamily="34" charset="-120"/>
              </a:rPr>
              <a:t>Metabolisme</a:t>
            </a:r>
            <a:r>
              <a:rPr lang="en-US" sz="1701" b="1" dirty="0">
                <a:solidFill>
                  <a:srgbClr val="403C4E"/>
                </a:solidFill>
                <a:latin typeface="Merriweather" pitchFamily="34" charset="0"/>
                <a:ea typeface="Merriweather" pitchFamily="34" charset="-122"/>
                <a:cs typeface="Merriweather" pitchFamily="34" charset="-120"/>
              </a:rPr>
              <a:t> </a:t>
            </a:r>
            <a:r>
              <a:rPr lang="ro-RO" sz="1701" b="1" dirty="0">
                <a:solidFill>
                  <a:srgbClr val="403C4E"/>
                </a:solidFill>
                <a:latin typeface="Merriweather" pitchFamily="34" charset="0"/>
                <a:ea typeface="Merriweather" pitchFamily="34" charset="-122"/>
                <a:cs typeface="Merriweather" pitchFamily="34" charset="-120"/>
              </a:rPr>
              <a:t>c</a:t>
            </a:r>
            <a:r>
              <a:rPr lang="en-US" sz="1701" b="1" dirty="0" err="1">
                <a:solidFill>
                  <a:srgbClr val="403C4E"/>
                </a:solidFill>
                <a:latin typeface="Merriweather" pitchFamily="34" charset="0"/>
                <a:ea typeface="Merriweather" pitchFamily="34" charset="-122"/>
                <a:cs typeface="Merriweather" pitchFamily="34" charset="-120"/>
              </a:rPr>
              <a:t>elulare</a:t>
            </a:r>
            <a:endParaRPr lang="en-US" sz="1701" dirty="0"/>
          </a:p>
        </p:txBody>
      </p:sp>
      <p:sp>
        <p:nvSpPr>
          <p:cNvPr id="18" name="Text 9"/>
          <p:cNvSpPr/>
          <p:nvPr/>
        </p:nvSpPr>
        <p:spPr>
          <a:xfrm>
            <a:off x="604837" y="8112323"/>
            <a:ext cx="7934325" cy="276582"/>
          </a:xfrm>
          <a:prstGeom prst="rect">
            <a:avLst/>
          </a:prstGeom>
          <a:noFill/>
          <a:ln/>
        </p:spPr>
        <p:txBody>
          <a:bodyPr wrap="none" rtlCol="0" anchor="t"/>
          <a:lstStyle/>
          <a:p>
            <a:pPr marL="0" indent="0" algn="l">
              <a:lnSpc>
                <a:spcPts val="2177"/>
              </a:lnSpc>
              <a:buNone/>
            </a:pPr>
            <a:r>
              <a:rPr lang="en-US" sz="1361" dirty="0">
                <a:solidFill>
                  <a:srgbClr val="403C4E"/>
                </a:solidFill>
                <a:latin typeface="Open Sans" pitchFamily="34" charset="0"/>
                <a:ea typeface="Open Sans" pitchFamily="34" charset="-122"/>
                <a:cs typeface="Open Sans" pitchFamily="34" charset="-120"/>
              </a:rPr>
              <a:t>Enzimele joacă un rol central în procesele metabolice precum digestia, respirația și sinteza.</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41816" y="1709261"/>
            <a:ext cx="5002649" cy="4810958"/>
          </a:xfrm>
          <a:prstGeom prst="rect">
            <a:avLst/>
          </a:prstGeom>
        </p:spPr>
      </p:pic>
      <p:sp>
        <p:nvSpPr>
          <p:cNvPr id="6" name="Text 1"/>
          <p:cNvSpPr/>
          <p:nvPr/>
        </p:nvSpPr>
        <p:spPr>
          <a:xfrm>
            <a:off x="6163628" y="624840"/>
            <a:ext cx="7789545" cy="1209199"/>
          </a:xfrm>
          <a:prstGeom prst="rect">
            <a:avLst/>
          </a:prstGeom>
          <a:noFill/>
          <a:ln/>
        </p:spPr>
        <p:txBody>
          <a:bodyPr wrap="square" rtlCol="0" anchor="t"/>
          <a:lstStyle/>
          <a:p>
            <a:pPr marL="0" indent="0" algn="ctr">
              <a:lnSpc>
                <a:spcPts val="4761"/>
              </a:lnSpc>
              <a:buNone/>
            </a:pPr>
            <a:r>
              <a:rPr lang="en-US" sz="3809" b="1" dirty="0">
                <a:solidFill>
                  <a:srgbClr val="403C4E"/>
                </a:solidFill>
                <a:latin typeface="Merriweather" pitchFamily="34" charset="0"/>
                <a:ea typeface="Merriweather" pitchFamily="34" charset="-122"/>
                <a:cs typeface="Merriweather" pitchFamily="34" charset="-120"/>
              </a:rPr>
              <a:t>Glucide: </a:t>
            </a:r>
            <a:r>
              <a:rPr lang="en-US" sz="3809" b="1" dirty="0" err="1">
                <a:solidFill>
                  <a:srgbClr val="403C4E"/>
                </a:solidFill>
                <a:latin typeface="Merriweather" pitchFamily="34" charset="0"/>
                <a:ea typeface="Merriweather" pitchFamily="34" charset="-122"/>
                <a:cs typeface="Merriweather" pitchFamily="34" charset="-120"/>
              </a:rPr>
              <a:t>clasificare</a:t>
            </a:r>
            <a:r>
              <a:rPr lang="en-US" sz="3809" b="1" dirty="0">
                <a:solidFill>
                  <a:srgbClr val="403C4E"/>
                </a:solidFill>
                <a:latin typeface="Merriweather" pitchFamily="34" charset="0"/>
                <a:ea typeface="Merriweather" pitchFamily="34" charset="-122"/>
                <a:cs typeface="Merriweather" pitchFamily="34" charset="-120"/>
              </a:rPr>
              <a:t> </a:t>
            </a:r>
            <a:r>
              <a:rPr lang="en-US" sz="3809" b="1" dirty="0" err="1">
                <a:solidFill>
                  <a:srgbClr val="403C4E"/>
                </a:solidFill>
                <a:latin typeface="Merriweather" pitchFamily="34" charset="0"/>
                <a:ea typeface="Merriweather" pitchFamily="34" charset="-122"/>
                <a:cs typeface="Merriweather" pitchFamily="34" charset="-120"/>
              </a:rPr>
              <a:t>și</a:t>
            </a:r>
            <a:r>
              <a:rPr lang="en-US" sz="3809" b="1" dirty="0">
                <a:solidFill>
                  <a:srgbClr val="403C4E"/>
                </a:solidFill>
                <a:latin typeface="Merriweather" pitchFamily="34" charset="0"/>
                <a:ea typeface="Merriweather" pitchFamily="34" charset="-122"/>
                <a:cs typeface="Merriweather" pitchFamily="34" charset="-120"/>
              </a:rPr>
              <a:t> </a:t>
            </a:r>
            <a:r>
              <a:rPr lang="en-US" sz="3809" b="1" dirty="0" err="1">
                <a:solidFill>
                  <a:srgbClr val="403C4E"/>
                </a:solidFill>
                <a:latin typeface="Merriweather" pitchFamily="34" charset="0"/>
                <a:ea typeface="Merriweather" pitchFamily="34" charset="-122"/>
                <a:cs typeface="Merriweather" pitchFamily="34" charset="-120"/>
              </a:rPr>
              <a:t>roluri</a:t>
            </a:r>
            <a:r>
              <a:rPr lang="en-US" sz="3809" b="1" dirty="0">
                <a:solidFill>
                  <a:srgbClr val="403C4E"/>
                </a:solidFill>
                <a:latin typeface="Merriweather" pitchFamily="34" charset="0"/>
                <a:ea typeface="Merriweather" pitchFamily="34" charset="-122"/>
                <a:cs typeface="Merriweather" pitchFamily="34" charset="-120"/>
              </a:rPr>
              <a:t> </a:t>
            </a:r>
            <a:r>
              <a:rPr lang="en-US" sz="3809" b="1" dirty="0" err="1">
                <a:solidFill>
                  <a:srgbClr val="403C4E"/>
                </a:solidFill>
                <a:latin typeface="Merriweather" pitchFamily="34" charset="0"/>
                <a:ea typeface="Merriweather" pitchFamily="34" charset="-122"/>
                <a:cs typeface="Merriweather" pitchFamily="34" charset="-120"/>
              </a:rPr>
              <a:t>în</a:t>
            </a:r>
            <a:r>
              <a:rPr lang="en-US" sz="3809" b="1" dirty="0">
                <a:solidFill>
                  <a:srgbClr val="403C4E"/>
                </a:solidFill>
                <a:latin typeface="Merriweather" pitchFamily="34" charset="0"/>
                <a:ea typeface="Merriweather" pitchFamily="34" charset="-122"/>
                <a:cs typeface="Merriweather" pitchFamily="34" charset="-120"/>
              </a:rPr>
              <a:t> organism</a:t>
            </a:r>
            <a:endParaRPr lang="en-US" sz="3809" dirty="0"/>
          </a:p>
        </p:txBody>
      </p:sp>
      <p:pic>
        <p:nvPicPr>
          <p:cNvPr id="7" name="Image 3" descr="preencoded.png"/>
          <p:cNvPicPr>
            <a:picLocks noChangeAspect="1"/>
          </p:cNvPicPr>
          <p:nvPr/>
        </p:nvPicPr>
        <p:blipFill>
          <a:blip r:embed="rId6"/>
          <a:stretch>
            <a:fillRect/>
          </a:stretch>
        </p:blipFill>
        <p:spPr>
          <a:xfrm>
            <a:off x="6163628" y="2124194"/>
            <a:ext cx="967383" cy="1547932"/>
          </a:xfrm>
          <a:prstGeom prst="rect">
            <a:avLst/>
          </a:prstGeom>
        </p:spPr>
      </p:pic>
      <p:sp>
        <p:nvSpPr>
          <p:cNvPr id="8" name="Text 2"/>
          <p:cNvSpPr/>
          <p:nvPr/>
        </p:nvSpPr>
        <p:spPr>
          <a:xfrm>
            <a:off x="7421166" y="2317671"/>
            <a:ext cx="2418636" cy="302181"/>
          </a:xfrm>
          <a:prstGeom prst="rect">
            <a:avLst/>
          </a:prstGeom>
          <a:noFill/>
          <a:ln/>
        </p:spPr>
        <p:txBody>
          <a:bodyPr wrap="none" rtlCol="0" anchor="t"/>
          <a:lstStyle/>
          <a:p>
            <a:pPr marL="0" indent="0" algn="l">
              <a:lnSpc>
                <a:spcPts val="2381"/>
              </a:lnSpc>
              <a:buNone/>
            </a:pPr>
            <a:r>
              <a:rPr lang="en-US" sz="1905" b="1" dirty="0">
                <a:solidFill>
                  <a:srgbClr val="403C4E"/>
                </a:solidFill>
                <a:latin typeface="Merriweather" pitchFamily="34" charset="0"/>
                <a:ea typeface="Merriweather" pitchFamily="34" charset="-122"/>
                <a:cs typeface="Merriweather" pitchFamily="34" charset="-120"/>
              </a:rPr>
              <a:t>Monozaharide</a:t>
            </a:r>
            <a:endParaRPr lang="en-US" sz="1905" dirty="0"/>
          </a:p>
        </p:txBody>
      </p:sp>
      <p:sp>
        <p:nvSpPr>
          <p:cNvPr id="9" name="Text 3"/>
          <p:cNvSpPr/>
          <p:nvPr/>
        </p:nvSpPr>
        <p:spPr>
          <a:xfrm>
            <a:off x="7421166" y="2735937"/>
            <a:ext cx="6532007" cy="619125"/>
          </a:xfrm>
          <a:prstGeom prst="rect">
            <a:avLst/>
          </a:prstGeom>
          <a:noFill/>
          <a:ln/>
        </p:spPr>
        <p:txBody>
          <a:bodyPr wrap="square" rtlCol="0" anchor="t"/>
          <a:lstStyle/>
          <a:p>
            <a:pPr marL="0" indent="0" algn="l">
              <a:lnSpc>
                <a:spcPts val="2438"/>
              </a:lnSpc>
              <a:buNone/>
            </a:pPr>
            <a:r>
              <a:rPr lang="en-US" sz="1524" dirty="0">
                <a:solidFill>
                  <a:srgbClr val="403C4E"/>
                </a:solidFill>
                <a:latin typeface="Open Sans" pitchFamily="34" charset="0"/>
                <a:ea typeface="Open Sans" pitchFamily="34" charset="-122"/>
                <a:cs typeface="Open Sans" pitchFamily="34" charset="-120"/>
              </a:rPr>
              <a:t>Glucoza, fructoza și galactoza sunt exemple de monozaharide, cele mai simple forme de glucide.</a:t>
            </a:r>
            <a:endParaRPr lang="en-US" sz="1524" dirty="0"/>
          </a:p>
        </p:txBody>
      </p:sp>
      <p:pic>
        <p:nvPicPr>
          <p:cNvPr id="10" name="Image 4" descr="preencoded.png"/>
          <p:cNvPicPr>
            <a:picLocks noChangeAspect="1"/>
          </p:cNvPicPr>
          <p:nvPr/>
        </p:nvPicPr>
        <p:blipFill>
          <a:blip r:embed="rId7"/>
          <a:stretch>
            <a:fillRect/>
          </a:stretch>
        </p:blipFill>
        <p:spPr>
          <a:xfrm>
            <a:off x="6163628" y="3672126"/>
            <a:ext cx="967383" cy="1547932"/>
          </a:xfrm>
          <a:prstGeom prst="rect">
            <a:avLst/>
          </a:prstGeom>
        </p:spPr>
      </p:pic>
      <p:sp>
        <p:nvSpPr>
          <p:cNvPr id="11" name="Text 4"/>
          <p:cNvSpPr/>
          <p:nvPr/>
        </p:nvSpPr>
        <p:spPr>
          <a:xfrm>
            <a:off x="7421166" y="3865602"/>
            <a:ext cx="2418636" cy="302181"/>
          </a:xfrm>
          <a:prstGeom prst="rect">
            <a:avLst/>
          </a:prstGeom>
          <a:noFill/>
          <a:ln/>
        </p:spPr>
        <p:txBody>
          <a:bodyPr wrap="none" rtlCol="0" anchor="t"/>
          <a:lstStyle/>
          <a:p>
            <a:pPr marL="0" indent="0" algn="l">
              <a:lnSpc>
                <a:spcPts val="2381"/>
              </a:lnSpc>
              <a:buNone/>
            </a:pPr>
            <a:r>
              <a:rPr lang="en-US" sz="1905" b="1" dirty="0">
                <a:solidFill>
                  <a:srgbClr val="403C4E"/>
                </a:solidFill>
                <a:latin typeface="Merriweather" pitchFamily="34" charset="0"/>
                <a:ea typeface="Merriweather" pitchFamily="34" charset="-122"/>
                <a:cs typeface="Merriweather" pitchFamily="34" charset="-120"/>
              </a:rPr>
              <a:t>Dizaharide</a:t>
            </a:r>
            <a:endParaRPr lang="en-US" sz="1905" dirty="0"/>
          </a:p>
        </p:txBody>
      </p:sp>
      <p:sp>
        <p:nvSpPr>
          <p:cNvPr id="12" name="Text 5"/>
          <p:cNvSpPr/>
          <p:nvPr/>
        </p:nvSpPr>
        <p:spPr>
          <a:xfrm>
            <a:off x="7421166" y="4283869"/>
            <a:ext cx="6532007" cy="619125"/>
          </a:xfrm>
          <a:prstGeom prst="rect">
            <a:avLst/>
          </a:prstGeom>
          <a:noFill/>
          <a:ln/>
        </p:spPr>
        <p:txBody>
          <a:bodyPr wrap="square" rtlCol="0" anchor="t"/>
          <a:lstStyle/>
          <a:p>
            <a:pPr marL="0" indent="0" algn="l">
              <a:lnSpc>
                <a:spcPts val="2438"/>
              </a:lnSpc>
              <a:buNone/>
            </a:pPr>
            <a:r>
              <a:rPr lang="en-US" sz="1524" dirty="0">
                <a:solidFill>
                  <a:srgbClr val="403C4E"/>
                </a:solidFill>
                <a:latin typeface="Open Sans" pitchFamily="34" charset="0"/>
                <a:ea typeface="Open Sans" pitchFamily="34" charset="-122"/>
                <a:cs typeface="Open Sans" pitchFamily="34" charset="-120"/>
              </a:rPr>
              <a:t>Zaharoza, lactoza și maltoza sunt dizaharide formate din două monozaharide.</a:t>
            </a:r>
            <a:endParaRPr lang="en-US" sz="1524" dirty="0"/>
          </a:p>
        </p:txBody>
      </p:sp>
      <p:pic>
        <p:nvPicPr>
          <p:cNvPr id="13" name="Image 5" descr="preencoded.png"/>
          <p:cNvPicPr>
            <a:picLocks noChangeAspect="1"/>
          </p:cNvPicPr>
          <p:nvPr/>
        </p:nvPicPr>
        <p:blipFill>
          <a:blip r:embed="rId8"/>
          <a:stretch>
            <a:fillRect/>
          </a:stretch>
        </p:blipFill>
        <p:spPr>
          <a:xfrm>
            <a:off x="6163628" y="5220057"/>
            <a:ext cx="967383" cy="1547932"/>
          </a:xfrm>
          <a:prstGeom prst="rect">
            <a:avLst/>
          </a:prstGeom>
        </p:spPr>
      </p:pic>
      <p:sp>
        <p:nvSpPr>
          <p:cNvPr id="14" name="Text 6"/>
          <p:cNvSpPr/>
          <p:nvPr/>
        </p:nvSpPr>
        <p:spPr>
          <a:xfrm>
            <a:off x="7421166" y="5413534"/>
            <a:ext cx="2418636" cy="302181"/>
          </a:xfrm>
          <a:prstGeom prst="rect">
            <a:avLst/>
          </a:prstGeom>
          <a:noFill/>
          <a:ln/>
        </p:spPr>
        <p:txBody>
          <a:bodyPr wrap="none" rtlCol="0" anchor="t"/>
          <a:lstStyle/>
          <a:p>
            <a:pPr marL="0" indent="0" algn="l">
              <a:lnSpc>
                <a:spcPts val="2381"/>
              </a:lnSpc>
              <a:buNone/>
            </a:pPr>
            <a:r>
              <a:rPr lang="en-US" sz="1905" b="1" dirty="0">
                <a:solidFill>
                  <a:srgbClr val="403C4E"/>
                </a:solidFill>
                <a:latin typeface="Merriweather" pitchFamily="34" charset="0"/>
                <a:ea typeface="Merriweather" pitchFamily="34" charset="-122"/>
                <a:cs typeface="Merriweather" pitchFamily="34" charset="-120"/>
              </a:rPr>
              <a:t>Polizaharide</a:t>
            </a:r>
            <a:endParaRPr lang="en-US" sz="1905" dirty="0"/>
          </a:p>
        </p:txBody>
      </p:sp>
      <p:sp>
        <p:nvSpPr>
          <p:cNvPr id="15" name="Text 7"/>
          <p:cNvSpPr/>
          <p:nvPr/>
        </p:nvSpPr>
        <p:spPr>
          <a:xfrm>
            <a:off x="7421166" y="5831800"/>
            <a:ext cx="6532007" cy="619125"/>
          </a:xfrm>
          <a:prstGeom prst="rect">
            <a:avLst/>
          </a:prstGeom>
          <a:noFill/>
          <a:ln/>
        </p:spPr>
        <p:txBody>
          <a:bodyPr wrap="square" rtlCol="0" anchor="t"/>
          <a:lstStyle/>
          <a:p>
            <a:pPr marL="0" indent="0" algn="l">
              <a:lnSpc>
                <a:spcPts val="2438"/>
              </a:lnSpc>
              <a:buNone/>
            </a:pPr>
            <a:r>
              <a:rPr lang="en-US" sz="1524" dirty="0">
                <a:solidFill>
                  <a:srgbClr val="403C4E"/>
                </a:solidFill>
                <a:latin typeface="Open Sans" pitchFamily="34" charset="0"/>
                <a:ea typeface="Open Sans" pitchFamily="34" charset="-122"/>
                <a:cs typeface="Open Sans" pitchFamily="34" charset="-120"/>
              </a:rPr>
              <a:t>Amidon, glicogen și celuloza sunt exemple de polizaharide, formate din lanțuri lungi de monozaharide.</a:t>
            </a:r>
            <a:endParaRPr lang="en-US" sz="1524" dirty="0"/>
          </a:p>
        </p:txBody>
      </p:sp>
      <p:sp>
        <p:nvSpPr>
          <p:cNvPr id="16" name="Text 8"/>
          <p:cNvSpPr/>
          <p:nvPr/>
        </p:nvSpPr>
        <p:spPr>
          <a:xfrm>
            <a:off x="6163628" y="6985635"/>
            <a:ext cx="7789545" cy="619125"/>
          </a:xfrm>
          <a:prstGeom prst="rect">
            <a:avLst/>
          </a:prstGeom>
          <a:noFill/>
          <a:ln/>
        </p:spPr>
        <p:txBody>
          <a:bodyPr wrap="square" rtlCol="0" anchor="t"/>
          <a:lstStyle/>
          <a:p>
            <a:pPr marL="0" indent="0">
              <a:lnSpc>
                <a:spcPts val="2438"/>
              </a:lnSpc>
              <a:buNone/>
            </a:pPr>
            <a:r>
              <a:rPr lang="en-US" sz="1524" dirty="0">
                <a:solidFill>
                  <a:srgbClr val="403C4E"/>
                </a:solidFill>
                <a:latin typeface="Open Sans" pitchFamily="34" charset="0"/>
                <a:ea typeface="Open Sans" pitchFamily="34" charset="-122"/>
                <a:cs typeface="Open Sans" pitchFamily="34" charset="-120"/>
              </a:rPr>
              <a:t>Glucidele îndeplinesc funcții diverse în organism, cum ar fi furnizarea de energie, structura celulară și semnalizarea.</a:t>
            </a:r>
            <a:endParaRPr lang="en-US" sz="152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rotWithShape="1">
          <a:blip r:embed="rId5"/>
          <a:srcRect t="17638" b="8939"/>
          <a:stretch/>
        </p:blipFill>
        <p:spPr>
          <a:xfrm>
            <a:off x="9429988" y="2737757"/>
            <a:ext cx="4914305" cy="3124200"/>
          </a:xfrm>
          <a:prstGeom prst="rect">
            <a:avLst/>
          </a:prstGeom>
        </p:spPr>
      </p:pic>
      <p:sp>
        <p:nvSpPr>
          <p:cNvPr id="6" name="Text 1"/>
          <p:cNvSpPr/>
          <p:nvPr/>
        </p:nvSpPr>
        <p:spPr>
          <a:xfrm>
            <a:off x="801053" y="1176218"/>
            <a:ext cx="8212318" cy="1430417"/>
          </a:xfrm>
          <a:prstGeom prst="rect">
            <a:avLst/>
          </a:prstGeom>
          <a:noFill/>
          <a:ln/>
        </p:spPr>
        <p:txBody>
          <a:bodyPr wrap="square" rtlCol="0" anchor="t"/>
          <a:lstStyle/>
          <a:p>
            <a:pPr marL="0" indent="0" algn="ctr">
              <a:lnSpc>
                <a:spcPts val="5632"/>
              </a:lnSpc>
              <a:buNone/>
            </a:pPr>
            <a:r>
              <a:rPr lang="en-US" sz="4505" b="1" dirty="0">
                <a:solidFill>
                  <a:srgbClr val="403C4E"/>
                </a:solidFill>
                <a:latin typeface="Merriweather" pitchFamily="34" charset="0"/>
                <a:ea typeface="Merriweather" pitchFamily="34" charset="-122"/>
                <a:cs typeface="Merriweather" pitchFamily="34" charset="-120"/>
              </a:rPr>
              <a:t>Monozaharide, </a:t>
            </a:r>
            <a:r>
              <a:rPr lang="en-US" sz="4505" b="1" dirty="0" err="1">
                <a:solidFill>
                  <a:srgbClr val="403C4E"/>
                </a:solidFill>
                <a:latin typeface="Merriweather" pitchFamily="34" charset="0"/>
                <a:ea typeface="Merriweather" pitchFamily="34" charset="-122"/>
                <a:cs typeface="Merriweather" pitchFamily="34" charset="-120"/>
              </a:rPr>
              <a:t>dizaharide</a:t>
            </a:r>
            <a:r>
              <a:rPr lang="en-US" sz="4505" b="1" dirty="0">
                <a:solidFill>
                  <a:srgbClr val="403C4E"/>
                </a:solidFill>
                <a:latin typeface="Merriweather" pitchFamily="34" charset="0"/>
                <a:ea typeface="Merriweather" pitchFamily="34" charset="-122"/>
                <a:cs typeface="Merriweather" pitchFamily="34" charset="-120"/>
              </a:rPr>
              <a:t> </a:t>
            </a:r>
            <a:r>
              <a:rPr lang="en-US" sz="4505" b="1" dirty="0" err="1">
                <a:solidFill>
                  <a:srgbClr val="403C4E"/>
                </a:solidFill>
                <a:latin typeface="Merriweather" pitchFamily="34" charset="0"/>
                <a:ea typeface="Merriweather" pitchFamily="34" charset="-122"/>
                <a:cs typeface="Merriweather" pitchFamily="34" charset="-120"/>
              </a:rPr>
              <a:t>și</a:t>
            </a:r>
            <a:r>
              <a:rPr lang="en-US" sz="4505" b="1" dirty="0">
                <a:solidFill>
                  <a:srgbClr val="403C4E"/>
                </a:solidFill>
                <a:latin typeface="Merriweather" pitchFamily="34" charset="0"/>
                <a:ea typeface="Merriweather" pitchFamily="34" charset="-122"/>
                <a:cs typeface="Merriweather" pitchFamily="34" charset="-120"/>
              </a:rPr>
              <a:t> </a:t>
            </a:r>
            <a:r>
              <a:rPr lang="en-US" sz="4505" b="1" dirty="0" err="1">
                <a:solidFill>
                  <a:srgbClr val="403C4E"/>
                </a:solidFill>
                <a:latin typeface="Merriweather" pitchFamily="34" charset="0"/>
                <a:ea typeface="Merriweather" pitchFamily="34" charset="-122"/>
                <a:cs typeface="Merriweather" pitchFamily="34" charset="-120"/>
              </a:rPr>
              <a:t>polizaharide</a:t>
            </a:r>
            <a:endParaRPr lang="en-US" sz="4505" dirty="0"/>
          </a:p>
        </p:txBody>
      </p:sp>
      <p:sp>
        <p:nvSpPr>
          <p:cNvPr id="7" name="Shape 2"/>
          <p:cNvSpPr/>
          <p:nvPr/>
        </p:nvSpPr>
        <p:spPr>
          <a:xfrm>
            <a:off x="801053" y="2949893"/>
            <a:ext cx="7541895" cy="4103370"/>
          </a:xfrm>
          <a:prstGeom prst="roundRect">
            <a:avLst>
              <a:gd name="adj" fmla="val 2510"/>
            </a:avLst>
          </a:prstGeom>
          <a:noFill/>
          <a:ln w="7620">
            <a:solidFill>
              <a:srgbClr val="000000">
                <a:alpha val="8000"/>
              </a:srgbClr>
            </a:solidFill>
            <a:prstDash val="solid"/>
          </a:ln>
        </p:spPr>
      </p:sp>
      <p:sp>
        <p:nvSpPr>
          <p:cNvPr id="8" name="Shape 3"/>
          <p:cNvSpPr/>
          <p:nvPr/>
        </p:nvSpPr>
        <p:spPr>
          <a:xfrm>
            <a:off x="808673" y="2957513"/>
            <a:ext cx="7525822" cy="655915"/>
          </a:xfrm>
          <a:prstGeom prst="rect">
            <a:avLst/>
          </a:prstGeom>
          <a:solidFill>
            <a:srgbClr val="FFFFFF">
              <a:alpha val="4000"/>
            </a:srgbClr>
          </a:solidFill>
          <a:ln/>
        </p:spPr>
      </p:sp>
      <p:sp>
        <p:nvSpPr>
          <p:cNvPr id="9" name="Text 4"/>
          <p:cNvSpPr/>
          <p:nvPr/>
        </p:nvSpPr>
        <p:spPr>
          <a:xfrm>
            <a:off x="1038463" y="3102412"/>
            <a:ext cx="2046803" cy="366117"/>
          </a:xfrm>
          <a:prstGeom prst="rect">
            <a:avLst/>
          </a:prstGeom>
          <a:noFill/>
          <a:ln/>
        </p:spPr>
        <p:txBody>
          <a:bodyPr wrap="non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Monozaharide</a:t>
            </a:r>
            <a:endParaRPr lang="en-US" sz="1802" dirty="0"/>
          </a:p>
        </p:txBody>
      </p:sp>
      <p:sp>
        <p:nvSpPr>
          <p:cNvPr id="10" name="Text 5"/>
          <p:cNvSpPr/>
          <p:nvPr/>
        </p:nvSpPr>
        <p:spPr>
          <a:xfrm>
            <a:off x="3550563" y="3102412"/>
            <a:ext cx="2042993" cy="366117"/>
          </a:xfrm>
          <a:prstGeom prst="rect">
            <a:avLst/>
          </a:prstGeom>
          <a:noFill/>
          <a:ln/>
        </p:spPr>
        <p:txBody>
          <a:bodyPr wrap="non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Dizaharide</a:t>
            </a:r>
            <a:endParaRPr lang="en-US" sz="1802" dirty="0"/>
          </a:p>
        </p:txBody>
      </p:sp>
      <p:sp>
        <p:nvSpPr>
          <p:cNvPr id="11" name="Text 6"/>
          <p:cNvSpPr/>
          <p:nvPr/>
        </p:nvSpPr>
        <p:spPr>
          <a:xfrm>
            <a:off x="6058853" y="3102412"/>
            <a:ext cx="2046803" cy="366117"/>
          </a:xfrm>
          <a:prstGeom prst="rect">
            <a:avLst/>
          </a:prstGeom>
          <a:noFill/>
          <a:ln/>
        </p:spPr>
        <p:txBody>
          <a:bodyPr wrap="non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Polizaharide</a:t>
            </a:r>
            <a:endParaRPr lang="en-US" sz="1802" dirty="0"/>
          </a:p>
        </p:txBody>
      </p:sp>
      <p:sp>
        <p:nvSpPr>
          <p:cNvPr id="12" name="Shape 7"/>
          <p:cNvSpPr/>
          <p:nvPr/>
        </p:nvSpPr>
        <p:spPr>
          <a:xfrm>
            <a:off x="808673" y="3613428"/>
            <a:ext cx="7525822" cy="1022033"/>
          </a:xfrm>
          <a:prstGeom prst="rect">
            <a:avLst/>
          </a:prstGeom>
          <a:solidFill>
            <a:srgbClr val="000000">
              <a:alpha val="4000"/>
            </a:srgbClr>
          </a:solidFill>
          <a:ln/>
        </p:spPr>
      </p:sp>
      <p:sp>
        <p:nvSpPr>
          <p:cNvPr id="13" name="Text 8"/>
          <p:cNvSpPr/>
          <p:nvPr/>
        </p:nvSpPr>
        <p:spPr>
          <a:xfrm>
            <a:off x="1038463" y="3758327"/>
            <a:ext cx="204680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Glucoză, fructoză, galactoză</a:t>
            </a:r>
            <a:endParaRPr lang="en-US" sz="1802" dirty="0"/>
          </a:p>
        </p:txBody>
      </p:sp>
      <p:sp>
        <p:nvSpPr>
          <p:cNvPr id="14" name="Text 9"/>
          <p:cNvSpPr/>
          <p:nvPr/>
        </p:nvSpPr>
        <p:spPr>
          <a:xfrm>
            <a:off x="3550563" y="3758327"/>
            <a:ext cx="204299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Zaharoză, lactoză, maltoză</a:t>
            </a:r>
            <a:endParaRPr lang="en-US" sz="1802" dirty="0"/>
          </a:p>
        </p:txBody>
      </p:sp>
      <p:sp>
        <p:nvSpPr>
          <p:cNvPr id="15" name="Text 10"/>
          <p:cNvSpPr/>
          <p:nvPr/>
        </p:nvSpPr>
        <p:spPr>
          <a:xfrm>
            <a:off x="6058853" y="3758327"/>
            <a:ext cx="204680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Amidon, glicogen, celuloza</a:t>
            </a:r>
            <a:endParaRPr lang="en-US" sz="1802" dirty="0"/>
          </a:p>
        </p:txBody>
      </p:sp>
      <p:sp>
        <p:nvSpPr>
          <p:cNvPr id="16" name="Shape 11"/>
          <p:cNvSpPr/>
          <p:nvPr/>
        </p:nvSpPr>
        <p:spPr>
          <a:xfrm>
            <a:off x="808673" y="4635460"/>
            <a:ext cx="7525822" cy="1022033"/>
          </a:xfrm>
          <a:prstGeom prst="rect">
            <a:avLst/>
          </a:prstGeom>
          <a:solidFill>
            <a:srgbClr val="FFFFFF">
              <a:alpha val="4000"/>
            </a:srgbClr>
          </a:solidFill>
          <a:ln/>
        </p:spPr>
      </p:sp>
      <p:sp>
        <p:nvSpPr>
          <p:cNvPr id="17" name="Text 12"/>
          <p:cNvSpPr/>
          <p:nvPr/>
        </p:nvSpPr>
        <p:spPr>
          <a:xfrm>
            <a:off x="1038463" y="4780359"/>
            <a:ext cx="204680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Forme simple, solubile în apă</a:t>
            </a:r>
            <a:endParaRPr lang="en-US" sz="1802" dirty="0"/>
          </a:p>
        </p:txBody>
      </p:sp>
      <p:sp>
        <p:nvSpPr>
          <p:cNvPr id="18" name="Text 13"/>
          <p:cNvSpPr/>
          <p:nvPr/>
        </p:nvSpPr>
        <p:spPr>
          <a:xfrm>
            <a:off x="3550563" y="4780359"/>
            <a:ext cx="204299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Formate din 2 monozaharide</a:t>
            </a:r>
            <a:endParaRPr lang="en-US" sz="1802" dirty="0"/>
          </a:p>
        </p:txBody>
      </p:sp>
      <p:sp>
        <p:nvSpPr>
          <p:cNvPr id="19" name="Text 14"/>
          <p:cNvSpPr/>
          <p:nvPr/>
        </p:nvSpPr>
        <p:spPr>
          <a:xfrm>
            <a:off x="6058853" y="4780359"/>
            <a:ext cx="204680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Lanțuri lungi de monozaharide</a:t>
            </a:r>
            <a:endParaRPr lang="en-US" sz="1802" dirty="0"/>
          </a:p>
        </p:txBody>
      </p:sp>
      <p:sp>
        <p:nvSpPr>
          <p:cNvPr id="20" name="Shape 15"/>
          <p:cNvSpPr/>
          <p:nvPr/>
        </p:nvSpPr>
        <p:spPr>
          <a:xfrm>
            <a:off x="808673" y="5657493"/>
            <a:ext cx="7525822" cy="1388150"/>
          </a:xfrm>
          <a:prstGeom prst="rect">
            <a:avLst/>
          </a:prstGeom>
          <a:solidFill>
            <a:srgbClr val="000000">
              <a:alpha val="4000"/>
            </a:srgbClr>
          </a:solidFill>
          <a:ln/>
        </p:spPr>
      </p:sp>
      <p:sp>
        <p:nvSpPr>
          <p:cNvPr id="21" name="Text 16"/>
          <p:cNvSpPr/>
          <p:nvPr/>
        </p:nvSpPr>
        <p:spPr>
          <a:xfrm>
            <a:off x="1038463" y="5802392"/>
            <a:ext cx="204680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Furnizează energie rapidă</a:t>
            </a:r>
            <a:endParaRPr lang="en-US" sz="1802" dirty="0"/>
          </a:p>
        </p:txBody>
      </p:sp>
      <p:sp>
        <p:nvSpPr>
          <p:cNvPr id="22" name="Text 17"/>
          <p:cNvSpPr/>
          <p:nvPr/>
        </p:nvSpPr>
        <p:spPr>
          <a:xfrm>
            <a:off x="3550563" y="5802392"/>
            <a:ext cx="2042993" cy="1098352"/>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Digerite pentru a elibera monozaharide</a:t>
            </a:r>
            <a:endParaRPr lang="en-US" sz="1802" dirty="0"/>
          </a:p>
        </p:txBody>
      </p:sp>
      <p:sp>
        <p:nvSpPr>
          <p:cNvPr id="23" name="Text 18"/>
          <p:cNvSpPr/>
          <p:nvPr/>
        </p:nvSpPr>
        <p:spPr>
          <a:xfrm>
            <a:off x="6058853" y="5802392"/>
            <a:ext cx="2046803" cy="732234"/>
          </a:xfrm>
          <a:prstGeom prst="rect">
            <a:avLst/>
          </a:prstGeom>
          <a:noFill/>
          <a:ln/>
        </p:spPr>
        <p:txBody>
          <a:bodyPr wrap="square" rtlCol="0" anchor="t"/>
          <a:lstStyle/>
          <a:p>
            <a:pPr marL="0" indent="0">
              <a:lnSpc>
                <a:spcPts val="2883"/>
              </a:lnSpc>
              <a:buNone/>
            </a:pPr>
            <a:r>
              <a:rPr lang="en-US" sz="1802" dirty="0">
                <a:solidFill>
                  <a:srgbClr val="403C4E"/>
                </a:solidFill>
                <a:latin typeface="Open Sans" pitchFamily="34" charset="0"/>
                <a:ea typeface="Open Sans" pitchFamily="34" charset="-122"/>
                <a:cs typeface="Open Sans" pitchFamily="34" charset="-120"/>
              </a:rPr>
              <a:t>Rezerve energetice sau structuri</a:t>
            </a:r>
            <a:endParaRPr lang="en-US" sz="180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804</Words>
  <Application>Microsoft Office PowerPoint</Application>
  <PresentationFormat>Довільний</PresentationFormat>
  <Paragraphs>91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Merriweather</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OLEG</dc:creator>
  <cp:lastModifiedBy>Liliya Hovornyan</cp:lastModifiedBy>
  <cp:revision>2</cp:revision>
  <dcterms:created xsi:type="dcterms:W3CDTF">2024-07-02T09:30:53Z</dcterms:created>
  <dcterms:modified xsi:type="dcterms:W3CDTF">2024-07-02T09:40:38Z</dcterms:modified>
</cp:coreProperties>
</file>