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9394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705326" y="1334572"/>
            <a:ext cx="7733348" cy="2744272"/>
          </a:xfrm>
          <a:prstGeom prst="rect">
            <a:avLst/>
          </a:prstGeom>
          <a:noFill/>
          <a:ln/>
        </p:spPr>
        <p:txBody>
          <a:bodyPr wrap="square" rtlCol="0" anchor="t"/>
          <a:lstStyle/>
          <a:p>
            <a:pPr marL="0" indent="0">
              <a:lnSpc>
                <a:spcPts val="7204"/>
              </a:lnSpc>
              <a:buNone/>
            </a:pPr>
            <a:r>
              <a:rPr lang="en-US" sz="5763" b="1" dirty="0">
                <a:solidFill>
                  <a:srgbClr val="396AF1"/>
                </a:solidFill>
                <a:latin typeface="Barlow" pitchFamily="34" charset="0"/>
                <a:ea typeface="Barlow" pitchFamily="34" charset="-122"/>
                <a:cs typeface="Barlow" pitchFamily="34" charset="-120"/>
              </a:rPr>
              <a:t>Importanţa practică a metanului, etenei, acetilenei</a:t>
            </a:r>
            <a:endParaRPr lang="en-US" sz="5763" dirty="0"/>
          </a:p>
        </p:txBody>
      </p:sp>
      <p:sp>
        <p:nvSpPr>
          <p:cNvPr id="6" name="Text 2"/>
          <p:cNvSpPr/>
          <p:nvPr/>
        </p:nvSpPr>
        <p:spPr>
          <a:xfrm>
            <a:off x="705326" y="4381143"/>
            <a:ext cx="7733348" cy="1934528"/>
          </a:xfrm>
          <a:prstGeom prst="rect">
            <a:avLst/>
          </a:prstGeom>
          <a:noFill/>
          <a:ln/>
        </p:spPr>
        <p:txBody>
          <a:bodyPr wrap="square" rtlCol="0" anchor="t"/>
          <a:lstStyle/>
          <a:p>
            <a:pPr marL="0" indent="0">
              <a:lnSpc>
                <a:spcPts val="2539"/>
              </a:lnSpc>
              <a:buNone/>
            </a:pPr>
            <a:r>
              <a:rPr lang="en-US" sz="1587" dirty="0">
                <a:solidFill>
                  <a:srgbClr val="272525"/>
                </a:solidFill>
                <a:latin typeface="Montserrat" pitchFamily="34" charset="0"/>
                <a:ea typeface="Montserrat" pitchFamily="34" charset="-122"/>
                <a:cs typeface="Montserrat" pitchFamily="34" charset="-120"/>
              </a:rPr>
              <a:t>Gazele naturale, precum metanul, etena și acetilena, joacă un rol crucial în dezvoltarea industrială și în viața de zi cu zi a oamenilor. Aceste gaze oferă o gamă largă de aplicații practice, de la combustibil pentru încălzire și electricitate până la materii prime pentru industria chimică. Înțelegerea propriețăților și utilizărilor acestor gaze este esențială pentru a valorifica la maximum potențialul lor și a asigura o utilizare sigură și sustenabilă.</a:t>
            </a:r>
            <a:endParaRPr lang="en-US" sz="1587" dirty="0"/>
          </a:p>
        </p:txBody>
      </p:sp>
      <p:sp>
        <p:nvSpPr>
          <p:cNvPr id="7" name="Shape 3"/>
          <p:cNvSpPr/>
          <p:nvPr/>
        </p:nvSpPr>
        <p:spPr>
          <a:xfrm>
            <a:off x="705326" y="6557486"/>
            <a:ext cx="322421" cy="322421"/>
          </a:xfrm>
          <a:prstGeom prst="roundRect">
            <a:avLst>
              <a:gd name="adj" fmla="val 28357600"/>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p:cNvPicPr>
            <a:picLocks noChangeAspect="1"/>
          </p:cNvPicPr>
          <p:nvPr/>
        </p:nvPicPr>
        <p:blipFill>
          <a:blip r:embed="rId4"/>
          <a:stretch>
            <a:fillRect/>
          </a:stretch>
        </p:blipFill>
        <p:spPr>
          <a:xfrm>
            <a:off x="0" y="0"/>
            <a:ext cx="14630400" cy="3086100"/>
          </a:xfrm>
          <a:prstGeom prst="rect">
            <a:avLst/>
          </a:prstGeom>
        </p:spPr>
      </p:pic>
      <p:sp>
        <p:nvSpPr>
          <p:cNvPr id="5" name="Text 1"/>
          <p:cNvSpPr/>
          <p:nvPr/>
        </p:nvSpPr>
        <p:spPr>
          <a:xfrm>
            <a:off x="864037" y="4078962"/>
            <a:ext cx="8547497" cy="812125"/>
          </a:xfrm>
          <a:prstGeom prst="rect">
            <a:avLst/>
          </a:prstGeom>
          <a:noFill/>
          <a:ln/>
        </p:spPr>
        <p:txBody>
          <a:bodyPr wrap="none" rtlCol="0" anchor="t"/>
          <a:lstStyle/>
          <a:p>
            <a:pPr marL="0" indent="0">
              <a:lnSpc>
                <a:spcPts val="6395"/>
              </a:lnSpc>
              <a:buNone/>
            </a:pPr>
            <a:r>
              <a:rPr lang="en-US" sz="5116" b="1" dirty="0">
                <a:solidFill>
                  <a:srgbClr val="396AF1"/>
                </a:solidFill>
                <a:latin typeface="Barlow" pitchFamily="34" charset="0"/>
                <a:ea typeface="Barlow" pitchFamily="34" charset="-122"/>
                <a:cs typeface="Barlow" pitchFamily="34" charset="-120"/>
              </a:rPr>
              <a:t>Concluzii și considerații finale</a:t>
            </a:r>
            <a:endParaRPr lang="en-US" sz="5116" dirty="0"/>
          </a:p>
        </p:txBody>
      </p:sp>
      <p:sp>
        <p:nvSpPr>
          <p:cNvPr id="6" name="Text 2"/>
          <p:cNvSpPr/>
          <p:nvPr/>
        </p:nvSpPr>
        <p:spPr>
          <a:xfrm>
            <a:off x="864037" y="5261372"/>
            <a:ext cx="12902327" cy="1975247"/>
          </a:xfrm>
          <a:prstGeom prst="rect">
            <a:avLst/>
          </a:prstGeom>
          <a:noFill/>
          <a:ln/>
        </p:spPr>
        <p:txBody>
          <a:bodyPr wrap="square" rtlCol="0" anchor="t"/>
          <a:lstStyle/>
          <a:p>
            <a:pPr marL="0" indent="0">
              <a:lnSpc>
                <a:spcPts val="3110"/>
              </a:lnSpc>
              <a:buNone/>
            </a:pPr>
            <a:r>
              <a:rPr lang="en-US" sz="1944" dirty="0">
                <a:solidFill>
                  <a:srgbClr val="272525"/>
                </a:solidFill>
                <a:latin typeface="Montserrat" pitchFamily="34" charset="0"/>
                <a:ea typeface="Montserrat" pitchFamily="34" charset="-122"/>
                <a:cs typeface="Montserrat" pitchFamily="34" charset="-120"/>
              </a:rPr>
              <a:t>Gazele naturale, precum metanul, etena și acetilena, joacă un rol esențial în diverse industrii și în viața de zi cu zi. Înțelegerea propriețăților și aplicațiilor acestor gaze este crucială pentru a valorifica la maximum potențialul lor și a asigura o utilizare responsabilă și sustenabilă. Pe măsură ce tehnologiile și inovațiile evoluează, este important să se acorde atenție atât beneficiilor sociale și economice, cât și impactului asupra mediului, în vederea dezvoltării unor soluții tot mai ecologice și sigure.</a:t>
            </a:r>
            <a:endParaRPr lang="en-US" sz="1944"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5" name="Text 1"/>
          <p:cNvSpPr/>
          <p:nvPr/>
        </p:nvSpPr>
        <p:spPr>
          <a:xfrm>
            <a:off x="6106001" y="1344454"/>
            <a:ext cx="6303407" cy="582335"/>
          </a:xfrm>
          <a:prstGeom prst="rect">
            <a:avLst/>
          </a:prstGeom>
          <a:noFill/>
          <a:ln/>
        </p:spPr>
        <p:txBody>
          <a:bodyPr wrap="none" rtlCol="0" anchor="t"/>
          <a:lstStyle/>
          <a:p>
            <a:pPr marL="0" indent="0">
              <a:lnSpc>
                <a:spcPts val="4586"/>
              </a:lnSpc>
              <a:buNone/>
            </a:pPr>
            <a:r>
              <a:rPr lang="en-US" sz="3669" b="1" dirty="0">
                <a:solidFill>
                  <a:srgbClr val="396AF1"/>
                </a:solidFill>
                <a:latin typeface="Barlow" pitchFamily="34" charset="0"/>
                <a:ea typeface="Barlow" pitchFamily="34" charset="-122"/>
                <a:cs typeface="Barlow" pitchFamily="34" charset="-120"/>
              </a:rPr>
              <a:t>Metanul: proprietăți și aplicații</a:t>
            </a:r>
            <a:endParaRPr lang="en-US" sz="3669" dirty="0"/>
          </a:p>
        </p:txBody>
      </p:sp>
      <p:sp>
        <p:nvSpPr>
          <p:cNvPr id="6" name="Shape 2"/>
          <p:cNvSpPr/>
          <p:nvPr/>
        </p:nvSpPr>
        <p:spPr>
          <a:xfrm>
            <a:off x="6106001" y="2391370"/>
            <a:ext cx="398264" cy="398264"/>
          </a:xfrm>
          <a:prstGeom prst="roundRect">
            <a:avLst>
              <a:gd name="adj" fmla="val 26673"/>
            </a:avLst>
          </a:prstGeom>
          <a:solidFill>
            <a:srgbClr val="EEEFF5"/>
          </a:solidFill>
          <a:ln/>
        </p:spPr>
      </p:sp>
      <p:sp>
        <p:nvSpPr>
          <p:cNvPr id="7" name="Text 3"/>
          <p:cNvSpPr/>
          <p:nvPr/>
        </p:nvSpPr>
        <p:spPr>
          <a:xfrm>
            <a:off x="6255663" y="2450663"/>
            <a:ext cx="98941" cy="279559"/>
          </a:xfrm>
          <a:prstGeom prst="rect">
            <a:avLst/>
          </a:prstGeom>
          <a:noFill/>
          <a:ln/>
        </p:spPr>
        <p:txBody>
          <a:bodyPr wrap="none" rtlCol="0" anchor="t"/>
          <a:lstStyle/>
          <a:p>
            <a:pPr marL="0" indent="0" algn="ctr">
              <a:lnSpc>
                <a:spcPts val="2201"/>
              </a:lnSpc>
              <a:buNone/>
            </a:pPr>
            <a:r>
              <a:rPr lang="en-US" sz="2201" b="1" dirty="0">
                <a:solidFill>
                  <a:srgbClr val="396AF1"/>
                </a:solidFill>
                <a:latin typeface="Barlow" pitchFamily="34" charset="0"/>
                <a:ea typeface="Barlow" pitchFamily="34" charset="-122"/>
                <a:cs typeface="Barlow" pitchFamily="34" charset="-120"/>
              </a:rPr>
              <a:t>1</a:t>
            </a:r>
            <a:endParaRPr lang="en-US" sz="2201" dirty="0"/>
          </a:p>
        </p:txBody>
      </p:sp>
      <p:sp>
        <p:nvSpPr>
          <p:cNvPr id="8" name="Text 4"/>
          <p:cNvSpPr/>
          <p:nvPr/>
        </p:nvSpPr>
        <p:spPr>
          <a:xfrm>
            <a:off x="6681311" y="2391370"/>
            <a:ext cx="2329577" cy="291227"/>
          </a:xfrm>
          <a:prstGeom prst="rect">
            <a:avLst/>
          </a:prstGeom>
          <a:noFill/>
          <a:ln/>
        </p:spPr>
        <p:txBody>
          <a:bodyPr wrap="none" rtlCol="0" anchor="t"/>
          <a:lstStyle/>
          <a:p>
            <a:pPr marL="0" indent="0">
              <a:lnSpc>
                <a:spcPts val="2293"/>
              </a:lnSpc>
              <a:buNone/>
            </a:pPr>
            <a:r>
              <a:rPr lang="en-US" sz="1834" b="1" dirty="0">
                <a:solidFill>
                  <a:srgbClr val="396AF1"/>
                </a:solidFill>
                <a:latin typeface="Barlow" pitchFamily="34" charset="0"/>
                <a:ea typeface="Barlow" pitchFamily="34" charset="-122"/>
                <a:cs typeface="Barlow" pitchFamily="34" charset="-120"/>
              </a:rPr>
              <a:t>Proprietăți</a:t>
            </a:r>
            <a:endParaRPr lang="en-US" sz="1834" dirty="0"/>
          </a:p>
        </p:txBody>
      </p:sp>
      <p:sp>
        <p:nvSpPr>
          <p:cNvPr id="9" name="Text 5"/>
          <p:cNvSpPr/>
          <p:nvPr/>
        </p:nvSpPr>
        <p:spPr>
          <a:xfrm>
            <a:off x="6681311" y="2788801"/>
            <a:ext cx="7329488" cy="849749"/>
          </a:xfrm>
          <a:prstGeom prst="rect">
            <a:avLst/>
          </a:prstGeom>
          <a:noFill/>
          <a:ln/>
        </p:spPr>
        <p:txBody>
          <a:bodyPr wrap="square" rtlCol="0" anchor="t"/>
          <a:lstStyle/>
          <a:p>
            <a:pPr marL="0" indent="0">
              <a:lnSpc>
                <a:spcPts val="2231"/>
              </a:lnSpc>
              <a:buNone/>
            </a:pPr>
            <a:r>
              <a:rPr lang="en-US" sz="1394" dirty="0">
                <a:solidFill>
                  <a:srgbClr val="272525"/>
                </a:solidFill>
                <a:latin typeface="Montserrat" pitchFamily="34" charset="0"/>
                <a:ea typeface="Montserrat" pitchFamily="34" charset="-122"/>
                <a:cs typeface="Montserrat" pitchFamily="34" charset="-120"/>
              </a:rPr>
              <a:t>Metanul este un gaz incolor, inodor și inflamabil, fiind principalul component al gazelor naturale. Este un combustibil eficient și arde cu o flacără curată, fără a produce reziduuri solide.</a:t>
            </a:r>
            <a:endParaRPr lang="en-US" sz="1394" dirty="0"/>
          </a:p>
        </p:txBody>
      </p:sp>
      <p:sp>
        <p:nvSpPr>
          <p:cNvPr id="10" name="Shape 6"/>
          <p:cNvSpPr/>
          <p:nvPr/>
        </p:nvSpPr>
        <p:spPr>
          <a:xfrm>
            <a:off x="6106001" y="4014668"/>
            <a:ext cx="398264" cy="398264"/>
          </a:xfrm>
          <a:prstGeom prst="roundRect">
            <a:avLst>
              <a:gd name="adj" fmla="val 26673"/>
            </a:avLst>
          </a:prstGeom>
          <a:solidFill>
            <a:srgbClr val="EEEFF5"/>
          </a:solidFill>
          <a:ln/>
        </p:spPr>
      </p:sp>
      <p:sp>
        <p:nvSpPr>
          <p:cNvPr id="11" name="Text 7"/>
          <p:cNvSpPr/>
          <p:nvPr/>
        </p:nvSpPr>
        <p:spPr>
          <a:xfrm>
            <a:off x="6226850" y="4073962"/>
            <a:ext cx="156567" cy="279559"/>
          </a:xfrm>
          <a:prstGeom prst="rect">
            <a:avLst/>
          </a:prstGeom>
          <a:noFill/>
          <a:ln/>
        </p:spPr>
        <p:txBody>
          <a:bodyPr wrap="none" rtlCol="0" anchor="t"/>
          <a:lstStyle/>
          <a:p>
            <a:pPr marL="0" indent="0" algn="ctr">
              <a:lnSpc>
                <a:spcPts val="2201"/>
              </a:lnSpc>
              <a:buNone/>
            </a:pPr>
            <a:r>
              <a:rPr lang="en-US" sz="2201" b="1" dirty="0">
                <a:solidFill>
                  <a:srgbClr val="396AF1"/>
                </a:solidFill>
                <a:latin typeface="Barlow" pitchFamily="34" charset="0"/>
                <a:ea typeface="Barlow" pitchFamily="34" charset="-122"/>
                <a:cs typeface="Barlow" pitchFamily="34" charset="-120"/>
              </a:rPr>
              <a:t>2</a:t>
            </a:r>
            <a:endParaRPr lang="en-US" sz="2201" dirty="0"/>
          </a:p>
        </p:txBody>
      </p:sp>
      <p:sp>
        <p:nvSpPr>
          <p:cNvPr id="12" name="Text 8"/>
          <p:cNvSpPr/>
          <p:nvPr/>
        </p:nvSpPr>
        <p:spPr>
          <a:xfrm>
            <a:off x="6681311" y="4014668"/>
            <a:ext cx="2329577" cy="291227"/>
          </a:xfrm>
          <a:prstGeom prst="rect">
            <a:avLst/>
          </a:prstGeom>
          <a:noFill/>
          <a:ln/>
        </p:spPr>
        <p:txBody>
          <a:bodyPr wrap="none" rtlCol="0" anchor="t"/>
          <a:lstStyle/>
          <a:p>
            <a:pPr marL="0" indent="0">
              <a:lnSpc>
                <a:spcPts val="2293"/>
              </a:lnSpc>
              <a:buNone/>
            </a:pPr>
            <a:r>
              <a:rPr lang="en-US" sz="1834" b="1" dirty="0">
                <a:solidFill>
                  <a:srgbClr val="396AF1"/>
                </a:solidFill>
                <a:latin typeface="Barlow" pitchFamily="34" charset="0"/>
                <a:ea typeface="Barlow" pitchFamily="34" charset="-122"/>
                <a:cs typeface="Barlow" pitchFamily="34" charset="-120"/>
              </a:rPr>
              <a:t>Aplicații</a:t>
            </a:r>
            <a:endParaRPr lang="en-US" sz="1834" dirty="0"/>
          </a:p>
        </p:txBody>
      </p:sp>
      <p:sp>
        <p:nvSpPr>
          <p:cNvPr id="13" name="Text 9"/>
          <p:cNvSpPr/>
          <p:nvPr/>
        </p:nvSpPr>
        <p:spPr>
          <a:xfrm>
            <a:off x="6681311" y="4412099"/>
            <a:ext cx="7329488" cy="849749"/>
          </a:xfrm>
          <a:prstGeom prst="rect">
            <a:avLst/>
          </a:prstGeom>
          <a:noFill/>
          <a:ln/>
        </p:spPr>
        <p:txBody>
          <a:bodyPr wrap="square" rtlCol="0" anchor="t"/>
          <a:lstStyle/>
          <a:p>
            <a:pPr marL="0" indent="0">
              <a:lnSpc>
                <a:spcPts val="2231"/>
              </a:lnSpc>
              <a:buNone/>
            </a:pPr>
            <a:r>
              <a:rPr lang="en-US" sz="1394" dirty="0">
                <a:solidFill>
                  <a:srgbClr val="272525"/>
                </a:solidFill>
                <a:latin typeface="Montserrat" pitchFamily="34" charset="0"/>
                <a:ea typeface="Montserrat" pitchFamily="34" charset="-122"/>
                <a:cs typeface="Montserrat" pitchFamily="34" charset="-120"/>
              </a:rPr>
              <a:t>Metanul este utilizat pe scară largă ca sursă de energie pentru încălzire, producerea de electricitate și ca materie primă în industria chimică pentru a produce substanțe precum amoniacul, acidul acetic și formaldehida.</a:t>
            </a:r>
            <a:endParaRPr lang="en-US" sz="1394" dirty="0"/>
          </a:p>
        </p:txBody>
      </p:sp>
      <p:sp>
        <p:nvSpPr>
          <p:cNvPr id="14" name="Shape 10"/>
          <p:cNvSpPr/>
          <p:nvPr/>
        </p:nvSpPr>
        <p:spPr>
          <a:xfrm>
            <a:off x="6106001" y="5637967"/>
            <a:ext cx="398264" cy="398264"/>
          </a:xfrm>
          <a:prstGeom prst="roundRect">
            <a:avLst>
              <a:gd name="adj" fmla="val 26673"/>
            </a:avLst>
          </a:prstGeom>
          <a:solidFill>
            <a:srgbClr val="EEEFF5"/>
          </a:solidFill>
          <a:ln/>
        </p:spPr>
      </p:sp>
      <p:sp>
        <p:nvSpPr>
          <p:cNvPr id="15" name="Text 11"/>
          <p:cNvSpPr/>
          <p:nvPr/>
        </p:nvSpPr>
        <p:spPr>
          <a:xfrm>
            <a:off x="6229588" y="5697260"/>
            <a:ext cx="150971" cy="279559"/>
          </a:xfrm>
          <a:prstGeom prst="rect">
            <a:avLst/>
          </a:prstGeom>
          <a:noFill/>
          <a:ln/>
        </p:spPr>
        <p:txBody>
          <a:bodyPr wrap="none" rtlCol="0" anchor="t"/>
          <a:lstStyle/>
          <a:p>
            <a:pPr marL="0" indent="0" algn="ctr">
              <a:lnSpc>
                <a:spcPts val="2201"/>
              </a:lnSpc>
              <a:buNone/>
            </a:pPr>
            <a:r>
              <a:rPr lang="en-US" sz="2201" b="1" dirty="0">
                <a:solidFill>
                  <a:srgbClr val="396AF1"/>
                </a:solidFill>
                <a:latin typeface="Barlow" pitchFamily="34" charset="0"/>
                <a:ea typeface="Barlow" pitchFamily="34" charset="-122"/>
                <a:cs typeface="Barlow" pitchFamily="34" charset="-120"/>
              </a:rPr>
              <a:t>3</a:t>
            </a:r>
            <a:endParaRPr lang="en-US" sz="2201" dirty="0"/>
          </a:p>
        </p:txBody>
      </p:sp>
      <p:sp>
        <p:nvSpPr>
          <p:cNvPr id="16" name="Text 12"/>
          <p:cNvSpPr/>
          <p:nvPr/>
        </p:nvSpPr>
        <p:spPr>
          <a:xfrm>
            <a:off x="6681311" y="5637967"/>
            <a:ext cx="2329577" cy="291227"/>
          </a:xfrm>
          <a:prstGeom prst="rect">
            <a:avLst/>
          </a:prstGeom>
          <a:noFill/>
          <a:ln/>
        </p:spPr>
        <p:txBody>
          <a:bodyPr wrap="none" rtlCol="0" anchor="t"/>
          <a:lstStyle/>
          <a:p>
            <a:pPr marL="0" indent="0">
              <a:lnSpc>
                <a:spcPts val="2293"/>
              </a:lnSpc>
              <a:buNone/>
            </a:pPr>
            <a:r>
              <a:rPr lang="en-US" sz="1834" b="1" dirty="0">
                <a:solidFill>
                  <a:srgbClr val="396AF1"/>
                </a:solidFill>
                <a:latin typeface="Barlow" pitchFamily="34" charset="0"/>
                <a:ea typeface="Barlow" pitchFamily="34" charset="-122"/>
                <a:cs typeface="Barlow" pitchFamily="34" charset="-120"/>
              </a:rPr>
              <a:t>Potențial energetic</a:t>
            </a:r>
            <a:endParaRPr lang="en-US" sz="1834" dirty="0"/>
          </a:p>
        </p:txBody>
      </p:sp>
      <p:sp>
        <p:nvSpPr>
          <p:cNvPr id="17" name="Text 13"/>
          <p:cNvSpPr/>
          <p:nvPr/>
        </p:nvSpPr>
        <p:spPr>
          <a:xfrm>
            <a:off x="6681311" y="6035397"/>
            <a:ext cx="7329488" cy="849749"/>
          </a:xfrm>
          <a:prstGeom prst="rect">
            <a:avLst/>
          </a:prstGeom>
          <a:noFill/>
          <a:ln/>
        </p:spPr>
        <p:txBody>
          <a:bodyPr wrap="square" rtlCol="0" anchor="t"/>
          <a:lstStyle/>
          <a:p>
            <a:pPr marL="0" indent="0">
              <a:lnSpc>
                <a:spcPts val="2231"/>
              </a:lnSpc>
              <a:buNone/>
            </a:pPr>
            <a:r>
              <a:rPr lang="en-US" sz="1394" dirty="0">
                <a:solidFill>
                  <a:srgbClr val="272525"/>
                </a:solidFill>
                <a:latin typeface="Montserrat" pitchFamily="34" charset="0"/>
                <a:ea typeface="Montserrat" pitchFamily="34" charset="-122"/>
                <a:cs typeface="Montserrat" pitchFamily="34" charset="-120"/>
              </a:rPr>
              <a:t>Datorită conținutului ridicat de energie, metanul este considerat unul dintre combustibilii fosili cei mai eficienți și ecologici, făcându-l o opțiune atractivă în tranziția către surse de energie mai curate.</a:t>
            </a:r>
            <a:endParaRPr lang="en-US" sz="1394"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
        <p:nvSpPr>
          <p:cNvPr id="4" name="Text 1"/>
          <p:cNvSpPr/>
          <p:nvPr/>
        </p:nvSpPr>
        <p:spPr>
          <a:xfrm>
            <a:off x="864037" y="1579959"/>
            <a:ext cx="8196739" cy="812125"/>
          </a:xfrm>
          <a:prstGeom prst="rect">
            <a:avLst/>
          </a:prstGeom>
          <a:noFill/>
          <a:ln/>
        </p:spPr>
        <p:txBody>
          <a:bodyPr wrap="none" rtlCol="0" anchor="t"/>
          <a:lstStyle/>
          <a:p>
            <a:pPr marL="0" indent="0">
              <a:lnSpc>
                <a:spcPts val="6395"/>
              </a:lnSpc>
              <a:buNone/>
            </a:pPr>
            <a:r>
              <a:rPr lang="en-US" sz="5116" b="1" dirty="0">
                <a:solidFill>
                  <a:srgbClr val="396AF1"/>
                </a:solidFill>
                <a:latin typeface="Barlow" pitchFamily="34" charset="0"/>
                <a:ea typeface="Barlow" pitchFamily="34" charset="-122"/>
                <a:cs typeface="Barlow" pitchFamily="34" charset="-120"/>
              </a:rPr>
              <a:t>Etena: proprietăți și aplicații</a:t>
            </a:r>
            <a:endParaRPr lang="en-US" sz="5116" dirty="0"/>
          </a:p>
        </p:txBody>
      </p:sp>
      <p:sp>
        <p:nvSpPr>
          <p:cNvPr id="5" name="Text 2"/>
          <p:cNvSpPr/>
          <p:nvPr/>
        </p:nvSpPr>
        <p:spPr>
          <a:xfrm>
            <a:off x="864037" y="3009186"/>
            <a:ext cx="3248501" cy="406003"/>
          </a:xfrm>
          <a:prstGeom prst="rect">
            <a:avLst/>
          </a:prstGeom>
          <a:noFill/>
          <a:ln/>
        </p:spPr>
        <p:txBody>
          <a:bodyPr wrap="none" rtlCol="0" anchor="t"/>
          <a:lstStyle/>
          <a:p>
            <a:pPr marL="0" indent="0">
              <a:lnSpc>
                <a:spcPts val="3197"/>
              </a:lnSpc>
              <a:buNone/>
            </a:pPr>
            <a:r>
              <a:rPr lang="en-US" sz="2558" b="1" dirty="0">
                <a:solidFill>
                  <a:srgbClr val="396AF1"/>
                </a:solidFill>
                <a:latin typeface="Barlow" pitchFamily="34" charset="0"/>
                <a:ea typeface="Barlow" pitchFamily="34" charset="-122"/>
                <a:cs typeface="Barlow" pitchFamily="34" charset="-120"/>
              </a:rPr>
              <a:t>Proprietăți</a:t>
            </a:r>
            <a:endParaRPr lang="en-US" sz="2558" dirty="0"/>
          </a:p>
        </p:txBody>
      </p:sp>
      <p:sp>
        <p:nvSpPr>
          <p:cNvPr id="6" name="Text 3"/>
          <p:cNvSpPr/>
          <p:nvPr/>
        </p:nvSpPr>
        <p:spPr>
          <a:xfrm>
            <a:off x="864037" y="3662005"/>
            <a:ext cx="3898821" cy="2765346"/>
          </a:xfrm>
          <a:prstGeom prst="rect">
            <a:avLst/>
          </a:prstGeom>
          <a:noFill/>
          <a:ln/>
        </p:spPr>
        <p:txBody>
          <a:bodyPr wrap="square" rtlCol="0" anchor="t"/>
          <a:lstStyle/>
          <a:p>
            <a:pPr marL="0" indent="0">
              <a:lnSpc>
                <a:spcPts val="3110"/>
              </a:lnSpc>
              <a:buNone/>
            </a:pPr>
            <a:r>
              <a:rPr lang="en-US" sz="1944" dirty="0">
                <a:solidFill>
                  <a:srgbClr val="272525"/>
                </a:solidFill>
                <a:latin typeface="Montserrat" pitchFamily="34" charset="0"/>
                <a:ea typeface="Montserrat" pitchFamily="34" charset="-122"/>
                <a:cs typeface="Montserrat" pitchFamily="34" charset="-120"/>
              </a:rPr>
              <a:t>Etena, cunoscută și sub numele de etilenă, este un gaz incolor, inflamabil și ușor solubil în apă. Este un compus organic simplu, cu formula chimică C2H4, și joacă un rol central în industria chimică.</a:t>
            </a:r>
            <a:endParaRPr lang="en-US" sz="1944" dirty="0"/>
          </a:p>
        </p:txBody>
      </p:sp>
      <p:sp>
        <p:nvSpPr>
          <p:cNvPr id="7" name="Text 4"/>
          <p:cNvSpPr/>
          <p:nvPr/>
        </p:nvSpPr>
        <p:spPr>
          <a:xfrm>
            <a:off x="5372695" y="3009186"/>
            <a:ext cx="3248501" cy="406003"/>
          </a:xfrm>
          <a:prstGeom prst="rect">
            <a:avLst/>
          </a:prstGeom>
          <a:noFill/>
          <a:ln/>
        </p:spPr>
        <p:txBody>
          <a:bodyPr wrap="none" rtlCol="0" anchor="t"/>
          <a:lstStyle/>
          <a:p>
            <a:pPr marL="0" indent="0">
              <a:lnSpc>
                <a:spcPts val="3197"/>
              </a:lnSpc>
              <a:buNone/>
            </a:pPr>
            <a:r>
              <a:rPr lang="en-US" sz="2558" b="1" dirty="0">
                <a:solidFill>
                  <a:srgbClr val="396AF1"/>
                </a:solidFill>
                <a:latin typeface="Barlow" pitchFamily="34" charset="0"/>
                <a:ea typeface="Barlow" pitchFamily="34" charset="-122"/>
                <a:cs typeface="Barlow" pitchFamily="34" charset="-120"/>
              </a:rPr>
              <a:t>Aplicații</a:t>
            </a:r>
            <a:endParaRPr lang="en-US" sz="2558" dirty="0"/>
          </a:p>
        </p:txBody>
      </p:sp>
      <p:sp>
        <p:nvSpPr>
          <p:cNvPr id="8" name="Text 5"/>
          <p:cNvSpPr/>
          <p:nvPr/>
        </p:nvSpPr>
        <p:spPr>
          <a:xfrm>
            <a:off x="5372695" y="3662005"/>
            <a:ext cx="3898821" cy="2765346"/>
          </a:xfrm>
          <a:prstGeom prst="rect">
            <a:avLst/>
          </a:prstGeom>
          <a:noFill/>
          <a:ln/>
        </p:spPr>
        <p:txBody>
          <a:bodyPr wrap="square" rtlCol="0" anchor="t"/>
          <a:lstStyle/>
          <a:p>
            <a:pPr marL="0" indent="0">
              <a:lnSpc>
                <a:spcPts val="3110"/>
              </a:lnSpc>
              <a:buNone/>
            </a:pPr>
            <a:r>
              <a:rPr lang="en-US" sz="1944" dirty="0">
                <a:solidFill>
                  <a:srgbClr val="272525"/>
                </a:solidFill>
                <a:latin typeface="Montserrat" pitchFamily="34" charset="0"/>
                <a:ea typeface="Montserrat" pitchFamily="34" charset="-122"/>
                <a:cs typeface="Montserrat" pitchFamily="34" charset="-120"/>
              </a:rPr>
              <a:t>Etena este utilizată pe scară largă în producția de plastic, fibre sintetice, solvenți și agenți de refrigerare. De asemenea, este folosită în agricultură ca agent maturator pentru fructe și legume.</a:t>
            </a:r>
            <a:endParaRPr lang="en-US" sz="1944" dirty="0"/>
          </a:p>
        </p:txBody>
      </p:sp>
      <p:sp>
        <p:nvSpPr>
          <p:cNvPr id="9" name="Text 6"/>
          <p:cNvSpPr/>
          <p:nvPr/>
        </p:nvSpPr>
        <p:spPr>
          <a:xfrm>
            <a:off x="9881354" y="3009186"/>
            <a:ext cx="3248501" cy="406003"/>
          </a:xfrm>
          <a:prstGeom prst="rect">
            <a:avLst/>
          </a:prstGeom>
          <a:noFill/>
          <a:ln/>
        </p:spPr>
        <p:txBody>
          <a:bodyPr wrap="none" rtlCol="0" anchor="t"/>
          <a:lstStyle/>
          <a:p>
            <a:pPr marL="0" indent="0">
              <a:lnSpc>
                <a:spcPts val="3197"/>
              </a:lnSpc>
              <a:buNone/>
            </a:pPr>
            <a:r>
              <a:rPr lang="en-US" sz="2558" b="1" dirty="0">
                <a:solidFill>
                  <a:srgbClr val="396AF1"/>
                </a:solidFill>
                <a:latin typeface="Barlow" pitchFamily="34" charset="0"/>
                <a:ea typeface="Barlow" pitchFamily="34" charset="-122"/>
                <a:cs typeface="Barlow" pitchFamily="34" charset="-120"/>
              </a:rPr>
              <a:t>Importanță industrială</a:t>
            </a:r>
            <a:endParaRPr lang="en-US" sz="2558" dirty="0"/>
          </a:p>
        </p:txBody>
      </p:sp>
      <p:sp>
        <p:nvSpPr>
          <p:cNvPr id="10" name="Text 7"/>
          <p:cNvSpPr/>
          <p:nvPr/>
        </p:nvSpPr>
        <p:spPr>
          <a:xfrm>
            <a:off x="9881354" y="3662005"/>
            <a:ext cx="3898821" cy="2765346"/>
          </a:xfrm>
          <a:prstGeom prst="rect">
            <a:avLst/>
          </a:prstGeom>
          <a:noFill/>
          <a:ln/>
        </p:spPr>
        <p:txBody>
          <a:bodyPr wrap="square" rtlCol="0" anchor="t"/>
          <a:lstStyle/>
          <a:p>
            <a:pPr marL="0" indent="0">
              <a:lnSpc>
                <a:spcPts val="3110"/>
              </a:lnSpc>
              <a:buNone/>
            </a:pPr>
            <a:r>
              <a:rPr lang="en-US" sz="1944" dirty="0">
                <a:solidFill>
                  <a:srgbClr val="272525"/>
                </a:solidFill>
                <a:latin typeface="Montserrat" pitchFamily="34" charset="0"/>
                <a:ea typeface="Montserrat" pitchFamily="34" charset="-122"/>
                <a:cs typeface="Montserrat" pitchFamily="34" charset="-120"/>
              </a:rPr>
              <a:t>Datorită rolului său în sinteza unei game largi de produse chimice și materiale, etena este considerată unul dintre cele mai importante compuși organici din punct de vedere industrial.</a:t>
            </a:r>
            <a:endParaRPr lang="en-US" sz="1944"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5" name="Text 1"/>
          <p:cNvSpPr/>
          <p:nvPr/>
        </p:nvSpPr>
        <p:spPr>
          <a:xfrm>
            <a:off x="6091238" y="1321832"/>
            <a:ext cx="6483668" cy="568523"/>
          </a:xfrm>
          <a:prstGeom prst="rect">
            <a:avLst/>
          </a:prstGeom>
          <a:noFill/>
          <a:ln/>
        </p:spPr>
        <p:txBody>
          <a:bodyPr wrap="none" rtlCol="0" anchor="t"/>
          <a:lstStyle/>
          <a:p>
            <a:pPr marL="0" indent="0">
              <a:lnSpc>
                <a:spcPts val="4476"/>
              </a:lnSpc>
              <a:buNone/>
            </a:pPr>
            <a:r>
              <a:rPr lang="en-US" sz="3581" b="1" dirty="0">
                <a:solidFill>
                  <a:srgbClr val="396AF1"/>
                </a:solidFill>
                <a:latin typeface="Barlow" pitchFamily="34" charset="0"/>
                <a:ea typeface="Barlow" pitchFamily="34" charset="-122"/>
                <a:cs typeface="Barlow" pitchFamily="34" charset="-120"/>
              </a:rPr>
              <a:t>Acetilena: proprietăți și aplicații</a:t>
            </a:r>
            <a:endParaRPr lang="en-US" sz="3581" dirty="0"/>
          </a:p>
        </p:txBody>
      </p:sp>
      <p:sp>
        <p:nvSpPr>
          <p:cNvPr id="6" name="Shape 2"/>
          <p:cNvSpPr/>
          <p:nvPr/>
        </p:nvSpPr>
        <p:spPr>
          <a:xfrm>
            <a:off x="6091238" y="2149554"/>
            <a:ext cx="7934325" cy="1286470"/>
          </a:xfrm>
          <a:prstGeom prst="roundRect">
            <a:avLst>
              <a:gd name="adj" fmla="val 8060"/>
            </a:avLst>
          </a:prstGeom>
          <a:solidFill>
            <a:srgbClr val="EEEFF5"/>
          </a:solidFill>
          <a:ln/>
        </p:spPr>
      </p:sp>
      <p:sp>
        <p:nvSpPr>
          <p:cNvPr id="7" name="Text 3"/>
          <p:cNvSpPr/>
          <p:nvPr/>
        </p:nvSpPr>
        <p:spPr>
          <a:xfrm>
            <a:off x="6263997" y="2322314"/>
            <a:ext cx="2273856" cy="284202"/>
          </a:xfrm>
          <a:prstGeom prst="rect">
            <a:avLst/>
          </a:prstGeom>
          <a:noFill/>
          <a:ln/>
        </p:spPr>
        <p:txBody>
          <a:bodyPr wrap="none" rtlCol="0" anchor="t"/>
          <a:lstStyle/>
          <a:p>
            <a:pPr marL="0" indent="0">
              <a:lnSpc>
                <a:spcPts val="2238"/>
              </a:lnSpc>
              <a:buNone/>
            </a:pPr>
            <a:r>
              <a:rPr lang="en-US" sz="1791" b="1" dirty="0">
                <a:solidFill>
                  <a:srgbClr val="396AF1"/>
                </a:solidFill>
                <a:latin typeface="Barlow" pitchFamily="34" charset="0"/>
                <a:ea typeface="Barlow" pitchFamily="34" charset="-122"/>
                <a:cs typeface="Barlow" pitchFamily="34" charset="-120"/>
              </a:rPr>
              <a:t>Proprietăți</a:t>
            </a:r>
            <a:endParaRPr lang="en-US" sz="1791" dirty="0"/>
          </a:p>
        </p:txBody>
      </p:sp>
      <p:sp>
        <p:nvSpPr>
          <p:cNvPr id="8" name="Text 4"/>
          <p:cNvSpPr/>
          <p:nvPr/>
        </p:nvSpPr>
        <p:spPr>
          <a:xfrm>
            <a:off x="6263997" y="2710101"/>
            <a:ext cx="7588806" cy="553164"/>
          </a:xfrm>
          <a:prstGeom prst="rect">
            <a:avLst/>
          </a:prstGeom>
          <a:noFill/>
          <a:ln/>
        </p:spPr>
        <p:txBody>
          <a:bodyPr wrap="square" rtlCol="0" anchor="t"/>
          <a:lstStyle/>
          <a:p>
            <a:pPr marL="0" indent="0">
              <a:lnSpc>
                <a:spcPts val="2177"/>
              </a:lnSpc>
              <a:buNone/>
            </a:pPr>
            <a:r>
              <a:rPr lang="en-US" sz="1361" dirty="0">
                <a:solidFill>
                  <a:srgbClr val="272525"/>
                </a:solidFill>
                <a:latin typeface="Montserrat" pitchFamily="34" charset="0"/>
                <a:ea typeface="Montserrat" pitchFamily="34" charset="-122"/>
                <a:cs typeface="Montserrat" pitchFamily="34" charset="-120"/>
              </a:rPr>
              <a:t>Acetilena este un gaz incolor, inflamabil și foarte reactiv, cu formula chimică C2H2. Este produsă prin descompunerea termică a metanului sau a altor hidrocarburi.</a:t>
            </a:r>
            <a:endParaRPr lang="en-US" sz="1361" dirty="0"/>
          </a:p>
        </p:txBody>
      </p:sp>
      <p:sp>
        <p:nvSpPr>
          <p:cNvPr id="9" name="Shape 5"/>
          <p:cNvSpPr/>
          <p:nvPr/>
        </p:nvSpPr>
        <p:spPr>
          <a:xfrm>
            <a:off x="6091238" y="3608784"/>
            <a:ext cx="7934325" cy="1563053"/>
          </a:xfrm>
          <a:prstGeom prst="roundRect">
            <a:avLst>
              <a:gd name="adj" fmla="val 6634"/>
            </a:avLst>
          </a:prstGeom>
          <a:solidFill>
            <a:srgbClr val="EEEFF5"/>
          </a:solidFill>
          <a:ln/>
        </p:spPr>
      </p:sp>
      <p:sp>
        <p:nvSpPr>
          <p:cNvPr id="10" name="Text 6"/>
          <p:cNvSpPr/>
          <p:nvPr/>
        </p:nvSpPr>
        <p:spPr>
          <a:xfrm>
            <a:off x="6263997" y="3781544"/>
            <a:ext cx="2273856" cy="284202"/>
          </a:xfrm>
          <a:prstGeom prst="rect">
            <a:avLst/>
          </a:prstGeom>
          <a:noFill/>
          <a:ln/>
        </p:spPr>
        <p:txBody>
          <a:bodyPr wrap="none" rtlCol="0" anchor="t"/>
          <a:lstStyle/>
          <a:p>
            <a:pPr marL="0" indent="0">
              <a:lnSpc>
                <a:spcPts val="2238"/>
              </a:lnSpc>
              <a:buNone/>
            </a:pPr>
            <a:r>
              <a:rPr lang="en-US" sz="1791" b="1" dirty="0">
                <a:solidFill>
                  <a:srgbClr val="396AF1"/>
                </a:solidFill>
                <a:latin typeface="Barlow" pitchFamily="34" charset="0"/>
                <a:ea typeface="Barlow" pitchFamily="34" charset="-122"/>
                <a:cs typeface="Barlow" pitchFamily="34" charset="-120"/>
              </a:rPr>
              <a:t>Aplicații</a:t>
            </a:r>
            <a:endParaRPr lang="en-US" sz="1791" dirty="0"/>
          </a:p>
        </p:txBody>
      </p:sp>
      <p:sp>
        <p:nvSpPr>
          <p:cNvPr id="11" name="Text 7"/>
          <p:cNvSpPr/>
          <p:nvPr/>
        </p:nvSpPr>
        <p:spPr>
          <a:xfrm>
            <a:off x="6263997" y="4169331"/>
            <a:ext cx="7588806" cy="829747"/>
          </a:xfrm>
          <a:prstGeom prst="rect">
            <a:avLst/>
          </a:prstGeom>
          <a:noFill/>
          <a:ln/>
        </p:spPr>
        <p:txBody>
          <a:bodyPr wrap="square" rtlCol="0" anchor="t"/>
          <a:lstStyle/>
          <a:p>
            <a:pPr marL="0" indent="0">
              <a:lnSpc>
                <a:spcPts val="2177"/>
              </a:lnSpc>
              <a:buNone/>
            </a:pPr>
            <a:r>
              <a:rPr lang="en-US" sz="1361" dirty="0">
                <a:solidFill>
                  <a:srgbClr val="272525"/>
                </a:solidFill>
                <a:latin typeface="Montserrat" pitchFamily="34" charset="0"/>
                <a:ea typeface="Montserrat" pitchFamily="34" charset="-122"/>
                <a:cs typeface="Montserrat" pitchFamily="34" charset="-120"/>
              </a:rPr>
              <a:t>Principala utilizare a acetilenei este în procesele de sudură și tăiere a metalelor, datorită flăcării sale intense și a temperaturii ridicate de ardere. De asemenea, este utilizată în industria chimică pentru a produce o varietate de compuși organici.</a:t>
            </a:r>
            <a:endParaRPr lang="en-US" sz="1361" dirty="0"/>
          </a:p>
        </p:txBody>
      </p:sp>
      <p:sp>
        <p:nvSpPr>
          <p:cNvPr id="12" name="Shape 8"/>
          <p:cNvSpPr/>
          <p:nvPr/>
        </p:nvSpPr>
        <p:spPr>
          <a:xfrm>
            <a:off x="6091238" y="5344597"/>
            <a:ext cx="7934325" cy="1563053"/>
          </a:xfrm>
          <a:prstGeom prst="roundRect">
            <a:avLst>
              <a:gd name="adj" fmla="val 6634"/>
            </a:avLst>
          </a:prstGeom>
          <a:solidFill>
            <a:srgbClr val="EEEFF5"/>
          </a:solidFill>
          <a:ln/>
        </p:spPr>
      </p:sp>
      <p:sp>
        <p:nvSpPr>
          <p:cNvPr id="13" name="Text 9"/>
          <p:cNvSpPr/>
          <p:nvPr/>
        </p:nvSpPr>
        <p:spPr>
          <a:xfrm>
            <a:off x="6263997" y="5517356"/>
            <a:ext cx="2273856" cy="284202"/>
          </a:xfrm>
          <a:prstGeom prst="rect">
            <a:avLst/>
          </a:prstGeom>
          <a:noFill/>
          <a:ln/>
        </p:spPr>
        <p:txBody>
          <a:bodyPr wrap="none" rtlCol="0" anchor="t"/>
          <a:lstStyle/>
          <a:p>
            <a:pPr marL="0" indent="0">
              <a:lnSpc>
                <a:spcPts val="2238"/>
              </a:lnSpc>
              <a:buNone/>
            </a:pPr>
            <a:r>
              <a:rPr lang="en-US" sz="1791" b="1" dirty="0">
                <a:solidFill>
                  <a:srgbClr val="396AF1"/>
                </a:solidFill>
                <a:latin typeface="Barlow" pitchFamily="34" charset="0"/>
                <a:ea typeface="Barlow" pitchFamily="34" charset="-122"/>
                <a:cs typeface="Barlow" pitchFamily="34" charset="-120"/>
              </a:rPr>
              <a:t>Precauții</a:t>
            </a:r>
            <a:endParaRPr lang="en-US" sz="1791" dirty="0"/>
          </a:p>
        </p:txBody>
      </p:sp>
      <p:sp>
        <p:nvSpPr>
          <p:cNvPr id="14" name="Text 10"/>
          <p:cNvSpPr/>
          <p:nvPr/>
        </p:nvSpPr>
        <p:spPr>
          <a:xfrm>
            <a:off x="6263997" y="5905143"/>
            <a:ext cx="7588806" cy="829747"/>
          </a:xfrm>
          <a:prstGeom prst="rect">
            <a:avLst/>
          </a:prstGeom>
          <a:noFill/>
          <a:ln/>
        </p:spPr>
        <p:txBody>
          <a:bodyPr wrap="square" rtlCol="0" anchor="t"/>
          <a:lstStyle/>
          <a:p>
            <a:pPr marL="0" indent="0">
              <a:lnSpc>
                <a:spcPts val="2177"/>
              </a:lnSpc>
              <a:buNone/>
            </a:pPr>
            <a:r>
              <a:rPr lang="en-US" sz="1361" dirty="0">
                <a:solidFill>
                  <a:srgbClr val="272525"/>
                </a:solidFill>
                <a:latin typeface="Montserrat" pitchFamily="34" charset="0"/>
                <a:ea typeface="Montserrat" pitchFamily="34" charset="-122"/>
                <a:cs typeface="Montserrat" pitchFamily="34" charset="-120"/>
              </a:rPr>
              <a:t>Deși extrem de utilă, acetilena necesită manipulare atentă datorită proprietăților sale explozive. Trebuie depozitată și utilizată în condiții de siguranță stricte pentru a preveni accidentele.</a:t>
            </a:r>
            <a:endParaRPr lang="en-US" sz="136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481774"/>
          </a:xfrm>
          <a:prstGeom prst="rect">
            <a:avLst/>
          </a:prstGeom>
          <a:solidFill>
            <a:srgbClr val="EEEFF5"/>
          </a:solidFill>
          <a:ln/>
        </p:spPr>
      </p:sp>
      <p:pic>
        <p:nvPicPr>
          <p:cNvPr id="4" name="Image 1" descr="preencoded.png"/>
          <p:cNvPicPr>
            <a:picLocks noChangeAspect="1"/>
          </p:cNvPicPr>
          <p:nvPr/>
        </p:nvPicPr>
        <p:blipFill>
          <a:blip r:embed="rId4"/>
          <a:stretch>
            <a:fillRect/>
          </a:stretch>
        </p:blipFill>
        <p:spPr>
          <a:xfrm>
            <a:off x="0" y="0"/>
            <a:ext cx="14630400" cy="2160270"/>
          </a:xfrm>
          <a:prstGeom prst="rect">
            <a:avLst/>
          </a:prstGeom>
        </p:spPr>
      </p:pic>
      <p:sp>
        <p:nvSpPr>
          <p:cNvPr id="5" name="Text 1"/>
          <p:cNvSpPr/>
          <p:nvPr/>
        </p:nvSpPr>
        <p:spPr>
          <a:xfrm>
            <a:off x="2346603" y="2635448"/>
            <a:ext cx="9154478" cy="568523"/>
          </a:xfrm>
          <a:prstGeom prst="rect">
            <a:avLst/>
          </a:prstGeom>
          <a:noFill/>
          <a:ln/>
        </p:spPr>
        <p:txBody>
          <a:bodyPr wrap="none" rtlCol="0" anchor="t"/>
          <a:lstStyle/>
          <a:p>
            <a:pPr marL="0" indent="0">
              <a:lnSpc>
                <a:spcPts val="4476"/>
              </a:lnSpc>
              <a:buNone/>
            </a:pPr>
            <a:r>
              <a:rPr lang="en-US" sz="3581" b="1" dirty="0">
                <a:solidFill>
                  <a:srgbClr val="396AF1"/>
                </a:solidFill>
                <a:latin typeface="Barlow" pitchFamily="34" charset="0"/>
                <a:ea typeface="Barlow" pitchFamily="34" charset="-122"/>
                <a:cs typeface="Barlow" pitchFamily="34" charset="-120"/>
              </a:rPr>
              <a:t>Utilizarea metanului în industrie și gospodărie</a:t>
            </a:r>
            <a:endParaRPr lang="en-US" sz="3581" dirty="0"/>
          </a:p>
        </p:txBody>
      </p:sp>
      <p:sp>
        <p:nvSpPr>
          <p:cNvPr id="6" name="Shape 2"/>
          <p:cNvSpPr/>
          <p:nvPr/>
        </p:nvSpPr>
        <p:spPr>
          <a:xfrm>
            <a:off x="2346603" y="5734883"/>
            <a:ext cx="9937194" cy="77748"/>
          </a:xfrm>
          <a:prstGeom prst="roundRect">
            <a:avLst>
              <a:gd name="adj" fmla="val 133371"/>
            </a:avLst>
          </a:prstGeom>
          <a:solidFill>
            <a:srgbClr val="EEEFF5"/>
          </a:solidFill>
          <a:ln/>
        </p:spPr>
      </p:sp>
      <p:sp>
        <p:nvSpPr>
          <p:cNvPr id="7" name="Shape 3"/>
          <p:cNvSpPr/>
          <p:nvPr/>
        </p:nvSpPr>
        <p:spPr>
          <a:xfrm>
            <a:off x="4748748" y="5130105"/>
            <a:ext cx="77748" cy="604838"/>
          </a:xfrm>
          <a:prstGeom prst="roundRect">
            <a:avLst>
              <a:gd name="adj" fmla="val 133371"/>
            </a:avLst>
          </a:prstGeom>
          <a:solidFill>
            <a:srgbClr val="EEEFF5"/>
          </a:solidFill>
          <a:ln/>
        </p:spPr>
      </p:sp>
      <p:sp>
        <p:nvSpPr>
          <p:cNvPr id="8" name="Shape 4"/>
          <p:cNvSpPr/>
          <p:nvPr/>
        </p:nvSpPr>
        <p:spPr>
          <a:xfrm>
            <a:off x="4593312" y="5540514"/>
            <a:ext cx="388739" cy="388739"/>
          </a:xfrm>
          <a:prstGeom prst="roundRect">
            <a:avLst>
              <a:gd name="adj" fmla="val 26674"/>
            </a:avLst>
          </a:prstGeom>
          <a:solidFill>
            <a:srgbClr val="EEEFF5"/>
          </a:solidFill>
          <a:ln/>
        </p:spPr>
      </p:sp>
      <p:sp>
        <p:nvSpPr>
          <p:cNvPr id="9" name="Text 5"/>
          <p:cNvSpPr/>
          <p:nvPr/>
        </p:nvSpPr>
        <p:spPr>
          <a:xfrm>
            <a:off x="4739283" y="5598378"/>
            <a:ext cx="96679" cy="272891"/>
          </a:xfrm>
          <a:prstGeom prst="rect">
            <a:avLst/>
          </a:prstGeom>
          <a:noFill/>
          <a:ln/>
        </p:spPr>
        <p:txBody>
          <a:bodyPr wrap="none" rtlCol="0" anchor="t"/>
          <a:lstStyle/>
          <a:p>
            <a:pPr marL="0" indent="0" algn="ctr">
              <a:lnSpc>
                <a:spcPts val="2149"/>
              </a:lnSpc>
              <a:buNone/>
            </a:pPr>
            <a:r>
              <a:rPr lang="en-US" sz="2149" b="1" dirty="0">
                <a:solidFill>
                  <a:srgbClr val="396AF1"/>
                </a:solidFill>
                <a:latin typeface="Barlow" pitchFamily="34" charset="0"/>
                <a:ea typeface="Barlow" pitchFamily="34" charset="-122"/>
                <a:cs typeface="Barlow" pitchFamily="34" charset="-120"/>
              </a:rPr>
              <a:t>1</a:t>
            </a:r>
            <a:endParaRPr lang="en-US" sz="2149" dirty="0"/>
          </a:p>
        </p:txBody>
      </p:sp>
      <p:sp>
        <p:nvSpPr>
          <p:cNvPr id="10" name="Text 6"/>
          <p:cNvSpPr/>
          <p:nvPr/>
        </p:nvSpPr>
        <p:spPr>
          <a:xfrm>
            <a:off x="3650694" y="3739753"/>
            <a:ext cx="2273856" cy="284202"/>
          </a:xfrm>
          <a:prstGeom prst="rect">
            <a:avLst/>
          </a:prstGeom>
          <a:noFill/>
          <a:ln/>
        </p:spPr>
        <p:txBody>
          <a:bodyPr wrap="none" rtlCol="0" anchor="t"/>
          <a:lstStyle/>
          <a:p>
            <a:pPr marL="0" indent="0" algn="ctr">
              <a:lnSpc>
                <a:spcPts val="2238"/>
              </a:lnSpc>
              <a:buNone/>
            </a:pPr>
            <a:r>
              <a:rPr lang="en-US" sz="1791" b="1" dirty="0">
                <a:solidFill>
                  <a:srgbClr val="396AF1"/>
                </a:solidFill>
                <a:latin typeface="Barlow" pitchFamily="34" charset="0"/>
                <a:ea typeface="Barlow" pitchFamily="34" charset="-122"/>
                <a:cs typeface="Barlow" pitchFamily="34" charset="-120"/>
              </a:rPr>
              <a:t>Combustibil</a:t>
            </a:r>
            <a:endParaRPr lang="en-US" sz="1791" dirty="0"/>
          </a:p>
        </p:txBody>
      </p:sp>
      <p:sp>
        <p:nvSpPr>
          <p:cNvPr id="11" name="Text 7"/>
          <p:cNvSpPr/>
          <p:nvPr/>
        </p:nvSpPr>
        <p:spPr>
          <a:xfrm>
            <a:off x="2519362" y="4127540"/>
            <a:ext cx="4536638" cy="829747"/>
          </a:xfrm>
          <a:prstGeom prst="rect">
            <a:avLst/>
          </a:prstGeom>
          <a:noFill/>
          <a:ln/>
        </p:spPr>
        <p:txBody>
          <a:bodyPr wrap="square" rtlCol="0" anchor="t"/>
          <a:lstStyle/>
          <a:p>
            <a:pPr marL="0" indent="0" algn="ctr">
              <a:lnSpc>
                <a:spcPts val="2177"/>
              </a:lnSpc>
              <a:buNone/>
            </a:pPr>
            <a:r>
              <a:rPr lang="en-US" sz="1361" dirty="0">
                <a:solidFill>
                  <a:srgbClr val="272525"/>
                </a:solidFill>
                <a:latin typeface="Montserrat" pitchFamily="34" charset="0"/>
                <a:ea typeface="Montserrat" pitchFamily="34" charset="-122"/>
                <a:cs typeface="Montserrat" pitchFamily="34" charset="-120"/>
              </a:rPr>
              <a:t>Metanul este folosit pe scară largă ca sursă de energie pentru încălzire, producerea de electricitate și gaz de aragaz în gospodării.</a:t>
            </a:r>
            <a:endParaRPr lang="en-US" sz="1361" dirty="0"/>
          </a:p>
        </p:txBody>
      </p:sp>
      <p:sp>
        <p:nvSpPr>
          <p:cNvPr id="12" name="Shape 8"/>
          <p:cNvSpPr/>
          <p:nvPr/>
        </p:nvSpPr>
        <p:spPr>
          <a:xfrm>
            <a:off x="7276207" y="5734824"/>
            <a:ext cx="77748" cy="604838"/>
          </a:xfrm>
          <a:prstGeom prst="roundRect">
            <a:avLst>
              <a:gd name="adj" fmla="val 133371"/>
            </a:avLst>
          </a:prstGeom>
          <a:solidFill>
            <a:srgbClr val="EEEFF5"/>
          </a:solidFill>
          <a:ln/>
        </p:spPr>
      </p:sp>
      <p:sp>
        <p:nvSpPr>
          <p:cNvPr id="13" name="Shape 9"/>
          <p:cNvSpPr/>
          <p:nvPr/>
        </p:nvSpPr>
        <p:spPr>
          <a:xfrm>
            <a:off x="7120771" y="5540514"/>
            <a:ext cx="388739" cy="388739"/>
          </a:xfrm>
          <a:prstGeom prst="roundRect">
            <a:avLst>
              <a:gd name="adj" fmla="val 26674"/>
            </a:avLst>
          </a:prstGeom>
          <a:solidFill>
            <a:srgbClr val="EEEFF5"/>
          </a:solidFill>
          <a:ln/>
        </p:spPr>
      </p:sp>
      <p:sp>
        <p:nvSpPr>
          <p:cNvPr id="14" name="Text 10"/>
          <p:cNvSpPr/>
          <p:nvPr/>
        </p:nvSpPr>
        <p:spPr>
          <a:xfrm>
            <a:off x="7238762" y="5598378"/>
            <a:ext cx="152757" cy="272891"/>
          </a:xfrm>
          <a:prstGeom prst="rect">
            <a:avLst/>
          </a:prstGeom>
          <a:noFill/>
          <a:ln/>
        </p:spPr>
        <p:txBody>
          <a:bodyPr wrap="none" rtlCol="0" anchor="t"/>
          <a:lstStyle/>
          <a:p>
            <a:pPr marL="0" indent="0" algn="ctr">
              <a:lnSpc>
                <a:spcPts val="2149"/>
              </a:lnSpc>
              <a:buNone/>
            </a:pPr>
            <a:r>
              <a:rPr lang="en-US" sz="2149" b="1" dirty="0">
                <a:solidFill>
                  <a:srgbClr val="396AF1"/>
                </a:solidFill>
                <a:latin typeface="Barlow" pitchFamily="34" charset="0"/>
                <a:ea typeface="Barlow" pitchFamily="34" charset="-122"/>
                <a:cs typeface="Barlow" pitchFamily="34" charset="-120"/>
              </a:rPr>
              <a:t>2</a:t>
            </a:r>
            <a:endParaRPr lang="en-US" sz="2149" dirty="0"/>
          </a:p>
        </p:txBody>
      </p:sp>
      <p:sp>
        <p:nvSpPr>
          <p:cNvPr id="15" name="Text 11"/>
          <p:cNvSpPr/>
          <p:nvPr/>
        </p:nvSpPr>
        <p:spPr>
          <a:xfrm>
            <a:off x="6178153" y="6512481"/>
            <a:ext cx="2273856" cy="284202"/>
          </a:xfrm>
          <a:prstGeom prst="rect">
            <a:avLst/>
          </a:prstGeom>
          <a:noFill/>
          <a:ln/>
        </p:spPr>
        <p:txBody>
          <a:bodyPr wrap="none" rtlCol="0" anchor="t"/>
          <a:lstStyle/>
          <a:p>
            <a:pPr marL="0" indent="0" algn="ctr">
              <a:lnSpc>
                <a:spcPts val="2238"/>
              </a:lnSpc>
              <a:buNone/>
            </a:pPr>
            <a:r>
              <a:rPr lang="en-US" sz="1791" b="1" dirty="0">
                <a:solidFill>
                  <a:srgbClr val="396AF1"/>
                </a:solidFill>
                <a:latin typeface="Barlow" pitchFamily="34" charset="0"/>
                <a:ea typeface="Barlow" pitchFamily="34" charset="-122"/>
                <a:cs typeface="Barlow" pitchFamily="34" charset="-120"/>
              </a:rPr>
              <a:t>Materie primă</a:t>
            </a:r>
            <a:endParaRPr lang="en-US" sz="1791" dirty="0"/>
          </a:p>
        </p:txBody>
      </p:sp>
      <p:sp>
        <p:nvSpPr>
          <p:cNvPr id="16" name="Text 12"/>
          <p:cNvSpPr/>
          <p:nvPr/>
        </p:nvSpPr>
        <p:spPr>
          <a:xfrm>
            <a:off x="5046821" y="6900267"/>
            <a:ext cx="4536638" cy="1106329"/>
          </a:xfrm>
          <a:prstGeom prst="rect">
            <a:avLst/>
          </a:prstGeom>
          <a:noFill/>
          <a:ln/>
        </p:spPr>
        <p:txBody>
          <a:bodyPr wrap="square" rtlCol="0" anchor="t"/>
          <a:lstStyle/>
          <a:p>
            <a:pPr marL="0" indent="0" algn="ctr">
              <a:lnSpc>
                <a:spcPts val="2177"/>
              </a:lnSpc>
              <a:buNone/>
            </a:pPr>
            <a:r>
              <a:rPr lang="en-US" sz="1361" dirty="0">
                <a:solidFill>
                  <a:srgbClr val="272525"/>
                </a:solidFill>
                <a:latin typeface="Montserrat" pitchFamily="34" charset="0"/>
                <a:ea typeface="Montserrat" pitchFamily="34" charset="-122"/>
                <a:cs typeface="Montserrat" pitchFamily="34" charset="-120"/>
              </a:rPr>
              <a:t>În industrie, metanul este utilizat ca materie primă pentru producerea unei game diverse de produse chimice, cum ar fi amoniacul, acidul acetic și formaldehida.</a:t>
            </a:r>
            <a:endParaRPr lang="en-US" sz="1361" dirty="0"/>
          </a:p>
        </p:txBody>
      </p:sp>
      <p:sp>
        <p:nvSpPr>
          <p:cNvPr id="17" name="Shape 13"/>
          <p:cNvSpPr/>
          <p:nvPr/>
        </p:nvSpPr>
        <p:spPr>
          <a:xfrm>
            <a:off x="9803785" y="5130105"/>
            <a:ext cx="77748" cy="604838"/>
          </a:xfrm>
          <a:prstGeom prst="roundRect">
            <a:avLst>
              <a:gd name="adj" fmla="val 133371"/>
            </a:avLst>
          </a:prstGeom>
          <a:solidFill>
            <a:srgbClr val="EEEFF5"/>
          </a:solidFill>
          <a:ln/>
        </p:spPr>
      </p:sp>
      <p:sp>
        <p:nvSpPr>
          <p:cNvPr id="18" name="Shape 14"/>
          <p:cNvSpPr/>
          <p:nvPr/>
        </p:nvSpPr>
        <p:spPr>
          <a:xfrm>
            <a:off x="9648349" y="5540514"/>
            <a:ext cx="388739" cy="388739"/>
          </a:xfrm>
          <a:prstGeom prst="roundRect">
            <a:avLst>
              <a:gd name="adj" fmla="val 26674"/>
            </a:avLst>
          </a:prstGeom>
          <a:solidFill>
            <a:srgbClr val="EEEFF5"/>
          </a:solidFill>
          <a:ln/>
        </p:spPr>
      </p:sp>
      <p:sp>
        <p:nvSpPr>
          <p:cNvPr id="19" name="Text 15"/>
          <p:cNvSpPr/>
          <p:nvPr/>
        </p:nvSpPr>
        <p:spPr>
          <a:xfrm>
            <a:off x="9768959" y="5598378"/>
            <a:ext cx="147399" cy="272891"/>
          </a:xfrm>
          <a:prstGeom prst="rect">
            <a:avLst/>
          </a:prstGeom>
          <a:noFill/>
          <a:ln/>
        </p:spPr>
        <p:txBody>
          <a:bodyPr wrap="none" rtlCol="0" anchor="t"/>
          <a:lstStyle/>
          <a:p>
            <a:pPr marL="0" indent="0" algn="ctr">
              <a:lnSpc>
                <a:spcPts val="2149"/>
              </a:lnSpc>
              <a:buNone/>
            </a:pPr>
            <a:r>
              <a:rPr lang="en-US" sz="2149" b="1" dirty="0">
                <a:solidFill>
                  <a:srgbClr val="396AF1"/>
                </a:solidFill>
                <a:latin typeface="Barlow" pitchFamily="34" charset="0"/>
                <a:ea typeface="Barlow" pitchFamily="34" charset="-122"/>
                <a:cs typeface="Barlow" pitchFamily="34" charset="-120"/>
              </a:rPr>
              <a:t>3</a:t>
            </a:r>
            <a:endParaRPr lang="en-US" sz="2149" dirty="0"/>
          </a:p>
        </p:txBody>
      </p:sp>
      <p:sp>
        <p:nvSpPr>
          <p:cNvPr id="20" name="Text 16"/>
          <p:cNvSpPr/>
          <p:nvPr/>
        </p:nvSpPr>
        <p:spPr>
          <a:xfrm>
            <a:off x="8705731" y="3463171"/>
            <a:ext cx="2273856" cy="284202"/>
          </a:xfrm>
          <a:prstGeom prst="rect">
            <a:avLst/>
          </a:prstGeom>
          <a:noFill/>
          <a:ln/>
        </p:spPr>
        <p:txBody>
          <a:bodyPr wrap="none" rtlCol="0" anchor="t"/>
          <a:lstStyle/>
          <a:p>
            <a:pPr marL="0" indent="0" algn="ctr">
              <a:lnSpc>
                <a:spcPts val="2238"/>
              </a:lnSpc>
              <a:buNone/>
            </a:pPr>
            <a:r>
              <a:rPr lang="en-US" sz="1791" b="1" dirty="0">
                <a:solidFill>
                  <a:srgbClr val="396AF1"/>
                </a:solidFill>
                <a:latin typeface="Barlow" pitchFamily="34" charset="0"/>
                <a:ea typeface="Barlow" pitchFamily="34" charset="-122"/>
                <a:cs typeface="Barlow" pitchFamily="34" charset="-120"/>
              </a:rPr>
              <a:t>Transport și stocare</a:t>
            </a:r>
            <a:endParaRPr lang="en-US" sz="1791" dirty="0"/>
          </a:p>
        </p:txBody>
      </p:sp>
      <p:sp>
        <p:nvSpPr>
          <p:cNvPr id="21" name="Text 17"/>
          <p:cNvSpPr/>
          <p:nvPr/>
        </p:nvSpPr>
        <p:spPr>
          <a:xfrm>
            <a:off x="7574280" y="3850958"/>
            <a:ext cx="4536758" cy="1106329"/>
          </a:xfrm>
          <a:prstGeom prst="rect">
            <a:avLst/>
          </a:prstGeom>
          <a:noFill/>
          <a:ln/>
        </p:spPr>
        <p:txBody>
          <a:bodyPr wrap="square" rtlCol="0" anchor="t"/>
          <a:lstStyle/>
          <a:p>
            <a:pPr marL="0" indent="0" algn="ctr">
              <a:lnSpc>
                <a:spcPts val="2177"/>
              </a:lnSpc>
              <a:buNone/>
            </a:pPr>
            <a:r>
              <a:rPr lang="en-US" sz="1361" dirty="0">
                <a:solidFill>
                  <a:srgbClr val="272525"/>
                </a:solidFill>
                <a:latin typeface="Montserrat" pitchFamily="34" charset="0"/>
                <a:ea typeface="Montserrat" pitchFamily="34" charset="-122"/>
                <a:cs typeface="Montserrat" pitchFamily="34" charset="-120"/>
              </a:rPr>
              <a:t>Infrastructura de transport și depozitare a metanului, cum ar fi conductele de gaz natural și rezervoarele de stocare, joacă un rol esențial în asigurarea accesului la această resursă energetică.</a:t>
            </a:r>
            <a:endParaRPr lang="en-US" sz="136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9515951"/>
          </a:xfrm>
          <a:prstGeom prst="rect">
            <a:avLst/>
          </a:prstGeom>
          <a:solidFill>
            <a:srgbClr val="EEEFF5"/>
          </a:solidFill>
          <a:ln/>
        </p:spPr>
      </p:sp>
      <p:pic>
        <p:nvPicPr>
          <p:cNvPr id="4" name="Image 1" descr="preencoded.png"/>
          <p:cNvPicPr>
            <a:picLocks noChangeAspect="1"/>
          </p:cNvPicPr>
          <p:nvPr/>
        </p:nvPicPr>
        <p:blipFill>
          <a:blip r:embed="rId4"/>
          <a:stretch>
            <a:fillRect/>
          </a:stretch>
        </p:blipFill>
        <p:spPr>
          <a:xfrm>
            <a:off x="0" y="0"/>
            <a:ext cx="5486400" cy="9515951"/>
          </a:xfrm>
          <a:prstGeom prst="rect">
            <a:avLst/>
          </a:prstGeom>
        </p:spPr>
      </p:pic>
      <p:sp>
        <p:nvSpPr>
          <p:cNvPr id="5" name="Text 1"/>
          <p:cNvSpPr/>
          <p:nvPr/>
        </p:nvSpPr>
        <p:spPr>
          <a:xfrm>
            <a:off x="6091238" y="475178"/>
            <a:ext cx="7285673" cy="568523"/>
          </a:xfrm>
          <a:prstGeom prst="rect">
            <a:avLst/>
          </a:prstGeom>
          <a:noFill/>
          <a:ln/>
        </p:spPr>
        <p:txBody>
          <a:bodyPr wrap="none" rtlCol="0" anchor="t"/>
          <a:lstStyle/>
          <a:p>
            <a:pPr marL="0" indent="0">
              <a:lnSpc>
                <a:spcPts val="4476"/>
              </a:lnSpc>
              <a:buNone/>
            </a:pPr>
            <a:r>
              <a:rPr lang="en-US" sz="3581" b="1" dirty="0">
                <a:solidFill>
                  <a:srgbClr val="396AF1"/>
                </a:solidFill>
                <a:latin typeface="Barlow" pitchFamily="34" charset="0"/>
                <a:ea typeface="Barlow" pitchFamily="34" charset="-122"/>
                <a:cs typeface="Barlow" pitchFamily="34" charset="-120"/>
              </a:rPr>
              <a:t>Utilizarea etenei în industria chimică</a:t>
            </a:r>
            <a:endParaRPr lang="en-US" sz="3581" dirty="0"/>
          </a:p>
        </p:txBody>
      </p:sp>
      <p:pic>
        <p:nvPicPr>
          <p:cNvPr id="6" name="Image 2" descr="preencoded.png"/>
          <p:cNvPicPr>
            <a:picLocks noChangeAspect="1"/>
          </p:cNvPicPr>
          <p:nvPr/>
        </p:nvPicPr>
        <p:blipFill>
          <a:blip r:embed="rId5"/>
          <a:stretch>
            <a:fillRect/>
          </a:stretch>
        </p:blipFill>
        <p:spPr>
          <a:xfrm>
            <a:off x="6091238" y="1302901"/>
            <a:ext cx="431959" cy="431959"/>
          </a:xfrm>
          <a:prstGeom prst="rect">
            <a:avLst/>
          </a:prstGeom>
        </p:spPr>
      </p:pic>
      <p:sp>
        <p:nvSpPr>
          <p:cNvPr id="7" name="Text 2"/>
          <p:cNvSpPr/>
          <p:nvPr/>
        </p:nvSpPr>
        <p:spPr>
          <a:xfrm>
            <a:off x="6091238" y="1907619"/>
            <a:ext cx="2273856" cy="284202"/>
          </a:xfrm>
          <a:prstGeom prst="rect">
            <a:avLst/>
          </a:prstGeom>
          <a:noFill/>
          <a:ln/>
        </p:spPr>
        <p:txBody>
          <a:bodyPr wrap="none" rtlCol="0" anchor="t"/>
          <a:lstStyle/>
          <a:p>
            <a:pPr marL="0" indent="0" algn="l">
              <a:lnSpc>
                <a:spcPts val="2238"/>
              </a:lnSpc>
              <a:buNone/>
            </a:pPr>
            <a:r>
              <a:rPr lang="en-US" sz="1791" b="1" dirty="0">
                <a:solidFill>
                  <a:srgbClr val="396AF1"/>
                </a:solidFill>
                <a:latin typeface="Barlow" pitchFamily="34" charset="0"/>
                <a:ea typeface="Barlow" pitchFamily="34" charset="-122"/>
                <a:cs typeface="Barlow" pitchFamily="34" charset="-120"/>
              </a:rPr>
              <a:t>Plastic</a:t>
            </a:r>
            <a:endParaRPr lang="en-US" sz="1791" dirty="0"/>
          </a:p>
        </p:txBody>
      </p:sp>
      <p:sp>
        <p:nvSpPr>
          <p:cNvPr id="8" name="Text 3"/>
          <p:cNvSpPr/>
          <p:nvPr/>
        </p:nvSpPr>
        <p:spPr>
          <a:xfrm>
            <a:off x="6091238" y="2295406"/>
            <a:ext cx="7934325" cy="553164"/>
          </a:xfrm>
          <a:prstGeom prst="rect">
            <a:avLst/>
          </a:prstGeom>
          <a:noFill/>
          <a:ln/>
        </p:spPr>
        <p:txBody>
          <a:bodyPr wrap="square" rtlCol="0" anchor="t"/>
          <a:lstStyle/>
          <a:p>
            <a:pPr marL="0" indent="0" algn="l">
              <a:lnSpc>
                <a:spcPts val="2177"/>
              </a:lnSpc>
              <a:buNone/>
            </a:pPr>
            <a:r>
              <a:rPr lang="en-US" sz="1361" dirty="0">
                <a:solidFill>
                  <a:srgbClr val="272525"/>
                </a:solidFill>
                <a:latin typeface="Montserrat" pitchFamily="34" charset="0"/>
                <a:ea typeface="Montserrat" pitchFamily="34" charset="-122"/>
                <a:cs typeface="Montserrat" pitchFamily="34" charset="-120"/>
              </a:rPr>
              <a:t>Etena este utilizată pe scară largă în producția de plastic, fiind un precursor important pentru fabricarea polimerilor precum polietilena și polipropilenă.</a:t>
            </a:r>
            <a:endParaRPr lang="en-US" sz="1361" dirty="0"/>
          </a:p>
        </p:txBody>
      </p:sp>
      <p:pic>
        <p:nvPicPr>
          <p:cNvPr id="9" name="Image 3" descr="preencoded.png"/>
          <p:cNvPicPr>
            <a:picLocks noChangeAspect="1"/>
          </p:cNvPicPr>
          <p:nvPr/>
        </p:nvPicPr>
        <p:blipFill>
          <a:blip r:embed="rId6"/>
          <a:stretch>
            <a:fillRect/>
          </a:stretch>
        </p:blipFill>
        <p:spPr>
          <a:xfrm>
            <a:off x="6091238" y="3366968"/>
            <a:ext cx="431959" cy="431959"/>
          </a:xfrm>
          <a:prstGeom prst="rect">
            <a:avLst/>
          </a:prstGeom>
        </p:spPr>
      </p:pic>
      <p:sp>
        <p:nvSpPr>
          <p:cNvPr id="10" name="Text 4"/>
          <p:cNvSpPr/>
          <p:nvPr/>
        </p:nvSpPr>
        <p:spPr>
          <a:xfrm>
            <a:off x="6091238" y="3971687"/>
            <a:ext cx="2273856" cy="284202"/>
          </a:xfrm>
          <a:prstGeom prst="rect">
            <a:avLst/>
          </a:prstGeom>
          <a:noFill/>
          <a:ln/>
        </p:spPr>
        <p:txBody>
          <a:bodyPr wrap="none" rtlCol="0" anchor="t"/>
          <a:lstStyle/>
          <a:p>
            <a:pPr marL="0" indent="0" algn="l">
              <a:lnSpc>
                <a:spcPts val="2238"/>
              </a:lnSpc>
              <a:buNone/>
            </a:pPr>
            <a:r>
              <a:rPr lang="en-US" sz="1791" b="1" dirty="0">
                <a:solidFill>
                  <a:srgbClr val="396AF1"/>
                </a:solidFill>
                <a:latin typeface="Barlow" pitchFamily="34" charset="0"/>
                <a:ea typeface="Barlow" pitchFamily="34" charset="-122"/>
                <a:cs typeface="Barlow" pitchFamily="34" charset="-120"/>
              </a:rPr>
              <a:t>Fibre sintetice</a:t>
            </a:r>
            <a:endParaRPr lang="en-US" sz="1791" dirty="0"/>
          </a:p>
        </p:txBody>
      </p:sp>
      <p:sp>
        <p:nvSpPr>
          <p:cNvPr id="11" name="Text 5"/>
          <p:cNvSpPr/>
          <p:nvPr/>
        </p:nvSpPr>
        <p:spPr>
          <a:xfrm>
            <a:off x="6091238" y="4359473"/>
            <a:ext cx="7934325" cy="553164"/>
          </a:xfrm>
          <a:prstGeom prst="rect">
            <a:avLst/>
          </a:prstGeom>
          <a:noFill/>
          <a:ln/>
        </p:spPr>
        <p:txBody>
          <a:bodyPr wrap="square" rtlCol="0" anchor="t"/>
          <a:lstStyle/>
          <a:p>
            <a:pPr marL="0" indent="0" algn="l">
              <a:lnSpc>
                <a:spcPts val="2177"/>
              </a:lnSpc>
              <a:buNone/>
            </a:pPr>
            <a:r>
              <a:rPr lang="en-US" sz="1361" dirty="0">
                <a:solidFill>
                  <a:srgbClr val="272525"/>
                </a:solidFill>
                <a:latin typeface="Montserrat" pitchFamily="34" charset="0"/>
                <a:ea typeface="Montserrat" pitchFamily="34" charset="-122"/>
                <a:cs typeface="Montserrat" pitchFamily="34" charset="-120"/>
              </a:rPr>
              <a:t>Etena este folosită în producția de fibre sintetice, cum ar fi poliester și nailon, care sunt utilizate în industria textilă.</a:t>
            </a:r>
            <a:endParaRPr lang="en-US" sz="1361" dirty="0"/>
          </a:p>
        </p:txBody>
      </p:sp>
      <p:pic>
        <p:nvPicPr>
          <p:cNvPr id="12" name="Image 4" descr="preencoded.png"/>
          <p:cNvPicPr>
            <a:picLocks noChangeAspect="1"/>
          </p:cNvPicPr>
          <p:nvPr/>
        </p:nvPicPr>
        <p:blipFill>
          <a:blip r:embed="rId7"/>
          <a:stretch>
            <a:fillRect/>
          </a:stretch>
        </p:blipFill>
        <p:spPr>
          <a:xfrm>
            <a:off x="6091238" y="5431036"/>
            <a:ext cx="431959" cy="431959"/>
          </a:xfrm>
          <a:prstGeom prst="rect">
            <a:avLst/>
          </a:prstGeom>
        </p:spPr>
      </p:pic>
      <p:sp>
        <p:nvSpPr>
          <p:cNvPr id="13" name="Text 6"/>
          <p:cNvSpPr/>
          <p:nvPr/>
        </p:nvSpPr>
        <p:spPr>
          <a:xfrm>
            <a:off x="6091238" y="6035754"/>
            <a:ext cx="2273856" cy="284202"/>
          </a:xfrm>
          <a:prstGeom prst="rect">
            <a:avLst/>
          </a:prstGeom>
          <a:noFill/>
          <a:ln/>
        </p:spPr>
        <p:txBody>
          <a:bodyPr wrap="none" rtlCol="0" anchor="t"/>
          <a:lstStyle/>
          <a:p>
            <a:pPr marL="0" indent="0" algn="l">
              <a:lnSpc>
                <a:spcPts val="2238"/>
              </a:lnSpc>
              <a:buNone/>
            </a:pPr>
            <a:r>
              <a:rPr lang="en-US" sz="1791" b="1" dirty="0">
                <a:solidFill>
                  <a:srgbClr val="396AF1"/>
                </a:solidFill>
                <a:latin typeface="Barlow" pitchFamily="34" charset="0"/>
                <a:ea typeface="Barlow" pitchFamily="34" charset="-122"/>
                <a:cs typeface="Barlow" pitchFamily="34" charset="-120"/>
              </a:rPr>
              <a:t>Solvenți</a:t>
            </a:r>
            <a:endParaRPr lang="en-US" sz="1791" dirty="0"/>
          </a:p>
        </p:txBody>
      </p:sp>
      <p:sp>
        <p:nvSpPr>
          <p:cNvPr id="14" name="Text 7"/>
          <p:cNvSpPr/>
          <p:nvPr/>
        </p:nvSpPr>
        <p:spPr>
          <a:xfrm>
            <a:off x="6091238" y="6423541"/>
            <a:ext cx="7934325" cy="553164"/>
          </a:xfrm>
          <a:prstGeom prst="rect">
            <a:avLst/>
          </a:prstGeom>
          <a:noFill/>
          <a:ln/>
        </p:spPr>
        <p:txBody>
          <a:bodyPr wrap="square" rtlCol="0" anchor="t"/>
          <a:lstStyle/>
          <a:p>
            <a:pPr marL="0" indent="0" algn="l">
              <a:lnSpc>
                <a:spcPts val="2177"/>
              </a:lnSpc>
              <a:buNone/>
            </a:pPr>
            <a:r>
              <a:rPr lang="en-US" sz="1361" dirty="0">
                <a:solidFill>
                  <a:srgbClr val="272525"/>
                </a:solidFill>
                <a:latin typeface="Montserrat" pitchFamily="34" charset="0"/>
                <a:ea typeface="Montserrat" pitchFamily="34" charset="-122"/>
                <a:cs typeface="Montserrat" pitchFamily="34" charset="-120"/>
              </a:rPr>
              <a:t>Etena poate fi transformată în solvenți organici utilizați în diverse aplicații industriale, cum ar fi vopsele, lacuri și adezivi.</a:t>
            </a:r>
            <a:endParaRPr lang="en-US" sz="1361" dirty="0"/>
          </a:p>
        </p:txBody>
      </p:sp>
      <p:pic>
        <p:nvPicPr>
          <p:cNvPr id="15" name="Image 5" descr="preencoded.png"/>
          <p:cNvPicPr>
            <a:picLocks noChangeAspect="1"/>
          </p:cNvPicPr>
          <p:nvPr/>
        </p:nvPicPr>
        <p:blipFill>
          <a:blip r:embed="rId8"/>
          <a:stretch>
            <a:fillRect/>
          </a:stretch>
        </p:blipFill>
        <p:spPr>
          <a:xfrm>
            <a:off x="6091238" y="7495103"/>
            <a:ext cx="431959" cy="431959"/>
          </a:xfrm>
          <a:prstGeom prst="rect">
            <a:avLst/>
          </a:prstGeom>
        </p:spPr>
      </p:pic>
      <p:sp>
        <p:nvSpPr>
          <p:cNvPr id="16" name="Text 8"/>
          <p:cNvSpPr/>
          <p:nvPr/>
        </p:nvSpPr>
        <p:spPr>
          <a:xfrm>
            <a:off x="6091238" y="8099822"/>
            <a:ext cx="2273856" cy="284202"/>
          </a:xfrm>
          <a:prstGeom prst="rect">
            <a:avLst/>
          </a:prstGeom>
          <a:noFill/>
          <a:ln/>
        </p:spPr>
        <p:txBody>
          <a:bodyPr wrap="none" rtlCol="0" anchor="t"/>
          <a:lstStyle/>
          <a:p>
            <a:pPr marL="0" indent="0" algn="l">
              <a:lnSpc>
                <a:spcPts val="2238"/>
              </a:lnSpc>
              <a:buNone/>
            </a:pPr>
            <a:r>
              <a:rPr lang="en-US" sz="1791" b="1" dirty="0">
                <a:solidFill>
                  <a:srgbClr val="396AF1"/>
                </a:solidFill>
                <a:latin typeface="Barlow" pitchFamily="34" charset="0"/>
                <a:ea typeface="Barlow" pitchFamily="34" charset="-122"/>
                <a:cs typeface="Barlow" pitchFamily="34" charset="-120"/>
              </a:rPr>
              <a:t>Agenți de refrigerare</a:t>
            </a:r>
            <a:endParaRPr lang="en-US" sz="1791" dirty="0"/>
          </a:p>
        </p:txBody>
      </p:sp>
      <p:sp>
        <p:nvSpPr>
          <p:cNvPr id="17" name="Text 9"/>
          <p:cNvSpPr/>
          <p:nvPr/>
        </p:nvSpPr>
        <p:spPr>
          <a:xfrm>
            <a:off x="6091238" y="8487608"/>
            <a:ext cx="7934325" cy="553164"/>
          </a:xfrm>
          <a:prstGeom prst="rect">
            <a:avLst/>
          </a:prstGeom>
          <a:noFill/>
          <a:ln/>
        </p:spPr>
        <p:txBody>
          <a:bodyPr wrap="square" rtlCol="0" anchor="t"/>
          <a:lstStyle/>
          <a:p>
            <a:pPr marL="0" indent="0" algn="l">
              <a:lnSpc>
                <a:spcPts val="2177"/>
              </a:lnSpc>
              <a:buNone/>
            </a:pPr>
            <a:r>
              <a:rPr lang="en-US" sz="1361" dirty="0">
                <a:solidFill>
                  <a:srgbClr val="272525"/>
                </a:solidFill>
                <a:latin typeface="Montserrat" pitchFamily="34" charset="0"/>
                <a:ea typeface="Montserrat" pitchFamily="34" charset="-122"/>
                <a:cs typeface="Montserrat" pitchFamily="34" charset="-120"/>
              </a:rPr>
              <a:t>Etena este de asemenea folosită ca agent de refrigerare, fiind un component important al frigiderelor și sistemelor de climatizare.</a:t>
            </a:r>
            <a:endParaRPr lang="en-US" sz="136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5" name="Text 1"/>
          <p:cNvSpPr/>
          <p:nvPr/>
        </p:nvSpPr>
        <p:spPr>
          <a:xfrm>
            <a:off x="6119098" y="1027033"/>
            <a:ext cx="7878604" cy="1189434"/>
          </a:xfrm>
          <a:prstGeom prst="rect">
            <a:avLst/>
          </a:prstGeom>
          <a:noFill/>
          <a:ln/>
        </p:spPr>
        <p:txBody>
          <a:bodyPr wrap="square" rtlCol="0" anchor="t"/>
          <a:lstStyle/>
          <a:p>
            <a:pPr marL="0" indent="0">
              <a:lnSpc>
                <a:spcPts val="4682"/>
              </a:lnSpc>
              <a:buNone/>
            </a:pPr>
            <a:r>
              <a:rPr lang="en-US" sz="3746" b="1" dirty="0">
                <a:solidFill>
                  <a:srgbClr val="396AF1"/>
                </a:solidFill>
                <a:latin typeface="Barlow" pitchFamily="34" charset="0"/>
                <a:ea typeface="Barlow" pitchFamily="34" charset="-122"/>
                <a:cs typeface="Barlow" pitchFamily="34" charset="-120"/>
              </a:rPr>
              <a:t>Utilizarea acetilenei în sudură și tăiere</a:t>
            </a:r>
            <a:endParaRPr lang="en-US" sz="3746" dirty="0"/>
          </a:p>
        </p:txBody>
      </p:sp>
      <p:pic>
        <p:nvPicPr>
          <p:cNvPr id="6" name="Image 2" descr="preencoded.png"/>
          <p:cNvPicPr>
            <a:picLocks noChangeAspect="1"/>
          </p:cNvPicPr>
          <p:nvPr/>
        </p:nvPicPr>
        <p:blipFill>
          <a:blip r:embed="rId5"/>
          <a:stretch>
            <a:fillRect/>
          </a:stretch>
        </p:blipFill>
        <p:spPr>
          <a:xfrm>
            <a:off x="6119098" y="2487573"/>
            <a:ext cx="903803" cy="1634371"/>
          </a:xfrm>
          <a:prstGeom prst="rect">
            <a:avLst/>
          </a:prstGeom>
        </p:spPr>
      </p:pic>
      <p:sp>
        <p:nvSpPr>
          <p:cNvPr id="7" name="Text 2"/>
          <p:cNvSpPr/>
          <p:nvPr/>
        </p:nvSpPr>
        <p:spPr>
          <a:xfrm>
            <a:off x="7294007" y="2668310"/>
            <a:ext cx="2378512" cy="297299"/>
          </a:xfrm>
          <a:prstGeom prst="rect">
            <a:avLst/>
          </a:prstGeom>
          <a:noFill/>
          <a:ln/>
        </p:spPr>
        <p:txBody>
          <a:bodyPr wrap="none" rtlCol="0" anchor="t"/>
          <a:lstStyle/>
          <a:p>
            <a:pPr marL="0" indent="0" algn="l">
              <a:lnSpc>
                <a:spcPts val="2341"/>
              </a:lnSpc>
              <a:buNone/>
            </a:pPr>
            <a:r>
              <a:rPr lang="en-US" sz="1873" b="1" dirty="0">
                <a:solidFill>
                  <a:srgbClr val="396AF1"/>
                </a:solidFill>
                <a:latin typeface="Barlow" pitchFamily="34" charset="0"/>
                <a:ea typeface="Barlow" pitchFamily="34" charset="-122"/>
                <a:cs typeface="Barlow" pitchFamily="34" charset="-120"/>
              </a:rPr>
              <a:t>Sudură</a:t>
            </a:r>
            <a:endParaRPr lang="en-US" sz="1873" dirty="0"/>
          </a:p>
        </p:txBody>
      </p:sp>
      <p:sp>
        <p:nvSpPr>
          <p:cNvPr id="8" name="Text 3"/>
          <p:cNvSpPr/>
          <p:nvPr/>
        </p:nvSpPr>
        <p:spPr>
          <a:xfrm>
            <a:off x="7294007" y="3073956"/>
            <a:ext cx="6703695" cy="867251"/>
          </a:xfrm>
          <a:prstGeom prst="rect">
            <a:avLst/>
          </a:prstGeom>
          <a:noFill/>
          <a:ln/>
        </p:spPr>
        <p:txBody>
          <a:bodyPr wrap="square" rtlCol="0" anchor="t"/>
          <a:lstStyle/>
          <a:p>
            <a:pPr marL="0" indent="0" algn="l">
              <a:lnSpc>
                <a:spcPts val="2277"/>
              </a:lnSpc>
              <a:buNone/>
            </a:pPr>
            <a:r>
              <a:rPr lang="en-US" sz="1423" dirty="0">
                <a:solidFill>
                  <a:srgbClr val="272525"/>
                </a:solidFill>
                <a:latin typeface="Montserrat" pitchFamily="34" charset="0"/>
                <a:ea typeface="Montserrat" pitchFamily="34" charset="-122"/>
                <a:cs typeface="Montserrat" pitchFamily="34" charset="-120"/>
              </a:rPr>
              <a:t>Acetilena este utilizată în procesele de sudură oxi-acetilenica datorită flăcării sale intense și a temperaturii ridicate de ardere, care permit topirea și îmbinarea metalelor.</a:t>
            </a:r>
            <a:endParaRPr lang="en-US" sz="1423" dirty="0"/>
          </a:p>
        </p:txBody>
      </p:sp>
      <p:pic>
        <p:nvPicPr>
          <p:cNvPr id="9" name="Image 3" descr="preencoded.png"/>
          <p:cNvPicPr>
            <a:picLocks noChangeAspect="1"/>
          </p:cNvPicPr>
          <p:nvPr/>
        </p:nvPicPr>
        <p:blipFill>
          <a:blip r:embed="rId6"/>
          <a:stretch>
            <a:fillRect/>
          </a:stretch>
        </p:blipFill>
        <p:spPr>
          <a:xfrm>
            <a:off x="6119098" y="4121944"/>
            <a:ext cx="903803" cy="1634371"/>
          </a:xfrm>
          <a:prstGeom prst="rect">
            <a:avLst/>
          </a:prstGeom>
        </p:spPr>
      </p:pic>
      <p:sp>
        <p:nvSpPr>
          <p:cNvPr id="10" name="Text 4"/>
          <p:cNvSpPr/>
          <p:nvPr/>
        </p:nvSpPr>
        <p:spPr>
          <a:xfrm>
            <a:off x="7294007" y="4302681"/>
            <a:ext cx="2378512" cy="297299"/>
          </a:xfrm>
          <a:prstGeom prst="rect">
            <a:avLst/>
          </a:prstGeom>
          <a:noFill/>
          <a:ln/>
        </p:spPr>
        <p:txBody>
          <a:bodyPr wrap="none" rtlCol="0" anchor="t"/>
          <a:lstStyle/>
          <a:p>
            <a:pPr marL="0" indent="0" algn="l">
              <a:lnSpc>
                <a:spcPts val="2341"/>
              </a:lnSpc>
              <a:buNone/>
            </a:pPr>
            <a:r>
              <a:rPr lang="en-US" sz="1873" b="1" dirty="0">
                <a:solidFill>
                  <a:srgbClr val="396AF1"/>
                </a:solidFill>
                <a:latin typeface="Barlow" pitchFamily="34" charset="0"/>
                <a:ea typeface="Barlow" pitchFamily="34" charset="-122"/>
                <a:cs typeface="Barlow" pitchFamily="34" charset="-120"/>
              </a:rPr>
              <a:t>Tăiere</a:t>
            </a:r>
            <a:endParaRPr lang="en-US" sz="1873" dirty="0"/>
          </a:p>
        </p:txBody>
      </p:sp>
      <p:sp>
        <p:nvSpPr>
          <p:cNvPr id="11" name="Text 5"/>
          <p:cNvSpPr/>
          <p:nvPr/>
        </p:nvSpPr>
        <p:spPr>
          <a:xfrm>
            <a:off x="7294007" y="4708327"/>
            <a:ext cx="6703695" cy="867251"/>
          </a:xfrm>
          <a:prstGeom prst="rect">
            <a:avLst/>
          </a:prstGeom>
          <a:noFill/>
          <a:ln/>
        </p:spPr>
        <p:txBody>
          <a:bodyPr wrap="square" rtlCol="0" anchor="t"/>
          <a:lstStyle/>
          <a:p>
            <a:pPr marL="0" indent="0" algn="l">
              <a:lnSpc>
                <a:spcPts val="2277"/>
              </a:lnSpc>
              <a:buNone/>
            </a:pPr>
            <a:r>
              <a:rPr lang="en-US" sz="1423" dirty="0">
                <a:solidFill>
                  <a:srgbClr val="272525"/>
                </a:solidFill>
                <a:latin typeface="Montserrat" pitchFamily="34" charset="0"/>
                <a:ea typeface="Montserrat" pitchFamily="34" charset="-122"/>
                <a:cs typeface="Montserrat" pitchFamily="34" charset="-120"/>
              </a:rPr>
              <a:t>Acetilena, în combinație cu oxigenul, este folosită pentru tăierea metalelor dure, precum oțelul, datorită capacității sale de a genera o flacără extrem de caldă și concentrată.</a:t>
            </a:r>
            <a:endParaRPr lang="en-US" sz="1423" dirty="0"/>
          </a:p>
        </p:txBody>
      </p:sp>
      <p:pic>
        <p:nvPicPr>
          <p:cNvPr id="12" name="Image 4" descr="preencoded.png"/>
          <p:cNvPicPr>
            <a:picLocks noChangeAspect="1"/>
          </p:cNvPicPr>
          <p:nvPr/>
        </p:nvPicPr>
        <p:blipFill>
          <a:blip r:embed="rId7"/>
          <a:stretch>
            <a:fillRect/>
          </a:stretch>
        </p:blipFill>
        <p:spPr>
          <a:xfrm>
            <a:off x="6119098" y="5756315"/>
            <a:ext cx="903803" cy="1446133"/>
          </a:xfrm>
          <a:prstGeom prst="rect">
            <a:avLst/>
          </a:prstGeom>
        </p:spPr>
      </p:pic>
      <p:sp>
        <p:nvSpPr>
          <p:cNvPr id="13" name="Text 6"/>
          <p:cNvSpPr/>
          <p:nvPr/>
        </p:nvSpPr>
        <p:spPr>
          <a:xfrm>
            <a:off x="7294007" y="5937052"/>
            <a:ext cx="2378512" cy="297299"/>
          </a:xfrm>
          <a:prstGeom prst="rect">
            <a:avLst/>
          </a:prstGeom>
          <a:noFill/>
          <a:ln/>
        </p:spPr>
        <p:txBody>
          <a:bodyPr wrap="none" rtlCol="0" anchor="t"/>
          <a:lstStyle/>
          <a:p>
            <a:pPr marL="0" indent="0" algn="l">
              <a:lnSpc>
                <a:spcPts val="2341"/>
              </a:lnSpc>
              <a:buNone/>
            </a:pPr>
            <a:r>
              <a:rPr lang="en-US" sz="1873" b="1" dirty="0">
                <a:solidFill>
                  <a:srgbClr val="396AF1"/>
                </a:solidFill>
                <a:latin typeface="Barlow" pitchFamily="34" charset="0"/>
                <a:ea typeface="Barlow" pitchFamily="34" charset="-122"/>
                <a:cs typeface="Barlow" pitchFamily="34" charset="-120"/>
              </a:rPr>
              <a:t>Aplicații</a:t>
            </a:r>
            <a:endParaRPr lang="en-US" sz="1873" dirty="0"/>
          </a:p>
        </p:txBody>
      </p:sp>
      <p:sp>
        <p:nvSpPr>
          <p:cNvPr id="14" name="Text 7"/>
          <p:cNvSpPr/>
          <p:nvPr/>
        </p:nvSpPr>
        <p:spPr>
          <a:xfrm>
            <a:off x="7294007" y="6342698"/>
            <a:ext cx="6703695" cy="578168"/>
          </a:xfrm>
          <a:prstGeom prst="rect">
            <a:avLst/>
          </a:prstGeom>
          <a:noFill/>
          <a:ln/>
        </p:spPr>
        <p:txBody>
          <a:bodyPr wrap="square" rtlCol="0" anchor="t"/>
          <a:lstStyle/>
          <a:p>
            <a:pPr marL="0" indent="0" algn="l">
              <a:lnSpc>
                <a:spcPts val="2277"/>
              </a:lnSpc>
              <a:buNone/>
            </a:pPr>
            <a:r>
              <a:rPr lang="en-US" sz="1423" dirty="0">
                <a:solidFill>
                  <a:srgbClr val="272525"/>
                </a:solidFill>
                <a:latin typeface="Montserrat" pitchFamily="34" charset="0"/>
                <a:ea typeface="Montserrat" pitchFamily="34" charset="-122"/>
                <a:cs typeface="Montserrat" pitchFamily="34" charset="-120"/>
              </a:rPr>
              <a:t>Aceste tehnici de sudură și tăiere cu acetilen sunt utilizate pe scară largă în industrii precum construcțiile, reparațiile navale și întreținerea utilajelor.</a:t>
            </a:r>
            <a:endParaRPr lang="en-US" sz="1423"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p:cNvPicPr>
            <a:picLocks noChangeAspect="1"/>
          </p:cNvPicPr>
          <p:nvPr/>
        </p:nvPicPr>
        <p:blipFill>
          <a:blip r:embed="rId4"/>
          <a:stretch>
            <a:fillRect/>
          </a:stretch>
        </p:blipFill>
        <p:spPr>
          <a:xfrm>
            <a:off x="0" y="0"/>
            <a:ext cx="14630400" cy="2160270"/>
          </a:xfrm>
          <a:prstGeom prst="rect">
            <a:avLst/>
          </a:prstGeom>
        </p:spPr>
      </p:pic>
      <p:sp>
        <p:nvSpPr>
          <p:cNvPr id="5" name="Text 1"/>
          <p:cNvSpPr/>
          <p:nvPr/>
        </p:nvSpPr>
        <p:spPr>
          <a:xfrm>
            <a:off x="2346603" y="2968823"/>
            <a:ext cx="9581912" cy="568523"/>
          </a:xfrm>
          <a:prstGeom prst="rect">
            <a:avLst/>
          </a:prstGeom>
          <a:noFill/>
          <a:ln/>
        </p:spPr>
        <p:txBody>
          <a:bodyPr wrap="none" rtlCol="0" anchor="t"/>
          <a:lstStyle/>
          <a:p>
            <a:pPr marL="0" indent="0">
              <a:lnSpc>
                <a:spcPts val="4476"/>
              </a:lnSpc>
              <a:buNone/>
            </a:pPr>
            <a:r>
              <a:rPr lang="en-US" sz="3581" b="1" dirty="0">
                <a:solidFill>
                  <a:srgbClr val="396AF1"/>
                </a:solidFill>
                <a:latin typeface="Barlow" pitchFamily="34" charset="0"/>
                <a:ea typeface="Barlow" pitchFamily="34" charset="-122"/>
                <a:cs typeface="Barlow" pitchFamily="34" charset="-120"/>
              </a:rPr>
              <a:t>Impactul asupra mediului și măsuri de siguranță</a:t>
            </a:r>
            <a:endParaRPr lang="en-US" sz="3581" dirty="0"/>
          </a:p>
        </p:txBody>
      </p:sp>
      <p:sp>
        <p:nvSpPr>
          <p:cNvPr id="6" name="Shape 2"/>
          <p:cNvSpPr/>
          <p:nvPr/>
        </p:nvSpPr>
        <p:spPr>
          <a:xfrm>
            <a:off x="2346603" y="3990856"/>
            <a:ext cx="388739" cy="388739"/>
          </a:xfrm>
          <a:prstGeom prst="roundRect">
            <a:avLst>
              <a:gd name="adj" fmla="val 26674"/>
            </a:avLst>
          </a:prstGeom>
          <a:solidFill>
            <a:srgbClr val="EEEFF5"/>
          </a:solidFill>
          <a:ln/>
        </p:spPr>
      </p:sp>
      <p:sp>
        <p:nvSpPr>
          <p:cNvPr id="7" name="Text 3"/>
          <p:cNvSpPr/>
          <p:nvPr/>
        </p:nvSpPr>
        <p:spPr>
          <a:xfrm>
            <a:off x="2492573" y="4048720"/>
            <a:ext cx="96679" cy="272891"/>
          </a:xfrm>
          <a:prstGeom prst="rect">
            <a:avLst/>
          </a:prstGeom>
          <a:noFill/>
          <a:ln/>
        </p:spPr>
        <p:txBody>
          <a:bodyPr wrap="none" rtlCol="0" anchor="t"/>
          <a:lstStyle/>
          <a:p>
            <a:pPr marL="0" indent="0" algn="ctr">
              <a:lnSpc>
                <a:spcPts val="2149"/>
              </a:lnSpc>
              <a:buNone/>
            </a:pPr>
            <a:r>
              <a:rPr lang="en-US" sz="2149" b="1" dirty="0">
                <a:solidFill>
                  <a:srgbClr val="396AF1"/>
                </a:solidFill>
                <a:latin typeface="Barlow" pitchFamily="34" charset="0"/>
                <a:ea typeface="Barlow" pitchFamily="34" charset="-122"/>
                <a:cs typeface="Barlow" pitchFamily="34" charset="-120"/>
              </a:rPr>
              <a:t>1</a:t>
            </a:r>
            <a:endParaRPr lang="en-US" sz="2149" dirty="0"/>
          </a:p>
        </p:txBody>
      </p:sp>
      <p:sp>
        <p:nvSpPr>
          <p:cNvPr id="8" name="Text 4"/>
          <p:cNvSpPr/>
          <p:nvPr/>
        </p:nvSpPr>
        <p:spPr>
          <a:xfrm>
            <a:off x="2908102" y="3990856"/>
            <a:ext cx="2531150" cy="284202"/>
          </a:xfrm>
          <a:prstGeom prst="rect">
            <a:avLst/>
          </a:prstGeom>
          <a:noFill/>
          <a:ln/>
        </p:spPr>
        <p:txBody>
          <a:bodyPr wrap="none" rtlCol="0" anchor="t"/>
          <a:lstStyle/>
          <a:p>
            <a:pPr marL="0" indent="0">
              <a:lnSpc>
                <a:spcPts val="2238"/>
              </a:lnSpc>
              <a:buNone/>
            </a:pPr>
            <a:r>
              <a:rPr lang="en-US" sz="1791" b="1" dirty="0">
                <a:solidFill>
                  <a:srgbClr val="396AF1"/>
                </a:solidFill>
                <a:latin typeface="Barlow" pitchFamily="34" charset="0"/>
                <a:ea typeface="Barlow" pitchFamily="34" charset="-122"/>
                <a:cs typeface="Barlow" pitchFamily="34" charset="-120"/>
              </a:rPr>
              <a:t>Impactul asupra mediului</a:t>
            </a:r>
            <a:endParaRPr lang="en-US" sz="1791" dirty="0"/>
          </a:p>
        </p:txBody>
      </p:sp>
      <p:sp>
        <p:nvSpPr>
          <p:cNvPr id="9" name="Text 5"/>
          <p:cNvSpPr/>
          <p:nvPr/>
        </p:nvSpPr>
        <p:spPr>
          <a:xfrm>
            <a:off x="2908102" y="4378643"/>
            <a:ext cx="2635687" cy="2489240"/>
          </a:xfrm>
          <a:prstGeom prst="rect">
            <a:avLst/>
          </a:prstGeom>
          <a:noFill/>
          <a:ln/>
        </p:spPr>
        <p:txBody>
          <a:bodyPr wrap="square" rtlCol="0" anchor="t"/>
          <a:lstStyle/>
          <a:p>
            <a:pPr marL="0" indent="0">
              <a:lnSpc>
                <a:spcPts val="2177"/>
              </a:lnSpc>
              <a:buNone/>
            </a:pPr>
            <a:r>
              <a:rPr lang="en-US" sz="1361" dirty="0">
                <a:solidFill>
                  <a:srgbClr val="272525"/>
                </a:solidFill>
                <a:latin typeface="Montserrat" pitchFamily="34" charset="0"/>
                <a:ea typeface="Montserrat" pitchFamily="34" charset="-122"/>
                <a:cs typeface="Montserrat" pitchFamily="34" charset="-120"/>
              </a:rPr>
              <a:t>Gazele naturale, inclusiv metanul, etena și acetilena, pot avea un impact negativ asupra mediului dacă sunt eliminate în mod necontrolat. Este important să se ia măsuri pentru a reduce emisiile și a promova utilizarea responsabilă a acestor gaze.</a:t>
            </a:r>
            <a:endParaRPr lang="en-US" sz="1361" dirty="0"/>
          </a:p>
        </p:txBody>
      </p:sp>
      <p:sp>
        <p:nvSpPr>
          <p:cNvPr id="10" name="Shape 6"/>
          <p:cNvSpPr/>
          <p:nvPr/>
        </p:nvSpPr>
        <p:spPr>
          <a:xfrm>
            <a:off x="5716548" y="3990856"/>
            <a:ext cx="388739" cy="388739"/>
          </a:xfrm>
          <a:prstGeom prst="roundRect">
            <a:avLst>
              <a:gd name="adj" fmla="val 26674"/>
            </a:avLst>
          </a:prstGeom>
          <a:solidFill>
            <a:srgbClr val="EEEFF5"/>
          </a:solidFill>
          <a:ln/>
        </p:spPr>
      </p:sp>
      <p:sp>
        <p:nvSpPr>
          <p:cNvPr id="11" name="Text 7"/>
          <p:cNvSpPr/>
          <p:nvPr/>
        </p:nvSpPr>
        <p:spPr>
          <a:xfrm>
            <a:off x="5834539" y="4048720"/>
            <a:ext cx="152757" cy="272891"/>
          </a:xfrm>
          <a:prstGeom prst="rect">
            <a:avLst/>
          </a:prstGeom>
          <a:noFill/>
          <a:ln/>
        </p:spPr>
        <p:txBody>
          <a:bodyPr wrap="none" rtlCol="0" anchor="t"/>
          <a:lstStyle/>
          <a:p>
            <a:pPr marL="0" indent="0" algn="ctr">
              <a:lnSpc>
                <a:spcPts val="2149"/>
              </a:lnSpc>
              <a:buNone/>
            </a:pPr>
            <a:r>
              <a:rPr lang="en-US" sz="2149" b="1" dirty="0">
                <a:solidFill>
                  <a:srgbClr val="396AF1"/>
                </a:solidFill>
                <a:latin typeface="Barlow" pitchFamily="34" charset="0"/>
                <a:ea typeface="Barlow" pitchFamily="34" charset="-122"/>
                <a:cs typeface="Barlow" pitchFamily="34" charset="-120"/>
              </a:rPr>
              <a:t>2</a:t>
            </a:r>
            <a:endParaRPr lang="en-US" sz="2149" dirty="0"/>
          </a:p>
        </p:txBody>
      </p:sp>
      <p:sp>
        <p:nvSpPr>
          <p:cNvPr id="12" name="Text 8"/>
          <p:cNvSpPr/>
          <p:nvPr/>
        </p:nvSpPr>
        <p:spPr>
          <a:xfrm>
            <a:off x="6278047" y="3990856"/>
            <a:ext cx="2273856" cy="284202"/>
          </a:xfrm>
          <a:prstGeom prst="rect">
            <a:avLst/>
          </a:prstGeom>
          <a:noFill/>
          <a:ln/>
        </p:spPr>
        <p:txBody>
          <a:bodyPr wrap="none" rtlCol="0" anchor="t"/>
          <a:lstStyle/>
          <a:p>
            <a:pPr marL="0" indent="0">
              <a:lnSpc>
                <a:spcPts val="2238"/>
              </a:lnSpc>
              <a:buNone/>
            </a:pPr>
            <a:r>
              <a:rPr lang="en-US" sz="1791" b="1" dirty="0">
                <a:solidFill>
                  <a:srgbClr val="396AF1"/>
                </a:solidFill>
                <a:latin typeface="Barlow" pitchFamily="34" charset="0"/>
                <a:ea typeface="Barlow" pitchFamily="34" charset="-122"/>
                <a:cs typeface="Barlow" pitchFamily="34" charset="-120"/>
              </a:rPr>
              <a:t>Măsuri de siguranță</a:t>
            </a:r>
            <a:endParaRPr lang="en-US" sz="1791" dirty="0"/>
          </a:p>
        </p:txBody>
      </p:sp>
      <p:sp>
        <p:nvSpPr>
          <p:cNvPr id="13" name="Text 9"/>
          <p:cNvSpPr/>
          <p:nvPr/>
        </p:nvSpPr>
        <p:spPr>
          <a:xfrm>
            <a:off x="6278047" y="4378643"/>
            <a:ext cx="2635687" cy="3042404"/>
          </a:xfrm>
          <a:prstGeom prst="rect">
            <a:avLst/>
          </a:prstGeom>
          <a:noFill/>
          <a:ln/>
        </p:spPr>
        <p:txBody>
          <a:bodyPr wrap="square" rtlCol="0" anchor="t"/>
          <a:lstStyle/>
          <a:p>
            <a:pPr marL="0" indent="0">
              <a:lnSpc>
                <a:spcPts val="2177"/>
              </a:lnSpc>
              <a:buNone/>
            </a:pPr>
            <a:r>
              <a:rPr lang="en-US" sz="1361" dirty="0">
                <a:solidFill>
                  <a:srgbClr val="272525"/>
                </a:solidFill>
                <a:latin typeface="Montserrat" pitchFamily="34" charset="0"/>
                <a:ea typeface="Montserrat" pitchFamily="34" charset="-122"/>
                <a:cs typeface="Montserrat" pitchFamily="34" charset="-120"/>
              </a:rPr>
              <a:t>Datorită proprietăților inflamabile și explozive ale acestor gaze, este esențial să se respecte normele de siguranță în ceea ce privește manipularea, depozitarea și transportul lor. Echipamentele și procedurile adecvate trebuie să fie în locul pentru a preveni accidentele și a proteja sănătatea lucrătorilor.</a:t>
            </a:r>
            <a:endParaRPr lang="en-US" sz="1361" dirty="0"/>
          </a:p>
        </p:txBody>
      </p:sp>
      <p:sp>
        <p:nvSpPr>
          <p:cNvPr id="14" name="Shape 10"/>
          <p:cNvSpPr/>
          <p:nvPr/>
        </p:nvSpPr>
        <p:spPr>
          <a:xfrm>
            <a:off x="9086493" y="3990856"/>
            <a:ext cx="388739" cy="388739"/>
          </a:xfrm>
          <a:prstGeom prst="roundRect">
            <a:avLst>
              <a:gd name="adj" fmla="val 26674"/>
            </a:avLst>
          </a:prstGeom>
          <a:solidFill>
            <a:srgbClr val="EEEFF5"/>
          </a:solidFill>
          <a:ln/>
        </p:spPr>
      </p:sp>
      <p:sp>
        <p:nvSpPr>
          <p:cNvPr id="15" name="Text 11"/>
          <p:cNvSpPr/>
          <p:nvPr/>
        </p:nvSpPr>
        <p:spPr>
          <a:xfrm>
            <a:off x="9207103" y="4048720"/>
            <a:ext cx="147399" cy="272891"/>
          </a:xfrm>
          <a:prstGeom prst="rect">
            <a:avLst/>
          </a:prstGeom>
          <a:noFill/>
          <a:ln/>
        </p:spPr>
        <p:txBody>
          <a:bodyPr wrap="none" rtlCol="0" anchor="t"/>
          <a:lstStyle/>
          <a:p>
            <a:pPr marL="0" indent="0" algn="ctr">
              <a:lnSpc>
                <a:spcPts val="2149"/>
              </a:lnSpc>
              <a:buNone/>
            </a:pPr>
            <a:r>
              <a:rPr lang="en-US" sz="2149" b="1" dirty="0">
                <a:solidFill>
                  <a:srgbClr val="396AF1"/>
                </a:solidFill>
                <a:latin typeface="Barlow" pitchFamily="34" charset="0"/>
                <a:ea typeface="Barlow" pitchFamily="34" charset="-122"/>
                <a:cs typeface="Barlow" pitchFamily="34" charset="-120"/>
              </a:rPr>
              <a:t>3</a:t>
            </a:r>
            <a:endParaRPr lang="en-US" sz="2149" dirty="0"/>
          </a:p>
        </p:txBody>
      </p:sp>
      <p:sp>
        <p:nvSpPr>
          <p:cNvPr id="16" name="Text 12"/>
          <p:cNvSpPr/>
          <p:nvPr/>
        </p:nvSpPr>
        <p:spPr>
          <a:xfrm>
            <a:off x="9647992" y="3990856"/>
            <a:ext cx="2273856" cy="284202"/>
          </a:xfrm>
          <a:prstGeom prst="rect">
            <a:avLst/>
          </a:prstGeom>
          <a:noFill/>
          <a:ln/>
        </p:spPr>
        <p:txBody>
          <a:bodyPr wrap="none" rtlCol="0" anchor="t"/>
          <a:lstStyle/>
          <a:p>
            <a:pPr marL="0" indent="0">
              <a:lnSpc>
                <a:spcPts val="2238"/>
              </a:lnSpc>
              <a:buNone/>
            </a:pPr>
            <a:r>
              <a:rPr lang="en-US" sz="1791" b="1" dirty="0">
                <a:solidFill>
                  <a:srgbClr val="396AF1"/>
                </a:solidFill>
                <a:latin typeface="Barlow" pitchFamily="34" charset="0"/>
                <a:ea typeface="Barlow" pitchFamily="34" charset="-122"/>
                <a:cs typeface="Barlow" pitchFamily="34" charset="-120"/>
              </a:rPr>
              <a:t>Reglementări</a:t>
            </a:r>
            <a:endParaRPr lang="en-US" sz="1791" dirty="0"/>
          </a:p>
        </p:txBody>
      </p:sp>
      <p:sp>
        <p:nvSpPr>
          <p:cNvPr id="17" name="Text 13"/>
          <p:cNvSpPr/>
          <p:nvPr/>
        </p:nvSpPr>
        <p:spPr>
          <a:xfrm>
            <a:off x="9647992" y="4378643"/>
            <a:ext cx="2635687" cy="2489240"/>
          </a:xfrm>
          <a:prstGeom prst="rect">
            <a:avLst/>
          </a:prstGeom>
          <a:noFill/>
          <a:ln/>
        </p:spPr>
        <p:txBody>
          <a:bodyPr wrap="square" rtlCol="0" anchor="t"/>
          <a:lstStyle/>
          <a:p>
            <a:pPr marL="0" indent="0">
              <a:lnSpc>
                <a:spcPts val="2177"/>
              </a:lnSpc>
              <a:buNone/>
            </a:pPr>
            <a:r>
              <a:rPr lang="en-US" sz="1361" dirty="0">
                <a:solidFill>
                  <a:srgbClr val="272525"/>
                </a:solidFill>
                <a:latin typeface="Montserrat" pitchFamily="34" charset="0"/>
                <a:ea typeface="Montserrat" pitchFamily="34" charset="-122"/>
                <a:cs typeface="Montserrat" pitchFamily="34" charset="-120"/>
              </a:rPr>
              <a:t>Autoritățile competente impun reglementări stricte privind utilizarea și eliminarea acestor gaze, în scopul protejării mediului și asigurării siguranței. Respectarea acestor reglementări este o responsabilitate critică pentru toate părțile implicate.</a:t>
            </a:r>
            <a:endParaRPr lang="en-US" sz="136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604837" y="1146929"/>
            <a:ext cx="7934325" cy="1137047"/>
          </a:xfrm>
          <a:prstGeom prst="rect">
            <a:avLst/>
          </a:prstGeom>
          <a:noFill/>
          <a:ln/>
        </p:spPr>
        <p:txBody>
          <a:bodyPr wrap="square" rtlCol="0" anchor="t"/>
          <a:lstStyle/>
          <a:p>
            <a:pPr marL="0" indent="0">
              <a:lnSpc>
                <a:spcPts val="4476"/>
              </a:lnSpc>
              <a:buNone/>
            </a:pPr>
            <a:r>
              <a:rPr lang="en-US" sz="3581" b="1" dirty="0">
                <a:solidFill>
                  <a:srgbClr val="396AF1"/>
                </a:solidFill>
                <a:latin typeface="Barlow" pitchFamily="34" charset="0"/>
                <a:ea typeface="Barlow" pitchFamily="34" charset="-122"/>
                <a:cs typeface="Barlow" pitchFamily="34" charset="-120"/>
              </a:rPr>
              <a:t>Tendințe și inovații în utilizarea acestor gaze</a:t>
            </a:r>
            <a:endParaRPr lang="en-US" sz="3581" dirty="0"/>
          </a:p>
        </p:txBody>
      </p:sp>
      <p:sp>
        <p:nvSpPr>
          <p:cNvPr id="6" name="Text 2"/>
          <p:cNvSpPr/>
          <p:nvPr/>
        </p:nvSpPr>
        <p:spPr>
          <a:xfrm>
            <a:off x="777597" y="2654379"/>
            <a:ext cx="3617833" cy="553164"/>
          </a:xfrm>
          <a:prstGeom prst="rect">
            <a:avLst/>
          </a:prstGeom>
          <a:noFill/>
          <a:ln/>
        </p:spPr>
        <p:txBody>
          <a:bodyPr wrap="square" rtlCol="0" anchor="t"/>
          <a:lstStyle/>
          <a:p>
            <a:pPr marL="0" indent="0">
              <a:lnSpc>
                <a:spcPts val="2177"/>
              </a:lnSpc>
              <a:buNone/>
            </a:pPr>
            <a:r>
              <a:rPr lang="en-US" sz="1361" dirty="0">
                <a:solidFill>
                  <a:srgbClr val="272525"/>
                </a:solidFill>
                <a:latin typeface="Montserrat" pitchFamily="34" charset="0"/>
                <a:ea typeface="Montserrat" pitchFamily="34" charset="-122"/>
                <a:cs typeface="Montserrat" pitchFamily="34" charset="-120"/>
              </a:rPr>
              <a:t>Tehnologii de captare și stocare a carbonului</a:t>
            </a:r>
            <a:endParaRPr lang="en-US" sz="1361" dirty="0"/>
          </a:p>
        </p:txBody>
      </p:sp>
      <p:sp>
        <p:nvSpPr>
          <p:cNvPr id="7" name="Text 3"/>
          <p:cNvSpPr/>
          <p:nvPr/>
        </p:nvSpPr>
        <p:spPr>
          <a:xfrm>
            <a:off x="4748570" y="2654379"/>
            <a:ext cx="3617833" cy="1382911"/>
          </a:xfrm>
          <a:prstGeom prst="rect">
            <a:avLst/>
          </a:prstGeom>
          <a:noFill/>
          <a:ln/>
        </p:spPr>
        <p:txBody>
          <a:bodyPr wrap="square" rtlCol="0" anchor="t"/>
          <a:lstStyle/>
          <a:p>
            <a:pPr marL="0" indent="0">
              <a:lnSpc>
                <a:spcPts val="2177"/>
              </a:lnSpc>
              <a:buNone/>
            </a:pPr>
            <a:r>
              <a:rPr lang="en-US" sz="1361" dirty="0">
                <a:solidFill>
                  <a:srgbClr val="272525"/>
                </a:solidFill>
                <a:latin typeface="Montserrat" pitchFamily="34" charset="0"/>
                <a:ea typeface="Montserrat" pitchFamily="34" charset="-122"/>
                <a:cs typeface="Montserrat" pitchFamily="34" charset="-120"/>
              </a:rPr>
              <a:t>Dezvoltarea unor tehnologii avansate de captare și stocare a carbonului (CCS) poate reduce semnificativ amprentele de carbon ale industriilor care utilizează gazele naturale.</a:t>
            </a:r>
            <a:endParaRPr lang="en-US" sz="1361" dirty="0"/>
          </a:p>
        </p:txBody>
      </p:sp>
      <p:sp>
        <p:nvSpPr>
          <p:cNvPr id="8" name="Shape 4"/>
          <p:cNvSpPr/>
          <p:nvPr/>
        </p:nvSpPr>
        <p:spPr>
          <a:xfrm>
            <a:off x="604837" y="4148495"/>
            <a:ext cx="7934325" cy="1605320"/>
          </a:xfrm>
          <a:prstGeom prst="rect">
            <a:avLst/>
          </a:prstGeom>
          <a:solidFill>
            <a:srgbClr val="4B54FF">
              <a:alpha val="5000"/>
            </a:srgbClr>
          </a:solidFill>
          <a:ln/>
        </p:spPr>
      </p:sp>
      <p:sp>
        <p:nvSpPr>
          <p:cNvPr id="9" name="Text 5"/>
          <p:cNvSpPr/>
          <p:nvPr/>
        </p:nvSpPr>
        <p:spPr>
          <a:xfrm>
            <a:off x="777597" y="4259699"/>
            <a:ext cx="3617833" cy="276582"/>
          </a:xfrm>
          <a:prstGeom prst="rect">
            <a:avLst/>
          </a:prstGeom>
          <a:noFill/>
          <a:ln/>
        </p:spPr>
        <p:txBody>
          <a:bodyPr wrap="none" rtlCol="0" anchor="t"/>
          <a:lstStyle/>
          <a:p>
            <a:pPr marL="0" indent="0">
              <a:lnSpc>
                <a:spcPts val="2177"/>
              </a:lnSpc>
              <a:buNone/>
            </a:pPr>
            <a:r>
              <a:rPr lang="en-US" sz="1361" dirty="0">
                <a:solidFill>
                  <a:srgbClr val="272525"/>
                </a:solidFill>
                <a:latin typeface="Montserrat" pitchFamily="34" charset="0"/>
                <a:ea typeface="Montserrat" pitchFamily="34" charset="-122"/>
                <a:cs typeface="Montserrat" pitchFamily="34" charset="-120"/>
              </a:rPr>
              <a:t>Biogaz și biometan</a:t>
            </a:r>
            <a:endParaRPr lang="en-US" sz="1361" dirty="0"/>
          </a:p>
        </p:txBody>
      </p:sp>
      <p:sp>
        <p:nvSpPr>
          <p:cNvPr id="10" name="Text 6"/>
          <p:cNvSpPr/>
          <p:nvPr/>
        </p:nvSpPr>
        <p:spPr>
          <a:xfrm>
            <a:off x="4748570" y="4259699"/>
            <a:ext cx="3617833" cy="1382911"/>
          </a:xfrm>
          <a:prstGeom prst="rect">
            <a:avLst/>
          </a:prstGeom>
          <a:noFill/>
          <a:ln/>
        </p:spPr>
        <p:txBody>
          <a:bodyPr wrap="square" rtlCol="0" anchor="t"/>
          <a:lstStyle/>
          <a:p>
            <a:pPr marL="0" indent="0">
              <a:lnSpc>
                <a:spcPts val="2177"/>
              </a:lnSpc>
              <a:buNone/>
            </a:pPr>
            <a:r>
              <a:rPr lang="en-US" sz="1361" dirty="0">
                <a:solidFill>
                  <a:srgbClr val="272525"/>
                </a:solidFill>
                <a:latin typeface="Montserrat" pitchFamily="34" charset="0"/>
                <a:ea typeface="Montserrat" pitchFamily="34" charset="-122"/>
                <a:cs typeface="Montserrat" pitchFamily="34" charset="-120"/>
              </a:rPr>
              <a:t>Producerea de biogaz și biometan din surse regenerabile precum deșeurile organice poate oferi o alternativă mai sustenabilă la gazele naturale tradiționale.</a:t>
            </a:r>
            <a:endParaRPr lang="en-US" sz="1361" dirty="0"/>
          </a:p>
        </p:txBody>
      </p:sp>
      <p:sp>
        <p:nvSpPr>
          <p:cNvPr id="11" name="Text 7"/>
          <p:cNvSpPr/>
          <p:nvPr/>
        </p:nvSpPr>
        <p:spPr>
          <a:xfrm>
            <a:off x="777597" y="5865019"/>
            <a:ext cx="3617833" cy="276582"/>
          </a:xfrm>
          <a:prstGeom prst="rect">
            <a:avLst/>
          </a:prstGeom>
          <a:noFill/>
          <a:ln/>
        </p:spPr>
        <p:txBody>
          <a:bodyPr wrap="none" rtlCol="0" anchor="t"/>
          <a:lstStyle/>
          <a:p>
            <a:pPr marL="0" indent="0">
              <a:lnSpc>
                <a:spcPts val="2177"/>
              </a:lnSpc>
              <a:buNone/>
            </a:pPr>
            <a:r>
              <a:rPr lang="en-US" sz="1361" dirty="0">
                <a:solidFill>
                  <a:srgbClr val="272525"/>
                </a:solidFill>
                <a:latin typeface="Montserrat" pitchFamily="34" charset="0"/>
                <a:ea typeface="Montserrat" pitchFamily="34" charset="-122"/>
                <a:cs typeface="Montserrat" pitchFamily="34" charset="-120"/>
              </a:rPr>
              <a:t>Aplicații inovatoare</a:t>
            </a:r>
            <a:endParaRPr lang="en-US" sz="1361" dirty="0"/>
          </a:p>
        </p:txBody>
      </p:sp>
      <p:sp>
        <p:nvSpPr>
          <p:cNvPr id="12" name="Text 8"/>
          <p:cNvSpPr/>
          <p:nvPr/>
        </p:nvSpPr>
        <p:spPr>
          <a:xfrm>
            <a:off x="4748570" y="5865019"/>
            <a:ext cx="3617833" cy="1106329"/>
          </a:xfrm>
          <a:prstGeom prst="rect">
            <a:avLst/>
          </a:prstGeom>
          <a:noFill/>
          <a:ln/>
        </p:spPr>
        <p:txBody>
          <a:bodyPr wrap="square" rtlCol="0" anchor="t"/>
          <a:lstStyle/>
          <a:p>
            <a:pPr marL="0" indent="0">
              <a:lnSpc>
                <a:spcPts val="2177"/>
              </a:lnSpc>
              <a:buNone/>
            </a:pPr>
            <a:r>
              <a:rPr lang="en-US" sz="1361" dirty="0">
                <a:solidFill>
                  <a:srgbClr val="272525"/>
                </a:solidFill>
                <a:latin typeface="Montserrat" pitchFamily="34" charset="0"/>
                <a:ea typeface="Montserrat" pitchFamily="34" charset="-122"/>
                <a:cs typeface="Montserrat" pitchFamily="34" charset="-120"/>
              </a:rPr>
              <a:t>Cercetările continue explorează noi utilizări ale acestor gaze, cum ar fi combustibili pentru vehicule, materiale avansate și aplicații medicale.</a:t>
            </a:r>
            <a:endParaRPr lang="en-US" sz="136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1035</Words>
  <Application>Microsoft Office PowerPoint</Application>
  <PresentationFormat>Довільний</PresentationFormat>
  <Paragraphs>81</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Barlow</vt:lpstr>
      <vt:lpstr>Montserrat</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lilina b</dc:creator>
  <cp:lastModifiedBy>Liliya Hovornyan</cp:lastModifiedBy>
  <cp:revision>2</cp:revision>
  <dcterms:created xsi:type="dcterms:W3CDTF">2024-07-01T21:14:49Z</dcterms:created>
  <dcterms:modified xsi:type="dcterms:W3CDTF">2024-07-01T21:17:58Z</dcterms:modified>
</cp:coreProperties>
</file>