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14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50437" y="1325047"/>
            <a:ext cx="7415927" cy="2129314"/>
          </a:xfrm>
          <a:prstGeom prst="rect">
            <a:avLst/>
          </a:prstGeom>
          <a:noFill/>
          <a:ln/>
        </p:spPr>
        <p:txBody>
          <a:bodyPr wrap="square" rtlCol="0" anchor="t"/>
          <a:lstStyle/>
          <a:p>
            <a:pPr marL="0" indent="0">
              <a:lnSpc>
                <a:spcPts val="8384"/>
              </a:lnSpc>
              <a:buNone/>
            </a:pPr>
            <a:r>
              <a:rPr lang="en-US" sz="6707" b="1" kern="0" spc="-201" dirty="0">
                <a:solidFill>
                  <a:srgbClr val="000000"/>
                </a:solidFill>
                <a:latin typeface="Inter" pitchFamily="34" charset="0"/>
                <a:ea typeface="Inter" pitchFamily="34" charset="-122"/>
                <a:cs typeface="Inter" pitchFamily="34" charset="-120"/>
              </a:rPr>
              <a:t> Segmente orientate</a:t>
            </a:r>
            <a:endParaRPr lang="en-US" sz="6707" dirty="0"/>
          </a:p>
        </p:txBody>
      </p:sp>
      <p:sp>
        <p:nvSpPr>
          <p:cNvPr id="6" name="Text 3"/>
          <p:cNvSpPr/>
          <p:nvPr/>
        </p:nvSpPr>
        <p:spPr>
          <a:xfrm>
            <a:off x="6350437" y="3824645"/>
            <a:ext cx="7415927" cy="2370296"/>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Segmentele orientate reprezintă o noțiune fundamentală în matematică și fizică, cu implicații profunde în domenii precum geometria, algebra lineară și calculul vectorial. Aceste structuri geometrice simplițicate, formate dintr-un punct de început și un punct de sfârșit, sunt esențiale pentru a descrie și a înțelege o varietate de fenomene fizice și concepte matematice.</a:t>
            </a:r>
            <a:endParaRPr lang="en-US" sz="1944" dirty="0"/>
          </a:p>
        </p:txBody>
      </p:sp>
      <p:sp>
        <p:nvSpPr>
          <p:cNvPr id="8" name="Text 5"/>
          <p:cNvSpPr/>
          <p:nvPr/>
        </p:nvSpPr>
        <p:spPr>
          <a:xfrm>
            <a:off x="6472595" y="6639758"/>
            <a:ext cx="150495" cy="97512"/>
          </a:xfrm>
          <a:prstGeom prst="rect">
            <a:avLst/>
          </a:prstGeom>
          <a:noFill/>
          <a:ln/>
        </p:spPr>
        <p:txBody>
          <a:bodyPr wrap="none" rtlCol="0" anchor="t"/>
          <a:lstStyle/>
          <a:p>
            <a:pPr marL="0" indent="0" algn="ctr">
              <a:lnSpc>
                <a:spcPts val="768"/>
              </a:lnSpc>
              <a:buNone/>
            </a:pPr>
            <a:r>
              <a:rPr lang="en-US" sz="768" kern="0" spc="-39" dirty="0">
                <a:solidFill>
                  <a:srgbClr val="FFFFFF"/>
                </a:solidFill>
                <a:latin typeface="Inter" pitchFamily="34" charset="0"/>
                <a:ea typeface="Inter" pitchFamily="34" charset="-122"/>
                <a:cs typeface="Inter"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1307783"/>
            <a:ext cx="4320540" cy="540068"/>
          </a:xfrm>
          <a:prstGeom prst="rect">
            <a:avLst/>
          </a:prstGeom>
          <a:noFill/>
          <a:ln/>
        </p:spPr>
        <p:txBody>
          <a:bodyPr wrap="none" rtlCol="0" anchor="t"/>
          <a:lstStyle/>
          <a:p>
            <a:pPr marL="0" indent="0">
              <a:lnSpc>
                <a:spcPts val="4253"/>
              </a:lnSpc>
              <a:buNone/>
            </a:pPr>
            <a:r>
              <a:rPr lang="en-US" sz="3402" b="1" kern="0" spc="-102" dirty="0">
                <a:solidFill>
                  <a:srgbClr val="000000"/>
                </a:solidFill>
                <a:latin typeface="Inter" pitchFamily="34" charset="0"/>
                <a:ea typeface="Inter" pitchFamily="34" charset="-122"/>
                <a:cs typeface="Inter" pitchFamily="34" charset="-120"/>
              </a:rPr>
              <a:t>Concluzii</a:t>
            </a:r>
            <a:endParaRPr lang="en-US" sz="3402" dirty="0"/>
          </a:p>
        </p:txBody>
      </p:sp>
      <p:sp>
        <p:nvSpPr>
          <p:cNvPr id="6" name="Shape 3"/>
          <p:cNvSpPr/>
          <p:nvPr/>
        </p:nvSpPr>
        <p:spPr>
          <a:xfrm>
            <a:off x="604837" y="2301359"/>
            <a:ext cx="388739" cy="388739"/>
          </a:xfrm>
          <a:prstGeom prst="roundRect">
            <a:avLst>
              <a:gd name="adj" fmla="val 20006"/>
            </a:avLst>
          </a:prstGeom>
          <a:solidFill>
            <a:srgbClr val="DADBF1"/>
          </a:solidFill>
          <a:ln w="7620">
            <a:solidFill>
              <a:srgbClr val="C0C1D7"/>
            </a:solidFill>
            <a:prstDash val="solid"/>
          </a:ln>
        </p:spPr>
      </p:sp>
      <p:sp>
        <p:nvSpPr>
          <p:cNvPr id="7" name="Text 4"/>
          <p:cNvSpPr/>
          <p:nvPr/>
        </p:nvSpPr>
        <p:spPr>
          <a:xfrm>
            <a:off x="739616" y="2366129"/>
            <a:ext cx="119063"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1</a:t>
            </a:r>
            <a:endParaRPr lang="en-US" sz="2041" dirty="0"/>
          </a:p>
        </p:txBody>
      </p:sp>
      <p:sp>
        <p:nvSpPr>
          <p:cNvPr id="8" name="Text 5"/>
          <p:cNvSpPr/>
          <p:nvPr/>
        </p:nvSpPr>
        <p:spPr>
          <a:xfrm>
            <a:off x="1166336" y="2301359"/>
            <a:ext cx="4661059" cy="269915"/>
          </a:xfrm>
          <a:prstGeom prst="rect">
            <a:avLst/>
          </a:prstGeom>
          <a:noFill/>
          <a:ln/>
        </p:spPr>
        <p:txBody>
          <a:bodyPr wrap="none" rtlCol="0" anchor="t"/>
          <a:lstStyle/>
          <a:p>
            <a:pPr marL="0" indent="0">
              <a:lnSpc>
                <a:spcPts val="2126"/>
              </a:lnSpc>
              <a:buNone/>
            </a:pPr>
            <a:r>
              <a:rPr lang="en-US" sz="1701" b="1" kern="0" spc="-51" dirty="0" err="1">
                <a:solidFill>
                  <a:srgbClr val="272525"/>
                </a:solidFill>
                <a:latin typeface="Inter" pitchFamily="34" charset="0"/>
                <a:ea typeface="Inter" pitchFamily="34" charset="-122"/>
                <a:cs typeface="Inter" pitchFamily="34" charset="-120"/>
              </a:rPr>
              <a:t>Importanța</a:t>
            </a:r>
            <a:r>
              <a:rPr lang="en-US" sz="1701" b="1" kern="0" spc="-51" dirty="0">
                <a:solidFill>
                  <a:srgbClr val="272525"/>
                </a:solidFill>
                <a:latin typeface="Inter" pitchFamily="34" charset="0"/>
                <a:ea typeface="Inter" pitchFamily="34" charset="-122"/>
                <a:cs typeface="Inter" pitchFamily="34" charset="-120"/>
              </a:rPr>
              <a:t> </a:t>
            </a:r>
            <a:r>
              <a:rPr lang="en-US" sz="1701" b="1" kern="0" spc="-51" dirty="0" err="1">
                <a:solidFill>
                  <a:srgbClr val="272525"/>
                </a:solidFill>
                <a:latin typeface="Inter" pitchFamily="34" charset="0"/>
                <a:ea typeface="Inter" pitchFamily="34" charset="-122"/>
                <a:cs typeface="Inter" pitchFamily="34" charset="-120"/>
              </a:rPr>
              <a:t>segmentelor</a:t>
            </a:r>
            <a:r>
              <a:rPr lang="en-US" sz="1701" b="1" kern="0" spc="-51" dirty="0">
                <a:solidFill>
                  <a:srgbClr val="272525"/>
                </a:solidFill>
                <a:latin typeface="Inter" pitchFamily="34" charset="0"/>
                <a:ea typeface="Inter" pitchFamily="34" charset="-122"/>
                <a:cs typeface="Inter" pitchFamily="34" charset="-120"/>
              </a:rPr>
              <a:t> orientate </a:t>
            </a:r>
            <a:r>
              <a:rPr lang="en-US" sz="1701" b="1" kern="0" spc="-51" dirty="0" err="1">
                <a:solidFill>
                  <a:srgbClr val="272525"/>
                </a:solidFill>
                <a:latin typeface="Inter" pitchFamily="34" charset="0"/>
                <a:ea typeface="Inter" pitchFamily="34" charset="-122"/>
                <a:cs typeface="Inter" pitchFamily="34" charset="-120"/>
              </a:rPr>
              <a:t>și</a:t>
            </a:r>
            <a:r>
              <a:rPr lang="en-US" sz="1701" b="1" kern="0" spc="-51" dirty="0">
                <a:solidFill>
                  <a:srgbClr val="272525"/>
                </a:solidFill>
                <a:latin typeface="Inter" pitchFamily="34" charset="0"/>
                <a:ea typeface="Inter" pitchFamily="34" charset="-122"/>
                <a:cs typeface="Inter" pitchFamily="34" charset="-120"/>
              </a:rPr>
              <a:t> </a:t>
            </a:r>
            <a:r>
              <a:rPr lang="en-US" sz="1701" b="1" kern="0" spc="-51" dirty="0" err="1">
                <a:solidFill>
                  <a:srgbClr val="272525"/>
                </a:solidFill>
                <a:latin typeface="Inter" pitchFamily="34" charset="0"/>
                <a:ea typeface="Inter" pitchFamily="34" charset="-122"/>
                <a:cs typeface="Inter" pitchFamily="34" charset="-120"/>
              </a:rPr>
              <a:t>vectorilor</a:t>
            </a:r>
            <a:endParaRPr lang="en-US" sz="1701" dirty="0"/>
          </a:p>
        </p:txBody>
      </p:sp>
      <p:sp>
        <p:nvSpPr>
          <p:cNvPr id="9" name="Text 6"/>
          <p:cNvSpPr/>
          <p:nvPr/>
        </p:nvSpPr>
        <p:spPr>
          <a:xfrm>
            <a:off x="1166336" y="2674858"/>
            <a:ext cx="7372826"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Segmentele orientate și vectorii sunt concepte fundamentale în matematică și fizică, cu implicații profunde în multe domenii științifice și tehnologice. Stăpânirea acestor noțiuni este esențială pentru a înțelege și a modela o varietate de fenomene naturale și procese tehnice.</a:t>
            </a:r>
            <a:endParaRPr lang="en-US" sz="1361" dirty="0"/>
          </a:p>
        </p:txBody>
      </p:sp>
      <p:sp>
        <p:nvSpPr>
          <p:cNvPr id="10" name="Shape 7"/>
          <p:cNvSpPr/>
          <p:nvPr/>
        </p:nvSpPr>
        <p:spPr>
          <a:xfrm>
            <a:off x="604837" y="3871674"/>
            <a:ext cx="388739" cy="388739"/>
          </a:xfrm>
          <a:prstGeom prst="roundRect">
            <a:avLst>
              <a:gd name="adj" fmla="val 20006"/>
            </a:avLst>
          </a:prstGeom>
          <a:solidFill>
            <a:srgbClr val="DADBF1"/>
          </a:solidFill>
          <a:ln w="7620">
            <a:solidFill>
              <a:srgbClr val="C0C1D7"/>
            </a:solidFill>
            <a:prstDash val="solid"/>
          </a:ln>
        </p:spPr>
      </p:sp>
      <p:sp>
        <p:nvSpPr>
          <p:cNvPr id="11" name="Text 8"/>
          <p:cNvSpPr/>
          <p:nvPr/>
        </p:nvSpPr>
        <p:spPr>
          <a:xfrm>
            <a:off x="721400" y="3936444"/>
            <a:ext cx="155615"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2</a:t>
            </a:r>
            <a:endParaRPr lang="en-US" sz="2041" dirty="0"/>
          </a:p>
        </p:txBody>
      </p:sp>
      <p:sp>
        <p:nvSpPr>
          <p:cNvPr id="12" name="Text 9"/>
          <p:cNvSpPr/>
          <p:nvPr/>
        </p:nvSpPr>
        <p:spPr>
          <a:xfrm>
            <a:off x="1166336" y="3871674"/>
            <a:ext cx="3055382" cy="269915"/>
          </a:xfrm>
          <a:prstGeom prst="rect">
            <a:avLst/>
          </a:prstGeom>
          <a:noFill/>
          <a:ln/>
        </p:spPr>
        <p:txBody>
          <a:bodyPr wrap="none" rtlCol="0" anchor="t"/>
          <a:lstStyle/>
          <a:p>
            <a:pPr marL="0" indent="0">
              <a:lnSpc>
                <a:spcPts val="2126"/>
              </a:lnSpc>
              <a:buNone/>
            </a:pPr>
            <a:r>
              <a:rPr lang="en-US" sz="1701" b="1" kern="0" spc="-51" dirty="0">
                <a:solidFill>
                  <a:srgbClr val="272525"/>
                </a:solidFill>
                <a:latin typeface="Inter" pitchFamily="34" charset="0"/>
                <a:ea typeface="Inter" pitchFamily="34" charset="-122"/>
                <a:cs typeface="Inter" pitchFamily="34" charset="-120"/>
              </a:rPr>
              <a:t>Operații </a:t>
            </a:r>
            <a:r>
              <a:rPr lang="en-US" sz="1701" b="1" kern="0" spc="-51" dirty="0" err="1">
                <a:solidFill>
                  <a:srgbClr val="272525"/>
                </a:solidFill>
                <a:latin typeface="Inter" pitchFamily="34" charset="0"/>
                <a:ea typeface="Inter" pitchFamily="34" charset="-122"/>
                <a:cs typeface="Inter" pitchFamily="34" charset="-120"/>
              </a:rPr>
              <a:t>și</a:t>
            </a:r>
            <a:r>
              <a:rPr lang="en-US" sz="1701" b="1" kern="0" spc="-51" dirty="0">
                <a:solidFill>
                  <a:srgbClr val="272525"/>
                </a:solidFill>
                <a:latin typeface="Inter" pitchFamily="34" charset="0"/>
                <a:ea typeface="Inter" pitchFamily="34" charset="-122"/>
                <a:cs typeface="Inter" pitchFamily="34" charset="-120"/>
              </a:rPr>
              <a:t> </a:t>
            </a:r>
            <a:r>
              <a:rPr lang="en-US" sz="1701" b="1" kern="0" spc="-51" dirty="0" err="1">
                <a:solidFill>
                  <a:srgbClr val="272525"/>
                </a:solidFill>
                <a:latin typeface="Inter" pitchFamily="34" charset="0"/>
                <a:ea typeface="Inter" pitchFamily="34" charset="-122"/>
                <a:cs typeface="Inter" pitchFamily="34" charset="-120"/>
              </a:rPr>
              <a:t>proprietăți</a:t>
            </a:r>
            <a:r>
              <a:rPr lang="en-US" sz="1701" b="1" kern="0" spc="-51" dirty="0">
                <a:solidFill>
                  <a:srgbClr val="272525"/>
                </a:solidFill>
                <a:latin typeface="Inter" pitchFamily="34" charset="0"/>
                <a:ea typeface="Inter" pitchFamily="34" charset="-122"/>
                <a:cs typeface="Inter" pitchFamily="34" charset="-120"/>
              </a:rPr>
              <a:t> </a:t>
            </a:r>
            <a:r>
              <a:rPr lang="en-US" sz="1701" b="1" kern="0" spc="-51" dirty="0" err="1">
                <a:solidFill>
                  <a:srgbClr val="272525"/>
                </a:solidFill>
                <a:latin typeface="Inter" pitchFamily="34" charset="0"/>
                <a:ea typeface="Inter" pitchFamily="34" charset="-122"/>
                <a:cs typeface="Inter" pitchFamily="34" charset="-120"/>
              </a:rPr>
              <a:t>esențiale</a:t>
            </a:r>
            <a:endParaRPr lang="en-US" sz="1701" dirty="0"/>
          </a:p>
        </p:txBody>
      </p:sp>
      <p:sp>
        <p:nvSpPr>
          <p:cNvPr id="13" name="Text 10"/>
          <p:cNvSpPr/>
          <p:nvPr/>
        </p:nvSpPr>
        <p:spPr>
          <a:xfrm>
            <a:off x="1166336" y="4245173"/>
            <a:ext cx="7372826"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Operațiile de bază, cum ar fi adunarea, scăderea și înmulțirea cu scalari, sunt instrumentele de bază pentru a manipula segmentele orientate și vectorii. Proprietățile lor, cum ar fi direcționalitatea și coliniaritatea, sunt la fel de importante pentru a le aplica în mod eficient.</a:t>
            </a:r>
            <a:endParaRPr lang="en-US" sz="1361" dirty="0"/>
          </a:p>
        </p:txBody>
      </p:sp>
      <p:sp>
        <p:nvSpPr>
          <p:cNvPr id="14" name="Shape 11"/>
          <p:cNvSpPr/>
          <p:nvPr/>
        </p:nvSpPr>
        <p:spPr>
          <a:xfrm>
            <a:off x="604837" y="5441990"/>
            <a:ext cx="388739" cy="388739"/>
          </a:xfrm>
          <a:prstGeom prst="roundRect">
            <a:avLst>
              <a:gd name="adj" fmla="val 20006"/>
            </a:avLst>
          </a:prstGeom>
          <a:solidFill>
            <a:srgbClr val="DADBF1"/>
          </a:solidFill>
          <a:ln w="7620">
            <a:solidFill>
              <a:srgbClr val="C0C1D7"/>
            </a:solidFill>
            <a:prstDash val="solid"/>
          </a:ln>
        </p:spPr>
      </p:sp>
      <p:sp>
        <p:nvSpPr>
          <p:cNvPr id="15" name="Text 12"/>
          <p:cNvSpPr/>
          <p:nvPr/>
        </p:nvSpPr>
        <p:spPr>
          <a:xfrm>
            <a:off x="717590" y="5506760"/>
            <a:ext cx="163235"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3</a:t>
            </a:r>
            <a:endParaRPr lang="en-US" sz="2041" dirty="0"/>
          </a:p>
        </p:txBody>
      </p:sp>
      <p:sp>
        <p:nvSpPr>
          <p:cNvPr id="16" name="Text 13"/>
          <p:cNvSpPr/>
          <p:nvPr/>
        </p:nvSpPr>
        <p:spPr>
          <a:xfrm>
            <a:off x="1166336" y="5441990"/>
            <a:ext cx="2160270" cy="269915"/>
          </a:xfrm>
          <a:prstGeom prst="rect">
            <a:avLst/>
          </a:prstGeom>
          <a:noFill/>
          <a:ln/>
        </p:spPr>
        <p:txBody>
          <a:bodyPr wrap="none" rtlCol="0" anchor="t"/>
          <a:lstStyle/>
          <a:p>
            <a:pPr marL="0" indent="0">
              <a:lnSpc>
                <a:spcPts val="2126"/>
              </a:lnSpc>
              <a:buNone/>
            </a:pPr>
            <a:r>
              <a:rPr lang="en-US" sz="1701" b="1" kern="0" spc="-51" dirty="0">
                <a:solidFill>
                  <a:srgbClr val="272525"/>
                </a:solidFill>
                <a:latin typeface="Inter" pitchFamily="34" charset="0"/>
                <a:ea typeface="Inter" pitchFamily="34" charset="-122"/>
                <a:cs typeface="Inter" pitchFamily="34" charset="-120"/>
              </a:rPr>
              <a:t>Perspective </a:t>
            </a:r>
            <a:r>
              <a:rPr lang="en-US" sz="1701" b="1" kern="0" spc="-51" dirty="0" err="1">
                <a:solidFill>
                  <a:srgbClr val="272525"/>
                </a:solidFill>
                <a:latin typeface="Inter" pitchFamily="34" charset="0"/>
                <a:ea typeface="Inter" pitchFamily="34" charset="-122"/>
                <a:cs typeface="Inter" pitchFamily="34" charset="-120"/>
              </a:rPr>
              <a:t>viitoare</a:t>
            </a:r>
            <a:endParaRPr lang="en-US" sz="1701" dirty="0"/>
          </a:p>
        </p:txBody>
      </p:sp>
      <p:sp>
        <p:nvSpPr>
          <p:cNvPr id="17" name="Text 14"/>
          <p:cNvSpPr/>
          <p:nvPr/>
        </p:nvSpPr>
        <p:spPr>
          <a:xfrm>
            <a:off x="1166336" y="5815489"/>
            <a:ext cx="7372826" cy="1106329"/>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Pe măsură ce matematica și fizica continuă să evolueze, conceptele de segment orientat și vector vor continua să joace un rol esențial în dezvoltarea de noi teorii, modele și aplicații inovatoare. Înțelegerea profundă a acestor instrumente geometrice este cheia pentru a face pași înainte în domenii științifice și tehnologice.</a:t>
            </a:r>
            <a:endParaRPr lang="en-US" sz="136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50437" y="1775460"/>
            <a:ext cx="7415927" cy="1543050"/>
          </a:xfrm>
          <a:prstGeom prst="rect">
            <a:avLst/>
          </a:prstGeom>
          <a:noFill/>
          <a:ln/>
        </p:spPr>
        <p:txBody>
          <a:bodyPr wrap="square" rtlCol="0" anchor="t"/>
          <a:lstStyle/>
          <a:p>
            <a:pPr marL="0" indent="0">
              <a:lnSpc>
                <a:spcPts val="6075"/>
              </a:lnSpc>
              <a:buNone/>
            </a:pPr>
            <a:r>
              <a:rPr lang="en-US" sz="4860" b="1" kern="0" spc="-146" dirty="0" err="1">
                <a:solidFill>
                  <a:srgbClr val="000000"/>
                </a:solidFill>
                <a:latin typeface="Inter" pitchFamily="34" charset="0"/>
                <a:ea typeface="Inter" pitchFamily="34" charset="-122"/>
                <a:cs typeface="Inter" pitchFamily="34" charset="-120"/>
              </a:rPr>
              <a:t>Definiția</a:t>
            </a:r>
            <a:r>
              <a:rPr lang="en-US" sz="4860" b="1" kern="0" spc="-146" dirty="0">
                <a:solidFill>
                  <a:srgbClr val="000000"/>
                </a:solidFill>
                <a:latin typeface="Inter" pitchFamily="34" charset="0"/>
                <a:ea typeface="Inter" pitchFamily="34" charset="-122"/>
                <a:cs typeface="Inter" pitchFamily="34" charset="-120"/>
              </a:rPr>
              <a:t> </a:t>
            </a:r>
            <a:r>
              <a:rPr lang="en-US" sz="4860" b="1" kern="0" spc="-146" dirty="0" err="1">
                <a:solidFill>
                  <a:srgbClr val="000000"/>
                </a:solidFill>
                <a:latin typeface="Inter" pitchFamily="34" charset="0"/>
                <a:ea typeface="Inter" pitchFamily="34" charset="-122"/>
                <a:cs typeface="Inter" pitchFamily="34" charset="-120"/>
              </a:rPr>
              <a:t>segmentului</a:t>
            </a:r>
            <a:r>
              <a:rPr lang="en-US" sz="4860" b="1" kern="0" spc="-146" dirty="0">
                <a:solidFill>
                  <a:srgbClr val="000000"/>
                </a:solidFill>
                <a:latin typeface="Inter" pitchFamily="34" charset="0"/>
                <a:ea typeface="Inter" pitchFamily="34" charset="-122"/>
                <a:cs typeface="Inter" pitchFamily="34" charset="-120"/>
              </a:rPr>
              <a:t> </a:t>
            </a:r>
            <a:r>
              <a:rPr lang="en-US" sz="4860" b="1" kern="0" spc="-146" dirty="0" err="1">
                <a:solidFill>
                  <a:srgbClr val="000000"/>
                </a:solidFill>
                <a:latin typeface="Inter" pitchFamily="34" charset="0"/>
                <a:ea typeface="Inter" pitchFamily="34" charset="-122"/>
                <a:cs typeface="Inter" pitchFamily="34" charset="-120"/>
              </a:rPr>
              <a:t>orientat</a:t>
            </a:r>
            <a:endParaRPr lang="en-US" sz="4860" dirty="0"/>
          </a:p>
        </p:txBody>
      </p:sp>
      <p:sp>
        <p:nvSpPr>
          <p:cNvPr id="6" name="Text 3"/>
          <p:cNvSpPr/>
          <p:nvPr/>
        </p:nvSpPr>
        <p:spPr>
          <a:xfrm>
            <a:off x="6350437" y="3688794"/>
            <a:ext cx="7415927" cy="2765346"/>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Un segment orientat este o linie orientată, reprezentată prin doi puncte distincte în spațiu - un punct de început și un punct de sfârșit. Spre deosebire de un segment de dreaptă obișnuit, un segment orientat are o direcție specifică, de la punctul de început către punctul de sfârșit. Această direcție este esențială pentru multe aplicații, deoarece indica sensul unei operațiuni sau a unei forțe.</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160651" y="839272"/>
            <a:ext cx="7795498" cy="1203960"/>
          </a:xfrm>
          <a:prstGeom prst="rect">
            <a:avLst/>
          </a:prstGeom>
          <a:noFill/>
          <a:ln/>
        </p:spPr>
        <p:txBody>
          <a:bodyPr wrap="square" rtlCol="0" anchor="t"/>
          <a:lstStyle/>
          <a:p>
            <a:pPr marL="0" indent="0">
              <a:lnSpc>
                <a:spcPts val="4741"/>
              </a:lnSpc>
              <a:buNone/>
            </a:pPr>
            <a:r>
              <a:rPr lang="en-US" sz="3792" b="1" kern="0" spc="-114" dirty="0" err="1">
                <a:solidFill>
                  <a:srgbClr val="000000"/>
                </a:solidFill>
                <a:latin typeface="Inter" pitchFamily="34" charset="0"/>
                <a:ea typeface="Inter" pitchFamily="34" charset="-122"/>
                <a:cs typeface="Inter" pitchFamily="34" charset="-120"/>
              </a:rPr>
              <a:t>Proprietățile</a:t>
            </a:r>
            <a:r>
              <a:rPr lang="en-US" sz="3792" b="1" kern="0" spc="-114" dirty="0">
                <a:solidFill>
                  <a:srgbClr val="000000"/>
                </a:solidFill>
                <a:latin typeface="Inter" pitchFamily="34" charset="0"/>
                <a:ea typeface="Inter" pitchFamily="34" charset="-122"/>
                <a:cs typeface="Inter" pitchFamily="34" charset="-120"/>
              </a:rPr>
              <a:t> </a:t>
            </a:r>
            <a:r>
              <a:rPr lang="en-US" sz="3792" b="1" kern="0" spc="-114" dirty="0" err="1">
                <a:solidFill>
                  <a:srgbClr val="000000"/>
                </a:solidFill>
                <a:latin typeface="Inter" pitchFamily="34" charset="0"/>
                <a:ea typeface="Inter" pitchFamily="34" charset="-122"/>
                <a:cs typeface="Inter" pitchFamily="34" charset="-120"/>
              </a:rPr>
              <a:t>segmentelor</a:t>
            </a:r>
            <a:r>
              <a:rPr lang="en-US" sz="3792" b="1" kern="0" spc="-114" dirty="0">
                <a:solidFill>
                  <a:srgbClr val="000000"/>
                </a:solidFill>
                <a:latin typeface="Inter" pitchFamily="34" charset="0"/>
                <a:ea typeface="Inter" pitchFamily="34" charset="-122"/>
                <a:cs typeface="Inter" pitchFamily="34" charset="-120"/>
              </a:rPr>
              <a:t> orientate</a:t>
            </a:r>
            <a:endParaRPr lang="en-US" sz="3792" dirty="0"/>
          </a:p>
        </p:txBody>
      </p:sp>
      <p:sp>
        <p:nvSpPr>
          <p:cNvPr id="6" name="Shape 3"/>
          <p:cNvSpPr/>
          <p:nvPr/>
        </p:nvSpPr>
        <p:spPr>
          <a:xfrm>
            <a:off x="6160651" y="2548890"/>
            <a:ext cx="433388" cy="433388"/>
          </a:xfrm>
          <a:prstGeom prst="roundRect">
            <a:avLst>
              <a:gd name="adj" fmla="val 20004"/>
            </a:avLst>
          </a:prstGeom>
          <a:solidFill>
            <a:srgbClr val="DADBF1"/>
          </a:solidFill>
          <a:ln w="7620">
            <a:solidFill>
              <a:srgbClr val="C0C1D7"/>
            </a:solidFill>
            <a:prstDash val="solid"/>
          </a:ln>
        </p:spPr>
      </p:sp>
      <p:sp>
        <p:nvSpPr>
          <p:cNvPr id="7" name="Text 4"/>
          <p:cNvSpPr/>
          <p:nvPr/>
        </p:nvSpPr>
        <p:spPr>
          <a:xfrm>
            <a:off x="6310908" y="2621042"/>
            <a:ext cx="132755" cy="288965"/>
          </a:xfrm>
          <a:prstGeom prst="rect">
            <a:avLst/>
          </a:prstGeom>
          <a:noFill/>
          <a:ln/>
        </p:spPr>
        <p:txBody>
          <a:bodyPr wrap="none" rtlCol="0" anchor="t"/>
          <a:lstStyle/>
          <a:p>
            <a:pPr marL="0" indent="0" algn="ctr">
              <a:lnSpc>
                <a:spcPts val="2275"/>
              </a:lnSpc>
              <a:buNone/>
            </a:pPr>
            <a:r>
              <a:rPr lang="en-US" sz="2275" b="1" kern="0" spc="-68" dirty="0">
                <a:solidFill>
                  <a:srgbClr val="272525"/>
                </a:solidFill>
                <a:latin typeface="Inter" pitchFamily="34" charset="0"/>
                <a:ea typeface="Inter" pitchFamily="34" charset="-122"/>
                <a:cs typeface="Inter" pitchFamily="34" charset="-120"/>
              </a:rPr>
              <a:t>1</a:t>
            </a:r>
            <a:endParaRPr lang="en-US" sz="2275" dirty="0"/>
          </a:p>
        </p:txBody>
      </p:sp>
      <p:sp>
        <p:nvSpPr>
          <p:cNvPr id="8" name="Text 5"/>
          <p:cNvSpPr/>
          <p:nvPr/>
        </p:nvSpPr>
        <p:spPr>
          <a:xfrm>
            <a:off x="6786682" y="2548890"/>
            <a:ext cx="2408158" cy="300990"/>
          </a:xfrm>
          <a:prstGeom prst="rect">
            <a:avLst/>
          </a:prstGeom>
          <a:noFill/>
          <a:ln/>
        </p:spPr>
        <p:txBody>
          <a:bodyPr wrap="none" rtlCol="0" anchor="t"/>
          <a:lstStyle/>
          <a:p>
            <a:pPr marL="0" indent="0">
              <a:lnSpc>
                <a:spcPts val="2370"/>
              </a:lnSpc>
              <a:buNone/>
            </a:pPr>
            <a:r>
              <a:rPr lang="en-US" sz="1896" b="1" kern="0" spc="-57" dirty="0">
                <a:solidFill>
                  <a:srgbClr val="272525"/>
                </a:solidFill>
                <a:latin typeface="Inter" pitchFamily="34" charset="0"/>
                <a:ea typeface="Inter" pitchFamily="34" charset="-122"/>
                <a:cs typeface="Inter" pitchFamily="34" charset="-120"/>
              </a:rPr>
              <a:t>Direcționalitate</a:t>
            </a:r>
            <a:endParaRPr lang="en-US" sz="1896" dirty="0"/>
          </a:p>
        </p:txBody>
      </p:sp>
      <p:sp>
        <p:nvSpPr>
          <p:cNvPr id="9" name="Text 6"/>
          <p:cNvSpPr/>
          <p:nvPr/>
        </p:nvSpPr>
        <p:spPr>
          <a:xfrm>
            <a:off x="6786682" y="2965371"/>
            <a:ext cx="7169468" cy="924401"/>
          </a:xfrm>
          <a:prstGeom prst="rect">
            <a:avLst/>
          </a:prstGeom>
          <a:noFill/>
          <a:ln/>
        </p:spPr>
        <p:txBody>
          <a:bodyPr wrap="square" rtlCol="0" anchor="t"/>
          <a:lstStyle/>
          <a:p>
            <a:pPr marL="0" indent="0">
              <a:lnSpc>
                <a:spcPts val="2427"/>
              </a:lnSpc>
              <a:buNone/>
            </a:pPr>
            <a:r>
              <a:rPr lang="en-US" sz="1517" kern="0" spc="-30" dirty="0">
                <a:solidFill>
                  <a:srgbClr val="272525"/>
                </a:solidFill>
                <a:latin typeface="Inter" pitchFamily="34" charset="0"/>
                <a:ea typeface="Inter" pitchFamily="34" charset="-122"/>
                <a:cs typeface="Inter" pitchFamily="34" charset="-120"/>
              </a:rPr>
              <a:t>Segmentele orientate au o direcție specifică, de la punctul de început spre punctul de sfârșit. Această direcționalitate este crucială pentru multe calcule și aplicații practice.</a:t>
            </a:r>
            <a:endParaRPr lang="en-US" sz="1517" dirty="0"/>
          </a:p>
        </p:txBody>
      </p:sp>
      <p:sp>
        <p:nvSpPr>
          <p:cNvPr id="10" name="Shape 7"/>
          <p:cNvSpPr/>
          <p:nvPr/>
        </p:nvSpPr>
        <p:spPr>
          <a:xfrm>
            <a:off x="6160651" y="4299109"/>
            <a:ext cx="433388" cy="433388"/>
          </a:xfrm>
          <a:prstGeom prst="roundRect">
            <a:avLst>
              <a:gd name="adj" fmla="val 20004"/>
            </a:avLst>
          </a:prstGeom>
          <a:solidFill>
            <a:srgbClr val="DADBF1"/>
          </a:solidFill>
          <a:ln w="7620">
            <a:solidFill>
              <a:srgbClr val="C0C1D7"/>
            </a:solidFill>
            <a:prstDash val="solid"/>
          </a:ln>
        </p:spPr>
      </p:sp>
      <p:sp>
        <p:nvSpPr>
          <p:cNvPr id="11" name="Text 8"/>
          <p:cNvSpPr/>
          <p:nvPr/>
        </p:nvSpPr>
        <p:spPr>
          <a:xfrm>
            <a:off x="6290667" y="4371261"/>
            <a:ext cx="173355" cy="288965"/>
          </a:xfrm>
          <a:prstGeom prst="rect">
            <a:avLst/>
          </a:prstGeom>
          <a:noFill/>
          <a:ln/>
        </p:spPr>
        <p:txBody>
          <a:bodyPr wrap="none" rtlCol="0" anchor="t"/>
          <a:lstStyle/>
          <a:p>
            <a:pPr marL="0" indent="0" algn="ctr">
              <a:lnSpc>
                <a:spcPts val="2275"/>
              </a:lnSpc>
              <a:buNone/>
            </a:pPr>
            <a:r>
              <a:rPr lang="en-US" sz="2275" b="1" kern="0" spc="-68" dirty="0">
                <a:solidFill>
                  <a:srgbClr val="272525"/>
                </a:solidFill>
                <a:latin typeface="Inter" pitchFamily="34" charset="0"/>
                <a:ea typeface="Inter" pitchFamily="34" charset="-122"/>
                <a:cs typeface="Inter" pitchFamily="34" charset="-120"/>
              </a:rPr>
              <a:t>2</a:t>
            </a:r>
            <a:endParaRPr lang="en-US" sz="2275" dirty="0"/>
          </a:p>
        </p:txBody>
      </p:sp>
      <p:sp>
        <p:nvSpPr>
          <p:cNvPr id="12" name="Text 9"/>
          <p:cNvSpPr/>
          <p:nvPr/>
        </p:nvSpPr>
        <p:spPr>
          <a:xfrm>
            <a:off x="6786682" y="4299109"/>
            <a:ext cx="2408158" cy="300990"/>
          </a:xfrm>
          <a:prstGeom prst="rect">
            <a:avLst/>
          </a:prstGeom>
          <a:noFill/>
          <a:ln/>
        </p:spPr>
        <p:txBody>
          <a:bodyPr wrap="none" rtlCol="0" anchor="t"/>
          <a:lstStyle/>
          <a:p>
            <a:pPr marL="0" indent="0">
              <a:lnSpc>
                <a:spcPts val="2370"/>
              </a:lnSpc>
              <a:buNone/>
            </a:pPr>
            <a:r>
              <a:rPr lang="en-US" sz="1896" b="1" kern="0" spc="-57" dirty="0">
                <a:solidFill>
                  <a:srgbClr val="272525"/>
                </a:solidFill>
                <a:latin typeface="Inter" pitchFamily="34" charset="0"/>
                <a:ea typeface="Inter" pitchFamily="34" charset="-122"/>
                <a:cs typeface="Inter" pitchFamily="34" charset="-120"/>
              </a:rPr>
              <a:t>Lungime</a:t>
            </a:r>
            <a:endParaRPr lang="en-US" sz="1896" dirty="0"/>
          </a:p>
        </p:txBody>
      </p:sp>
      <p:sp>
        <p:nvSpPr>
          <p:cNvPr id="13" name="Text 10"/>
          <p:cNvSpPr/>
          <p:nvPr/>
        </p:nvSpPr>
        <p:spPr>
          <a:xfrm>
            <a:off x="6786682" y="4715589"/>
            <a:ext cx="7169468" cy="924401"/>
          </a:xfrm>
          <a:prstGeom prst="rect">
            <a:avLst/>
          </a:prstGeom>
          <a:noFill/>
          <a:ln/>
        </p:spPr>
        <p:txBody>
          <a:bodyPr wrap="square" rtlCol="0" anchor="t"/>
          <a:lstStyle/>
          <a:p>
            <a:pPr marL="0" indent="0">
              <a:lnSpc>
                <a:spcPts val="2427"/>
              </a:lnSpc>
              <a:buNone/>
            </a:pPr>
            <a:r>
              <a:rPr lang="en-US" sz="1517" kern="0" spc="-30" dirty="0">
                <a:solidFill>
                  <a:srgbClr val="272525"/>
                </a:solidFill>
                <a:latin typeface="Inter" pitchFamily="34" charset="0"/>
                <a:ea typeface="Inter" pitchFamily="34" charset="-122"/>
                <a:cs typeface="Inter" pitchFamily="34" charset="-120"/>
              </a:rPr>
              <a:t>Fiecare segment orientat are o lungime definită, care reprezintă distanța dintre punctul de început și punctul de sfârșit. Această lungime poate fi folosită în diverse formule și calcule.</a:t>
            </a:r>
            <a:endParaRPr lang="en-US" sz="1517" dirty="0"/>
          </a:p>
        </p:txBody>
      </p:sp>
      <p:sp>
        <p:nvSpPr>
          <p:cNvPr id="14" name="Shape 11"/>
          <p:cNvSpPr/>
          <p:nvPr/>
        </p:nvSpPr>
        <p:spPr>
          <a:xfrm>
            <a:off x="6160651" y="6049328"/>
            <a:ext cx="433388" cy="433388"/>
          </a:xfrm>
          <a:prstGeom prst="roundRect">
            <a:avLst>
              <a:gd name="adj" fmla="val 20004"/>
            </a:avLst>
          </a:prstGeom>
          <a:solidFill>
            <a:srgbClr val="DADBF1"/>
          </a:solidFill>
          <a:ln w="7620">
            <a:solidFill>
              <a:srgbClr val="C0C1D7"/>
            </a:solidFill>
            <a:prstDash val="solid"/>
          </a:ln>
        </p:spPr>
      </p:sp>
      <p:sp>
        <p:nvSpPr>
          <p:cNvPr id="15" name="Text 12"/>
          <p:cNvSpPr/>
          <p:nvPr/>
        </p:nvSpPr>
        <p:spPr>
          <a:xfrm>
            <a:off x="6286381" y="6121479"/>
            <a:ext cx="181928" cy="288965"/>
          </a:xfrm>
          <a:prstGeom prst="rect">
            <a:avLst/>
          </a:prstGeom>
          <a:noFill/>
          <a:ln/>
        </p:spPr>
        <p:txBody>
          <a:bodyPr wrap="none" rtlCol="0" anchor="t"/>
          <a:lstStyle/>
          <a:p>
            <a:pPr marL="0" indent="0" algn="ctr">
              <a:lnSpc>
                <a:spcPts val="2275"/>
              </a:lnSpc>
              <a:buNone/>
            </a:pPr>
            <a:r>
              <a:rPr lang="en-US" sz="2275" b="1" kern="0" spc="-68" dirty="0">
                <a:solidFill>
                  <a:srgbClr val="272525"/>
                </a:solidFill>
                <a:latin typeface="Inter" pitchFamily="34" charset="0"/>
                <a:ea typeface="Inter" pitchFamily="34" charset="-122"/>
                <a:cs typeface="Inter" pitchFamily="34" charset="-120"/>
              </a:rPr>
              <a:t>3</a:t>
            </a:r>
            <a:endParaRPr lang="en-US" sz="2275" dirty="0"/>
          </a:p>
        </p:txBody>
      </p:sp>
      <p:sp>
        <p:nvSpPr>
          <p:cNvPr id="16" name="Text 13"/>
          <p:cNvSpPr/>
          <p:nvPr/>
        </p:nvSpPr>
        <p:spPr>
          <a:xfrm>
            <a:off x="6786682" y="6049328"/>
            <a:ext cx="2408158" cy="300990"/>
          </a:xfrm>
          <a:prstGeom prst="rect">
            <a:avLst/>
          </a:prstGeom>
          <a:noFill/>
          <a:ln/>
        </p:spPr>
        <p:txBody>
          <a:bodyPr wrap="none" rtlCol="0" anchor="t"/>
          <a:lstStyle/>
          <a:p>
            <a:pPr marL="0" indent="0">
              <a:lnSpc>
                <a:spcPts val="2370"/>
              </a:lnSpc>
              <a:buNone/>
            </a:pPr>
            <a:r>
              <a:rPr lang="en-US" sz="1896" b="1" kern="0" spc="-57" dirty="0">
                <a:solidFill>
                  <a:srgbClr val="272525"/>
                </a:solidFill>
                <a:latin typeface="Inter" pitchFamily="34" charset="0"/>
                <a:ea typeface="Inter" pitchFamily="34" charset="-122"/>
                <a:cs typeface="Inter" pitchFamily="34" charset="-120"/>
              </a:rPr>
              <a:t>Invarianță</a:t>
            </a:r>
            <a:endParaRPr lang="en-US" sz="1896" dirty="0"/>
          </a:p>
        </p:txBody>
      </p:sp>
      <p:sp>
        <p:nvSpPr>
          <p:cNvPr id="17" name="Text 14"/>
          <p:cNvSpPr/>
          <p:nvPr/>
        </p:nvSpPr>
        <p:spPr>
          <a:xfrm>
            <a:off x="6786682" y="6465808"/>
            <a:ext cx="7169468" cy="924401"/>
          </a:xfrm>
          <a:prstGeom prst="rect">
            <a:avLst/>
          </a:prstGeom>
          <a:noFill/>
          <a:ln/>
        </p:spPr>
        <p:txBody>
          <a:bodyPr wrap="square" rtlCol="0" anchor="t"/>
          <a:lstStyle/>
          <a:p>
            <a:pPr marL="0" indent="0">
              <a:lnSpc>
                <a:spcPts val="2427"/>
              </a:lnSpc>
              <a:buNone/>
            </a:pPr>
            <a:r>
              <a:rPr lang="en-US" sz="1517" kern="0" spc="-30" dirty="0">
                <a:solidFill>
                  <a:srgbClr val="272525"/>
                </a:solidFill>
                <a:latin typeface="Inter" pitchFamily="34" charset="0"/>
                <a:ea typeface="Inter" pitchFamily="34" charset="-122"/>
                <a:cs typeface="Inter" pitchFamily="34" charset="-120"/>
              </a:rPr>
              <a:t>Segmentele orientate sunt invariante la translații - dacă mutăm un segment orientat într-o altă poziție, proprietățile sale rămân aceleași. Această proprietate este utilă în multe domenii matematice.</a:t>
            </a:r>
            <a:endParaRPr lang="en-US" sz="151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412915"/>
            <a:ext cx="8981837"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Operații cu </a:t>
            </a:r>
            <a:r>
              <a:rPr lang="en-US" sz="4860" b="1" kern="0" spc="-146" dirty="0" err="1">
                <a:solidFill>
                  <a:srgbClr val="000000"/>
                </a:solidFill>
                <a:latin typeface="Inter" pitchFamily="34" charset="0"/>
                <a:ea typeface="Inter" pitchFamily="34" charset="-122"/>
                <a:cs typeface="Inter" pitchFamily="34" charset="-120"/>
              </a:rPr>
              <a:t>segmente</a:t>
            </a:r>
            <a:r>
              <a:rPr lang="en-US" sz="4860" b="1" kern="0" spc="-146" dirty="0">
                <a:solidFill>
                  <a:srgbClr val="000000"/>
                </a:solidFill>
                <a:latin typeface="Inter" pitchFamily="34" charset="0"/>
                <a:ea typeface="Inter" pitchFamily="34" charset="-122"/>
                <a:cs typeface="Inter" pitchFamily="34" charset="-120"/>
              </a:rPr>
              <a:t> orientate</a:t>
            </a:r>
            <a:endParaRPr lang="en-US" sz="4860" dirty="0"/>
          </a:p>
        </p:txBody>
      </p:sp>
      <p:sp>
        <p:nvSpPr>
          <p:cNvPr id="5" name="Text 3"/>
          <p:cNvSpPr/>
          <p:nvPr/>
        </p:nvSpPr>
        <p:spPr>
          <a:xfrm>
            <a:off x="864037" y="2801541"/>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Adunare</a:t>
            </a:r>
            <a:endParaRPr lang="en-US" sz="2430" dirty="0"/>
          </a:p>
        </p:txBody>
      </p:sp>
      <p:sp>
        <p:nvSpPr>
          <p:cNvPr id="6" name="Text 4"/>
          <p:cNvSpPr/>
          <p:nvPr/>
        </p:nvSpPr>
        <p:spPr>
          <a:xfrm>
            <a:off x="864037" y="3434120"/>
            <a:ext cx="3898821" cy="3160395"/>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Două segmente orientate pot fi adunate pentru a obține un nou segment orientat. Punctul de început al rezultatului este punctul de început al primului segment, iar punctul de sfârșit este punctul de sfârșit al celui de-al doilea segment.</a:t>
            </a:r>
            <a:endParaRPr lang="en-US" sz="1944" dirty="0"/>
          </a:p>
        </p:txBody>
      </p:sp>
      <p:sp>
        <p:nvSpPr>
          <p:cNvPr id="7" name="Text 5"/>
          <p:cNvSpPr/>
          <p:nvPr/>
        </p:nvSpPr>
        <p:spPr>
          <a:xfrm>
            <a:off x="5372695" y="2801541"/>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Scădere</a:t>
            </a:r>
            <a:endParaRPr lang="en-US" sz="2430" dirty="0"/>
          </a:p>
        </p:txBody>
      </p:sp>
      <p:sp>
        <p:nvSpPr>
          <p:cNvPr id="8" name="Text 6"/>
          <p:cNvSpPr/>
          <p:nvPr/>
        </p:nvSpPr>
        <p:spPr>
          <a:xfrm>
            <a:off x="5372695" y="3434120"/>
            <a:ext cx="3898821" cy="2765346"/>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Scăderea a două segmente orientate este operația inversă a adunării. Rezultatul este un nou segment orientat, având punctul de început al primului segment și punctul de sfârșit al celui de-al doilea segment.</a:t>
            </a:r>
            <a:endParaRPr lang="en-US" sz="1944" dirty="0"/>
          </a:p>
        </p:txBody>
      </p:sp>
      <p:sp>
        <p:nvSpPr>
          <p:cNvPr id="9" name="Text 7"/>
          <p:cNvSpPr/>
          <p:nvPr/>
        </p:nvSpPr>
        <p:spPr>
          <a:xfrm>
            <a:off x="9881354" y="2801541"/>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Înmulțire cu un </a:t>
            </a:r>
            <a:r>
              <a:rPr lang="ro-RO" sz="2430" b="1" kern="0" spc="-73" dirty="0">
                <a:solidFill>
                  <a:srgbClr val="000000"/>
                </a:solidFill>
                <a:latin typeface="Inter" pitchFamily="34" charset="0"/>
                <a:ea typeface="Inter" pitchFamily="34" charset="-122"/>
                <a:cs typeface="Inter" pitchFamily="34" charset="-120"/>
              </a:rPr>
              <a:t>s</a:t>
            </a:r>
            <a:r>
              <a:rPr lang="en-US" sz="2430" b="1" kern="0" spc="-73" dirty="0" err="1">
                <a:solidFill>
                  <a:srgbClr val="000000"/>
                </a:solidFill>
                <a:latin typeface="Inter" pitchFamily="34" charset="0"/>
                <a:ea typeface="Inter" pitchFamily="34" charset="-122"/>
                <a:cs typeface="Inter" pitchFamily="34" charset="-120"/>
              </a:rPr>
              <a:t>calar</a:t>
            </a:r>
            <a:endParaRPr lang="en-US" sz="2430" dirty="0"/>
          </a:p>
        </p:txBody>
      </p:sp>
      <p:sp>
        <p:nvSpPr>
          <p:cNvPr id="10" name="Text 8"/>
          <p:cNvSpPr/>
          <p:nvPr/>
        </p:nvSpPr>
        <p:spPr>
          <a:xfrm>
            <a:off x="9881354" y="3434120"/>
            <a:ext cx="3898821" cy="2765346"/>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Un segment orientat poate fi înmulțit cu un număr real (scalar) pentru a obține un nou segment cu aceeași direcție, dar cu o lungime diferită. Acest lucru are multiple aplicații în matematică și fizică.</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523923"/>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523923"/>
          </a:xfrm>
          <a:prstGeom prst="rect">
            <a:avLst/>
          </a:prstGeom>
        </p:spPr>
      </p:pic>
      <p:sp>
        <p:nvSpPr>
          <p:cNvPr id="5" name="Text 2"/>
          <p:cNvSpPr/>
          <p:nvPr/>
        </p:nvSpPr>
        <p:spPr>
          <a:xfrm>
            <a:off x="6091238" y="475178"/>
            <a:ext cx="4320540" cy="540068"/>
          </a:xfrm>
          <a:prstGeom prst="rect">
            <a:avLst/>
          </a:prstGeom>
          <a:noFill/>
          <a:ln/>
        </p:spPr>
        <p:txBody>
          <a:bodyPr wrap="none" rtlCol="0" anchor="t"/>
          <a:lstStyle/>
          <a:p>
            <a:pPr marL="0" indent="0">
              <a:lnSpc>
                <a:spcPts val="4253"/>
              </a:lnSpc>
              <a:buNone/>
            </a:pPr>
            <a:r>
              <a:rPr lang="en-US" sz="3402" b="1" kern="0" spc="-102" dirty="0">
                <a:solidFill>
                  <a:srgbClr val="000000"/>
                </a:solidFill>
                <a:latin typeface="Inter" pitchFamily="34" charset="0"/>
                <a:ea typeface="Inter" pitchFamily="34" charset="-122"/>
                <a:cs typeface="Inter" pitchFamily="34" charset="-120"/>
              </a:rPr>
              <a:t>Vectori</a:t>
            </a:r>
            <a:endParaRPr lang="en-US" sz="3402" dirty="0"/>
          </a:p>
        </p:txBody>
      </p:sp>
      <p:sp>
        <p:nvSpPr>
          <p:cNvPr id="6" name="Shape 3"/>
          <p:cNvSpPr/>
          <p:nvPr/>
        </p:nvSpPr>
        <p:spPr>
          <a:xfrm>
            <a:off x="6091238" y="1274445"/>
            <a:ext cx="7934325" cy="1564005"/>
          </a:xfrm>
          <a:prstGeom prst="roundRect">
            <a:avLst>
              <a:gd name="adj" fmla="val 4972"/>
            </a:avLst>
          </a:prstGeom>
          <a:solidFill>
            <a:srgbClr val="DADBF1"/>
          </a:solidFill>
          <a:ln w="7620">
            <a:solidFill>
              <a:srgbClr val="C0C1D7"/>
            </a:solidFill>
            <a:prstDash val="solid"/>
          </a:ln>
        </p:spPr>
      </p:sp>
      <p:sp>
        <p:nvSpPr>
          <p:cNvPr id="7" name="Text 4"/>
          <p:cNvSpPr/>
          <p:nvPr/>
        </p:nvSpPr>
        <p:spPr>
          <a:xfrm>
            <a:off x="6271617" y="1454825"/>
            <a:ext cx="2160270" cy="269915"/>
          </a:xfrm>
          <a:prstGeom prst="rect">
            <a:avLst/>
          </a:prstGeom>
          <a:noFill/>
          <a:ln/>
        </p:spPr>
        <p:txBody>
          <a:bodyPr wrap="none" rtlCol="0" anchor="t"/>
          <a:lstStyle/>
          <a:p>
            <a:pPr marL="0" indent="0">
              <a:lnSpc>
                <a:spcPts val="2126"/>
              </a:lnSpc>
              <a:buNone/>
            </a:pPr>
            <a:r>
              <a:rPr lang="en-US" sz="1701" b="1" kern="0" spc="-51" dirty="0" err="1">
                <a:solidFill>
                  <a:srgbClr val="272525"/>
                </a:solidFill>
                <a:latin typeface="Inter" pitchFamily="34" charset="0"/>
                <a:ea typeface="Inter" pitchFamily="34" charset="-122"/>
                <a:cs typeface="Inter" pitchFamily="34" charset="-120"/>
              </a:rPr>
              <a:t>Definiția</a:t>
            </a:r>
            <a:r>
              <a:rPr lang="en-US" sz="1701" b="1" kern="0" spc="-51" dirty="0">
                <a:solidFill>
                  <a:srgbClr val="272525"/>
                </a:solidFill>
                <a:latin typeface="Inter" pitchFamily="34" charset="0"/>
                <a:ea typeface="Inter" pitchFamily="34" charset="-122"/>
                <a:cs typeface="Inter" pitchFamily="34" charset="-120"/>
              </a:rPr>
              <a:t> </a:t>
            </a:r>
            <a:r>
              <a:rPr lang="ro-RO" sz="1701" b="1" kern="0" spc="-51" dirty="0">
                <a:solidFill>
                  <a:srgbClr val="272525"/>
                </a:solidFill>
                <a:latin typeface="Inter" pitchFamily="34" charset="0"/>
                <a:ea typeface="Inter" pitchFamily="34" charset="-122"/>
                <a:cs typeface="Inter" pitchFamily="34" charset="-120"/>
              </a:rPr>
              <a:t>v</a:t>
            </a:r>
            <a:r>
              <a:rPr lang="en-US" sz="1701" b="1" kern="0" spc="-51" dirty="0" err="1">
                <a:solidFill>
                  <a:srgbClr val="272525"/>
                </a:solidFill>
                <a:latin typeface="Inter" pitchFamily="34" charset="0"/>
                <a:ea typeface="Inter" pitchFamily="34" charset="-122"/>
                <a:cs typeface="Inter" pitchFamily="34" charset="-120"/>
              </a:rPr>
              <a:t>ectorului</a:t>
            </a:r>
            <a:endParaRPr lang="en-US" sz="1701" dirty="0"/>
          </a:p>
        </p:txBody>
      </p:sp>
      <p:sp>
        <p:nvSpPr>
          <p:cNvPr id="8" name="Text 5"/>
          <p:cNvSpPr/>
          <p:nvPr/>
        </p:nvSpPr>
        <p:spPr>
          <a:xfrm>
            <a:off x="6271617" y="1828324"/>
            <a:ext cx="7573566"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Un vector este o entitate geometrică care are atât o mărime (magnitudine), cât și o direcție. Vectorii pot fi reprezentați prin segmente orientate în spațiu, având un punct de început și un punct de sfârșit.</a:t>
            </a:r>
            <a:endParaRPr lang="en-US" sz="1361" dirty="0"/>
          </a:p>
        </p:txBody>
      </p:sp>
      <p:sp>
        <p:nvSpPr>
          <p:cNvPr id="9" name="Shape 6"/>
          <p:cNvSpPr/>
          <p:nvPr/>
        </p:nvSpPr>
        <p:spPr>
          <a:xfrm>
            <a:off x="6091238" y="3011210"/>
            <a:ext cx="7934325" cy="1564005"/>
          </a:xfrm>
          <a:prstGeom prst="roundRect">
            <a:avLst>
              <a:gd name="adj" fmla="val 4972"/>
            </a:avLst>
          </a:prstGeom>
          <a:solidFill>
            <a:srgbClr val="DADBF1"/>
          </a:solidFill>
          <a:ln w="7620">
            <a:solidFill>
              <a:srgbClr val="C0C1D7"/>
            </a:solidFill>
            <a:prstDash val="solid"/>
          </a:ln>
        </p:spPr>
      </p:sp>
      <p:sp>
        <p:nvSpPr>
          <p:cNvPr id="10" name="Text 7"/>
          <p:cNvSpPr/>
          <p:nvPr/>
        </p:nvSpPr>
        <p:spPr>
          <a:xfrm>
            <a:off x="6271617" y="3191589"/>
            <a:ext cx="2248019" cy="269915"/>
          </a:xfrm>
          <a:prstGeom prst="rect">
            <a:avLst/>
          </a:prstGeom>
          <a:noFill/>
          <a:ln/>
        </p:spPr>
        <p:txBody>
          <a:bodyPr wrap="none" rtlCol="0" anchor="t"/>
          <a:lstStyle/>
          <a:p>
            <a:pPr marL="0" indent="0">
              <a:lnSpc>
                <a:spcPts val="2126"/>
              </a:lnSpc>
              <a:buNone/>
            </a:pPr>
            <a:r>
              <a:rPr lang="en-US" sz="1701" b="1" kern="0" spc="-51" dirty="0" err="1">
                <a:solidFill>
                  <a:srgbClr val="272525"/>
                </a:solidFill>
                <a:latin typeface="Inter" pitchFamily="34" charset="0"/>
                <a:ea typeface="Inter" pitchFamily="34" charset="-122"/>
                <a:cs typeface="Inter" pitchFamily="34" charset="-120"/>
              </a:rPr>
              <a:t>Proprietățile</a:t>
            </a:r>
            <a:r>
              <a:rPr lang="en-US" sz="1701" b="1" kern="0" spc="-51" dirty="0">
                <a:solidFill>
                  <a:srgbClr val="272525"/>
                </a:solidFill>
                <a:latin typeface="Inter" pitchFamily="34" charset="0"/>
                <a:ea typeface="Inter" pitchFamily="34" charset="-122"/>
                <a:cs typeface="Inter" pitchFamily="34" charset="-120"/>
              </a:rPr>
              <a:t> </a:t>
            </a:r>
            <a:r>
              <a:rPr lang="ro-RO" sz="1701" b="1" kern="0" spc="-51" dirty="0">
                <a:solidFill>
                  <a:srgbClr val="272525"/>
                </a:solidFill>
                <a:latin typeface="Inter" pitchFamily="34" charset="0"/>
                <a:ea typeface="Inter" pitchFamily="34" charset="-122"/>
                <a:cs typeface="Inter" pitchFamily="34" charset="-120"/>
              </a:rPr>
              <a:t>v</a:t>
            </a:r>
            <a:r>
              <a:rPr lang="en-US" sz="1701" b="1" kern="0" spc="-51" dirty="0" err="1">
                <a:solidFill>
                  <a:srgbClr val="272525"/>
                </a:solidFill>
                <a:latin typeface="Inter" pitchFamily="34" charset="0"/>
                <a:ea typeface="Inter" pitchFamily="34" charset="-122"/>
                <a:cs typeface="Inter" pitchFamily="34" charset="-120"/>
              </a:rPr>
              <a:t>ectorilor</a:t>
            </a:r>
            <a:endParaRPr lang="en-US" sz="1701" dirty="0"/>
          </a:p>
        </p:txBody>
      </p:sp>
      <p:sp>
        <p:nvSpPr>
          <p:cNvPr id="11" name="Text 8"/>
          <p:cNvSpPr/>
          <p:nvPr/>
        </p:nvSpPr>
        <p:spPr>
          <a:xfrm>
            <a:off x="6271617" y="3565088"/>
            <a:ext cx="7573566"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Vectorii sunt obiecte matematice puternice, deoarece pot fi adunați, scăzuți, înmulțiți cu scalari și combinate în moduri complexe. Aceste operații sunt esențiale în multe domenii, cum ar fi fizica, ingineria și matematica avansată.</a:t>
            </a:r>
            <a:endParaRPr lang="en-US" sz="1361" dirty="0"/>
          </a:p>
        </p:txBody>
      </p:sp>
      <p:sp>
        <p:nvSpPr>
          <p:cNvPr id="12" name="Shape 9"/>
          <p:cNvSpPr/>
          <p:nvPr/>
        </p:nvSpPr>
        <p:spPr>
          <a:xfrm>
            <a:off x="6091238" y="4747974"/>
            <a:ext cx="7934325" cy="1564005"/>
          </a:xfrm>
          <a:prstGeom prst="roundRect">
            <a:avLst>
              <a:gd name="adj" fmla="val 4972"/>
            </a:avLst>
          </a:prstGeom>
          <a:solidFill>
            <a:srgbClr val="DADBF1"/>
          </a:solidFill>
          <a:ln w="7620">
            <a:solidFill>
              <a:srgbClr val="C0C1D7"/>
            </a:solidFill>
            <a:prstDash val="solid"/>
          </a:ln>
        </p:spPr>
      </p:sp>
      <p:sp>
        <p:nvSpPr>
          <p:cNvPr id="13" name="Text 10"/>
          <p:cNvSpPr/>
          <p:nvPr/>
        </p:nvSpPr>
        <p:spPr>
          <a:xfrm>
            <a:off x="6271617" y="4928354"/>
            <a:ext cx="2172891" cy="269915"/>
          </a:xfrm>
          <a:prstGeom prst="rect">
            <a:avLst/>
          </a:prstGeom>
          <a:noFill/>
          <a:ln/>
        </p:spPr>
        <p:txBody>
          <a:bodyPr wrap="none" rtlCol="0" anchor="t"/>
          <a:lstStyle/>
          <a:p>
            <a:pPr marL="0" indent="0">
              <a:lnSpc>
                <a:spcPts val="2126"/>
              </a:lnSpc>
              <a:buNone/>
            </a:pPr>
            <a:r>
              <a:rPr lang="en-US" sz="1701" b="1" kern="0" spc="-51" dirty="0">
                <a:solidFill>
                  <a:srgbClr val="272525"/>
                </a:solidFill>
                <a:latin typeface="Inter" pitchFamily="34" charset="0"/>
                <a:ea typeface="Inter" pitchFamily="34" charset="-122"/>
                <a:cs typeface="Inter" pitchFamily="34" charset="-120"/>
              </a:rPr>
              <a:t>Aplicații ale </a:t>
            </a:r>
            <a:r>
              <a:rPr lang="ro-RO" sz="1701" b="1" kern="0" spc="-51" dirty="0">
                <a:solidFill>
                  <a:srgbClr val="272525"/>
                </a:solidFill>
                <a:latin typeface="Inter" pitchFamily="34" charset="0"/>
                <a:ea typeface="Inter" pitchFamily="34" charset="-122"/>
                <a:cs typeface="Inter" pitchFamily="34" charset="-120"/>
              </a:rPr>
              <a:t>v</a:t>
            </a:r>
            <a:r>
              <a:rPr lang="en-US" sz="1701" b="1" kern="0" spc="-51" dirty="0" err="1">
                <a:solidFill>
                  <a:srgbClr val="272525"/>
                </a:solidFill>
                <a:latin typeface="Inter" pitchFamily="34" charset="0"/>
                <a:ea typeface="Inter" pitchFamily="34" charset="-122"/>
                <a:cs typeface="Inter" pitchFamily="34" charset="-120"/>
              </a:rPr>
              <a:t>ectorilor</a:t>
            </a:r>
            <a:endParaRPr lang="en-US" sz="1701" dirty="0"/>
          </a:p>
        </p:txBody>
      </p:sp>
      <p:sp>
        <p:nvSpPr>
          <p:cNvPr id="14" name="Text 11"/>
          <p:cNvSpPr/>
          <p:nvPr/>
        </p:nvSpPr>
        <p:spPr>
          <a:xfrm>
            <a:off x="6271617" y="5301853"/>
            <a:ext cx="7573566"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Vectorii sunt utilizați pe scară largă în domenii precum mecanica, electrodinamica, geometria analitică și algebra lineară. Ei permit reprezentarea și manipularea cantităților fizice, cum ar fi forțe, viteze și accelerații, într-un mod precis și eficient.</a:t>
            </a:r>
            <a:endParaRPr lang="en-US" sz="1361" dirty="0"/>
          </a:p>
        </p:txBody>
      </p:sp>
      <p:sp>
        <p:nvSpPr>
          <p:cNvPr id="15" name="Shape 12"/>
          <p:cNvSpPr/>
          <p:nvPr/>
        </p:nvSpPr>
        <p:spPr>
          <a:xfrm>
            <a:off x="6091238" y="6484739"/>
            <a:ext cx="7934325" cy="1564005"/>
          </a:xfrm>
          <a:prstGeom prst="roundRect">
            <a:avLst>
              <a:gd name="adj" fmla="val 4972"/>
            </a:avLst>
          </a:prstGeom>
          <a:solidFill>
            <a:srgbClr val="DADBF1"/>
          </a:solidFill>
          <a:ln w="7620">
            <a:solidFill>
              <a:srgbClr val="C0C1D7"/>
            </a:solidFill>
            <a:prstDash val="solid"/>
          </a:ln>
        </p:spPr>
      </p:sp>
      <p:sp>
        <p:nvSpPr>
          <p:cNvPr id="16" name="Text 13"/>
          <p:cNvSpPr/>
          <p:nvPr/>
        </p:nvSpPr>
        <p:spPr>
          <a:xfrm>
            <a:off x="6271617" y="6665119"/>
            <a:ext cx="2160270" cy="269915"/>
          </a:xfrm>
          <a:prstGeom prst="rect">
            <a:avLst/>
          </a:prstGeom>
          <a:noFill/>
          <a:ln/>
        </p:spPr>
        <p:txBody>
          <a:bodyPr wrap="none" rtlCol="0" anchor="t"/>
          <a:lstStyle/>
          <a:p>
            <a:pPr marL="0" indent="0">
              <a:lnSpc>
                <a:spcPts val="2126"/>
              </a:lnSpc>
              <a:buNone/>
            </a:pPr>
            <a:r>
              <a:rPr lang="en-US" sz="1701" b="1" kern="0" spc="-51" dirty="0" err="1">
                <a:solidFill>
                  <a:srgbClr val="272525"/>
                </a:solidFill>
                <a:latin typeface="Inter" pitchFamily="34" charset="0"/>
                <a:ea typeface="Inter" pitchFamily="34" charset="-122"/>
                <a:cs typeface="Inter" pitchFamily="34" charset="-120"/>
              </a:rPr>
              <a:t>Importanța</a:t>
            </a:r>
            <a:r>
              <a:rPr lang="en-US" sz="1701" b="1" kern="0" spc="-51" dirty="0">
                <a:solidFill>
                  <a:srgbClr val="272525"/>
                </a:solidFill>
                <a:latin typeface="Inter" pitchFamily="34" charset="0"/>
                <a:ea typeface="Inter" pitchFamily="34" charset="-122"/>
                <a:cs typeface="Inter" pitchFamily="34" charset="-120"/>
              </a:rPr>
              <a:t> </a:t>
            </a:r>
            <a:r>
              <a:rPr lang="ro-RO" sz="1701" b="1" kern="0" spc="-51" dirty="0">
                <a:solidFill>
                  <a:srgbClr val="272525"/>
                </a:solidFill>
                <a:latin typeface="Inter" pitchFamily="34" charset="0"/>
                <a:ea typeface="Inter" pitchFamily="34" charset="-122"/>
                <a:cs typeface="Inter" pitchFamily="34" charset="-120"/>
              </a:rPr>
              <a:t>v</a:t>
            </a:r>
            <a:r>
              <a:rPr lang="en-US" sz="1701" b="1" kern="0" spc="-51" dirty="0" err="1">
                <a:solidFill>
                  <a:srgbClr val="272525"/>
                </a:solidFill>
                <a:latin typeface="Inter" pitchFamily="34" charset="0"/>
                <a:ea typeface="Inter" pitchFamily="34" charset="-122"/>
                <a:cs typeface="Inter" pitchFamily="34" charset="-120"/>
              </a:rPr>
              <a:t>ectorilor</a:t>
            </a:r>
            <a:endParaRPr lang="en-US" sz="1701" dirty="0"/>
          </a:p>
        </p:txBody>
      </p:sp>
      <p:sp>
        <p:nvSpPr>
          <p:cNvPr id="17" name="Text 14"/>
          <p:cNvSpPr/>
          <p:nvPr/>
        </p:nvSpPr>
        <p:spPr>
          <a:xfrm>
            <a:off x="6271617" y="7038618"/>
            <a:ext cx="7573566"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Conceptul de vector este fundamental pentru înțelegerea și descrierea multor fenomene fizice și matematice complexe. Stăpânirea operațiilor cu vectori este esențială pentru progresul în domenii științifice și tehnologice avansate.</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224707" y="917972"/>
            <a:ext cx="5273635" cy="659130"/>
          </a:xfrm>
          <a:prstGeom prst="rect">
            <a:avLst/>
          </a:prstGeom>
          <a:noFill/>
          <a:ln/>
        </p:spPr>
        <p:txBody>
          <a:bodyPr wrap="none" rtlCol="0" anchor="t"/>
          <a:lstStyle/>
          <a:p>
            <a:pPr marL="0" indent="0">
              <a:lnSpc>
                <a:spcPts val="5191"/>
              </a:lnSpc>
              <a:buNone/>
            </a:pPr>
            <a:r>
              <a:rPr lang="en-US" sz="4153" b="1" kern="0" spc="-125" dirty="0" err="1">
                <a:solidFill>
                  <a:srgbClr val="000000"/>
                </a:solidFill>
                <a:latin typeface="Inter" pitchFamily="34" charset="0"/>
                <a:ea typeface="Inter" pitchFamily="34" charset="-122"/>
                <a:cs typeface="Inter" pitchFamily="34" charset="-120"/>
              </a:rPr>
              <a:t>Definiția</a:t>
            </a:r>
            <a:r>
              <a:rPr lang="en-US" sz="4153" b="1" kern="0" spc="-125" dirty="0">
                <a:solidFill>
                  <a:srgbClr val="000000"/>
                </a:solidFill>
                <a:latin typeface="Inter" pitchFamily="34" charset="0"/>
                <a:ea typeface="Inter" pitchFamily="34" charset="-122"/>
                <a:cs typeface="Inter" pitchFamily="34" charset="-120"/>
              </a:rPr>
              <a:t> </a:t>
            </a:r>
            <a:r>
              <a:rPr lang="ro-RO" sz="4153" b="1" kern="0" spc="-125" dirty="0">
                <a:solidFill>
                  <a:srgbClr val="000000"/>
                </a:solidFill>
                <a:latin typeface="Inter" pitchFamily="34" charset="0"/>
                <a:ea typeface="Inter" pitchFamily="34" charset="-122"/>
                <a:cs typeface="Inter" pitchFamily="34" charset="-120"/>
              </a:rPr>
              <a:t>v</a:t>
            </a:r>
            <a:r>
              <a:rPr lang="en-US" sz="4153" b="1" kern="0" spc="-125" dirty="0" err="1">
                <a:solidFill>
                  <a:srgbClr val="000000"/>
                </a:solidFill>
                <a:latin typeface="Inter" pitchFamily="34" charset="0"/>
                <a:ea typeface="Inter" pitchFamily="34" charset="-122"/>
                <a:cs typeface="Inter" pitchFamily="34" charset="-120"/>
              </a:rPr>
              <a:t>ectorului</a:t>
            </a:r>
            <a:endParaRPr lang="en-US" sz="4153" dirty="0"/>
          </a:p>
        </p:txBody>
      </p:sp>
      <p:sp>
        <p:nvSpPr>
          <p:cNvPr id="6" name="Shape 3"/>
          <p:cNvSpPr/>
          <p:nvPr/>
        </p:nvSpPr>
        <p:spPr>
          <a:xfrm>
            <a:off x="6519982" y="1893451"/>
            <a:ext cx="42148" cy="5418058"/>
          </a:xfrm>
          <a:prstGeom prst="roundRect">
            <a:avLst>
              <a:gd name="adj" fmla="val 225222"/>
            </a:avLst>
          </a:prstGeom>
          <a:solidFill>
            <a:srgbClr val="C0C1D7"/>
          </a:solidFill>
          <a:ln/>
        </p:spPr>
      </p:sp>
      <p:sp>
        <p:nvSpPr>
          <p:cNvPr id="7" name="Shape 4"/>
          <p:cNvSpPr/>
          <p:nvPr/>
        </p:nvSpPr>
        <p:spPr>
          <a:xfrm>
            <a:off x="6778347" y="2346960"/>
            <a:ext cx="738307" cy="42148"/>
          </a:xfrm>
          <a:prstGeom prst="roundRect">
            <a:avLst>
              <a:gd name="adj" fmla="val 225222"/>
            </a:avLst>
          </a:prstGeom>
          <a:solidFill>
            <a:srgbClr val="C0C1D7"/>
          </a:solidFill>
          <a:ln/>
        </p:spPr>
      </p:sp>
      <p:sp>
        <p:nvSpPr>
          <p:cNvPr id="8" name="Shape 5"/>
          <p:cNvSpPr/>
          <p:nvPr/>
        </p:nvSpPr>
        <p:spPr>
          <a:xfrm>
            <a:off x="6303764" y="2130743"/>
            <a:ext cx="474583" cy="474583"/>
          </a:xfrm>
          <a:prstGeom prst="roundRect">
            <a:avLst>
              <a:gd name="adj" fmla="val 20002"/>
            </a:avLst>
          </a:prstGeom>
          <a:solidFill>
            <a:srgbClr val="DADBF1"/>
          </a:solidFill>
          <a:ln w="7620">
            <a:solidFill>
              <a:srgbClr val="C0C1D7"/>
            </a:solidFill>
            <a:prstDash val="solid"/>
          </a:ln>
        </p:spPr>
      </p:sp>
      <p:sp>
        <p:nvSpPr>
          <p:cNvPr id="9" name="Text 6"/>
          <p:cNvSpPr/>
          <p:nvPr/>
        </p:nvSpPr>
        <p:spPr>
          <a:xfrm>
            <a:off x="6468308" y="2209800"/>
            <a:ext cx="145375" cy="316468"/>
          </a:xfrm>
          <a:prstGeom prst="rect">
            <a:avLst/>
          </a:prstGeom>
          <a:noFill/>
          <a:ln/>
        </p:spPr>
        <p:txBody>
          <a:bodyPr wrap="none" rtlCol="0" anchor="t"/>
          <a:lstStyle/>
          <a:p>
            <a:pPr marL="0" indent="0" algn="ctr">
              <a:lnSpc>
                <a:spcPts val="2492"/>
              </a:lnSpc>
              <a:buNone/>
            </a:pPr>
            <a:r>
              <a:rPr lang="en-US" sz="2492" b="1" kern="0" spc="-75" dirty="0">
                <a:solidFill>
                  <a:srgbClr val="272525"/>
                </a:solidFill>
                <a:latin typeface="Inter" pitchFamily="34" charset="0"/>
                <a:ea typeface="Inter" pitchFamily="34" charset="-122"/>
                <a:cs typeface="Inter" pitchFamily="34" charset="-120"/>
              </a:rPr>
              <a:t>1</a:t>
            </a:r>
            <a:endParaRPr lang="en-US" sz="2492" dirty="0"/>
          </a:p>
        </p:txBody>
      </p:sp>
      <p:sp>
        <p:nvSpPr>
          <p:cNvPr id="10" name="Text 7"/>
          <p:cNvSpPr/>
          <p:nvPr/>
        </p:nvSpPr>
        <p:spPr>
          <a:xfrm>
            <a:off x="7701201" y="2104311"/>
            <a:ext cx="2636758" cy="329565"/>
          </a:xfrm>
          <a:prstGeom prst="rect">
            <a:avLst/>
          </a:prstGeom>
          <a:noFill/>
          <a:ln/>
        </p:spPr>
        <p:txBody>
          <a:bodyPr wrap="none" rtlCol="0" anchor="t"/>
          <a:lstStyle/>
          <a:p>
            <a:pPr marL="0" indent="0" algn="l">
              <a:lnSpc>
                <a:spcPts val="2595"/>
              </a:lnSpc>
              <a:buNone/>
            </a:pPr>
            <a:r>
              <a:rPr lang="en-US" sz="2076" b="1" kern="0" spc="-62" dirty="0">
                <a:solidFill>
                  <a:srgbClr val="272525"/>
                </a:solidFill>
                <a:latin typeface="Inter" pitchFamily="34" charset="0"/>
                <a:ea typeface="Inter" pitchFamily="34" charset="-122"/>
                <a:cs typeface="Inter" pitchFamily="34" charset="-120"/>
              </a:rPr>
              <a:t>Punct de Început</a:t>
            </a:r>
            <a:endParaRPr lang="en-US" sz="2076" dirty="0"/>
          </a:p>
        </p:txBody>
      </p:sp>
      <p:sp>
        <p:nvSpPr>
          <p:cNvPr id="11" name="Text 8"/>
          <p:cNvSpPr/>
          <p:nvPr/>
        </p:nvSpPr>
        <p:spPr>
          <a:xfrm>
            <a:off x="7701201" y="2560439"/>
            <a:ext cx="6190893" cy="675084"/>
          </a:xfrm>
          <a:prstGeom prst="rect">
            <a:avLst/>
          </a:prstGeom>
          <a:noFill/>
          <a:ln/>
        </p:spPr>
        <p:txBody>
          <a:bodyPr wrap="square" rtlCol="0" anchor="t"/>
          <a:lstStyle/>
          <a:p>
            <a:pPr marL="0" indent="0" algn="l">
              <a:lnSpc>
                <a:spcPts val="2658"/>
              </a:lnSpc>
              <a:buNone/>
            </a:pPr>
            <a:r>
              <a:rPr lang="en-US" sz="1661" kern="0" spc="-33" dirty="0">
                <a:solidFill>
                  <a:srgbClr val="272525"/>
                </a:solidFill>
                <a:latin typeface="Inter" pitchFamily="34" charset="0"/>
                <a:ea typeface="Inter" pitchFamily="34" charset="-122"/>
                <a:cs typeface="Inter" pitchFamily="34" charset="-120"/>
              </a:rPr>
              <a:t>Fiecare vector are un punct de început, care reprezintă locația din care pornește vectorul în spațiu.</a:t>
            </a:r>
            <a:endParaRPr lang="en-US" sz="1661" dirty="0"/>
          </a:p>
        </p:txBody>
      </p:sp>
      <p:sp>
        <p:nvSpPr>
          <p:cNvPr id="12" name="Shape 9"/>
          <p:cNvSpPr/>
          <p:nvPr/>
        </p:nvSpPr>
        <p:spPr>
          <a:xfrm>
            <a:off x="6778347" y="4110752"/>
            <a:ext cx="738307" cy="42148"/>
          </a:xfrm>
          <a:prstGeom prst="roundRect">
            <a:avLst>
              <a:gd name="adj" fmla="val 225222"/>
            </a:avLst>
          </a:prstGeom>
          <a:solidFill>
            <a:srgbClr val="C0C1D7"/>
          </a:solidFill>
          <a:ln/>
        </p:spPr>
      </p:sp>
      <p:sp>
        <p:nvSpPr>
          <p:cNvPr id="13" name="Shape 10"/>
          <p:cNvSpPr/>
          <p:nvPr/>
        </p:nvSpPr>
        <p:spPr>
          <a:xfrm>
            <a:off x="6303764" y="3894534"/>
            <a:ext cx="474583" cy="474583"/>
          </a:xfrm>
          <a:prstGeom prst="roundRect">
            <a:avLst>
              <a:gd name="adj" fmla="val 20002"/>
            </a:avLst>
          </a:prstGeom>
          <a:solidFill>
            <a:srgbClr val="DADBF1"/>
          </a:solidFill>
          <a:ln w="7620">
            <a:solidFill>
              <a:srgbClr val="C0C1D7"/>
            </a:solidFill>
            <a:prstDash val="solid"/>
          </a:ln>
        </p:spPr>
      </p:sp>
      <p:sp>
        <p:nvSpPr>
          <p:cNvPr id="14" name="Text 11"/>
          <p:cNvSpPr/>
          <p:nvPr/>
        </p:nvSpPr>
        <p:spPr>
          <a:xfrm>
            <a:off x="6446044" y="3973592"/>
            <a:ext cx="189905" cy="316468"/>
          </a:xfrm>
          <a:prstGeom prst="rect">
            <a:avLst/>
          </a:prstGeom>
          <a:noFill/>
          <a:ln/>
        </p:spPr>
        <p:txBody>
          <a:bodyPr wrap="none" rtlCol="0" anchor="t"/>
          <a:lstStyle/>
          <a:p>
            <a:pPr marL="0" indent="0" algn="ctr">
              <a:lnSpc>
                <a:spcPts val="2492"/>
              </a:lnSpc>
              <a:buNone/>
            </a:pPr>
            <a:r>
              <a:rPr lang="en-US" sz="2492" b="1" kern="0" spc="-75" dirty="0">
                <a:solidFill>
                  <a:srgbClr val="272525"/>
                </a:solidFill>
                <a:latin typeface="Inter" pitchFamily="34" charset="0"/>
                <a:ea typeface="Inter" pitchFamily="34" charset="-122"/>
                <a:cs typeface="Inter" pitchFamily="34" charset="-120"/>
              </a:rPr>
              <a:t>2</a:t>
            </a:r>
            <a:endParaRPr lang="en-US" sz="2492" dirty="0"/>
          </a:p>
        </p:txBody>
      </p:sp>
      <p:sp>
        <p:nvSpPr>
          <p:cNvPr id="15" name="Text 12"/>
          <p:cNvSpPr/>
          <p:nvPr/>
        </p:nvSpPr>
        <p:spPr>
          <a:xfrm>
            <a:off x="7701201" y="3868103"/>
            <a:ext cx="2636758" cy="329565"/>
          </a:xfrm>
          <a:prstGeom prst="rect">
            <a:avLst/>
          </a:prstGeom>
          <a:noFill/>
          <a:ln/>
        </p:spPr>
        <p:txBody>
          <a:bodyPr wrap="none" rtlCol="0" anchor="t"/>
          <a:lstStyle/>
          <a:p>
            <a:pPr marL="0" indent="0" algn="l">
              <a:lnSpc>
                <a:spcPts val="2595"/>
              </a:lnSpc>
              <a:buNone/>
            </a:pPr>
            <a:r>
              <a:rPr lang="en-US" sz="2076" b="1" kern="0" spc="-62" dirty="0">
                <a:solidFill>
                  <a:srgbClr val="272525"/>
                </a:solidFill>
                <a:latin typeface="Inter" pitchFamily="34" charset="0"/>
                <a:ea typeface="Inter" pitchFamily="34" charset="-122"/>
                <a:cs typeface="Inter" pitchFamily="34" charset="-120"/>
              </a:rPr>
              <a:t>Direcție</a:t>
            </a:r>
            <a:endParaRPr lang="en-US" sz="2076" dirty="0"/>
          </a:p>
        </p:txBody>
      </p:sp>
      <p:sp>
        <p:nvSpPr>
          <p:cNvPr id="16" name="Text 13"/>
          <p:cNvSpPr/>
          <p:nvPr/>
        </p:nvSpPr>
        <p:spPr>
          <a:xfrm>
            <a:off x="7701201" y="4324231"/>
            <a:ext cx="6190893" cy="1012627"/>
          </a:xfrm>
          <a:prstGeom prst="rect">
            <a:avLst/>
          </a:prstGeom>
          <a:noFill/>
          <a:ln/>
        </p:spPr>
        <p:txBody>
          <a:bodyPr wrap="square" rtlCol="0" anchor="t"/>
          <a:lstStyle/>
          <a:p>
            <a:pPr marL="0" indent="0" algn="l">
              <a:lnSpc>
                <a:spcPts val="2658"/>
              </a:lnSpc>
              <a:buNone/>
            </a:pPr>
            <a:r>
              <a:rPr lang="en-US" sz="1661" kern="0" spc="-33" dirty="0">
                <a:solidFill>
                  <a:srgbClr val="272525"/>
                </a:solidFill>
                <a:latin typeface="Inter" pitchFamily="34" charset="0"/>
                <a:ea typeface="Inter" pitchFamily="34" charset="-122"/>
                <a:cs typeface="Inter" pitchFamily="34" charset="-120"/>
              </a:rPr>
              <a:t>Vectorul are o direcție specifică, de la punctul de început către un punct de sfârșit. Această direcție este esențială pentru multe aplicații.</a:t>
            </a:r>
            <a:endParaRPr lang="en-US" sz="1661" dirty="0"/>
          </a:p>
        </p:txBody>
      </p:sp>
      <p:sp>
        <p:nvSpPr>
          <p:cNvPr id="17" name="Shape 14"/>
          <p:cNvSpPr/>
          <p:nvPr/>
        </p:nvSpPr>
        <p:spPr>
          <a:xfrm>
            <a:off x="6778347" y="6212086"/>
            <a:ext cx="738307" cy="42148"/>
          </a:xfrm>
          <a:prstGeom prst="roundRect">
            <a:avLst>
              <a:gd name="adj" fmla="val 225222"/>
            </a:avLst>
          </a:prstGeom>
          <a:solidFill>
            <a:srgbClr val="C0C1D7"/>
          </a:solidFill>
          <a:ln/>
        </p:spPr>
      </p:sp>
      <p:sp>
        <p:nvSpPr>
          <p:cNvPr id="18" name="Shape 15"/>
          <p:cNvSpPr/>
          <p:nvPr/>
        </p:nvSpPr>
        <p:spPr>
          <a:xfrm>
            <a:off x="6303764" y="5995868"/>
            <a:ext cx="474583" cy="474583"/>
          </a:xfrm>
          <a:prstGeom prst="roundRect">
            <a:avLst>
              <a:gd name="adj" fmla="val 20002"/>
            </a:avLst>
          </a:prstGeom>
          <a:solidFill>
            <a:srgbClr val="DADBF1"/>
          </a:solidFill>
          <a:ln w="7620">
            <a:solidFill>
              <a:srgbClr val="C0C1D7"/>
            </a:solidFill>
            <a:prstDash val="solid"/>
          </a:ln>
        </p:spPr>
      </p:sp>
      <p:sp>
        <p:nvSpPr>
          <p:cNvPr id="19" name="Text 16"/>
          <p:cNvSpPr/>
          <p:nvPr/>
        </p:nvSpPr>
        <p:spPr>
          <a:xfrm>
            <a:off x="6441400" y="6074926"/>
            <a:ext cx="199192" cy="316468"/>
          </a:xfrm>
          <a:prstGeom prst="rect">
            <a:avLst/>
          </a:prstGeom>
          <a:noFill/>
          <a:ln/>
        </p:spPr>
        <p:txBody>
          <a:bodyPr wrap="none" rtlCol="0" anchor="t"/>
          <a:lstStyle/>
          <a:p>
            <a:pPr marL="0" indent="0" algn="ctr">
              <a:lnSpc>
                <a:spcPts val="2492"/>
              </a:lnSpc>
              <a:buNone/>
            </a:pPr>
            <a:r>
              <a:rPr lang="en-US" sz="2492" b="1" kern="0" spc="-75" dirty="0">
                <a:solidFill>
                  <a:srgbClr val="272525"/>
                </a:solidFill>
                <a:latin typeface="Inter" pitchFamily="34" charset="0"/>
                <a:ea typeface="Inter" pitchFamily="34" charset="-122"/>
                <a:cs typeface="Inter" pitchFamily="34" charset="-120"/>
              </a:rPr>
              <a:t>3</a:t>
            </a:r>
            <a:endParaRPr lang="en-US" sz="2492" dirty="0"/>
          </a:p>
        </p:txBody>
      </p:sp>
      <p:sp>
        <p:nvSpPr>
          <p:cNvPr id="20" name="Text 17"/>
          <p:cNvSpPr/>
          <p:nvPr/>
        </p:nvSpPr>
        <p:spPr>
          <a:xfrm>
            <a:off x="7701201" y="5969437"/>
            <a:ext cx="2636758" cy="329565"/>
          </a:xfrm>
          <a:prstGeom prst="rect">
            <a:avLst/>
          </a:prstGeom>
          <a:noFill/>
          <a:ln/>
        </p:spPr>
        <p:txBody>
          <a:bodyPr wrap="none" rtlCol="0" anchor="t"/>
          <a:lstStyle/>
          <a:p>
            <a:pPr marL="0" indent="0" algn="l">
              <a:lnSpc>
                <a:spcPts val="2595"/>
              </a:lnSpc>
              <a:buNone/>
            </a:pPr>
            <a:r>
              <a:rPr lang="en-US" sz="2076" b="1" kern="0" spc="-62" dirty="0">
                <a:solidFill>
                  <a:srgbClr val="272525"/>
                </a:solidFill>
                <a:latin typeface="Inter" pitchFamily="34" charset="0"/>
                <a:ea typeface="Inter" pitchFamily="34" charset="-122"/>
                <a:cs typeface="Inter" pitchFamily="34" charset="-120"/>
              </a:rPr>
              <a:t>Magnitudine</a:t>
            </a:r>
            <a:endParaRPr lang="en-US" sz="2076" dirty="0"/>
          </a:p>
        </p:txBody>
      </p:sp>
      <p:sp>
        <p:nvSpPr>
          <p:cNvPr id="21" name="Text 18"/>
          <p:cNvSpPr/>
          <p:nvPr/>
        </p:nvSpPr>
        <p:spPr>
          <a:xfrm>
            <a:off x="7701201" y="6425565"/>
            <a:ext cx="6190893" cy="675084"/>
          </a:xfrm>
          <a:prstGeom prst="rect">
            <a:avLst/>
          </a:prstGeom>
          <a:noFill/>
          <a:ln/>
        </p:spPr>
        <p:txBody>
          <a:bodyPr wrap="square" rtlCol="0" anchor="t"/>
          <a:lstStyle/>
          <a:p>
            <a:pPr marL="0" indent="0" algn="l">
              <a:lnSpc>
                <a:spcPts val="2658"/>
              </a:lnSpc>
              <a:buNone/>
            </a:pPr>
            <a:r>
              <a:rPr lang="en-US" sz="1661" kern="0" spc="-33" dirty="0">
                <a:solidFill>
                  <a:srgbClr val="272525"/>
                </a:solidFill>
                <a:latin typeface="Inter" pitchFamily="34" charset="0"/>
                <a:ea typeface="Inter" pitchFamily="34" charset="-122"/>
                <a:cs typeface="Inter" pitchFamily="34" charset="-120"/>
              </a:rPr>
              <a:t>Fiecare vector are o magnitudine (lungime) definită, care reprezintă distanța între punctul de început și punctul de sfârșit.</a:t>
            </a:r>
            <a:endParaRPr lang="en-US" sz="16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714149"/>
          </a:xfrm>
          <a:prstGeom prst="rect">
            <a:avLst/>
          </a:prstGeom>
        </p:spPr>
      </p:pic>
      <p:sp>
        <p:nvSpPr>
          <p:cNvPr id="5" name="Text 2"/>
          <p:cNvSpPr/>
          <p:nvPr/>
        </p:nvSpPr>
        <p:spPr>
          <a:xfrm>
            <a:off x="1384816" y="3312795"/>
            <a:ext cx="5428298" cy="678418"/>
          </a:xfrm>
          <a:prstGeom prst="rect">
            <a:avLst/>
          </a:prstGeom>
          <a:noFill/>
          <a:ln/>
        </p:spPr>
        <p:txBody>
          <a:bodyPr wrap="none" rtlCol="0" anchor="t"/>
          <a:lstStyle/>
          <a:p>
            <a:pPr marL="0" indent="0">
              <a:lnSpc>
                <a:spcPts val="5343"/>
              </a:lnSpc>
              <a:buNone/>
            </a:pPr>
            <a:r>
              <a:rPr lang="en-US" sz="4274" b="1" kern="0" spc="-128" dirty="0">
                <a:solidFill>
                  <a:srgbClr val="000000"/>
                </a:solidFill>
                <a:latin typeface="Inter" pitchFamily="34" charset="0"/>
                <a:ea typeface="Inter" pitchFamily="34" charset="-122"/>
                <a:cs typeface="Inter" pitchFamily="34" charset="-120"/>
              </a:rPr>
              <a:t>Operații cu </a:t>
            </a:r>
            <a:r>
              <a:rPr lang="ro-RO" sz="4274" b="1" kern="0" spc="-128" dirty="0">
                <a:solidFill>
                  <a:srgbClr val="000000"/>
                </a:solidFill>
                <a:latin typeface="Inter" pitchFamily="34" charset="0"/>
                <a:ea typeface="Inter" pitchFamily="34" charset="-122"/>
                <a:cs typeface="Inter" pitchFamily="34" charset="-120"/>
              </a:rPr>
              <a:t>v</a:t>
            </a:r>
            <a:r>
              <a:rPr lang="en-US" sz="4274" b="1" kern="0" spc="-128" dirty="0" err="1">
                <a:solidFill>
                  <a:srgbClr val="000000"/>
                </a:solidFill>
                <a:latin typeface="Inter" pitchFamily="34" charset="0"/>
                <a:ea typeface="Inter" pitchFamily="34" charset="-122"/>
                <a:cs typeface="Inter" pitchFamily="34" charset="-120"/>
              </a:rPr>
              <a:t>ectori</a:t>
            </a:r>
            <a:endParaRPr lang="en-US" sz="4274" dirty="0"/>
          </a:p>
        </p:txBody>
      </p:sp>
      <p:pic>
        <p:nvPicPr>
          <p:cNvPr id="6" name="Image 1" descr="preencoded.png"/>
          <p:cNvPicPr>
            <a:picLocks noChangeAspect="1"/>
          </p:cNvPicPr>
          <p:nvPr/>
        </p:nvPicPr>
        <p:blipFill>
          <a:blip r:embed="rId4"/>
          <a:stretch>
            <a:fillRect/>
          </a:stretch>
        </p:blipFill>
        <p:spPr>
          <a:xfrm>
            <a:off x="1384816" y="4316849"/>
            <a:ext cx="542806" cy="542806"/>
          </a:xfrm>
          <a:prstGeom prst="rect">
            <a:avLst/>
          </a:prstGeom>
        </p:spPr>
      </p:pic>
      <p:sp>
        <p:nvSpPr>
          <p:cNvPr id="7" name="Text 3"/>
          <p:cNvSpPr/>
          <p:nvPr/>
        </p:nvSpPr>
        <p:spPr>
          <a:xfrm>
            <a:off x="1384816" y="5076706"/>
            <a:ext cx="2714149" cy="339328"/>
          </a:xfrm>
          <a:prstGeom prst="rect">
            <a:avLst/>
          </a:prstGeom>
          <a:noFill/>
          <a:ln/>
        </p:spPr>
        <p:txBody>
          <a:bodyPr wrap="none" rtlCol="0" anchor="t"/>
          <a:lstStyle/>
          <a:p>
            <a:pPr marL="0" indent="0" algn="l">
              <a:lnSpc>
                <a:spcPts val="2671"/>
              </a:lnSpc>
              <a:buNone/>
            </a:pPr>
            <a:r>
              <a:rPr lang="en-US" sz="2137" b="1" kern="0" spc="-64" dirty="0">
                <a:solidFill>
                  <a:srgbClr val="272525"/>
                </a:solidFill>
                <a:latin typeface="Inter" pitchFamily="34" charset="0"/>
                <a:ea typeface="Inter" pitchFamily="34" charset="-122"/>
                <a:cs typeface="Inter" pitchFamily="34" charset="-120"/>
              </a:rPr>
              <a:t>Adunare</a:t>
            </a:r>
            <a:endParaRPr lang="en-US" sz="2137" dirty="0"/>
          </a:p>
        </p:txBody>
      </p:sp>
      <p:sp>
        <p:nvSpPr>
          <p:cNvPr id="8" name="Text 4"/>
          <p:cNvSpPr/>
          <p:nvPr/>
        </p:nvSpPr>
        <p:spPr>
          <a:xfrm>
            <a:off x="1384816" y="5546288"/>
            <a:ext cx="2720935" cy="1737122"/>
          </a:xfrm>
          <a:prstGeom prst="rect">
            <a:avLst/>
          </a:prstGeom>
          <a:noFill/>
          <a:ln/>
        </p:spPr>
        <p:txBody>
          <a:bodyPr wrap="square" rtlCol="0" anchor="t"/>
          <a:lstStyle/>
          <a:p>
            <a:pPr marL="0" indent="0" algn="l">
              <a:lnSpc>
                <a:spcPts val="2736"/>
              </a:lnSpc>
              <a:buNone/>
            </a:pPr>
            <a:r>
              <a:rPr lang="en-US" sz="1710" kern="0" spc="-34" dirty="0">
                <a:solidFill>
                  <a:srgbClr val="272525"/>
                </a:solidFill>
                <a:latin typeface="Inter" pitchFamily="34" charset="0"/>
                <a:ea typeface="Inter" pitchFamily="34" charset="-122"/>
                <a:cs typeface="Inter" pitchFamily="34" charset="-120"/>
              </a:rPr>
              <a:t>Doi vectori pot fi adunați pentru a obține un al treilea vector, a cărui magnitudine și direcție sunt determinate de cei doi vectori inițiali.</a:t>
            </a:r>
            <a:endParaRPr lang="en-US" sz="1710" dirty="0"/>
          </a:p>
        </p:txBody>
      </p:sp>
      <p:pic>
        <p:nvPicPr>
          <p:cNvPr id="9" name="Image 2" descr="preencoded.png"/>
          <p:cNvPicPr>
            <a:picLocks noChangeAspect="1"/>
          </p:cNvPicPr>
          <p:nvPr/>
        </p:nvPicPr>
        <p:blipFill>
          <a:blip r:embed="rId5"/>
          <a:stretch>
            <a:fillRect/>
          </a:stretch>
        </p:blipFill>
        <p:spPr>
          <a:xfrm>
            <a:off x="4431387" y="4316849"/>
            <a:ext cx="542806" cy="542806"/>
          </a:xfrm>
          <a:prstGeom prst="rect">
            <a:avLst/>
          </a:prstGeom>
        </p:spPr>
      </p:pic>
      <p:sp>
        <p:nvSpPr>
          <p:cNvPr id="10" name="Text 5"/>
          <p:cNvSpPr/>
          <p:nvPr/>
        </p:nvSpPr>
        <p:spPr>
          <a:xfrm>
            <a:off x="4431387" y="5076706"/>
            <a:ext cx="2714149" cy="339328"/>
          </a:xfrm>
          <a:prstGeom prst="rect">
            <a:avLst/>
          </a:prstGeom>
          <a:noFill/>
          <a:ln/>
        </p:spPr>
        <p:txBody>
          <a:bodyPr wrap="none" rtlCol="0" anchor="t"/>
          <a:lstStyle/>
          <a:p>
            <a:pPr marL="0" indent="0" algn="l">
              <a:lnSpc>
                <a:spcPts val="2671"/>
              </a:lnSpc>
              <a:buNone/>
            </a:pPr>
            <a:r>
              <a:rPr lang="en-US" sz="2137" b="1" kern="0" spc="-64" dirty="0">
                <a:solidFill>
                  <a:srgbClr val="272525"/>
                </a:solidFill>
                <a:latin typeface="Inter" pitchFamily="34" charset="0"/>
                <a:ea typeface="Inter" pitchFamily="34" charset="-122"/>
                <a:cs typeface="Inter" pitchFamily="34" charset="-120"/>
              </a:rPr>
              <a:t>Scădere</a:t>
            </a:r>
            <a:endParaRPr lang="en-US" sz="2137" dirty="0"/>
          </a:p>
        </p:txBody>
      </p:sp>
      <p:sp>
        <p:nvSpPr>
          <p:cNvPr id="11" name="Text 6"/>
          <p:cNvSpPr/>
          <p:nvPr/>
        </p:nvSpPr>
        <p:spPr>
          <a:xfrm>
            <a:off x="4431387" y="5546288"/>
            <a:ext cx="2720935" cy="1737122"/>
          </a:xfrm>
          <a:prstGeom prst="rect">
            <a:avLst/>
          </a:prstGeom>
          <a:noFill/>
          <a:ln/>
        </p:spPr>
        <p:txBody>
          <a:bodyPr wrap="square" rtlCol="0" anchor="t"/>
          <a:lstStyle/>
          <a:p>
            <a:pPr marL="0" indent="0" algn="l">
              <a:lnSpc>
                <a:spcPts val="2736"/>
              </a:lnSpc>
              <a:buNone/>
            </a:pPr>
            <a:r>
              <a:rPr lang="en-US" sz="1710" kern="0" spc="-34" dirty="0">
                <a:solidFill>
                  <a:srgbClr val="272525"/>
                </a:solidFill>
                <a:latin typeface="Inter" pitchFamily="34" charset="0"/>
                <a:ea typeface="Inter" pitchFamily="34" charset="-122"/>
                <a:cs typeface="Inter" pitchFamily="34" charset="-120"/>
              </a:rPr>
              <a:t>Scăderea a doi vectori este operația inversă a adunării. Rezultatul este un vector cu direcția opusă celui de-al doilea vector.</a:t>
            </a:r>
            <a:endParaRPr lang="en-US" sz="1710" dirty="0"/>
          </a:p>
        </p:txBody>
      </p:sp>
      <p:pic>
        <p:nvPicPr>
          <p:cNvPr id="12" name="Image 3" descr="preencoded.png"/>
          <p:cNvPicPr>
            <a:picLocks noChangeAspect="1"/>
          </p:cNvPicPr>
          <p:nvPr/>
        </p:nvPicPr>
        <p:blipFill>
          <a:blip r:embed="rId6"/>
          <a:stretch>
            <a:fillRect/>
          </a:stretch>
        </p:blipFill>
        <p:spPr>
          <a:xfrm>
            <a:off x="7477958" y="4316849"/>
            <a:ext cx="542806" cy="542806"/>
          </a:xfrm>
          <a:prstGeom prst="rect">
            <a:avLst/>
          </a:prstGeom>
        </p:spPr>
      </p:pic>
      <p:sp>
        <p:nvSpPr>
          <p:cNvPr id="13" name="Text 7"/>
          <p:cNvSpPr/>
          <p:nvPr/>
        </p:nvSpPr>
        <p:spPr>
          <a:xfrm>
            <a:off x="7477958" y="5076706"/>
            <a:ext cx="2714149" cy="339328"/>
          </a:xfrm>
          <a:prstGeom prst="rect">
            <a:avLst/>
          </a:prstGeom>
          <a:noFill/>
          <a:ln/>
        </p:spPr>
        <p:txBody>
          <a:bodyPr wrap="none" rtlCol="0" anchor="t"/>
          <a:lstStyle/>
          <a:p>
            <a:pPr marL="0" indent="0" algn="l">
              <a:lnSpc>
                <a:spcPts val="2671"/>
              </a:lnSpc>
              <a:buNone/>
            </a:pPr>
            <a:r>
              <a:rPr lang="en-US" sz="2137" b="1" kern="0" spc="-64" dirty="0">
                <a:solidFill>
                  <a:srgbClr val="272525"/>
                </a:solidFill>
                <a:latin typeface="Inter" pitchFamily="34" charset="0"/>
                <a:ea typeface="Inter" pitchFamily="34" charset="-122"/>
                <a:cs typeface="Inter" pitchFamily="34" charset="-120"/>
              </a:rPr>
              <a:t>Înmulțire cu Scalar</a:t>
            </a:r>
            <a:endParaRPr lang="en-US" sz="2137" dirty="0"/>
          </a:p>
        </p:txBody>
      </p:sp>
      <p:sp>
        <p:nvSpPr>
          <p:cNvPr id="14" name="Text 8"/>
          <p:cNvSpPr/>
          <p:nvPr/>
        </p:nvSpPr>
        <p:spPr>
          <a:xfrm>
            <a:off x="7477958" y="5546288"/>
            <a:ext cx="2720935" cy="2084546"/>
          </a:xfrm>
          <a:prstGeom prst="rect">
            <a:avLst/>
          </a:prstGeom>
          <a:noFill/>
          <a:ln/>
        </p:spPr>
        <p:txBody>
          <a:bodyPr wrap="square" rtlCol="0" anchor="t"/>
          <a:lstStyle/>
          <a:p>
            <a:pPr marL="0" indent="0" algn="l">
              <a:lnSpc>
                <a:spcPts val="2736"/>
              </a:lnSpc>
              <a:buNone/>
            </a:pPr>
            <a:r>
              <a:rPr lang="en-US" sz="1710" kern="0" spc="-34" dirty="0">
                <a:solidFill>
                  <a:srgbClr val="272525"/>
                </a:solidFill>
                <a:latin typeface="Inter" pitchFamily="34" charset="0"/>
                <a:ea typeface="Inter" pitchFamily="34" charset="-122"/>
                <a:cs typeface="Inter" pitchFamily="34" charset="-120"/>
              </a:rPr>
              <a:t>Un vector poate fi înmulțit cu un număr real (scalar) pentru a obține un nou vector cu aceeași direcție, dar cu o magnitudine diferită.</a:t>
            </a:r>
            <a:endParaRPr lang="en-US" sz="1710" dirty="0"/>
          </a:p>
        </p:txBody>
      </p:sp>
      <p:pic>
        <p:nvPicPr>
          <p:cNvPr id="15" name="Image 4" descr="preencoded.png"/>
          <p:cNvPicPr>
            <a:picLocks noChangeAspect="1"/>
          </p:cNvPicPr>
          <p:nvPr/>
        </p:nvPicPr>
        <p:blipFill>
          <a:blip r:embed="rId7"/>
          <a:stretch>
            <a:fillRect/>
          </a:stretch>
        </p:blipFill>
        <p:spPr>
          <a:xfrm>
            <a:off x="10524530" y="4316849"/>
            <a:ext cx="542806" cy="542806"/>
          </a:xfrm>
          <a:prstGeom prst="rect">
            <a:avLst/>
          </a:prstGeom>
        </p:spPr>
      </p:pic>
      <p:sp>
        <p:nvSpPr>
          <p:cNvPr id="16" name="Text 9"/>
          <p:cNvSpPr/>
          <p:nvPr/>
        </p:nvSpPr>
        <p:spPr>
          <a:xfrm>
            <a:off x="10524530" y="5076706"/>
            <a:ext cx="2714149" cy="339328"/>
          </a:xfrm>
          <a:prstGeom prst="rect">
            <a:avLst/>
          </a:prstGeom>
          <a:noFill/>
          <a:ln/>
        </p:spPr>
        <p:txBody>
          <a:bodyPr wrap="none" rtlCol="0" anchor="t"/>
          <a:lstStyle/>
          <a:p>
            <a:pPr marL="0" indent="0" algn="l">
              <a:lnSpc>
                <a:spcPts val="2671"/>
              </a:lnSpc>
              <a:buNone/>
            </a:pPr>
            <a:r>
              <a:rPr lang="en-US" sz="2137" b="1" kern="0" spc="-64" dirty="0">
                <a:solidFill>
                  <a:srgbClr val="272525"/>
                </a:solidFill>
                <a:latin typeface="Inter" pitchFamily="34" charset="0"/>
                <a:ea typeface="Inter" pitchFamily="34" charset="-122"/>
                <a:cs typeface="Inter" pitchFamily="34" charset="-120"/>
              </a:rPr>
              <a:t>Împărțire la Scalar</a:t>
            </a:r>
            <a:endParaRPr lang="en-US" sz="2137" dirty="0"/>
          </a:p>
        </p:txBody>
      </p:sp>
      <p:sp>
        <p:nvSpPr>
          <p:cNvPr id="17" name="Text 10"/>
          <p:cNvSpPr/>
          <p:nvPr/>
        </p:nvSpPr>
        <p:spPr>
          <a:xfrm>
            <a:off x="10524530" y="5546288"/>
            <a:ext cx="2721054" cy="2084546"/>
          </a:xfrm>
          <a:prstGeom prst="rect">
            <a:avLst/>
          </a:prstGeom>
          <a:noFill/>
          <a:ln/>
        </p:spPr>
        <p:txBody>
          <a:bodyPr wrap="square" rtlCol="0" anchor="t"/>
          <a:lstStyle/>
          <a:p>
            <a:pPr marL="0" indent="0" algn="l">
              <a:lnSpc>
                <a:spcPts val="2736"/>
              </a:lnSpc>
              <a:buNone/>
            </a:pPr>
            <a:r>
              <a:rPr lang="en-US" sz="1710" kern="0" spc="-34" dirty="0">
                <a:solidFill>
                  <a:srgbClr val="272525"/>
                </a:solidFill>
                <a:latin typeface="Inter" pitchFamily="34" charset="0"/>
                <a:ea typeface="Inter" pitchFamily="34" charset="-122"/>
                <a:cs typeface="Inter" pitchFamily="34" charset="-120"/>
              </a:rPr>
              <a:t>Un vector poate fi împărțit la un număr real (scalar) pentru a obține un nou vector cu aceeași direcție, dar cu o magnitudine diferită.</a:t>
            </a:r>
            <a:endParaRPr lang="en-US" sz="17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88658" y="1109424"/>
            <a:ext cx="4919424" cy="614958"/>
          </a:xfrm>
          <a:prstGeom prst="rect">
            <a:avLst/>
          </a:prstGeom>
          <a:noFill/>
          <a:ln/>
        </p:spPr>
        <p:txBody>
          <a:bodyPr wrap="none" rtlCol="0" anchor="t"/>
          <a:lstStyle/>
          <a:p>
            <a:pPr marL="0" indent="0">
              <a:lnSpc>
                <a:spcPts val="4842"/>
              </a:lnSpc>
              <a:buNone/>
            </a:pPr>
            <a:r>
              <a:rPr lang="en-US" sz="3874" b="1" kern="0" spc="-116" dirty="0" err="1">
                <a:solidFill>
                  <a:srgbClr val="000000"/>
                </a:solidFill>
                <a:latin typeface="Inter" pitchFamily="34" charset="0"/>
                <a:ea typeface="Inter" pitchFamily="34" charset="-122"/>
                <a:cs typeface="Inter" pitchFamily="34" charset="-120"/>
              </a:rPr>
              <a:t>Vectori</a:t>
            </a:r>
            <a:r>
              <a:rPr lang="en-US" sz="3874" b="1" kern="0" spc="-116" dirty="0">
                <a:solidFill>
                  <a:srgbClr val="000000"/>
                </a:solidFill>
                <a:latin typeface="Inter" pitchFamily="34" charset="0"/>
                <a:ea typeface="Inter" pitchFamily="34" charset="-122"/>
                <a:cs typeface="Inter" pitchFamily="34" charset="-120"/>
              </a:rPr>
              <a:t> </a:t>
            </a:r>
            <a:r>
              <a:rPr lang="ro-RO" sz="3874" b="1" kern="0" spc="-116" dirty="0">
                <a:solidFill>
                  <a:srgbClr val="000000"/>
                </a:solidFill>
                <a:latin typeface="Inter" pitchFamily="34" charset="0"/>
                <a:ea typeface="Inter" pitchFamily="34" charset="-122"/>
                <a:cs typeface="Inter" pitchFamily="34" charset="-120"/>
              </a:rPr>
              <a:t>c</a:t>
            </a:r>
            <a:r>
              <a:rPr lang="en-US" sz="3874" b="1" kern="0" spc="-116" dirty="0" err="1">
                <a:solidFill>
                  <a:srgbClr val="000000"/>
                </a:solidFill>
                <a:latin typeface="Inter" pitchFamily="34" charset="0"/>
                <a:ea typeface="Inter" pitchFamily="34" charset="-122"/>
                <a:cs typeface="Inter" pitchFamily="34" charset="-120"/>
              </a:rPr>
              <a:t>oliniari</a:t>
            </a:r>
            <a:endParaRPr lang="en-US" sz="3874" dirty="0"/>
          </a:p>
        </p:txBody>
      </p:sp>
      <p:pic>
        <p:nvPicPr>
          <p:cNvPr id="6" name="Image 1" descr="preencoded.png"/>
          <p:cNvPicPr>
            <a:picLocks noChangeAspect="1"/>
          </p:cNvPicPr>
          <p:nvPr/>
        </p:nvPicPr>
        <p:blipFill>
          <a:blip r:embed="rId4"/>
          <a:stretch>
            <a:fillRect/>
          </a:stretch>
        </p:blipFill>
        <p:spPr>
          <a:xfrm>
            <a:off x="688658" y="2019538"/>
            <a:ext cx="983813" cy="1574244"/>
          </a:xfrm>
          <a:prstGeom prst="rect">
            <a:avLst/>
          </a:prstGeom>
        </p:spPr>
      </p:pic>
      <p:sp>
        <p:nvSpPr>
          <p:cNvPr id="7" name="Text 3"/>
          <p:cNvSpPr/>
          <p:nvPr/>
        </p:nvSpPr>
        <p:spPr>
          <a:xfrm>
            <a:off x="1967627" y="2216229"/>
            <a:ext cx="2459712" cy="307419"/>
          </a:xfrm>
          <a:prstGeom prst="rect">
            <a:avLst/>
          </a:prstGeom>
          <a:noFill/>
          <a:ln/>
        </p:spPr>
        <p:txBody>
          <a:bodyPr wrap="none" rtlCol="0" anchor="t"/>
          <a:lstStyle/>
          <a:p>
            <a:pPr marL="0" indent="0" algn="l">
              <a:lnSpc>
                <a:spcPts val="2421"/>
              </a:lnSpc>
              <a:buNone/>
            </a:pPr>
            <a:r>
              <a:rPr lang="en-US" sz="1937" b="1" kern="0" spc="-58" dirty="0">
                <a:solidFill>
                  <a:srgbClr val="272525"/>
                </a:solidFill>
                <a:latin typeface="Inter" pitchFamily="34" charset="0"/>
                <a:ea typeface="Inter" pitchFamily="34" charset="-122"/>
                <a:cs typeface="Inter" pitchFamily="34" charset="-120"/>
              </a:rPr>
              <a:t>Definiția</a:t>
            </a:r>
            <a:endParaRPr lang="en-US" sz="1937" dirty="0"/>
          </a:p>
        </p:txBody>
      </p:sp>
      <p:sp>
        <p:nvSpPr>
          <p:cNvPr id="8" name="Text 4"/>
          <p:cNvSpPr/>
          <p:nvPr/>
        </p:nvSpPr>
        <p:spPr>
          <a:xfrm>
            <a:off x="1967627" y="2641640"/>
            <a:ext cx="6487716" cy="629603"/>
          </a:xfrm>
          <a:prstGeom prst="rect">
            <a:avLst/>
          </a:prstGeom>
          <a:noFill/>
          <a:ln/>
        </p:spPr>
        <p:txBody>
          <a:bodyPr wrap="square" rtlCol="0" anchor="t"/>
          <a:lstStyle/>
          <a:p>
            <a:pPr marL="0" indent="0" algn="l">
              <a:lnSpc>
                <a:spcPts val="2479"/>
              </a:lnSpc>
              <a:buNone/>
            </a:pPr>
            <a:r>
              <a:rPr lang="en-US" sz="1549" kern="0" spc="-31" dirty="0">
                <a:solidFill>
                  <a:srgbClr val="272525"/>
                </a:solidFill>
                <a:latin typeface="Inter" pitchFamily="34" charset="0"/>
                <a:ea typeface="Inter" pitchFamily="34" charset="-122"/>
                <a:cs typeface="Inter" pitchFamily="34" charset="-120"/>
              </a:rPr>
              <a:t>Doi sau mai mulți vectori sunt coliniari dacă au aceeași direcție, adică sunt alinați pe aceeași linie dreaptă.</a:t>
            </a:r>
            <a:endParaRPr lang="en-US" sz="1549" dirty="0"/>
          </a:p>
        </p:txBody>
      </p:sp>
      <p:pic>
        <p:nvPicPr>
          <p:cNvPr id="9" name="Image 2" descr="preencoded.png"/>
          <p:cNvPicPr>
            <a:picLocks noChangeAspect="1"/>
          </p:cNvPicPr>
          <p:nvPr/>
        </p:nvPicPr>
        <p:blipFill>
          <a:blip r:embed="rId5"/>
          <a:stretch>
            <a:fillRect/>
          </a:stretch>
        </p:blipFill>
        <p:spPr>
          <a:xfrm>
            <a:off x="688658" y="3593783"/>
            <a:ext cx="983813" cy="1763197"/>
          </a:xfrm>
          <a:prstGeom prst="rect">
            <a:avLst/>
          </a:prstGeom>
        </p:spPr>
      </p:pic>
      <p:sp>
        <p:nvSpPr>
          <p:cNvPr id="10" name="Text 5"/>
          <p:cNvSpPr/>
          <p:nvPr/>
        </p:nvSpPr>
        <p:spPr>
          <a:xfrm>
            <a:off x="1967627" y="3790474"/>
            <a:ext cx="2459712" cy="307419"/>
          </a:xfrm>
          <a:prstGeom prst="rect">
            <a:avLst/>
          </a:prstGeom>
          <a:noFill/>
          <a:ln/>
        </p:spPr>
        <p:txBody>
          <a:bodyPr wrap="none" rtlCol="0" anchor="t"/>
          <a:lstStyle/>
          <a:p>
            <a:pPr marL="0" indent="0" algn="l">
              <a:lnSpc>
                <a:spcPts val="2421"/>
              </a:lnSpc>
              <a:buNone/>
            </a:pPr>
            <a:r>
              <a:rPr lang="en-US" sz="1937" b="1" kern="0" spc="-58" dirty="0">
                <a:solidFill>
                  <a:srgbClr val="272525"/>
                </a:solidFill>
                <a:latin typeface="Inter" pitchFamily="34" charset="0"/>
                <a:ea typeface="Inter" pitchFamily="34" charset="-122"/>
                <a:cs typeface="Inter" pitchFamily="34" charset="-120"/>
              </a:rPr>
              <a:t>Proprietăți</a:t>
            </a:r>
            <a:endParaRPr lang="en-US" sz="1937" dirty="0"/>
          </a:p>
        </p:txBody>
      </p:sp>
      <p:sp>
        <p:nvSpPr>
          <p:cNvPr id="11" name="Text 6"/>
          <p:cNvSpPr/>
          <p:nvPr/>
        </p:nvSpPr>
        <p:spPr>
          <a:xfrm>
            <a:off x="1967627" y="4215884"/>
            <a:ext cx="6487716" cy="944404"/>
          </a:xfrm>
          <a:prstGeom prst="rect">
            <a:avLst/>
          </a:prstGeom>
          <a:noFill/>
          <a:ln/>
        </p:spPr>
        <p:txBody>
          <a:bodyPr wrap="square" rtlCol="0" anchor="t"/>
          <a:lstStyle/>
          <a:p>
            <a:pPr marL="0" indent="0" algn="l">
              <a:lnSpc>
                <a:spcPts val="2479"/>
              </a:lnSpc>
              <a:buNone/>
            </a:pPr>
            <a:r>
              <a:rPr lang="en-US" sz="1549" kern="0" spc="-31" dirty="0">
                <a:solidFill>
                  <a:srgbClr val="272525"/>
                </a:solidFill>
                <a:latin typeface="Inter" pitchFamily="34" charset="0"/>
                <a:ea typeface="Inter" pitchFamily="34" charset="-122"/>
                <a:cs typeface="Inter" pitchFamily="34" charset="-120"/>
              </a:rPr>
              <a:t>Vectorii coliniari pot fi adunați sau scăzuți prin simpla adunare sau scădere a magnitudinilor lor. De asemenea, ei pot fi înmulțiți sau împărțiți la un scalar, păstrându-și direcția.</a:t>
            </a:r>
            <a:endParaRPr lang="en-US" sz="1549" dirty="0"/>
          </a:p>
        </p:txBody>
      </p:sp>
      <p:pic>
        <p:nvPicPr>
          <p:cNvPr id="12" name="Image 3" descr="preencoded.png"/>
          <p:cNvPicPr>
            <a:picLocks noChangeAspect="1"/>
          </p:cNvPicPr>
          <p:nvPr/>
        </p:nvPicPr>
        <p:blipFill>
          <a:blip r:embed="rId6"/>
          <a:stretch>
            <a:fillRect/>
          </a:stretch>
        </p:blipFill>
        <p:spPr>
          <a:xfrm>
            <a:off x="688658" y="5356979"/>
            <a:ext cx="983813" cy="1763197"/>
          </a:xfrm>
          <a:prstGeom prst="rect">
            <a:avLst/>
          </a:prstGeom>
        </p:spPr>
      </p:pic>
      <p:sp>
        <p:nvSpPr>
          <p:cNvPr id="13" name="Text 7"/>
          <p:cNvSpPr/>
          <p:nvPr/>
        </p:nvSpPr>
        <p:spPr>
          <a:xfrm>
            <a:off x="1967627" y="5553670"/>
            <a:ext cx="2459712" cy="307419"/>
          </a:xfrm>
          <a:prstGeom prst="rect">
            <a:avLst/>
          </a:prstGeom>
          <a:noFill/>
          <a:ln/>
        </p:spPr>
        <p:txBody>
          <a:bodyPr wrap="none" rtlCol="0" anchor="t"/>
          <a:lstStyle/>
          <a:p>
            <a:pPr marL="0" indent="0" algn="l">
              <a:lnSpc>
                <a:spcPts val="2421"/>
              </a:lnSpc>
              <a:buNone/>
            </a:pPr>
            <a:r>
              <a:rPr lang="en-US" sz="1937" b="1" kern="0" spc="-58" dirty="0">
                <a:solidFill>
                  <a:srgbClr val="272525"/>
                </a:solidFill>
                <a:latin typeface="Inter" pitchFamily="34" charset="0"/>
                <a:ea typeface="Inter" pitchFamily="34" charset="-122"/>
                <a:cs typeface="Inter" pitchFamily="34" charset="-120"/>
              </a:rPr>
              <a:t>Aplicații</a:t>
            </a:r>
            <a:endParaRPr lang="en-US" sz="1937" dirty="0"/>
          </a:p>
        </p:txBody>
      </p:sp>
      <p:sp>
        <p:nvSpPr>
          <p:cNvPr id="14" name="Text 8"/>
          <p:cNvSpPr/>
          <p:nvPr/>
        </p:nvSpPr>
        <p:spPr>
          <a:xfrm>
            <a:off x="1967627" y="5979081"/>
            <a:ext cx="6487716" cy="944404"/>
          </a:xfrm>
          <a:prstGeom prst="rect">
            <a:avLst/>
          </a:prstGeom>
          <a:noFill/>
          <a:ln/>
        </p:spPr>
        <p:txBody>
          <a:bodyPr wrap="square" rtlCol="0" anchor="t"/>
          <a:lstStyle/>
          <a:p>
            <a:pPr marL="0" indent="0" algn="l">
              <a:lnSpc>
                <a:spcPts val="2479"/>
              </a:lnSpc>
              <a:buNone/>
            </a:pPr>
            <a:r>
              <a:rPr lang="en-US" sz="1549" kern="0" spc="-31" dirty="0">
                <a:solidFill>
                  <a:srgbClr val="272525"/>
                </a:solidFill>
                <a:latin typeface="Inter" pitchFamily="34" charset="0"/>
                <a:ea typeface="Inter" pitchFamily="34" charset="-122"/>
                <a:cs typeface="Inter" pitchFamily="34" charset="-120"/>
              </a:rPr>
              <a:t>Vectorii coliniari au numeroase aplicații în fizică, inginerie și matematică, deoarece permit reprezentarea și manipularea eficientă a cantităților care au aceeași direcție, cum ar fi forțe, viteze și accelerații.</a:t>
            </a:r>
            <a:endParaRPr lang="en-US" sz="154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1326594"/>
            <a:ext cx="6071949" cy="540068"/>
          </a:xfrm>
          <a:prstGeom prst="rect">
            <a:avLst/>
          </a:prstGeom>
          <a:noFill/>
          <a:ln/>
        </p:spPr>
        <p:txBody>
          <a:bodyPr wrap="none" rtlCol="0" anchor="t"/>
          <a:lstStyle/>
          <a:p>
            <a:pPr marL="0" indent="0">
              <a:lnSpc>
                <a:spcPts val="4253"/>
              </a:lnSpc>
              <a:buNone/>
            </a:pPr>
            <a:r>
              <a:rPr lang="en-US" sz="3402" b="1" kern="0" spc="-102" dirty="0">
                <a:solidFill>
                  <a:srgbClr val="000000"/>
                </a:solidFill>
                <a:latin typeface="Inter" pitchFamily="34" charset="0"/>
                <a:ea typeface="Inter" pitchFamily="34" charset="-122"/>
                <a:cs typeface="Inter" pitchFamily="34" charset="-120"/>
              </a:rPr>
              <a:t>Aplicații ale </a:t>
            </a:r>
            <a:r>
              <a:rPr lang="en-US" sz="3402" b="1" kern="0" spc="-102" dirty="0" err="1">
                <a:solidFill>
                  <a:srgbClr val="000000"/>
                </a:solidFill>
                <a:latin typeface="Inter" pitchFamily="34" charset="0"/>
                <a:ea typeface="Inter" pitchFamily="34" charset="-122"/>
                <a:cs typeface="Inter" pitchFamily="34" charset="-120"/>
              </a:rPr>
              <a:t>vectorilor</a:t>
            </a:r>
            <a:r>
              <a:rPr lang="en-US" sz="3402" b="1" kern="0" spc="-102" dirty="0">
                <a:solidFill>
                  <a:srgbClr val="000000"/>
                </a:solidFill>
                <a:latin typeface="Inter" pitchFamily="34" charset="0"/>
                <a:ea typeface="Inter" pitchFamily="34" charset="-122"/>
                <a:cs typeface="Inter" pitchFamily="34" charset="-120"/>
              </a:rPr>
              <a:t> </a:t>
            </a:r>
            <a:r>
              <a:rPr lang="en-US" sz="3402" b="1" kern="0" spc="-102" dirty="0" err="1">
                <a:solidFill>
                  <a:srgbClr val="000000"/>
                </a:solidFill>
                <a:latin typeface="Inter" pitchFamily="34" charset="0"/>
                <a:ea typeface="Inter" pitchFamily="34" charset="-122"/>
                <a:cs typeface="Inter" pitchFamily="34" charset="-120"/>
              </a:rPr>
              <a:t>coliniari</a:t>
            </a:r>
            <a:endParaRPr lang="en-US" sz="3402" dirty="0"/>
          </a:p>
        </p:txBody>
      </p:sp>
      <p:sp>
        <p:nvSpPr>
          <p:cNvPr id="6" name="Shape 3"/>
          <p:cNvSpPr/>
          <p:nvPr/>
        </p:nvSpPr>
        <p:spPr>
          <a:xfrm>
            <a:off x="604837" y="2125861"/>
            <a:ext cx="7934325" cy="4777026"/>
          </a:xfrm>
          <a:prstGeom prst="roundRect">
            <a:avLst>
              <a:gd name="adj" fmla="val 1628"/>
            </a:avLst>
          </a:prstGeom>
          <a:noFill/>
          <a:ln w="7620">
            <a:solidFill>
              <a:srgbClr val="000000">
                <a:alpha val="8000"/>
              </a:srgbClr>
            </a:solidFill>
            <a:prstDash val="solid"/>
          </a:ln>
        </p:spPr>
      </p:sp>
      <p:sp>
        <p:nvSpPr>
          <p:cNvPr id="7" name="Shape 4"/>
          <p:cNvSpPr/>
          <p:nvPr/>
        </p:nvSpPr>
        <p:spPr>
          <a:xfrm>
            <a:off x="612458" y="2133481"/>
            <a:ext cx="7919085" cy="1328737"/>
          </a:xfrm>
          <a:prstGeom prst="rect">
            <a:avLst/>
          </a:prstGeom>
          <a:solidFill>
            <a:srgbClr val="FFFFFF">
              <a:alpha val="4000"/>
            </a:srgbClr>
          </a:solidFill>
          <a:ln/>
        </p:spPr>
      </p:sp>
      <p:sp>
        <p:nvSpPr>
          <p:cNvPr id="8" name="Text 5"/>
          <p:cNvSpPr/>
          <p:nvPr/>
        </p:nvSpPr>
        <p:spPr>
          <a:xfrm>
            <a:off x="785217" y="2244685"/>
            <a:ext cx="3610213" cy="276582"/>
          </a:xfrm>
          <a:prstGeom prst="rect">
            <a:avLst/>
          </a:prstGeom>
          <a:noFill/>
          <a:ln/>
        </p:spPr>
        <p:txBody>
          <a:bodyPr wrap="none" rtlCol="0" anchor="t"/>
          <a:lstStyle/>
          <a:p>
            <a:pPr marL="0" indent="0">
              <a:lnSpc>
                <a:spcPts val="2177"/>
              </a:lnSpc>
              <a:buNone/>
            </a:pPr>
            <a:r>
              <a:rPr lang="en-US" sz="1361" b="1" kern="0" spc="-27" dirty="0">
                <a:solidFill>
                  <a:srgbClr val="272525"/>
                </a:solidFill>
                <a:latin typeface="Inter" pitchFamily="34" charset="0"/>
                <a:ea typeface="Inter" pitchFamily="34" charset="-122"/>
                <a:cs typeface="Inter" pitchFamily="34" charset="-120"/>
              </a:rPr>
              <a:t>Mecanică</a:t>
            </a:r>
            <a:endParaRPr lang="en-US" sz="1361" b="1" dirty="0"/>
          </a:p>
        </p:txBody>
      </p:sp>
      <p:sp>
        <p:nvSpPr>
          <p:cNvPr id="9" name="Text 6"/>
          <p:cNvSpPr/>
          <p:nvPr/>
        </p:nvSpPr>
        <p:spPr>
          <a:xfrm>
            <a:off x="4748570" y="2244685"/>
            <a:ext cx="3610213" cy="1106329"/>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Vectorii coliniari sunt utilizați pentru a reprezenta și a calcula forțe, viteze, accelerații și alte mărimi fizice care acționează în aceeași direcție.</a:t>
            </a:r>
            <a:endParaRPr lang="en-US" sz="1361" dirty="0"/>
          </a:p>
        </p:txBody>
      </p:sp>
      <p:sp>
        <p:nvSpPr>
          <p:cNvPr id="10" name="Shape 7"/>
          <p:cNvSpPr/>
          <p:nvPr/>
        </p:nvSpPr>
        <p:spPr>
          <a:xfrm>
            <a:off x="612458" y="3462218"/>
            <a:ext cx="7919085" cy="1328737"/>
          </a:xfrm>
          <a:prstGeom prst="rect">
            <a:avLst/>
          </a:prstGeom>
          <a:solidFill>
            <a:srgbClr val="000000">
              <a:alpha val="4000"/>
            </a:srgbClr>
          </a:solidFill>
          <a:ln/>
        </p:spPr>
      </p:sp>
      <p:sp>
        <p:nvSpPr>
          <p:cNvPr id="11" name="Text 8"/>
          <p:cNvSpPr/>
          <p:nvPr/>
        </p:nvSpPr>
        <p:spPr>
          <a:xfrm>
            <a:off x="785217" y="3573423"/>
            <a:ext cx="3610213" cy="276582"/>
          </a:xfrm>
          <a:prstGeom prst="rect">
            <a:avLst/>
          </a:prstGeom>
          <a:noFill/>
          <a:ln/>
        </p:spPr>
        <p:txBody>
          <a:bodyPr wrap="none" rtlCol="0" anchor="t"/>
          <a:lstStyle/>
          <a:p>
            <a:pPr marL="0" indent="0">
              <a:lnSpc>
                <a:spcPts val="2177"/>
              </a:lnSpc>
              <a:buNone/>
            </a:pPr>
            <a:r>
              <a:rPr lang="en-US" sz="1361" b="1" kern="0" spc="-27" dirty="0">
                <a:solidFill>
                  <a:srgbClr val="272525"/>
                </a:solidFill>
                <a:latin typeface="Inter" pitchFamily="34" charset="0"/>
                <a:ea typeface="Inter" pitchFamily="34" charset="-122"/>
                <a:cs typeface="Inter" pitchFamily="34" charset="-120"/>
              </a:rPr>
              <a:t>Electromagnetism</a:t>
            </a:r>
            <a:endParaRPr lang="en-US" sz="1361" b="1" dirty="0"/>
          </a:p>
        </p:txBody>
      </p:sp>
      <p:sp>
        <p:nvSpPr>
          <p:cNvPr id="12" name="Text 9"/>
          <p:cNvSpPr/>
          <p:nvPr/>
        </p:nvSpPr>
        <p:spPr>
          <a:xfrm>
            <a:off x="4748570" y="3573423"/>
            <a:ext cx="3610213" cy="1106329"/>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În electrodinamică, vectorii coliniari sunt folosiți pentru a descrie câmpurile electrice și magnetice, precum și fluxul de energie în circuite.</a:t>
            </a:r>
            <a:endParaRPr lang="en-US" sz="1361" dirty="0"/>
          </a:p>
        </p:txBody>
      </p:sp>
      <p:sp>
        <p:nvSpPr>
          <p:cNvPr id="13" name="Shape 10"/>
          <p:cNvSpPr/>
          <p:nvPr/>
        </p:nvSpPr>
        <p:spPr>
          <a:xfrm>
            <a:off x="2049372" y="4928234"/>
            <a:ext cx="7919085" cy="1052155"/>
          </a:xfrm>
          <a:prstGeom prst="rect">
            <a:avLst/>
          </a:prstGeom>
          <a:solidFill>
            <a:srgbClr val="FFFFFF">
              <a:alpha val="4000"/>
            </a:srgbClr>
          </a:solidFill>
          <a:ln/>
        </p:spPr>
      </p:sp>
      <p:sp>
        <p:nvSpPr>
          <p:cNvPr id="14" name="Text 11"/>
          <p:cNvSpPr/>
          <p:nvPr/>
        </p:nvSpPr>
        <p:spPr>
          <a:xfrm>
            <a:off x="785217" y="4902160"/>
            <a:ext cx="3610213" cy="276582"/>
          </a:xfrm>
          <a:prstGeom prst="rect">
            <a:avLst/>
          </a:prstGeom>
          <a:noFill/>
          <a:ln/>
        </p:spPr>
        <p:txBody>
          <a:bodyPr wrap="none" rtlCol="0" anchor="t"/>
          <a:lstStyle/>
          <a:p>
            <a:pPr marL="0" indent="0">
              <a:lnSpc>
                <a:spcPts val="2177"/>
              </a:lnSpc>
              <a:buNone/>
            </a:pPr>
            <a:r>
              <a:rPr lang="en-US" sz="1361" b="1" kern="0" spc="-27" dirty="0" err="1">
                <a:solidFill>
                  <a:srgbClr val="272525"/>
                </a:solidFill>
                <a:latin typeface="Inter" pitchFamily="34" charset="0"/>
                <a:ea typeface="Inter" pitchFamily="34" charset="-122"/>
                <a:cs typeface="Inter" pitchFamily="34" charset="-120"/>
              </a:rPr>
              <a:t>Geometrie</a:t>
            </a:r>
            <a:r>
              <a:rPr lang="en-US" sz="1361" b="1" kern="0" spc="-27" dirty="0">
                <a:solidFill>
                  <a:srgbClr val="272525"/>
                </a:solidFill>
                <a:latin typeface="Inter" pitchFamily="34" charset="0"/>
                <a:ea typeface="Inter" pitchFamily="34" charset="-122"/>
                <a:cs typeface="Inter" pitchFamily="34" charset="-120"/>
              </a:rPr>
              <a:t> </a:t>
            </a:r>
            <a:r>
              <a:rPr lang="ro-RO" sz="1361" b="1" kern="0" spc="-27" dirty="0">
                <a:solidFill>
                  <a:srgbClr val="272525"/>
                </a:solidFill>
                <a:latin typeface="Inter" pitchFamily="34" charset="0"/>
                <a:ea typeface="Inter" pitchFamily="34" charset="-122"/>
                <a:cs typeface="Inter" pitchFamily="34" charset="-120"/>
              </a:rPr>
              <a:t>a</a:t>
            </a:r>
            <a:r>
              <a:rPr lang="en-US" sz="1361" b="1" kern="0" spc="-27" dirty="0" err="1">
                <a:solidFill>
                  <a:srgbClr val="272525"/>
                </a:solidFill>
                <a:latin typeface="Inter" pitchFamily="34" charset="0"/>
                <a:ea typeface="Inter" pitchFamily="34" charset="-122"/>
                <a:cs typeface="Inter" pitchFamily="34" charset="-120"/>
              </a:rPr>
              <a:t>nalitică</a:t>
            </a:r>
            <a:endParaRPr lang="en-US" sz="1361" b="1" dirty="0"/>
          </a:p>
        </p:txBody>
      </p:sp>
      <p:sp>
        <p:nvSpPr>
          <p:cNvPr id="15" name="Text 12"/>
          <p:cNvSpPr/>
          <p:nvPr/>
        </p:nvSpPr>
        <p:spPr>
          <a:xfrm>
            <a:off x="4748570" y="4902160"/>
            <a:ext cx="3610213"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În geometria analitică, vectorii coliniari sunt folosiți pentru a reprezenta și a manipula linii drepte, plane și alte structuri geometrice.</a:t>
            </a:r>
            <a:endParaRPr lang="en-US" sz="1361" dirty="0"/>
          </a:p>
        </p:txBody>
      </p:sp>
      <p:sp>
        <p:nvSpPr>
          <p:cNvPr id="16" name="Shape 13"/>
          <p:cNvSpPr/>
          <p:nvPr/>
        </p:nvSpPr>
        <p:spPr>
          <a:xfrm>
            <a:off x="612458" y="5843111"/>
            <a:ext cx="7919085" cy="1052155"/>
          </a:xfrm>
          <a:prstGeom prst="rect">
            <a:avLst/>
          </a:prstGeom>
          <a:solidFill>
            <a:srgbClr val="000000">
              <a:alpha val="4000"/>
            </a:srgbClr>
          </a:solidFill>
          <a:ln/>
        </p:spPr>
      </p:sp>
      <p:sp>
        <p:nvSpPr>
          <p:cNvPr id="17" name="Text 14"/>
          <p:cNvSpPr/>
          <p:nvPr/>
        </p:nvSpPr>
        <p:spPr>
          <a:xfrm>
            <a:off x="785217" y="5954316"/>
            <a:ext cx="3610213" cy="276582"/>
          </a:xfrm>
          <a:prstGeom prst="rect">
            <a:avLst/>
          </a:prstGeom>
          <a:noFill/>
          <a:ln/>
        </p:spPr>
        <p:txBody>
          <a:bodyPr wrap="none" rtlCol="0" anchor="t"/>
          <a:lstStyle/>
          <a:p>
            <a:pPr marL="0" indent="0">
              <a:lnSpc>
                <a:spcPts val="2177"/>
              </a:lnSpc>
              <a:buNone/>
            </a:pPr>
            <a:r>
              <a:rPr lang="en-US" sz="1361" b="1" kern="0" spc="-27" dirty="0">
                <a:solidFill>
                  <a:srgbClr val="272525"/>
                </a:solidFill>
                <a:latin typeface="Inter" pitchFamily="34" charset="0"/>
                <a:ea typeface="Inter" pitchFamily="34" charset="-122"/>
                <a:cs typeface="Inter" pitchFamily="34" charset="-120"/>
              </a:rPr>
              <a:t>Algebra </a:t>
            </a:r>
            <a:r>
              <a:rPr lang="ro-RO" sz="1361" b="1" kern="0" spc="-27" dirty="0">
                <a:solidFill>
                  <a:srgbClr val="272525"/>
                </a:solidFill>
                <a:latin typeface="Inter" pitchFamily="34" charset="0"/>
                <a:ea typeface="Inter" pitchFamily="34" charset="-122"/>
                <a:cs typeface="Inter" pitchFamily="34" charset="-120"/>
              </a:rPr>
              <a:t>l</a:t>
            </a:r>
            <a:r>
              <a:rPr lang="en-US" sz="1361" b="1" kern="0" spc="-27" dirty="0" err="1">
                <a:solidFill>
                  <a:srgbClr val="272525"/>
                </a:solidFill>
                <a:latin typeface="Inter" pitchFamily="34" charset="0"/>
                <a:ea typeface="Inter" pitchFamily="34" charset="-122"/>
                <a:cs typeface="Inter" pitchFamily="34" charset="-120"/>
              </a:rPr>
              <a:t>ineară</a:t>
            </a:r>
            <a:endParaRPr lang="en-US" sz="1361" b="1" dirty="0"/>
          </a:p>
        </p:txBody>
      </p:sp>
      <p:sp>
        <p:nvSpPr>
          <p:cNvPr id="18" name="Text 15"/>
          <p:cNvSpPr/>
          <p:nvPr/>
        </p:nvSpPr>
        <p:spPr>
          <a:xfrm>
            <a:off x="4748570" y="5954316"/>
            <a:ext cx="3610213"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Inter" pitchFamily="34" charset="0"/>
                <a:ea typeface="Inter" pitchFamily="34" charset="-122"/>
                <a:cs typeface="Inter" pitchFamily="34" charset="-120"/>
              </a:rPr>
              <a:t>În algebra lineară, vectorii coliniari joacă un rol esențial în definirea și operarea cu spații vectoriale, baze și transformări liniare.</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1087</Words>
  <Application>Microsoft Office PowerPoint</Application>
  <PresentationFormat>Довільний</PresentationFormat>
  <Paragraphs>86</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RURC</dc:creator>
  <cp:lastModifiedBy>Liliya Hovornyan</cp:lastModifiedBy>
  <cp:revision>2</cp:revision>
  <dcterms:created xsi:type="dcterms:W3CDTF">2024-07-02T09:50:20Z</dcterms:created>
  <dcterms:modified xsi:type="dcterms:W3CDTF">2024-07-02T09:54:35Z</dcterms:modified>
</cp:coreProperties>
</file>