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64037" y="990243"/>
            <a:ext cx="7415927" cy="3193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b="1" kern="0" spc="-20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Structura şi ultrastructura celulei eucariote</a:t>
            </a:r>
            <a:endParaRPr lang="en-US" sz="6707" dirty="0"/>
          </a:p>
        </p:txBody>
      </p:sp>
      <p:sp>
        <p:nvSpPr>
          <p:cNvPr id="6" name="Text 3"/>
          <p:cNvSpPr/>
          <p:nvPr/>
        </p:nvSpPr>
        <p:spPr>
          <a:xfrm>
            <a:off x="864037" y="4554498"/>
            <a:ext cx="7415927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Celula eucariotă reprezintă unitatea de bază a vieții, fiind construită dintr-o multitudine de componente specializate, fiecare cu un rol esențial în funcționarea generală a organismului. Această SECȚIUNE va introduce principalele structuri celulare și va explica pe larg rolul fiecăreia în menținerea vieții.</a:t>
            </a:r>
            <a:endParaRPr lang="en-US" sz="1944" dirty="0"/>
          </a:p>
        </p:txBody>
      </p:sp>
      <p:sp>
        <p:nvSpPr>
          <p:cNvPr id="7" name="Shape 4"/>
          <p:cNvSpPr/>
          <p:nvPr/>
        </p:nvSpPr>
        <p:spPr>
          <a:xfrm>
            <a:off x="864037" y="682585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51153" y="1248847"/>
            <a:ext cx="7841694" cy="11627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79"/>
              </a:lnSpc>
              <a:buNone/>
            </a:pPr>
            <a:r>
              <a:rPr lang="en-US" sz="3663" b="1" kern="0" spc="-11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Concluzii și importanța cunoașterii ultrastructurii celulare</a:t>
            </a:r>
            <a:endParaRPr lang="en-US" sz="3663" dirty="0"/>
          </a:p>
        </p:txBody>
      </p:sp>
      <p:sp>
        <p:nvSpPr>
          <p:cNvPr id="6" name="Shape 3"/>
          <p:cNvSpPr/>
          <p:nvPr/>
        </p:nvSpPr>
        <p:spPr>
          <a:xfrm>
            <a:off x="651153" y="2900005"/>
            <a:ext cx="418624" cy="418624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96290" y="2969776"/>
            <a:ext cx="128230" cy="279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98"/>
              </a:lnSpc>
              <a:buNone/>
            </a:pPr>
            <a:r>
              <a:rPr lang="en-US" sz="2198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198" dirty="0"/>
          </a:p>
        </p:txBody>
      </p:sp>
      <p:sp>
        <p:nvSpPr>
          <p:cNvPr id="8" name="Text 5"/>
          <p:cNvSpPr/>
          <p:nvPr/>
        </p:nvSpPr>
        <p:spPr>
          <a:xfrm>
            <a:off x="1255752" y="2900005"/>
            <a:ext cx="3242786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Funcționare</a:t>
            </a:r>
            <a:r>
              <a:rPr lang="en-US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elulară</a:t>
            </a:r>
            <a:r>
              <a:rPr lang="en-US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ntegrată</a:t>
            </a:r>
            <a:endParaRPr lang="en-US" sz="1831" dirty="0"/>
          </a:p>
        </p:txBody>
      </p:sp>
      <p:sp>
        <p:nvSpPr>
          <p:cNvPr id="9" name="Text 6"/>
          <p:cNvSpPr/>
          <p:nvPr/>
        </p:nvSpPr>
        <p:spPr>
          <a:xfrm>
            <a:off x="1255752" y="3302198"/>
            <a:ext cx="7237095" cy="8929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4"/>
              </a:lnSpc>
              <a:buNone/>
            </a:pPr>
            <a:r>
              <a:rPr lang="en-US" sz="1465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Componentele celulare prezentate lucrează în mod coordonat pentru a asigura funcționarea optimă a celulei și a întregului organism. Înțelegerea structurii și rolului fiecărei organite este esențială.</a:t>
            </a:r>
            <a:endParaRPr lang="en-US" sz="1465" dirty="0"/>
          </a:p>
        </p:txBody>
      </p:sp>
      <p:sp>
        <p:nvSpPr>
          <p:cNvPr id="10" name="Shape 7"/>
          <p:cNvSpPr/>
          <p:nvPr/>
        </p:nvSpPr>
        <p:spPr>
          <a:xfrm>
            <a:off x="651153" y="4590455"/>
            <a:ext cx="418624" cy="418624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76764" y="4660225"/>
            <a:ext cx="167402" cy="279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98"/>
              </a:lnSpc>
              <a:buNone/>
            </a:pPr>
            <a:r>
              <a:rPr lang="en-US" sz="2198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198" dirty="0"/>
          </a:p>
        </p:txBody>
      </p:sp>
      <p:sp>
        <p:nvSpPr>
          <p:cNvPr id="12" name="Text 9"/>
          <p:cNvSpPr/>
          <p:nvPr/>
        </p:nvSpPr>
        <p:spPr>
          <a:xfrm>
            <a:off x="1255752" y="4590455"/>
            <a:ext cx="2325767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Aplicații</a:t>
            </a:r>
            <a:r>
              <a:rPr lang="en-US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iomedicale</a:t>
            </a:r>
            <a:endParaRPr lang="en-US" sz="1831" dirty="0"/>
          </a:p>
        </p:txBody>
      </p:sp>
      <p:sp>
        <p:nvSpPr>
          <p:cNvPr id="13" name="Text 10"/>
          <p:cNvSpPr/>
          <p:nvPr/>
        </p:nvSpPr>
        <p:spPr>
          <a:xfrm>
            <a:off x="1255752" y="4992648"/>
            <a:ext cx="7237095" cy="595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4"/>
              </a:lnSpc>
              <a:buNone/>
            </a:pPr>
            <a:r>
              <a:rPr lang="en-US" sz="1465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Cunoștințele despre ultrastructura celulară sunt fundamentale în domenii precum diagnosticul medical, dezvoltarea de medicamente și terapii celulare inovative.</a:t>
            </a:r>
            <a:endParaRPr lang="en-US" sz="1465" dirty="0"/>
          </a:p>
        </p:txBody>
      </p:sp>
      <p:sp>
        <p:nvSpPr>
          <p:cNvPr id="14" name="Shape 11"/>
          <p:cNvSpPr/>
          <p:nvPr/>
        </p:nvSpPr>
        <p:spPr>
          <a:xfrm>
            <a:off x="651153" y="5983248"/>
            <a:ext cx="418624" cy="418624"/>
          </a:xfrm>
          <a:prstGeom prst="roundRect">
            <a:avLst>
              <a:gd name="adj" fmla="val 2000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72597" y="6053018"/>
            <a:ext cx="175617" cy="2790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98"/>
              </a:lnSpc>
              <a:buNone/>
            </a:pPr>
            <a:r>
              <a:rPr lang="en-US" sz="2198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198" dirty="0"/>
          </a:p>
        </p:txBody>
      </p:sp>
      <p:sp>
        <p:nvSpPr>
          <p:cNvPr id="16" name="Text 13"/>
          <p:cNvSpPr/>
          <p:nvPr/>
        </p:nvSpPr>
        <p:spPr>
          <a:xfrm>
            <a:off x="1255752" y="5983248"/>
            <a:ext cx="2621637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Evoluție </a:t>
            </a: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831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</a:t>
            </a:r>
            <a:r>
              <a:rPr lang="en-US" sz="1831" b="1" kern="0" spc="-5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iodiversitate</a:t>
            </a:r>
            <a:endParaRPr lang="en-US" sz="1831" dirty="0"/>
          </a:p>
        </p:txBody>
      </p:sp>
      <p:sp>
        <p:nvSpPr>
          <p:cNvPr id="17" name="Text 14"/>
          <p:cNvSpPr/>
          <p:nvPr/>
        </p:nvSpPr>
        <p:spPr>
          <a:xfrm>
            <a:off x="1255752" y="6385441"/>
            <a:ext cx="7237095" cy="595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4"/>
              </a:lnSpc>
              <a:buNone/>
            </a:pPr>
            <a:r>
              <a:rPr lang="en-US" sz="1465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Studiul comparativ al structurii celulare în diferite organisme oferă informații valoroase despre evoluția și diversitatea vieții pe Pământ.</a:t>
            </a:r>
            <a:endParaRPr lang="en-US" sz="14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73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59193" y="3444121"/>
            <a:ext cx="10493097" cy="704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6"/>
              </a:lnSpc>
              <a:buNone/>
            </a:pPr>
            <a:r>
              <a:rPr lang="en-US" sz="4437" b="1" kern="0" spc="-13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Membrana celulară: funcții și compoziție</a:t>
            </a:r>
            <a:endParaRPr lang="en-US" sz="4437" dirty="0"/>
          </a:p>
        </p:txBody>
      </p:sp>
      <p:sp>
        <p:nvSpPr>
          <p:cNvPr id="6" name="Shape 3"/>
          <p:cNvSpPr/>
          <p:nvPr/>
        </p:nvSpPr>
        <p:spPr>
          <a:xfrm>
            <a:off x="1159193" y="4486513"/>
            <a:ext cx="3953708" cy="3116342"/>
          </a:xfrm>
          <a:prstGeom prst="roundRect">
            <a:avLst>
              <a:gd name="adj" fmla="val 325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392198" y="4719518"/>
            <a:ext cx="2817376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3"/>
              </a:lnSpc>
              <a:buNone/>
            </a:pPr>
            <a:r>
              <a:rPr lang="en-US" sz="2218" b="1" kern="0" spc="-67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Barieră</a:t>
            </a:r>
            <a:r>
              <a:rPr lang="en-US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</a:t>
            </a:r>
            <a:r>
              <a:rPr lang="en-US" sz="2218" b="1" kern="0" spc="-67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electivă</a:t>
            </a:r>
            <a:endParaRPr lang="en-US" sz="2218" dirty="0"/>
          </a:p>
        </p:txBody>
      </p:sp>
      <p:sp>
        <p:nvSpPr>
          <p:cNvPr id="8" name="Text 5"/>
          <p:cNvSpPr/>
          <p:nvPr/>
        </p:nvSpPr>
        <p:spPr>
          <a:xfrm>
            <a:off x="1392198" y="5206722"/>
            <a:ext cx="3487698" cy="2163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0"/>
              </a:lnSpc>
              <a:buNone/>
            </a:pPr>
            <a:r>
              <a:rPr lang="en-US" sz="1775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Membrana celulară acționează ca o barieră semipermeabilă, permiţând trecerea selectivă a anumitor substanțe în şi din celulă, în funcţie de nevoile metabolice ale acesteia.</a:t>
            </a:r>
            <a:endParaRPr lang="en-US" sz="1775" dirty="0"/>
          </a:p>
        </p:txBody>
      </p:sp>
      <p:sp>
        <p:nvSpPr>
          <p:cNvPr id="9" name="Shape 6"/>
          <p:cNvSpPr/>
          <p:nvPr/>
        </p:nvSpPr>
        <p:spPr>
          <a:xfrm>
            <a:off x="5338286" y="4486513"/>
            <a:ext cx="3953708" cy="3116342"/>
          </a:xfrm>
          <a:prstGeom prst="roundRect">
            <a:avLst>
              <a:gd name="adj" fmla="val 325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571292" y="4719518"/>
            <a:ext cx="3128129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3"/>
              </a:lnSpc>
              <a:buNone/>
            </a:pPr>
            <a:r>
              <a:rPr lang="en-US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Ancorare </a:t>
            </a:r>
            <a:r>
              <a:rPr lang="en-US" sz="2218" b="1" kern="0" spc="-67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2218" b="1" kern="0" spc="-67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omunicare</a:t>
            </a:r>
            <a:endParaRPr lang="en-US" sz="2218" dirty="0"/>
          </a:p>
        </p:txBody>
      </p:sp>
      <p:sp>
        <p:nvSpPr>
          <p:cNvPr id="11" name="Text 8"/>
          <p:cNvSpPr/>
          <p:nvPr/>
        </p:nvSpPr>
        <p:spPr>
          <a:xfrm>
            <a:off x="5571292" y="5206722"/>
            <a:ext cx="3487698" cy="1802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0"/>
              </a:lnSpc>
              <a:buNone/>
            </a:pPr>
            <a:r>
              <a:rPr lang="en-US" sz="1775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Membrana celulară servește drept ancorare pentru diverse proteine implicate în procesele de semnalizare și comunicare între celule.</a:t>
            </a:r>
            <a:endParaRPr lang="en-US" sz="1775" dirty="0"/>
          </a:p>
        </p:txBody>
      </p:sp>
      <p:sp>
        <p:nvSpPr>
          <p:cNvPr id="12" name="Shape 9"/>
          <p:cNvSpPr/>
          <p:nvPr/>
        </p:nvSpPr>
        <p:spPr>
          <a:xfrm>
            <a:off x="9517380" y="4486513"/>
            <a:ext cx="3953708" cy="3116342"/>
          </a:xfrm>
          <a:prstGeom prst="roundRect">
            <a:avLst>
              <a:gd name="adj" fmla="val 325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50385" y="4719518"/>
            <a:ext cx="2817376" cy="352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3"/>
              </a:lnSpc>
              <a:buNone/>
            </a:pPr>
            <a:r>
              <a:rPr lang="en-US" sz="2218" b="1" kern="0" spc="-67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Compoziție</a:t>
            </a:r>
            <a:r>
              <a:rPr lang="en-US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2218" b="1" kern="0" spc="-6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</a:t>
            </a:r>
            <a:r>
              <a:rPr lang="en-US" sz="2218" b="1" kern="0" spc="-67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iversă</a:t>
            </a:r>
            <a:endParaRPr lang="en-US" sz="2218" dirty="0"/>
          </a:p>
        </p:txBody>
      </p:sp>
      <p:sp>
        <p:nvSpPr>
          <p:cNvPr id="14" name="Text 11"/>
          <p:cNvSpPr/>
          <p:nvPr/>
        </p:nvSpPr>
        <p:spPr>
          <a:xfrm>
            <a:off x="9750385" y="5206722"/>
            <a:ext cx="3487698" cy="2163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0"/>
              </a:lnSpc>
              <a:buNone/>
            </a:pPr>
            <a:r>
              <a:rPr lang="en-US" sz="1775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Membrana este compusă dintr-un amestec complex de lipide, proteine și carbohidrați, fiecare având un rol specific în menținerea integrității și funcționalității celulei.</a:t>
            </a:r>
            <a:endParaRPr lang="en-US" sz="17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610439"/>
            <a:ext cx="9006721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Nucleul celular: organizare și rol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299906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Structură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3631644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Nucleul celular este înconjurat de o membrană nucleară care conţine numeroase pori de schimb. În interior se află cromatina, formată din macromolecule de ADN şi proteine asociate.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372695" y="299906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Funcții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5372695" y="3631644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Nucleul are rolul central de a stoca și controla informația genetică a celulei, având funcții cheie în procese precum transcripția, replicarea și repararea ADN-ului.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81354" y="2999065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Importanță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9881354" y="3631644"/>
            <a:ext cx="3898821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Nucleul este esențial pentru menținerea identității și caracteristicilor unei celule, deoarece conține instrucțiunile necesare pentru producerea proteinelor și coordonarea tuturor activităților celulare.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91238" y="1214080"/>
            <a:ext cx="6792992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kern="0" spc="-10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Citoplasma: componente și funcții</a:t>
            </a:r>
            <a:endParaRPr lang="en-US" sz="3402" dirty="0"/>
          </a:p>
        </p:txBody>
      </p:sp>
      <p:sp>
        <p:nvSpPr>
          <p:cNvPr id="6" name="Shape 3"/>
          <p:cNvSpPr/>
          <p:nvPr/>
        </p:nvSpPr>
        <p:spPr>
          <a:xfrm>
            <a:off x="6091238" y="2207657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226016" y="2272427"/>
            <a:ext cx="119063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041" dirty="0"/>
          </a:p>
        </p:txBody>
      </p:sp>
      <p:sp>
        <p:nvSpPr>
          <p:cNvPr id="8" name="Text 5"/>
          <p:cNvSpPr/>
          <p:nvPr/>
        </p:nvSpPr>
        <p:spPr>
          <a:xfrm>
            <a:off x="6652736" y="220765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Mediu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</a:t>
            </a:r>
            <a:endParaRPr lang="en-US" sz="1701" dirty="0"/>
          </a:p>
        </p:txBody>
      </p:sp>
      <p:sp>
        <p:nvSpPr>
          <p:cNvPr id="9" name="Text 6"/>
          <p:cNvSpPr/>
          <p:nvPr/>
        </p:nvSpPr>
        <p:spPr>
          <a:xfrm>
            <a:off x="6652736" y="2581156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Citoplasma reprezintă mediul apos în care se găsesc numeroasele organite celulare, permițând interacțiunea și coordonarea proceselor biochimice.</a:t>
            </a:r>
            <a:endParaRPr lang="en-US" sz="1361" dirty="0"/>
          </a:p>
        </p:txBody>
      </p:sp>
      <p:sp>
        <p:nvSpPr>
          <p:cNvPr id="10" name="Shape 7"/>
          <p:cNvSpPr/>
          <p:nvPr/>
        </p:nvSpPr>
        <p:spPr>
          <a:xfrm>
            <a:off x="6091238" y="3501390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07800" y="3566160"/>
            <a:ext cx="155615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041" dirty="0"/>
          </a:p>
        </p:txBody>
      </p:sp>
      <p:sp>
        <p:nvSpPr>
          <p:cNvPr id="12" name="Text 9"/>
          <p:cNvSpPr/>
          <p:nvPr/>
        </p:nvSpPr>
        <p:spPr>
          <a:xfrm>
            <a:off x="6652736" y="3501390"/>
            <a:ext cx="2197418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Transport 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irculație</a:t>
            </a:r>
            <a:endParaRPr lang="en-US" sz="1701" dirty="0"/>
          </a:p>
        </p:txBody>
      </p:sp>
      <p:sp>
        <p:nvSpPr>
          <p:cNvPr id="13" name="Text 10"/>
          <p:cNvSpPr/>
          <p:nvPr/>
        </p:nvSpPr>
        <p:spPr>
          <a:xfrm>
            <a:off x="6652736" y="3874889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Circulația citoplasmei asigură transportul substanțelor și organitelor celulare, facilitând astfel schimburile și comunicarea între diverse compartimente ale celulei.</a:t>
            </a:r>
            <a:endParaRPr lang="en-US" sz="1361" dirty="0"/>
          </a:p>
        </p:txBody>
      </p:sp>
      <p:sp>
        <p:nvSpPr>
          <p:cNvPr id="14" name="Shape 11"/>
          <p:cNvSpPr/>
          <p:nvPr/>
        </p:nvSpPr>
        <p:spPr>
          <a:xfrm>
            <a:off x="6091238" y="4795123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203990" y="4859893"/>
            <a:ext cx="163235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041" dirty="0"/>
          </a:p>
        </p:txBody>
      </p:sp>
      <p:sp>
        <p:nvSpPr>
          <p:cNvPr id="16" name="Text 13"/>
          <p:cNvSpPr/>
          <p:nvPr/>
        </p:nvSpPr>
        <p:spPr>
          <a:xfrm>
            <a:off x="6652736" y="479512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Metabolism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elular</a:t>
            </a:r>
            <a:endParaRPr lang="en-US" sz="1701" dirty="0"/>
          </a:p>
        </p:txBody>
      </p:sp>
      <p:sp>
        <p:nvSpPr>
          <p:cNvPr id="17" name="Text 14"/>
          <p:cNvSpPr/>
          <p:nvPr/>
        </p:nvSpPr>
        <p:spPr>
          <a:xfrm>
            <a:off x="6652736" y="5168622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 cadrul citoplasmei au loc multe reacții metabolice esențiale, cum ar fi glicoliza, sinteza proteinelor și catabolismul substanțelor.</a:t>
            </a:r>
            <a:endParaRPr lang="en-US" sz="1361" dirty="0"/>
          </a:p>
        </p:txBody>
      </p:sp>
      <p:sp>
        <p:nvSpPr>
          <p:cNvPr id="18" name="Shape 15"/>
          <p:cNvSpPr/>
          <p:nvPr/>
        </p:nvSpPr>
        <p:spPr>
          <a:xfrm>
            <a:off x="6091238" y="608885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201608" y="6153626"/>
            <a:ext cx="167997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041" dirty="0"/>
          </a:p>
        </p:txBody>
      </p:sp>
      <p:sp>
        <p:nvSpPr>
          <p:cNvPr id="20" name="Text 17"/>
          <p:cNvSpPr/>
          <p:nvPr/>
        </p:nvSpPr>
        <p:spPr>
          <a:xfrm>
            <a:off x="6652736" y="6088856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Schimburi cu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ediul</a:t>
            </a:r>
            <a:endParaRPr lang="en-US" sz="1701" dirty="0"/>
          </a:p>
        </p:txBody>
      </p:sp>
      <p:sp>
        <p:nvSpPr>
          <p:cNvPr id="21" name="Text 18"/>
          <p:cNvSpPr/>
          <p:nvPr/>
        </p:nvSpPr>
        <p:spPr>
          <a:xfrm>
            <a:off x="6652736" y="6462355"/>
            <a:ext cx="73728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Citoplasma permite schimbul de substanțe între celulă și mediul înconjurător, fiind crucială pentru asigurarea homeostaziei celulare.</a:t>
            </a:r>
            <a:endParaRPr lang="en-US" sz="13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7828" y="858798"/>
            <a:ext cx="7708344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kern="0" spc="-12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Reticulul endoplasmic: structură și funcții</a:t>
            </a:r>
            <a:endParaRPr lang="en-US" sz="4038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28" y="2448282"/>
            <a:ext cx="1025485" cy="16408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50971" y="2653308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kern="0" spc="-6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Sinteză</a:t>
            </a:r>
            <a:r>
              <a:rPr lang="en-US" sz="2019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2019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</a:t>
            </a:r>
            <a:r>
              <a:rPr lang="en-US" sz="2019" b="1" kern="0" spc="-6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rotică</a:t>
            </a:r>
            <a:endParaRPr lang="en-US" sz="2019" dirty="0"/>
          </a:p>
        </p:txBody>
      </p:sp>
      <p:sp>
        <p:nvSpPr>
          <p:cNvPr id="8" name="Text 4"/>
          <p:cNvSpPr/>
          <p:nvPr/>
        </p:nvSpPr>
        <p:spPr>
          <a:xfrm>
            <a:off x="2050971" y="3096697"/>
            <a:ext cx="6375202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Reticulul endoplasmic este locul principal de sinteză a proteinelor în celulă, unde are loc asamblarea și modificarea proteinelor.</a:t>
            </a:r>
            <a:endParaRPr lang="en-US" sz="1615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28" y="4089083"/>
            <a:ext cx="1025485" cy="16408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50971" y="4294108"/>
            <a:ext cx="2599372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Transport </a:t>
            </a:r>
            <a:r>
              <a:rPr lang="ro-RO" sz="2019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</a:t>
            </a:r>
            <a:r>
              <a:rPr lang="en-US" sz="2019" b="1" kern="0" spc="-6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embranar</a:t>
            </a:r>
            <a:endParaRPr lang="en-US" sz="2019" dirty="0"/>
          </a:p>
        </p:txBody>
      </p:sp>
      <p:sp>
        <p:nvSpPr>
          <p:cNvPr id="11" name="Text 6"/>
          <p:cNvSpPr/>
          <p:nvPr/>
        </p:nvSpPr>
        <p:spPr>
          <a:xfrm>
            <a:off x="2050971" y="4737497"/>
            <a:ext cx="6375202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 furnizează compartimente specializate pentru transportul și distribuția proteinelor și lipidelor către alte organite celulare.</a:t>
            </a:r>
            <a:endParaRPr lang="en-US" sz="1615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28" y="5729883"/>
            <a:ext cx="1025485" cy="16408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50971" y="5934908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kern="0" spc="-6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Stocaj</a:t>
            </a:r>
            <a:r>
              <a:rPr lang="en-US" sz="2019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2019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2019" b="1" kern="0" spc="-6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alcios</a:t>
            </a:r>
            <a:endParaRPr lang="en-US" sz="2019" dirty="0"/>
          </a:p>
        </p:txBody>
      </p:sp>
      <p:sp>
        <p:nvSpPr>
          <p:cNvPr id="14" name="Text 8"/>
          <p:cNvSpPr/>
          <p:nvPr/>
        </p:nvSpPr>
        <p:spPr>
          <a:xfrm>
            <a:off x="2050971" y="6378297"/>
            <a:ext cx="6375202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 acționează ca un depozit de calciu, eliberând și recaptând acest ion esențial pentru reglarea proceselor celulare.</a:t>
            </a:r>
            <a:endParaRPr lang="en-US" sz="16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1807964"/>
            <a:ext cx="885265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kern="0" spc="-14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Aparatul Golgi: organizare și rol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19659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Structură</a:t>
            </a:r>
            <a:endParaRPr lang="en-US" sz="2430" dirty="0"/>
          </a:p>
        </p:txBody>
      </p:sp>
      <p:sp>
        <p:nvSpPr>
          <p:cNvPr id="6" name="Text 4"/>
          <p:cNvSpPr/>
          <p:nvPr/>
        </p:nvSpPr>
        <p:spPr>
          <a:xfrm>
            <a:off x="864037" y="3829169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Aparatul Golgi este format dintr-o serie de saci apłați, numite cisterne, dispuși în stivă și conectați prin tubuli. Are faze distincte de cis, mediană și trans.</a:t>
            </a:r>
            <a:endParaRPr lang="en-US" sz="1944" dirty="0"/>
          </a:p>
        </p:txBody>
      </p:sp>
      <p:sp>
        <p:nvSpPr>
          <p:cNvPr id="7" name="Text 5"/>
          <p:cNvSpPr/>
          <p:nvPr/>
        </p:nvSpPr>
        <p:spPr>
          <a:xfrm>
            <a:off x="5372695" y="319659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Funcții</a:t>
            </a:r>
            <a:endParaRPr lang="en-US" sz="2430" dirty="0"/>
          </a:p>
        </p:txBody>
      </p:sp>
      <p:sp>
        <p:nvSpPr>
          <p:cNvPr id="8" name="Text 6"/>
          <p:cNvSpPr/>
          <p:nvPr/>
        </p:nvSpPr>
        <p:spPr>
          <a:xfrm>
            <a:off x="5372695" y="3829169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Golgi primește, modifică și distribuie proteine și lipide sintetizate în RE, direcționându-le către diferite destinații intracelulare sau către exterior.</a:t>
            </a:r>
            <a:endParaRPr lang="en-US" sz="1944" dirty="0"/>
          </a:p>
        </p:txBody>
      </p:sp>
      <p:sp>
        <p:nvSpPr>
          <p:cNvPr id="9" name="Text 7"/>
          <p:cNvSpPr/>
          <p:nvPr/>
        </p:nvSpPr>
        <p:spPr>
          <a:xfrm>
            <a:off x="9881354" y="319659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kern="0" spc="-73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Importanță</a:t>
            </a:r>
            <a:endParaRPr lang="en-US" sz="2430" dirty="0"/>
          </a:p>
        </p:txBody>
      </p:sp>
      <p:sp>
        <p:nvSpPr>
          <p:cNvPr id="10" name="Text 8"/>
          <p:cNvSpPr/>
          <p:nvPr/>
        </p:nvSpPr>
        <p:spPr>
          <a:xfrm>
            <a:off x="9881354" y="3829169"/>
            <a:ext cx="3898821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kern="0" spc="-3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Golgi joacă un rol esențial în procesarea, clasificarea și ambalarea produselor celulare, asigurând că acestea ajung la locul potrivit pentru a-și îndeplini funcțiile.</a:t>
            </a:r>
            <a:endParaRPr lang="en-US" sz="19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97041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99704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91238" y="475178"/>
            <a:ext cx="7934325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kern="0" spc="-10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Mitocondrii: structură și rolul în producerea de energie</a:t>
            </a:r>
            <a:endParaRPr lang="en-US" sz="340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8" y="1814513"/>
            <a:ext cx="431959" cy="43195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91238" y="2419231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Centrala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nergetică</a:t>
            </a:r>
            <a:endParaRPr lang="en-US" sz="1701" dirty="0"/>
          </a:p>
        </p:txBody>
      </p:sp>
      <p:sp>
        <p:nvSpPr>
          <p:cNvPr id="8" name="Text 4"/>
          <p:cNvSpPr/>
          <p:nvPr/>
        </p:nvSpPr>
        <p:spPr>
          <a:xfrm>
            <a:off x="6091238" y="2792730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Mitocondria este cunoscuta ca "centrala energetică" a celulei, producând principala sursă de energie sub formă de ATP, prin procesul de fosforilare oxidativă.</a:t>
            </a:r>
            <a:endParaRPr lang="en-US" sz="1361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8" y="3864293"/>
            <a:ext cx="431959" cy="43195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91238" y="4469011"/>
            <a:ext cx="2756535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Structură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nternă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omplexă</a:t>
            </a:r>
            <a:endParaRPr lang="en-US" sz="1701" dirty="0"/>
          </a:p>
        </p:txBody>
      </p:sp>
      <p:sp>
        <p:nvSpPr>
          <p:cNvPr id="11" name="Text 6"/>
          <p:cNvSpPr/>
          <p:nvPr/>
        </p:nvSpPr>
        <p:spPr>
          <a:xfrm>
            <a:off x="6091238" y="4842510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Mitocondria are o membrană externă și o membrană internă bogată în pliuri, numite criste, care măresc suprafața disponibilă pentru reacțiile de producere a ATP.</a:t>
            </a:r>
            <a:endParaRPr lang="en-US" sz="1361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8" y="5914073"/>
            <a:ext cx="431959" cy="43195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91238" y="6518791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ADN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itocondrial</a:t>
            </a:r>
            <a:endParaRPr lang="en-US" sz="1701" dirty="0"/>
          </a:p>
        </p:txBody>
      </p:sp>
      <p:sp>
        <p:nvSpPr>
          <p:cNvPr id="14" name="Text 8"/>
          <p:cNvSpPr/>
          <p:nvPr/>
        </p:nvSpPr>
        <p:spPr>
          <a:xfrm>
            <a:off x="6091238" y="6892290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Mitocondria conține propriul material genetic, ADN mitocondrial circular, care codifică anumite proteine esențiale pentru funcționarea sa.</a:t>
            </a:r>
            <a:endParaRPr lang="en-US" sz="1361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8" y="7963853"/>
            <a:ext cx="431959" cy="43195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091238" y="8568571"/>
            <a:ext cx="2293025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Metabolisme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xidative</a:t>
            </a:r>
            <a:endParaRPr lang="en-US" sz="1701" dirty="0"/>
          </a:p>
        </p:txBody>
      </p:sp>
      <p:sp>
        <p:nvSpPr>
          <p:cNvPr id="17" name="Text 10"/>
          <p:cNvSpPr/>
          <p:nvPr/>
        </p:nvSpPr>
        <p:spPr>
          <a:xfrm>
            <a:off x="6091238" y="8942070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În interiorul mitocondrii au loc procese metabolice complexe, precum ciclul acidului citric și lanțul transportului de electroni, care generează energia necesară celulei.</a:t>
            </a:r>
            <a:endParaRPr lang="en-US" sz="13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4837" y="881182"/>
            <a:ext cx="7321748" cy="540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kern="0" spc="-10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Lizozomii: funcții de digestie celulară</a:t>
            </a:r>
            <a:endParaRPr lang="en-US" sz="3402" dirty="0"/>
          </a:p>
        </p:txBody>
      </p:sp>
      <p:sp>
        <p:nvSpPr>
          <p:cNvPr id="6" name="Shape 3"/>
          <p:cNvSpPr/>
          <p:nvPr/>
        </p:nvSpPr>
        <p:spPr>
          <a:xfrm>
            <a:off x="604837" y="1680448"/>
            <a:ext cx="7934325" cy="1287423"/>
          </a:xfrm>
          <a:prstGeom prst="roundRect">
            <a:avLst>
              <a:gd name="adj" fmla="val 604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85217" y="1860828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Organite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igestive</a:t>
            </a:r>
            <a:endParaRPr lang="en-US" sz="1701" dirty="0"/>
          </a:p>
        </p:txBody>
      </p:sp>
      <p:sp>
        <p:nvSpPr>
          <p:cNvPr id="8" name="Text 5"/>
          <p:cNvSpPr/>
          <p:nvPr/>
        </p:nvSpPr>
        <p:spPr>
          <a:xfrm>
            <a:off x="785217" y="2234327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Lizozomii sunt organite celulare sferice, delimitate de o membrană, care conțin enzime hidrolitice responsabile pentru digestia materialelor din interiorul celulei.</a:t>
            </a:r>
            <a:endParaRPr lang="en-US" sz="1361" dirty="0"/>
          </a:p>
        </p:txBody>
      </p:sp>
      <p:sp>
        <p:nvSpPr>
          <p:cNvPr id="9" name="Shape 6"/>
          <p:cNvSpPr/>
          <p:nvPr/>
        </p:nvSpPr>
        <p:spPr>
          <a:xfrm>
            <a:off x="604837" y="3140631"/>
            <a:ext cx="7934325" cy="1287423"/>
          </a:xfrm>
          <a:prstGeom prst="roundRect">
            <a:avLst>
              <a:gd name="adj" fmla="val 604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85217" y="3321010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Reciclare 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și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liminare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785217" y="3694509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Lizozomii joacă un rol crucial în procesele de reciclare și eliminare a materialelor uzate sau dăunătoare, contribuind la menținerea homeostaziei celulare.</a:t>
            </a:r>
            <a:endParaRPr lang="en-US" sz="1361" dirty="0"/>
          </a:p>
        </p:txBody>
      </p:sp>
      <p:sp>
        <p:nvSpPr>
          <p:cNvPr id="12" name="Shape 9"/>
          <p:cNvSpPr/>
          <p:nvPr/>
        </p:nvSpPr>
        <p:spPr>
          <a:xfrm>
            <a:off x="604837" y="4600813"/>
            <a:ext cx="7934325" cy="1287423"/>
          </a:xfrm>
          <a:prstGeom prst="roundRect">
            <a:avLst>
              <a:gd name="adj" fmla="val 604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85217" y="478119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Apoptoza</a:t>
            </a:r>
            <a:endParaRPr lang="en-US" sz="1701" dirty="0"/>
          </a:p>
        </p:txBody>
      </p:sp>
      <p:sp>
        <p:nvSpPr>
          <p:cNvPr id="14" name="Text 11"/>
          <p:cNvSpPr/>
          <p:nvPr/>
        </p:nvSpPr>
        <p:spPr>
          <a:xfrm>
            <a:off x="785217" y="5154692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Lizozomii pot fi implicați în programul de moarte celulară programată (apoptoza), eliberând enzime care declanșează acest proces controlat.</a:t>
            </a:r>
            <a:endParaRPr lang="en-US" sz="1361" dirty="0"/>
          </a:p>
        </p:txBody>
      </p:sp>
      <p:sp>
        <p:nvSpPr>
          <p:cNvPr id="15" name="Shape 12"/>
          <p:cNvSpPr/>
          <p:nvPr/>
        </p:nvSpPr>
        <p:spPr>
          <a:xfrm>
            <a:off x="604837" y="6060996"/>
            <a:ext cx="7934325" cy="1287423"/>
          </a:xfrm>
          <a:prstGeom prst="roundRect">
            <a:avLst>
              <a:gd name="adj" fmla="val 604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85217" y="6241375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Digerare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xternă</a:t>
            </a:r>
            <a:endParaRPr lang="en-US" sz="1701" dirty="0"/>
          </a:p>
        </p:txBody>
      </p:sp>
      <p:sp>
        <p:nvSpPr>
          <p:cNvPr id="17" name="Text 14"/>
          <p:cNvSpPr/>
          <p:nvPr/>
        </p:nvSpPr>
        <p:spPr>
          <a:xfrm>
            <a:off x="785217" y="6614874"/>
            <a:ext cx="757356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Unele celule secretă lizozomi către exterior pentru a digera materialele din mediul înconjurător, cum ar fi bacterii sau resturi celulare.</a:t>
            </a:r>
            <a:endParaRPr lang="en-US" sz="13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91238" y="1364099"/>
            <a:ext cx="7934325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b="1" kern="0" spc="-102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Citoscheletul: componente și rolul în mobilitate</a:t>
            </a:r>
            <a:endParaRPr lang="en-US" sz="3402" dirty="0"/>
          </a:p>
        </p:txBody>
      </p:sp>
      <p:sp>
        <p:nvSpPr>
          <p:cNvPr id="6" name="Shape 3"/>
          <p:cNvSpPr/>
          <p:nvPr/>
        </p:nvSpPr>
        <p:spPr>
          <a:xfrm>
            <a:off x="6333173" y="2703433"/>
            <a:ext cx="34528" cy="4162068"/>
          </a:xfrm>
          <a:prstGeom prst="roundRect">
            <a:avLst>
              <a:gd name="adj" fmla="val 225237"/>
            </a:avLst>
          </a:prstGeom>
          <a:solidFill>
            <a:srgbClr val="C0C1D7"/>
          </a:solidFill>
          <a:ln/>
        </p:spPr>
      </p:sp>
      <p:sp>
        <p:nvSpPr>
          <p:cNvPr id="7" name="Shape 4"/>
          <p:cNvSpPr/>
          <p:nvPr/>
        </p:nvSpPr>
        <p:spPr>
          <a:xfrm>
            <a:off x="6544806" y="3074789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C0C1D7"/>
          </a:solidFill>
          <a:ln/>
        </p:spPr>
      </p:sp>
      <p:sp>
        <p:nvSpPr>
          <p:cNvPr id="8" name="Shape 5"/>
          <p:cNvSpPr/>
          <p:nvPr/>
        </p:nvSpPr>
        <p:spPr>
          <a:xfrm>
            <a:off x="6156067" y="2897743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290846" y="2962513"/>
            <a:ext cx="119063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041" dirty="0"/>
          </a:p>
        </p:txBody>
      </p:sp>
      <p:sp>
        <p:nvSpPr>
          <p:cNvPr id="10" name="Text 7"/>
          <p:cNvSpPr/>
          <p:nvPr/>
        </p:nvSpPr>
        <p:spPr>
          <a:xfrm>
            <a:off x="7300913" y="2876193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Microfilamente</a:t>
            </a:r>
            <a:endParaRPr lang="en-US" sz="1701" dirty="0"/>
          </a:p>
        </p:txBody>
      </p:sp>
      <p:sp>
        <p:nvSpPr>
          <p:cNvPr id="11" name="Text 8"/>
          <p:cNvSpPr/>
          <p:nvPr/>
        </p:nvSpPr>
        <p:spPr>
          <a:xfrm>
            <a:off x="7300913" y="3249692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Microfilamentele sunt structuri proteice subțiri și flexibile care conferă formă și susținere celulei, precum și mobilitate prin intermediul proteinelor contractile.</a:t>
            </a:r>
            <a:endParaRPr lang="en-US" sz="1361" dirty="0"/>
          </a:p>
        </p:txBody>
      </p:sp>
      <p:sp>
        <p:nvSpPr>
          <p:cNvPr id="12" name="Shape 9"/>
          <p:cNvSpPr/>
          <p:nvPr/>
        </p:nvSpPr>
        <p:spPr>
          <a:xfrm>
            <a:off x="6544806" y="4519732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C0C1D7"/>
          </a:solidFill>
          <a:ln/>
        </p:spPr>
      </p:sp>
      <p:sp>
        <p:nvSpPr>
          <p:cNvPr id="13" name="Shape 10"/>
          <p:cNvSpPr/>
          <p:nvPr/>
        </p:nvSpPr>
        <p:spPr>
          <a:xfrm>
            <a:off x="6156067" y="4342686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72629" y="4407456"/>
            <a:ext cx="155615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041" dirty="0"/>
          </a:p>
        </p:txBody>
      </p:sp>
      <p:sp>
        <p:nvSpPr>
          <p:cNvPr id="15" name="Text 12"/>
          <p:cNvSpPr/>
          <p:nvPr/>
        </p:nvSpPr>
        <p:spPr>
          <a:xfrm>
            <a:off x="7300913" y="4321135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Microtubuși</a:t>
            </a:r>
            <a:endParaRPr lang="en-US" sz="1701" dirty="0"/>
          </a:p>
        </p:txBody>
      </p:sp>
      <p:sp>
        <p:nvSpPr>
          <p:cNvPr id="16" name="Text 13"/>
          <p:cNvSpPr/>
          <p:nvPr/>
        </p:nvSpPr>
        <p:spPr>
          <a:xfrm>
            <a:off x="7300913" y="4694634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Microtubușii sunt structuri tubulare rigide, formate din proteine, care joacă un rol esențial în mișcarea organitelor celulare și în diviziunea celulară.</a:t>
            </a:r>
            <a:endParaRPr lang="en-US" sz="1361" dirty="0"/>
          </a:p>
        </p:txBody>
      </p:sp>
      <p:sp>
        <p:nvSpPr>
          <p:cNvPr id="17" name="Shape 14"/>
          <p:cNvSpPr/>
          <p:nvPr/>
        </p:nvSpPr>
        <p:spPr>
          <a:xfrm>
            <a:off x="6544806" y="5964674"/>
            <a:ext cx="604837" cy="34528"/>
          </a:xfrm>
          <a:prstGeom prst="roundRect">
            <a:avLst>
              <a:gd name="adj" fmla="val 225237"/>
            </a:avLst>
          </a:prstGeom>
          <a:solidFill>
            <a:srgbClr val="C0C1D7"/>
          </a:solidFill>
          <a:ln/>
        </p:spPr>
      </p:sp>
      <p:sp>
        <p:nvSpPr>
          <p:cNvPr id="18" name="Shape 15"/>
          <p:cNvSpPr/>
          <p:nvPr/>
        </p:nvSpPr>
        <p:spPr>
          <a:xfrm>
            <a:off x="6156067" y="5787628"/>
            <a:ext cx="388739" cy="388739"/>
          </a:xfrm>
          <a:prstGeom prst="roundRect">
            <a:avLst>
              <a:gd name="adj" fmla="val 2000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268819" y="5852398"/>
            <a:ext cx="163235" cy="259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41"/>
              </a:lnSpc>
              <a:buNone/>
            </a:pPr>
            <a:r>
              <a:rPr lang="en-US" sz="2041" b="1" kern="0" spc="-6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041" dirty="0"/>
          </a:p>
        </p:txBody>
      </p:sp>
      <p:sp>
        <p:nvSpPr>
          <p:cNvPr id="20" name="Text 17"/>
          <p:cNvSpPr/>
          <p:nvPr/>
        </p:nvSpPr>
        <p:spPr>
          <a:xfrm>
            <a:off x="7300913" y="5766078"/>
            <a:ext cx="2302907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Filamente</a:t>
            </a:r>
            <a:r>
              <a:rPr lang="en-US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o-RO" sz="1701" b="1" kern="0" spc="-5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sz="1701" b="1" kern="0" spc="-5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ntermediare</a:t>
            </a:r>
            <a:endParaRPr lang="en-US" sz="1701" dirty="0"/>
          </a:p>
        </p:txBody>
      </p:sp>
      <p:sp>
        <p:nvSpPr>
          <p:cNvPr id="21" name="Text 18"/>
          <p:cNvSpPr/>
          <p:nvPr/>
        </p:nvSpPr>
        <p:spPr>
          <a:xfrm>
            <a:off x="7300913" y="6139577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Filamentele intermediare sunt structuri proteice robuște, care contribuie la menținerea formei celulare și ancorarea organitelor în cadrul citoplasmei.</a:t>
            </a:r>
            <a:endParaRPr lang="en-US" sz="13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892</Words>
  <Application>Microsoft Office PowerPoint</Application>
  <PresentationFormat>Довільний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Inter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RURAC</dc:creator>
  <cp:lastModifiedBy>Liliya Hovornyan</cp:lastModifiedBy>
  <cp:revision>2</cp:revision>
  <dcterms:created xsi:type="dcterms:W3CDTF">2024-07-01T21:03:14Z</dcterms:created>
  <dcterms:modified xsi:type="dcterms:W3CDTF">2024-07-01T21:06:54Z</dcterms:modified>
</cp:coreProperties>
</file>