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1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rotWithShape="1">
          <a:blip r:embed="rId4"/>
          <a:srcRect l="2654" r="21984" b="7387"/>
          <a:stretch/>
        </p:blipFill>
        <p:spPr>
          <a:xfrm>
            <a:off x="195943" y="2150593"/>
            <a:ext cx="5132614" cy="3548078"/>
          </a:xfrm>
          <a:prstGeom prst="rect">
            <a:avLst/>
          </a:prstGeom>
        </p:spPr>
      </p:pic>
      <p:sp>
        <p:nvSpPr>
          <p:cNvPr id="6" name="Text 2"/>
          <p:cNvSpPr/>
          <p:nvPr/>
        </p:nvSpPr>
        <p:spPr>
          <a:xfrm>
            <a:off x="6207562" y="733068"/>
            <a:ext cx="7701677" cy="3554254"/>
          </a:xfrm>
          <a:prstGeom prst="rect">
            <a:avLst/>
          </a:prstGeom>
          <a:noFill/>
          <a:ln/>
        </p:spPr>
        <p:txBody>
          <a:bodyPr wrap="square" rtlCol="0" anchor="t"/>
          <a:lstStyle/>
          <a:p>
            <a:pPr marL="0" indent="0">
              <a:lnSpc>
                <a:spcPts val="6997"/>
              </a:lnSpc>
              <a:buNone/>
            </a:pPr>
            <a:r>
              <a:rPr lang="en-US" sz="5598" b="1" dirty="0">
                <a:solidFill>
                  <a:srgbClr val="333F70"/>
                </a:solidFill>
                <a:latin typeface="Unbounded" pitchFamily="34" charset="0"/>
                <a:ea typeface="Unbounded" pitchFamily="34" charset="-122"/>
                <a:cs typeface="Unbounded" pitchFamily="34" charset="-120"/>
              </a:rPr>
              <a:t>Teorema sinusurilor şi teorema cosinusului</a:t>
            </a:r>
            <a:endParaRPr lang="en-US" sz="5598" dirty="0"/>
          </a:p>
        </p:txBody>
      </p:sp>
      <p:sp>
        <p:nvSpPr>
          <p:cNvPr id="7" name="Text 3"/>
          <p:cNvSpPr/>
          <p:nvPr/>
        </p:nvSpPr>
        <p:spPr>
          <a:xfrm>
            <a:off x="6207562" y="4596408"/>
            <a:ext cx="7701677" cy="2307788"/>
          </a:xfrm>
          <a:prstGeom prst="rect">
            <a:avLst/>
          </a:prstGeom>
          <a:noFill/>
          <a:ln/>
        </p:spPr>
        <p:txBody>
          <a:bodyPr wrap="square" rtlCol="0" anchor="t"/>
          <a:lstStyle/>
          <a:p>
            <a:pPr marL="0" indent="0">
              <a:lnSpc>
                <a:spcPts val="2596"/>
              </a:lnSpc>
              <a:buNone/>
            </a:pPr>
            <a:r>
              <a:rPr lang="en-US" sz="1623" dirty="0">
                <a:solidFill>
                  <a:srgbClr val="333F70"/>
                </a:solidFill>
                <a:latin typeface="Open Sans" pitchFamily="34" charset="0"/>
                <a:ea typeface="Open Sans" pitchFamily="34" charset="-122"/>
                <a:cs typeface="Open Sans" pitchFamily="34" charset="-120"/>
              </a:rPr>
              <a:t>Teorema sinusurilor și teorema cosinusului sunt două concepte fundamentale în trigonometrie, care ne ajută să rezolvăm probleme geometrice și să calculăm dimensiuni necunoscute ale triunghiurilor. Aceste teoreme sunt esențiale pentru o gamă largă de aplicații, de la inginerie și arhitectură până la navigație și explorarea spațială. În această prezentare, vom explora în detaliu aceste teoreme, înțelegând atât formulele matematice, cât și modul în care pot fi aplicate în situații practice.</a:t>
            </a:r>
            <a:endParaRPr lang="en-US" sz="1623" dirty="0"/>
          </a:p>
        </p:txBody>
      </p:sp>
      <p:sp>
        <p:nvSpPr>
          <p:cNvPr id="9" name="Text 5"/>
          <p:cNvSpPr/>
          <p:nvPr/>
        </p:nvSpPr>
        <p:spPr>
          <a:xfrm>
            <a:off x="6290548" y="7267456"/>
            <a:ext cx="163711"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rotWithShape="1">
          <a:blip r:embed="rId4"/>
          <a:srcRect l="15572" t="29417" r="8974"/>
          <a:stretch/>
        </p:blipFill>
        <p:spPr>
          <a:xfrm>
            <a:off x="9497903" y="2601686"/>
            <a:ext cx="4909342" cy="3042473"/>
          </a:xfrm>
          <a:prstGeom prst="rect">
            <a:avLst/>
          </a:prstGeom>
        </p:spPr>
      </p:pic>
      <p:sp>
        <p:nvSpPr>
          <p:cNvPr id="6" name="Text 2"/>
          <p:cNvSpPr/>
          <p:nvPr/>
        </p:nvSpPr>
        <p:spPr>
          <a:xfrm>
            <a:off x="864037" y="1568648"/>
            <a:ext cx="6172200"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Concluzii</a:t>
            </a:r>
            <a:endParaRPr lang="en-US" sz="4860" dirty="0"/>
          </a:p>
        </p:txBody>
      </p:sp>
      <p:sp>
        <p:nvSpPr>
          <p:cNvPr id="7" name="Text 3"/>
          <p:cNvSpPr/>
          <p:nvPr/>
        </p:nvSpPr>
        <p:spPr>
          <a:xfrm>
            <a:off x="864037" y="2710458"/>
            <a:ext cx="7415927" cy="3950494"/>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sinusurilor și teorema cosinusului sunt instrumente puternice în trigonometrie, care ne permit să rezolvăm o varietate de probleme geometrice și să calculăm dimensiuni și unghiuri necunoscute ale triunghiurilor. Aceste teoreme au o aplicabilitate extinsă în domenii precum navigația, ingineria, arhitectura și topografia, demonstrând importanța lor în viața de zi cu zi și în dezvoltarea tehnologică. Stăpânirea acestor concepte permite o mai bună înțelegere a geometriei și a relațiilor matematice, reprezentând o bază solidă pentru progrese viitoare în multiple discipline.</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9979" y="2219325"/>
            <a:ext cx="5054441" cy="3790831"/>
          </a:xfrm>
          <a:prstGeom prst="rect">
            <a:avLst/>
          </a:prstGeom>
        </p:spPr>
      </p:pic>
      <p:sp>
        <p:nvSpPr>
          <p:cNvPr id="6" name="Text 2"/>
          <p:cNvSpPr/>
          <p:nvPr/>
        </p:nvSpPr>
        <p:spPr>
          <a:xfrm>
            <a:off x="604837" y="1357551"/>
            <a:ext cx="6134338"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Triunghiul dreptunghic</a:t>
            </a:r>
            <a:endParaRPr lang="en-US" sz="3402" dirty="0"/>
          </a:p>
        </p:txBody>
      </p:sp>
      <p:sp>
        <p:nvSpPr>
          <p:cNvPr id="7" name="Shape 3"/>
          <p:cNvSpPr/>
          <p:nvPr/>
        </p:nvSpPr>
        <p:spPr>
          <a:xfrm>
            <a:off x="846773" y="2156817"/>
            <a:ext cx="34528" cy="4715232"/>
          </a:xfrm>
          <a:prstGeom prst="roundRect">
            <a:avLst>
              <a:gd name="adj" fmla="val 225237"/>
            </a:avLst>
          </a:prstGeom>
          <a:solidFill>
            <a:srgbClr val="BCDBD4"/>
          </a:solidFill>
          <a:ln/>
        </p:spPr>
      </p:sp>
      <p:sp>
        <p:nvSpPr>
          <p:cNvPr id="8" name="Shape 4"/>
          <p:cNvSpPr/>
          <p:nvPr/>
        </p:nvSpPr>
        <p:spPr>
          <a:xfrm>
            <a:off x="1058406" y="2528173"/>
            <a:ext cx="604837" cy="34528"/>
          </a:xfrm>
          <a:prstGeom prst="roundRect">
            <a:avLst>
              <a:gd name="adj" fmla="val 225237"/>
            </a:avLst>
          </a:prstGeom>
          <a:solidFill>
            <a:srgbClr val="BCDBD4"/>
          </a:solidFill>
          <a:ln/>
        </p:spPr>
      </p:sp>
      <p:sp>
        <p:nvSpPr>
          <p:cNvPr id="9" name="Shape 5"/>
          <p:cNvSpPr/>
          <p:nvPr/>
        </p:nvSpPr>
        <p:spPr>
          <a:xfrm>
            <a:off x="669667" y="2351127"/>
            <a:ext cx="388739" cy="388739"/>
          </a:xfrm>
          <a:prstGeom prst="roundRect">
            <a:avLst>
              <a:gd name="adj" fmla="val 20006"/>
            </a:avLst>
          </a:prstGeom>
          <a:solidFill>
            <a:srgbClr val="D6F5EE"/>
          </a:solidFill>
          <a:ln w="7620">
            <a:solidFill>
              <a:srgbClr val="BCDBD4"/>
            </a:solidFill>
            <a:prstDash val="solid"/>
          </a:ln>
        </p:spPr>
      </p:sp>
      <p:sp>
        <p:nvSpPr>
          <p:cNvPr id="10" name="Text 6"/>
          <p:cNvSpPr/>
          <p:nvPr/>
        </p:nvSpPr>
        <p:spPr>
          <a:xfrm>
            <a:off x="796588" y="2415897"/>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1" name="Text 7"/>
          <p:cNvSpPr/>
          <p:nvPr/>
        </p:nvSpPr>
        <p:spPr>
          <a:xfrm>
            <a:off x="1814513" y="232957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Unghiuri</a:t>
            </a:r>
            <a:endParaRPr lang="en-US" sz="1701" dirty="0"/>
          </a:p>
        </p:txBody>
      </p:sp>
      <p:sp>
        <p:nvSpPr>
          <p:cNvPr id="12" name="Text 8"/>
          <p:cNvSpPr/>
          <p:nvPr/>
        </p:nvSpPr>
        <p:spPr>
          <a:xfrm>
            <a:off x="1814513" y="2703076"/>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Într-un triunghi dreptunghic, avem un unghi drept (90 de grade) și două unghiuri acute. Raporturile dintre aceste unghiuri și laturile triunghiului stau la baza teoremei sinusurilor și teoremei cosinusului.</a:t>
            </a:r>
            <a:endParaRPr lang="en-US" sz="1361" dirty="0"/>
          </a:p>
        </p:txBody>
      </p:sp>
      <p:sp>
        <p:nvSpPr>
          <p:cNvPr id="13" name="Shape 9"/>
          <p:cNvSpPr/>
          <p:nvPr/>
        </p:nvSpPr>
        <p:spPr>
          <a:xfrm>
            <a:off x="1058406" y="4249698"/>
            <a:ext cx="604837" cy="34528"/>
          </a:xfrm>
          <a:prstGeom prst="roundRect">
            <a:avLst>
              <a:gd name="adj" fmla="val 225237"/>
            </a:avLst>
          </a:prstGeom>
          <a:solidFill>
            <a:srgbClr val="BCDBD4"/>
          </a:solidFill>
          <a:ln/>
        </p:spPr>
      </p:sp>
      <p:sp>
        <p:nvSpPr>
          <p:cNvPr id="14" name="Shape 10"/>
          <p:cNvSpPr/>
          <p:nvPr/>
        </p:nvSpPr>
        <p:spPr>
          <a:xfrm>
            <a:off x="669667" y="4072652"/>
            <a:ext cx="388739" cy="388739"/>
          </a:xfrm>
          <a:prstGeom prst="roundRect">
            <a:avLst>
              <a:gd name="adj" fmla="val 20006"/>
            </a:avLst>
          </a:prstGeom>
          <a:solidFill>
            <a:srgbClr val="D6F5EE"/>
          </a:solidFill>
          <a:ln w="7620">
            <a:solidFill>
              <a:srgbClr val="BCDBD4"/>
            </a:solidFill>
            <a:prstDash val="solid"/>
          </a:ln>
        </p:spPr>
      </p:sp>
      <p:sp>
        <p:nvSpPr>
          <p:cNvPr id="15" name="Text 11"/>
          <p:cNvSpPr/>
          <p:nvPr/>
        </p:nvSpPr>
        <p:spPr>
          <a:xfrm>
            <a:off x="755749" y="4137422"/>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6" name="Text 12"/>
          <p:cNvSpPr/>
          <p:nvPr/>
        </p:nvSpPr>
        <p:spPr>
          <a:xfrm>
            <a:off x="1814513" y="4051102"/>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Laturi</a:t>
            </a:r>
            <a:endParaRPr lang="en-US" sz="1701" dirty="0"/>
          </a:p>
        </p:txBody>
      </p:sp>
      <p:sp>
        <p:nvSpPr>
          <p:cNvPr id="17" name="Text 13"/>
          <p:cNvSpPr/>
          <p:nvPr/>
        </p:nvSpPr>
        <p:spPr>
          <a:xfrm>
            <a:off x="1814513" y="4424601"/>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Laturile unui triunghi dreptunghic sunt clasificate în două categorii: ipotenuza (latura opusă unghiului drept) și catetele (laturile care formează unghiul drept).</a:t>
            </a:r>
            <a:endParaRPr lang="en-US" sz="1361" dirty="0"/>
          </a:p>
        </p:txBody>
      </p:sp>
      <p:sp>
        <p:nvSpPr>
          <p:cNvPr id="18" name="Shape 14"/>
          <p:cNvSpPr/>
          <p:nvPr/>
        </p:nvSpPr>
        <p:spPr>
          <a:xfrm>
            <a:off x="1058406" y="5694640"/>
            <a:ext cx="604837" cy="34528"/>
          </a:xfrm>
          <a:prstGeom prst="roundRect">
            <a:avLst>
              <a:gd name="adj" fmla="val 225237"/>
            </a:avLst>
          </a:prstGeom>
          <a:solidFill>
            <a:srgbClr val="BCDBD4"/>
          </a:solidFill>
          <a:ln/>
        </p:spPr>
      </p:sp>
      <p:sp>
        <p:nvSpPr>
          <p:cNvPr id="19" name="Shape 15"/>
          <p:cNvSpPr/>
          <p:nvPr/>
        </p:nvSpPr>
        <p:spPr>
          <a:xfrm>
            <a:off x="669667" y="5517594"/>
            <a:ext cx="388739" cy="388739"/>
          </a:xfrm>
          <a:prstGeom prst="roundRect">
            <a:avLst>
              <a:gd name="adj" fmla="val 20006"/>
            </a:avLst>
          </a:prstGeom>
          <a:solidFill>
            <a:srgbClr val="D6F5EE"/>
          </a:solidFill>
          <a:ln w="7620">
            <a:solidFill>
              <a:srgbClr val="BCDBD4"/>
            </a:solidFill>
            <a:prstDash val="solid"/>
          </a:ln>
        </p:spPr>
      </p:sp>
      <p:sp>
        <p:nvSpPr>
          <p:cNvPr id="20" name="Text 16"/>
          <p:cNvSpPr/>
          <p:nvPr/>
        </p:nvSpPr>
        <p:spPr>
          <a:xfrm>
            <a:off x="755273" y="5582364"/>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1" name="Text 17"/>
          <p:cNvSpPr/>
          <p:nvPr/>
        </p:nvSpPr>
        <p:spPr>
          <a:xfrm>
            <a:off x="1814513" y="5496044"/>
            <a:ext cx="2995732" cy="269915"/>
          </a:xfrm>
          <a:prstGeom prst="rect">
            <a:avLst/>
          </a:prstGeom>
          <a:noFill/>
          <a:ln/>
        </p:spPr>
        <p:txBody>
          <a:bodyPr wrap="none" rtlCol="0" anchor="t"/>
          <a:lstStyle/>
          <a:p>
            <a:pPr marL="0" indent="0" algn="l">
              <a:lnSpc>
                <a:spcPts val="2126"/>
              </a:lnSpc>
              <a:buNone/>
            </a:pPr>
            <a:r>
              <a:rPr lang="en-US" sz="1701" b="1" dirty="0" err="1">
                <a:solidFill>
                  <a:srgbClr val="333F70"/>
                </a:solidFill>
                <a:latin typeface="Unbounded" pitchFamily="34" charset="0"/>
                <a:ea typeface="Unbounded" pitchFamily="34" charset="-122"/>
                <a:cs typeface="Unbounded" pitchFamily="34" charset="-120"/>
              </a:rPr>
              <a:t>Relații</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t</a:t>
            </a:r>
            <a:r>
              <a:rPr lang="en-US" sz="1701" b="1" dirty="0" err="1">
                <a:solidFill>
                  <a:srgbClr val="333F70"/>
                </a:solidFill>
                <a:latin typeface="Unbounded" pitchFamily="34" charset="0"/>
                <a:ea typeface="Unbounded" pitchFamily="34" charset="-122"/>
                <a:cs typeface="Unbounded" pitchFamily="34" charset="-120"/>
              </a:rPr>
              <a:t>rigonometrice</a:t>
            </a:r>
            <a:endParaRPr lang="en-US" sz="1701" dirty="0"/>
          </a:p>
        </p:txBody>
      </p:sp>
      <p:sp>
        <p:nvSpPr>
          <p:cNvPr id="22" name="Text 18"/>
          <p:cNvSpPr/>
          <p:nvPr/>
        </p:nvSpPr>
        <p:spPr>
          <a:xfrm>
            <a:off x="1814513" y="5869543"/>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Folosind raporturile dintre laturile și unghiurile unui triunghi dreptunghic, putem defini funcții trigonometrice precum sinus, cosinus și tangentă. Aceste funcții joacă un rol crucial în teorema sinusurilor și teorema cosinusului.</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610439"/>
            <a:ext cx="7678936"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Teorema sinusurilor</a:t>
            </a:r>
            <a:endParaRPr lang="en-US" sz="4860" dirty="0"/>
          </a:p>
        </p:txBody>
      </p:sp>
      <p:sp>
        <p:nvSpPr>
          <p:cNvPr id="5" name="Text 3"/>
          <p:cNvSpPr/>
          <p:nvPr/>
        </p:nvSpPr>
        <p:spPr>
          <a:xfrm>
            <a:off x="864037" y="2999065"/>
            <a:ext cx="3895606"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Declarația Teoremei</a:t>
            </a:r>
            <a:endParaRPr lang="en-US" sz="2430" dirty="0"/>
          </a:p>
        </p:txBody>
      </p:sp>
      <p:sp>
        <p:nvSpPr>
          <p:cNvPr id="6" name="Text 4"/>
          <p:cNvSpPr/>
          <p:nvPr/>
        </p:nvSpPr>
        <p:spPr>
          <a:xfrm>
            <a:off x="864037" y="3631644"/>
            <a:ext cx="3898821"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sinusurilor afirmă că raportul dintre lungimea unei laturi a unui triunghi și sinus unghiului opus este constant, indiferent de forma sau dimensiunea triunghiului.</a:t>
            </a:r>
            <a:endParaRPr lang="en-US" sz="1944" dirty="0"/>
          </a:p>
        </p:txBody>
      </p:sp>
      <p:sp>
        <p:nvSpPr>
          <p:cNvPr id="7" name="Text 5"/>
          <p:cNvSpPr/>
          <p:nvPr/>
        </p:nvSpPr>
        <p:spPr>
          <a:xfrm>
            <a:off x="5372695" y="2999065"/>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Formula Matematică</a:t>
            </a:r>
            <a:endParaRPr lang="en-US" sz="2430" dirty="0"/>
          </a:p>
        </p:txBody>
      </p:sp>
      <p:sp>
        <p:nvSpPr>
          <p:cNvPr id="8" name="Text 6"/>
          <p:cNvSpPr/>
          <p:nvPr/>
        </p:nvSpPr>
        <p:spPr>
          <a:xfrm>
            <a:off x="5372695" y="4017407"/>
            <a:ext cx="3898821" cy="1975247"/>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sinusurilor se exprimă matematic astfel: a/sin(A) = b/sin(B) = c/sin(C), unde a, b și c sunt lungimile laturilor opuse unghiurilor A, B și C.</a:t>
            </a:r>
            <a:endParaRPr lang="en-US" sz="1944" dirty="0"/>
          </a:p>
        </p:txBody>
      </p:sp>
      <p:sp>
        <p:nvSpPr>
          <p:cNvPr id="9" name="Text 7"/>
          <p:cNvSpPr/>
          <p:nvPr/>
        </p:nvSpPr>
        <p:spPr>
          <a:xfrm>
            <a:off x="9881354" y="2999065"/>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Aplicații</a:t>
            </a:r>
            <a:endParaRPr lang="en-US" sz="2430" dirty="0"/>
          </a:p>
        </p:txBody>
      </p:sp>
      <p:sp>
        <p:nvSpPr>
          <p:cNvPr id="10" name="Text 8"/>
          <p:cNvSpPr/>
          <p:nvPr/>
        </p:nvSpPr>
        <p:spPr>
          <a:xfrm>
            <a:off x="9881354" y="3631644"/>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sinusurilor este utilă în calcularea dimensiunilor necunoscute ale unui triunghi, cum ar fi lungimile laturilor sau măsura unghiurilor, dacă sunt cunoscute cel puțin două elemente ale triunghiului.</a:t>
            </a:r>
            <a:endParaRPr lang="en-US" sz="1944"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6" name="Text 2"/>
          <p:cNvSpPr/>
          <p:nvPr/>
        </p:nvSpPr>
        <p:spPr>
          <a:xfrm>
            <a:off x="604837" y="944047"/>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Aplicații ale </a:t>
            </a:r>
            <a:r>
              <a:rPr lang="en-US" sz="3402" b="1" dirty="0" err="1">
                <a:solidFill>
                  <a:srgbClr val="333F70"/>
                </a:solidFill>
                <a:latin typeface="Unbounded" pitchFamily="34" charset="0"/>
                <a:ea typeface="Unbounded" pitchFamily="34" charset="-122"/>
                <a:cs typeface="Unbounded" pitchFamily="34" charset="-120"/>
              </a:rPr>
              <a:t>teoremei</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sinusurilor</a:t>
            </a:r>
            <a:endParaRPr lang="en-US" sz="3402" dirty="0"/>
          </a:p>
        </p:txBody>
      </p:sp>
      <p:sp>
        <p:nvSpPr>
          <p:cNvPr id="7" name="Shape 3"/>
          <p:cNvSpPr/>
          <p:nvPr/>
        </p:nvSpPr>
        <p:spPr>
          <a:xfrm>
            <a:off x="604837" y="2477691"/>
            <a:ext cx="388739" cy="388739"/>
          </a:xfrm>
          <a:prstGeom prst="roundRect">
            <a:avLst>
              <a:gd name="adj" fmla="val 20006"/>
            </a:avLst>
          </a:prstGeom>
          <a:solidFill>
            <a:srgbClr val="D6F5EE"/>
          </a:solidFill>
          <a:ln w="7620">
            <a:solidFill>
              <a:srgbClr val="BCDBD4"/>
            </a:solidFill>
            <a:prstDash val="solid"/>
          </a:ln>
        </p:spPr>
      </p:sp>
      <p:sp>
        <p:nvSpPr>
          <p:cNvPr id="8" name="Text 4"/>
          <p:cNvSpPr/>
          <p:nvPr/>
        </p:nvSpPr>
        <p:spPr>
          <a:xfrm>
            <a:off x="731758" y="2542461"/>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9" name="Text 5"/>
          <p:cNvSpPr/>
          <p:nvPr/>
        </p:nvSpPr>
        <p:spPr>
          <a:xfrm>
            <a:off x="1166336" y="2477691"/>
            <a:ext cx="2655094" cy="269915"/>
          </a:xfrm>
          <a:prstGeom prst="rect">
            <a:avLst/>
          </a:prstGeom>
          <a:noFill/>
          <a:ln/>
        </p:spPr>
        <p:txBody>
          <a:bodyPr wrap="none" rtlCol="0" anchor="t"/>
          <a:lstStyle/>
          <a:p>
            <a:pPr marL="0" indent="0">
              <a:lnSpc>
                <a:spcPts val="2126"/>
              </a:lnSpc>
              <a:buNone/>
            </a:pPr>
            <a:r>
              <a:rPr lang="en-US" sz="1701" b="1" dirty="0" err="1">
                <a:solidFill>
                  <a:srgbClr val="333F70"/>
                </a:solidFill>
                <a:latin typeface="Unbounded" pitchFamily="34" charset="0"/>
                <a:ea typeface="Unbounded" pitchFamily="34" charset="-122"/>
                <a:cs typeface="Unbounded" pitchFamily="34" charset="-120"/>
              </a:rPr>
              <a:t>Navigație</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m</a:t>
            </a:r>
            <a:r>
              <a:rPr lang="en-US" sz="1701" b="1" dirty="0" err="1">
                <a:solidFill>
                  <a:srgbClr val="333F70"/>
                </a:solidFill>
                <a:latin typeface="Unbounded" pitchFamily="34" charset="0"/>
                <a:ea typeface="Unbounded" pitchFamily="34" charset="-122"/>
                <a:cs typeface="Unbounded" pitchFamily="34" charset="-120"/>
              </a:rPr>
              <a:t>aritimă</a:t>
            </a:r>
            <a:endParaRPr lang="en-US" sz="1701" dirty="0"/>
          </a:p>
        </p:txBody>
      </p:sp>
      <p:sp>
        <p:nvSpPr>
          <p:cNvPr id="10" name="Text 6"/>
          <p:cNvSpPr/>
          <p:nvPr/>
        </p:nvSpPr>
        <p:spPr>
          <a:xfrm>
            <a:off x="1166336" y="2851190"/>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Teoria sinusurilor este esențială în navigația maritimă, permițând navigatorilor să determine poziția navei și direcția de deplasare folosind unghiuri și distanțe.</a:t>
            </a:r>
            <a:endParaRPr lang="en-US" sz="1361" dirty="0"/>
          </a:p>
        </p:txBody>
      </p:sp>
      <p:sp>
        <p:nvSpPr>
          <p:cNvPr id="11" name="Shape 7"/>
          <p:cNvSpPr/>
          <p:nvPr/>
        </p:nvSpPr>
        <p:spPr>
          <a:xfrm>
            <a:off x="604837" y="3771424"/>
            <a:ext cx="388739" cy="388739"/>
          </a:xfrm>
          <a:prstGeom prst="roundRect">
            <a:avLst>
              <a:gd name="adj" fmla="val 20006"/>
            </a:avLst>
          </a:prstGeom>
          <a:solidFill>
            <a:srgbClr val="D6F5EE"/>
          </a:solidFill>
          <a:ln w="7620">
            <a:solidFill>
              <a:srgbClr val="BCDBD4"/>
            </a:solidFill>
            <a:prstDash val="solid"/>
          </a:ln>
        </p:spPr>
      </p:sp>
      <p:sp>
        <p:nvSpPr>
          <p:cNvPr id="12" name="Text 8"/>
          <p:cNvSpPr/>
          <p:nvPr/>
        </p:nvSpPr>
        <p:spPr>
          <a:xfrm>
            <a:off x="690920" y="3836194"/>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3" name="Text 9"/>
          <p:cNvSpPr/>
          <p:nvPr/>
        </p:nvSpPr>
        <p:spPr>
          <a:xfrm>
            <a:off x="1166336" y="3771424"/>
            <a:ext cx="3118128" cy="269915"/>
          </a:xfrm>
          <a:prstGeom prst="rect">
            <a:avLst/>
          </a:prstGeom>
          <a:noFill/>
          <a:ln/>
        </p:spPr>
        <p:txBody>
          <a:bodyPr wrap="none" rtlCol="0" anchor="t"/>
          <a:lstStyle/>
          <a:p>
            <a:pPr marL="0" indent="0">
              <a:lnSpc>
                <a:spcPts val="2126"/>
              </a:lnSpc>
              <a:buNone/>
            </a:pPr>
            <a:r>
              <a:rPr lang="en-US" sz="1701" b="1" dirty="0" err="1">
                <a:solidFill>
                  <a:srgbClr val="333F70"/>
                </a:solidFill>
                <a:latin typeface="Unbounded" pitchFamily="34" charset="0"/>
                <a:ea typeface="Unbounded" pitchFamily="34" charset="-122"/>
                <a:cs typeface="Unbounded" pitchFamily="34" charset="-120"/>
              </a:rPr>
              <a:t>Măsurarea</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d</a:t>
            </a:r>
            <a:r>
              <a:rPr lang="en-US" sz="1701" b="1" dirty="0" err="1">
                <a:solidFill>
                  <a:srgbClr val="333F70"/>
                </a:solidFill>
                <a:latin typeface="Unbounded" pitchFamily="34" charset="0"/>
                <a:ea typeface="Unbounded" pitchFamily="34" charset="-122"/>
                <a:cs typeface="Unbounded" pitchFamily="34" charset="-120"/>
              </a:rPr>
              <a:t>istanțelor</a:t>
            </a:r>
            <a:endParaRPr lang="en-US" sz="1701" dirty="0"/>
          </a:p>
        </p:txBody>
      </p:sp>
      <p:sp>
        <p:nvSpPr>
          <p:cNvPr id="14" name="Text 10"/>
          <p:cNvSpPr/>
          <p:nvPr/>
        </p:nvSpPr>
        <p:spPr>
          <a:xfrm>
            <a:off x="1166336" y="4144923"/>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Teoria sinusurilor poate fi utilizată pentru a calcula distanțe inaccesibile, cum ar fi distanța până la un obiect de pe o altă locație, folosind unghiuri măsurate.</a:t>
            </a:r>
            <a:endParaRPr lang="en-US" sz="1361" dirty="0"/>
          </a:p>
        </p:txBody>
      </p:sp>
      <p:sp>
        <p:nvSpPr>
          <p:cNvPr id="15" name="Shape 11"/>
          <p:cNvSpPr/>
          <p:nvPr/>
        </p:nvSpPr>
        <p:spPr>
          <a:xfrm>
            <a:off x="604837" y="5065157"/>
            <a:ext cx="388739" cy="388739"/>
          </a:xfrm>
          <a:prstGeom prst="roundRect">
            <a:avLst>
              <a:gd name="adj" fmla="val 20006"/>
            </a:avLst>
          </a:prstGeom>
          <a:solidFill>
            <a:srgbClr val="D6F5EE"/>
          </a:solidFill>
          <a:ln w="7620">
            <a:solidFill>
              <a:srgbClr val="BCDBD4"/>
            </a:solidFill>
            <a:prstDash val="solid"/>
          </a:ln>
        </p:spPr>
      </p:sp>
      <p:sp>
        <p:nvSpPr>
          <p:cNvPr id="16" name="Text 12"/>
          <p:cNvSpPr/>
          <p:nvPr/>
        </p:nvSpPr>
        <p:spPr>
          <a:xfrm>
            <a:off x="690443" y="5129927"/>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7" name="Text 13"/>
          <p:cNvSpPr/>
          <p:nvPr/>
        </p:nvSpPr>
        <p:spPr>
          <a:xfrm>
            <a:off x="1166336" y="5065157"/>
            <a:ext cx="310265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Arhitectură </a:t>
            </a:r>
            <a:r>
              <a:rPr lang="en-US" sz="1701" b="1" dirty="0" err="1">
                <a:solidFill>
                  <a:srgbClr val="333F70"/>
                </a:solidFill>
                <a:latin typeface="Unbounded" pitchFamily="34" charset="0"/>
                <a:ea typeface="Unbounded" pitchFamily="34" charset="-122"/>
                <a:cs typeface="Unbounded" pitchFamily="34" charset="-120"/>
              </a:rPr>
              <a:t>și</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i</a:t>
            </a:r>
            <a:r>
              <a:rPr lang="en-US" sz="1701" b="1" dirty="0" err="1">
                <a:solidFill>
                  <a:srgbClr val="333F70"/>
                </a:solidFill>
                <a:latin typeface="Unbounded" pitchFamily="34" charset="0"/>
                <a:ea typeface="Unbounded" pitchFamily="34" charset="-122"/>
                <a:cs typeface="Unbounded" pitchFamily="34" charset="-120"/>
              </a:rPr>
              <a:t>nginerie</a:t>
            </a:r>
            <a:endParaRPr lang="en-US" sz="1701" dirty="0"/>
          </a:p>
        </p:txBody>
      </p:sp>
      <p:sp>
        <p:nvSpPr>
          <p:cNvPr id="18" name="Text 14"/>
          <p:cNvSpPr/>
          <p:nvPr/>
        </p:nvSpPr>
        <p:spPr>
          <a:xfrm>
            <a:off x="1166336" y="5438656"/>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Proiectarea clădirilor, podurilor și altor structuri depinde de aplicarea corectă a teoremei sinusurilor pentru a determina dimensiunile și unghiurile elementelor structurale.</a:t>
            </a:r>
            <a:endParaRPr lang="en-US" sz="1361" dirty="0"/>
          </a:p>
        </p:txBody>
      </p:sp>
      <p:sp>
        <p:nvSpPr>
          <p:cNvPr id="19" name="Shape 15"/>
          <p:cNvSpPr/>
          <p:nvPr/>
        </p:nvSpPr>
        <p:spPr>
          <a:xfrm>
            <a:off x="604837" y="6358890"/>
            <a:ext cx="388739" cy="388739"/>
          </a:xfrm>
          <a:prstGeom prst="roundRect">
            <a:avLst>
              <a:gd name="adj" fmla="val 20006"/>
            </a:avLst>
          </a:prstGeom>
          <a:solidFill>
            <a:srgbClr val="D6F5EE"/>
          </a:solidFill>
          <a:ln w="7620">
            <a:solidFill>
              <a:srgbClr val="BCDBD4"/>
            </a:solidFill>
            <a:prstDash val="solid"/>
          </a:ln>
        </p:spPr>
      </p:sp>
      <p:sp>
        <p:nvSpPr>
          <p:cNvPr id="20" name="Text 16"/>
          <p:cNvSpPr/>
          <p:nvPr/>
        </p:nvSpPr>
        <p:spPr>
          <a:xfrm>
            <a:off x="687586" y="6423660"/>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1" name="Text 17"/>
          <p:cNvSpPr/>
          <p:nvPr/>
        </p:nvSpPr>
        <p:spPr>
          <a:xfrm>
            <a:off x="1166336" y="6358890"/>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Topografie</a:t>
            </a:r>
            <a:endParaRPr lang="en-US" sz="1701" dirty="0"/>
          </a:p>
        </p:txBody>
      </p:sp>
      <p:sp>
        <p:nvSpPr>
          <p:cNvPr id="22" name="Text 18"/>
          <p:cNvSpPr/>
          <p:nvPr/>
        </p:nvSpPr>
        <p:spPr>
          <a:xfrm>
            <a:off x="1166336" y="6732389"/>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topografie, teoria sinusurilor permite măsurarea precisă a diferitelor caracteristici ale terenului, cum ar fi distanțe, înălțimi și înclinații.</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610439"/>
            <a:ext cx="8052911" cy="771525"/>
          </a:xfrm>
          <a:prstGeom prst="rect">
            <a:avLst/>
          </a:prstGeom>
          <a:noFill/>
          <a:ln/>
        </p:spPr>
        <p:txBody>
          <a:bodyPr wrap="none" rtlCol="0" anchor="t"/>
          <a:lstStyle/>
          <a:p>
            <a:pPr marL="0" indent="0">
              <a:lnSpc>
                <a:spcPts val="6075"/>
              </a:lnSpc>
              <a:buNone/>
            </a:pPr>
            <a:r>
              <a:rPr lang="en-US" sz="4860" b="1" dirty="0" err="1">
                <a:solidFill>
                  <a:srgbClr val="333F70"/>
                </a:solidFill>
                <a:latin typeface="Unbounded" pitchFamily="34" charset="0"/>
                <a:ea typeface="Unbounded" pitchFamily="34" charset="-122"/>
                <a:cs typeface="Unbounded" pitchFamily="34" charset="-120"/>
              </a:rPr>
              <a:t>Teorema</a:t>
            </a:r>
            <a:r>
              <a:rPr lang="en-US" sz="4860" b="1" dirty="0">
                <a:solidFill>
                  <a:srgbClr val="333F70"/>
                </a:solidFill>
                <a:latin typeface="Unbounded" pitchFamily="34" charset="0"/>
                <a:ea typeface="Unbounded" pitchFamily="34" charset="-122"/>
                <a:cs typeface="Unbounded" pitchFamily="34" charset="-120"/>
              </a:rPr>
              <a:t> </a:t>
            </a:r>
            <a:r>
              <a:rPr lang="ro-RO" sz="4860" b="1" dirty="0">
                <a:solidFill>
                  <a:srgbClr val="333F70"/>
                </a:solidFill>
                <a:latin typeface="Unbounded" pitchFamily="34" charset="0"/>
                <a:ea typeface="Unbounded" pitchFamily="34" charset="-122"/>
                <a:cs typeface="Unbounded" pitchFamily="34" charset="-120"/>
              </a:rPr>
              <a:t>c</a:t>
            </a:r>
            <a:r>
              <a:rPr lang="en-US" sz="4860" b="1" dirty="0" err="1">
                <a:solidFill>
                  <a:srgbClr val="333F70"/>
                </a:solidFill>
                <a:latin typeface="Unbounded" pitchFamily="34" charset="0"/>
                <a:ea typeface="Unbounded" pitchFamily="34" charset="-122"/>
                <a:cs typeface="Unbounded" pitchFamily="34" charset="-120"/>
              </a:rPr>
              <a:t>osinusului</a:t>
            </a:r>
            <a:endParaRPr lang="en-US" sz="4860" dirty="0"/>
          </a:p>
        </p:txBody>
      </p:sp>
      <p:sp>
        <p:nvSpPr>
          <p:cNvPr id="5" name="Text 3"/>
          <p:cNvSpPr/>
          <p:nvPr/>
        </p:nvSpPr>
        <p:spPr>
          <a:xfrm>
            <a:off x="864037" y="2999065"/>
            <a:ext cx="3895606" cy="385763"/>
          </a:xfrm>
          <a:prstGeom prst="rect">
            <a:avLst/>
          </a:prstGeom>
          <a:noFill/>
          <a:ln/>
        </p:spPr>
        <p:txBody>
          <a:bodyPr wrap="none" rtlCol="0" anchor="t"/>
          <a:lstStyle/>
          <a:p>
            <a:pPr marL="0" indent="0">
              <a:lnSpc>
                <a:spcPts val="3038"/>
              </a:lnSpc>
              <a:buNone/>
            </a:pPr>
            <a:r>
              <a:rPr lang="en-US" sz="2430" b="1" dirty="0" err="1">
                <a:solidFill>
                  <a:srgbClr val="333F70"/>
                </a:solidFill>
                <a:latin typeface="Unbounded" pitchFamily="34" charset="0"/>
                <a:ea typeface="Unbounded" pitchFamily="34" charset="-122"/>
                <a:cs typeface="Unbounded" pitchFamily="34" charset="-120"/>
              </a:rPr>
              <a:t>Declarația</a:t>
            </a:r>
            <a:r>
              <a:rPr lang="en-US" sz="2430" b="1" dirty="0">
                <a:solidFill>
                  <a:srgbClr val="333F70"/>
                </a:solidFill>
                <a:latin typeface="Unbounded" pitchFamily="34" charset="0"/>
                <a:ea typeface="Unbounded" pitchFamily="34" charset="-122"/>
                <a:cs typeface="Unbounded" pitchFamily="34" charset="-120"/>
              </a:rPr>
              <a:t> </a:t>
            </a:r>
            <a:r>
              <a:rPr lang="ro-RO" sz="2430" b="1" dirty="0">
                <a:solidFill>
                  <a:srgbClr val="333F70"/>
                </a:solidFill>
                <a:latin typeface="Unbounded" pitchFamily="34" charset="0"/>
                <a:ea typeface="Unbounded" pitchFamily="34" charset="-122"/>
                <a:cs typeface="Unbounded" pitchFamily="34" charset="-120"/>
              </a:rPr>
              <a:t>t</a:t>
            </a:r>
            <a:r>
              <a:rPr lang="en-US" sz="2430" b="1" dirty="0" err="1">
                <a:solidFill>
                  <a:srgbClr val="333F70"/>
                </a:solidFill>
                <a:latin typeface="Unbounded" pitchFamily="34" charset="0"/>
                <a:ea typeface="Unbounded" pitchFamily="34" charset="-122"/>
                <a:cs typeface="Unbounded" pitchFamily="34" charset="-120"/>
              </a:rPr>
              <a:t>eoremei</a:t>
            </a:r>
            <a:endParaRPr lang="en-US" sz="2430" dirty="0"/>
          </a:p>
        </p:txBody>
      </p:sp>
      <p:sp>
        <p:nvSpPr>
          <p:cNvPr id="6" name="Text 4"/>
          <p:cNvSpPr/>
          <p:nvPr/>
        </p:nvSpPr>
        <p:spPr>
          <a:xfrm>
            <a:off x="864037" y="3631644"/>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cosinusului afirmă că pătratul lungimii unei laturi a unui triunghi este egal cu suma pătratelor lungimilor celorlalte două laturi minus de două ori produsul acestor laturi și cosinus unghiului opus primei laturi.</a:t>
            </a:r>
            <a:endParaRPr lang="en-US" sz="1944" dirty="0"/>
          </a:p>
        </p:txBody>
      </p:sp>
      <p:sp>
        <p:nvSpPr>
          <p:cNvPr id="7" name="Text 5"/>
          <p:cNvSpPr/>
          <p:nvPr/>
        </p:nvSpPr>
        <p:spPr>
          <a:xfrm>
            <a:off x="5372695" y="2999065"/>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Formula </a:t>
            </a:r>
            <a:r>
              <a:rPr lang="ro-RO" sz="2430" b="1" dirty="0">
                <a:solidFill>
                  <a:srgbClr val="333F70"/>
                </a:solidFill>
                <a:latin typeface="Unbounded" pitchFamily="34" charset="0"/>
                <a:ea typeface="Unbounded" pitchFamily="34" charset="-122"/>
                <a:cs typeface="Unbounded" pitchFamily="34" charset="-120"/>
              </a:rPr>
              <a:t>m</a:t>
            </a:r>
            <a:r>
              <a:rPr lang="en-US" sz="2430" b="1" dirty="0" err="1">
                <a:solidFill>
                  <a:srgbClr val="333F70"/>
                </a:solidFill>
                <a:latin typeface="Unbounded" pitchFamily="34" charset="0"/>
                <a:ea typeface="Unbounded" pitchFamily="34" charset="-122"/>
                <a:cs typeface="Unbounded" pitchFamily="34" charset="-120"/>
              </a:rPr>
              <a:t>atematică</a:t>
            </a:r>
            <a:endParaRPr lang="en-US" sz="2430" dirty="0"/>
          </a:p>
        </p:txBody>
      </p:sp>
      <p:sp>
        <p:nvSpPr>
          <p:cNvPr id="8" name="Text 6"/>
          <p:cNvSpPr/>
          <p:nvPr/>
        </p:nvSpPr>
        <p:spPr>
          <a:xfrm>
            <a:off x="5372695" y="4017407"/>
            <a:ext cx="3898821" cy="1975247"/>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cosinusului se exprimă matematic astfel: a^2 = b^2 + c^2 - 2bc*cos(A), unde a, b și c sunt lungimile laturilor, iar A este unghiul opus laturii a.</a:t>
            </a:r>
            <a:endParaRPr lang="en-US" sz="1944" dirty="0"/>
          </a:p>
        </p:txBody>
      </p:sp>
      <p:sp>
        <p:nvSpPr>
          <p:cNvPr id="9" name="Text 7"/>
          <p:cNvSpPr/>
          <p:nvPr/>
        </p:nvSpPr>
        <p:spPr>
          <a:xfrm>
            <a:off x="9881354" y="2999065"/>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Aplicații</a:t>
            </a:r>
            <a:endParaRPr lang="en-US" sz="2430" dirty="0"/>
          </a:p>
        </p:txBody>
      </p:sp>
      <p:sp>
        <p:nvSpPr>
          <p:cNvPr id="10" name="Text 8"/>
          <p:cNvSpPr/>
          <p:nvPr/>
        </p:nvSpPr>
        <p:spPr>
          <a:xfrm>
            <a:off x="9881354" y="3631644"/>
            <a:ext cx="3898821"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Teorema cosinusului este deosebit de utilă când nu sunt cunoscute toate laturile unui triunghi, dar sunt cunoscute două laturi și unghiul opus uneia dintre ele.</a:t>
            </a:r>
            <a:endParaRPr lang="en-US" sz="1944"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6" name="Text 2"/>
          <p:cNvSpPr/>
          <p:nvPr/>
        </p:nvSpPr>
        <p:spPr>
          <a:xfrm>
            <a:off x="604837" y="61114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Aplicații ale </a:t>
            </a:r>
            <a:r>
              <a:rPr lang="en-US" sz="3402" b="1" dirty="0" err="1">
                <a:solidFill>
                  <a:srgbClr val="333F70"/>
                </a:solidFill>
                <a:latin typeface="Unbounded" pitchFamily="34" charset="0"/>
                <a:ea typeface="Unbounded" pitchFamily="34" charset="-122"/>
                <a:cs typeface="Unbounded" pitchFamily="34" charset="-120"/>
              </a:rPr>
              <a:t>teoremei</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cosinusului</a:t>
            </a:r>
            <a:endParaRPr lang="en-US" sz="3402" dirty="0"/>
          </a:p>
        </p:txBody>
      </p:sp>
      <p:sp>
        <p:nvSpPr>
          <p:cNvPr id="7" name="Shape 3"/>
          <p:cNvSpPr/>
          <p:nvPr/>
        </p:nvSpPr>
        <p:spPr>
          <a:xfrm>
            <a:off x="604837" y="1950482"/>
            <a:ext cx="7934325" cy="1287423"/>
          </a:xfrm>
          <a:prstGeom prst="roundRect">
            <a:avLst>
              <a:gd name="adj" fmla="val 6041"/>
            </a:avLst>
          </a:prstGeom>
          <a:solidFill>
            <a:srgbClr val="D6F5EE"/>
          </a:solidFill>
          <a:ln w="7620">
            <a:solidFill>
              <a:srgbClr val="BCDBD4"/>
            </a:solidFill>
            <a:prstDash val="solid"/>
          </a:ln>
        </p:spPr>
      </p:sp>
      <p:sp>
        <p:nvSpPr>
          <p:cNvPr id="8" name="Text 4"/>
          <p:cNvSpPr/>
          <p:nvPr/>
        </p:nvSpPr>
        <p:spPr>
          <a:xfrm>
            <a:off x="785217" y="2130862"/>
            <a:ext cx="2834997" cy="269915"/>
          </a:xfrm>
          <a:prstGeom prst="rect">
            <a:avLst/>
          </a:prstGeom>
          <a:noFill/>
          <a:ln/>
        </p:spPr>
        <p:txBody>
          <a:bodyPr wrap="none" rtlCol="0" anchor="t"/>
          <a:lstStyle/>
          <a:p>
            <a:pPr marL="0" indent="0">
              <a:lnSpc>
                <a:spcPts val="2126"/>
              </a:lnSpc>
              <a:buNone/>
            </a:pPr>
            <a:r>
              <a:rPr lang="en-US" sz="1701" b="1" dirty="0" err="1">
                <a:solidFill>
                  <a:srgbClr val="333F70"/>
                </a:solidFill>
                <a:latin typeface="Unbounded" pitchFamily="34" charset="0"/>
                <a:ea typeface="Unbounded" pitchFamily="34" charset="-122"/>
                <a:cs typeface="Unbounded" pitchFamily="34" charset="-120"/>
              </a:rPr>
              <a:t>Proiectare</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m</a:t>
            </a:r>
            <a:r>
              <a:rPr lang="en-US" sz="1701" b="1" dirty="0" err="1">
                <a:solidFill>
                  <a:srgbClr val="333F70"/>
                </a:solidFill>
                <a:latin typeface="Unbounded" pitchFamily="34" charset="0"/>
                <a:ea typeface="Unbounded" pitchFamily="34" charset="-122"/>
                <a:cs typeface="Unbounded" pitchFamily="34" charset="-120"/>
              </a:rPr>
              <a:t>ecanică</a:t>
            </a:r>
            <a:endParaRPr lang="en-US" sz="1701" dirty="0"/>
          </a:p>
        </p:txBody>
      </p:sp>
      <p:sp>
        <p:nvSpPr>
          <p:cNvPr id="9" name="Text 5"/>
          <p:cNvSpPr/>
          <p:nvPr/>
        </p:nvSpPr>
        <p:spPr>
          <a:xfrm>
            <a:off x="785217" y="2504361"/>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proiectarea mecanică, teorema cosinusului este utilizată pentru a calcula forțele, cuplurile și tensiunile în diverse componente și structuri.</a:t>
            </a:r>
            <a:endParaRPr lang="en-US" sz="1361" dirty="0"/>
          </a:p>
        </p:txBody>
      </p:sp>
      <p:sp>
        <p:nvSpPr>
          <p:cNvPr id="10" name="Shape 6"/>
          <p:cNvSpPr/>
          <p:nvPr/>
        </p:nvSpPr>
        <p:spPr>
          <a:xfrm>
            <a:off x="604837" y="3410664"/>
            <a:ext cx="7934325" cy="1287423"/>
          </a:xfrm>
          <a:prstGeom prst="roundRect">
            <a:avLst>
              <a:gd name="adj" fmla="val 6041"/>
            </a:avLst>
          </a:prstGeom>
          <a:solidFill>
            <a:srgbClr val="D6F5EE"/>
          </a:solidFill>
          <a:ln w="7620">
            <a:solidFill>
              <a:srgbClr val="BCDBD4"/>
            </a:solidFill>
            <a:prstDash val="solid"/>
          </a:ln>
        </p:spPr>
      </p:sp>
      <p:sp>
        <p:nvSpPr>
          <p:cNvPr id="11" name="Text 7"/>
          <p:cNvSpPr/>
          <p:nvPr/>
        </p:nvSpPr>
        <p:spPr>
          <a:xfrm>
            <a:off x="785217" y="3591044"/>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Studii de </a:t>
            </a:r>
            <a:r>
              <a:rPr lang="ro-RO" sz="1701" b="1" dirty="0">
                <a:solidFill>
                  <a:srgbClr val="333F70"/>
                </a:solidFill>
                <a:latin typeface="Unbounded" pitchFamily="34" charset="0"/>
                <a:ea typeface="Unbounded" pitchFamily="34" charset="-122"/>
                <a:cs typeface="Unbounded" pitchFamily="34" charset="-120"/>
              </a:rPr>
              <a:t>t</a:t>
            </a:r>
            <a:r>
              <a:rPr lang="en-US" sz="1701" b="1" dirty="0" err="1">
                <a:solidFill>
                  <a:srgbClr val="333F70"/>
                </a:solidFill>
                <a:latin typeface="Unbounded" pitchFamily="34" charset="0"/>
                <a:ea typeface="Unbounded" pitchFamily="34" charset="-122"/>
                <a:cs typeface="Unbounded" pitchFamily="34" charset="-120"/>
              </a:rPr>
              <a:t>eren</a:t>
            </a:r>
            <a:endParaRPr lang="en-US" sz="1701" dirty="0"/>
          </a:p>
        </p:txBody>
      </p:sp>
      <p:sp>
        <p:nvSpPr>
          <p:cNvPr id="12" name="Text 8"/>
          <p:cNvSpPr/>
          <p:nvPr/>
        </p:nvSpPr>
        <p:spPr>
          <a:xfrm>
            <a:off x="785217" y="3964543"/>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topografie și cartografie, teorema cosinusului permite determinarea coordonatelor punctelor necunoscute pe baza măsurătorilor efectuate.</a:t>
            </a:r>
            <a:endParaRPr lang="en-US" sz="1361" dirty="0"/>
          </a:p>
        </p:txBody>
      </p:sp>
      <p:sp>
        <p:nvSpPr>
          <p:cNvPr id="13" name="Shape 9"/>
          <p:cNvSpPr/>
          <p:nvPr/>
        </p:nvSpPr>
        <p:spPr>
          <a:xfrm>
            <a:off x="604837" y="4870847"/>
            <a:ext cx="7934325" cy="1287423"/>
          </a:xfrm>
          <a:prstGeom prst="roundRect">
            <a:avLst>
              <a:gd name="adj" fmla="val 6041"/>
            </a:avLst>
          </a:prstGeom>
          <a:solidFill>
            <a:srgbClr val="D6F5EE"/>
          </a:solidFill>
          <a:ln w="7620">
            <a:solidFill>
              <a:srgbClr val="BCDBD4"/>
            </a:solidFill>
            <a:prstDash val="solid"/>
          </a:ln>
        </p:spPr>
      </p:sp>
      <p:sp>
        <p:nvSpPr>
          <p:cNvPr id="14" name="Text 10"/>
          <p:cNvSpPr/>
          <p:nvPr/>
        </p:nvSpPr>
        <p:spPr>
          <a:xfrm>
            <a:off x="785217" y="5051227"/>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Astronomie</a:t>
            </a:r>
            <a:endParaRPr lang="en-US" sz="1701" dirty="0"/>
          </a:p>
        </p:txBody>
      </p:sp>
      <p:sp>
        <p:nvSpPr>
          <p:cNvPr id="15" name="Text 11"/>
          <p:cNvSpPr/>
          <p:nvPr/>
        </p:nvSpPr>
        <p:spPr>
          <a:xfrm>
            <a:off x="785217" y="5424726"/>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astronomie, teorema cosinusului este aplicată pentru a calcula distanțe, unghiuri și posițiile obiectelor cerești, cum ar fi planetele și stelele.</a:t>
            </a:r>
            <a:endParaRPr lang="en-US" sz="1361" dirty="0"/>
          </a:p>
        </p:txBody>
      </p:sp>
      <p:sp>
        <p:nvSpPr>
          <p:cNvPr id="16" name="Shape 12"/>
          <p:cNvSpPr/>
          <p:nvPr/>
        </p:nvSpPr>
        <p:spPr>
          <a:xfrm>
            <a:off x="604837" y="6331029"/>
            <a:ext cx="7934325" cy="1287423"/>
          </a:xfrm>
          <a:prstGeom prst="roundRect">
            <a:avLst>
              <a:gd name="adj" fmla="val 6041"/>
            </a:avLst>
          </a:prstGeom>
          <a:solidFill>
            <a:srgbClr val="D6F5EE"/>
          </a:solidFill>
          <a:ln w="7620">
            <a:solidFill>
              <a:srgbClr val="BCDBD4"/>
            </a:solidFill>
            <a:prstDash val="solid"/>
          </a:ln>
        </p:spPr>
      </p:sp>
      <p:sp>
        <p:nvSpPr>
          <p:cNvPr id="17" name="Text 13"/>
          <p:cNvSpPr/>
          <p:nvPr/>
        </p:nvSpPr>
        <p:spPr>
          <a:xfrm>
            <a:off x="785217" y="651140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Construcții</a:t>
            </a:r>
            <a:endParaRPr lang="en-US" sz="1701" dirty="0"/>
          </a:p>
        </p:txBody>
      </p:sp>
      <p:sp>
        <p:nvSpPr>
          <p:cNvPr id="18" name="Text 14"/>
          <p:cNvSpPr/>
          <p:nvPr/>
        </p:nvSpPr>
        <p:spPr>
          <a:xfrm>
            <a:off x="785217" y="6884908"/>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 industria construcțiilor, teorema cosinusului este utilizată pentru a determina dimensiunile și unghiurile elementelor structurale, cum ar fi acoperișuri și arcade.</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5" name="Text 2"/>
          <p:cNvSpPr/>
          <p:nvPr/>
        </p:nvSpPr>
        <p:spPr>
          <a:xfrm>
            <a:off x="2594967" y="2812137"/>
            <a:ext cx="9440347"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Relația </a:t>
            </a:r>
            <a:r>
              <a:rPr lang="en-US" sz="3402" b="1" dirty="0" err="1">
                <a:solidFill>
                  <a:srgbClr val="333F70"/>
                </a:solidFill>
                <a:latin typeface="Unbounded" pitchFamily="34" charset="0"/>
                <a:ea typeface="Unbounded" pitchFamily="34" charset="-122"/>
                <a:cs typeface="Unbounded" pitchFamily="34" charset="-120"/>
              </a:rPr>
              <a:t>dintre</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teorema</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sinusurilor</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și</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teorema</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cosinusului</a:t>
            </a:r>
            <a:endParaRPr lang="en-US" sz="3402" dirty="0"/>
          </a:p>
        </p:txBody>
      </p:sp>
      <p:pic>
        <p:nvPicPr>
          <p:cNvPr id="6" name="Image 1" descr="preencoded.png"/>
          <p:cNvPicPr>
            <a:picLocks noChangeAspect="1"/>
          </p:cNvPicPr>
          <p:nvPr/>
        </p:nvPicPr>
        <p:blipFill>
          <a:blip r:embed="rId3"/>
          <a:stretch>
            <a:fillRect/>
          </a:stretch>
        </p:blipFill>
        <p:spPr>
          <a:xfrm>
            <a:off x="2594967" y="4151471"/>
            <a:ext cx="3146703" cy="691277"/>
          </a:xfrm>
          <a:prstGeom prst="rect">
            <a:avLst/>
          </a:prstGeom>
        </p:spPr>
      </p:pic>
      <p:sp>
        <p:nvSpPr>
          <p:cNvPr id="7" name="Text 3"/>
          <p:cNvSpPr/>
          <p:nvPr/>
        </p:nvSpPr>
        <p:spPr>
          <a:xfrm>
            <a:off x="2767727" y="5101947"/>
            <a:ext cx="2706648" cy="269915"/>
          </a:xfrm>
          <a:prstGeom prst="rect">
            <a:avLst/>
          </a:prstGeom>
          <a:noFill/>
          <a:ln/>
        </p:spPr>
        <p:txBody>
          <a:bodyPr wrap="none" rtlCol="0" anchor="t"/>
          <a:lstStyle/>
          <a:p>
            <a:pPr marL="0" indent="0" algn="l">
              <a:lnSpc>
                <a:spcPts val="2126"/>
              </a:lnSpc>
              <a:buNone/>
            </a:pPr>
            <a:r>
              <a:rPr lang="en-US" sz="1701" b="1" dirty="0" err="1">
                <a:solidFill>
                  <a:srgbClr val="333F70"/>
                </a:solidFill>
                <a:latin typeface="Unbounded" pitchFamily="34" charset="0"/>
                <a:ea typeface="Unbounded" pitchFamily="34" charset="-122"/>
                <a:cs typeface="Unbounded" pitchFamily="34" charset="-120"/>
              </a:rPr>
              <a:t>Teorema</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s</a:t>
            </a:r>
            <a:r>
              <a:rPr lang="en-US" sz="1701" b="1" dirty="0" err="1">
                <a:solidFill>
                  <a:srgbClr val="333F70"/>
                </a:solidFill>
                <a:latin typeface="Unbounded" pitchFamily="34" charset="0"/>
                <a:ea typeface="Unbounded" pitchFamily="34" charset="-122"/>
                <a:cs typeface="Unbounded" pitchFamily="34" charset="-120"/>
              </a:rPr>
              <a:t>inusurilor</a:t>
            </a:r>
            <a:endParaRPr lang="en-US" sz="1701" dirty="0"/>
          </a:p>
        </p:txBody>
      </p:sp>
      <p:sp>
        <p:nvSpPr>
          <p:cNvPr id="8" name="Text 4"/>
          <p:cNvSpPr/>
          <p:nvPr/>
        </p:nvSpPr>
        <p:spPr>
          <a:xfrm>
            <a:off x="2767727" y="5475446"/>
            <a:ext cx="2801183" cy="1659493"/>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Prin aplicarea teoremei sinusurilor, putem determina laturile și unghiurile unui triunghi necunoscut, dacă avem informații despre cel puțin două elemente ale triunghiului.</a:t>
            </a:r>
            <a:endParaRPr lang="en-US" sz="1361" dirty="0"/>
          </a:p>
        </p:txBody>
      </p:sp>
      <p:pic>
        <p:nvPicPr>
          <p:cNvPr id="9" name="Image 2" descr="preencoded.png"/>
          <p:cNvPicPr>
            <a:picLocks noChangeAspect="1"/>
          </p:cNvPicPr>
          <p:nvPr/>
        </p:nvPicPr>
        <p:blipFill>
          <a:blip r:embed="rId4"/>
          <a:stretch>
            <a:fillRect/>
          </a:stretch>
        </p:blipFill>
        <p:spPr>
          <a:xfrm>
            <a:off x="5741670" y="4151471"/>
            <a:ext cx="3146822" cy="691277"/>
          </a:xfrm>
          <a:prstGeom prst="rect">
            <a:avLst/>
          </a:prstGeom>
        </p:spPr>
      </p:pic>
      <p:sp>
        <p:nvSpPr>
          <p:cNvPr id="10" name="Text 5"/>
          <p:cNvSpPr/>
          <p:nvPr/>
        </p:nvSpPr>
        <p:spPr>
          <a:xfrm>
            <a:off x="5914430" y="5101947"/>
            <a:ext cx="2801303" cy="539829"/>
          </a:xfrm>
          <a:prstGeom prst="rect">
            <a:avLst/>
          </a:prstGeom>
          <a:noFill/>
          <a:ln/>
        </p:spPr>
        <p:txBody>
          <a:bodyPr wrap="square" rtlCol="0" anchor="t"/>
          <a:lstStyle/>
          <a:p>
            <a:pPr marL="0" indent="0" algn="l">
              <a:lnSpc>
                <a:spcPts val="2126"/>
              </a:lnSpc>
              <a:buNone/>
            </a:pPr>
            <a:r>
              <a:rPr lang="en-US" sz="1701" b="1" dirty="0" err="1">
                <a:solidFill>
                  <a:srgbClr val="333F70"/>
                </a:solidFill>
                <a:latin typeface="Unbounded" pitchFamily="34" charset="0"/>
                <a:ea typeface="Unbounded" pitchFamily="34" charset="-122"/>
                <a:cs typeface="Unbounded" pitchFamily="34" charset="-120"/>
              </a:rPr>
              <a:t>Teorema</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c</a:t>
            </a:r>
            <a:r>
              <a:rPr lang="en-US" sz="1701" b="1" dirty="0" err="1">
                <a:solidFill>
                  <a:srgbClr val="333F70"/>
                </a:solidFill>
                <a:latin typeface="Unbounded" pitchFamily="34" charset="0"/>
                <a:ea typeface="Unbounded" pitchFamily="34" charset="-122"/>
                <a:cs typeface="Unbounded" pitchFamily="34" charset="-120"/>
              </a:rPr>
              <a:t>osinusului</a:t>
            </a:r>
            <a:endParaRPr lang="en-US" sz="1701" dirty="0"/>
          </a:p>
        </p:txBody>
      </p:sp>
      <p:sp>
        <p:nvSpPr>
          <p:cNvPr id="11" name="Text 6"/>
          <p:cNvSpPr/>
          <p:nvPr/>
        </p:nvSpPr>
        <p:spPr>
          <a:xfrm>
            <a:off x="5914430" y="5745361"/>
            <a:ext cx="2801303" cy="1659493"/>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Teorema cosinusului completează teoria sinusurilor, oferind o altă modalitate de a calcula lungimile laturilor și măsura unghiurilor într-un triunghi, în cazul în care nu sunt cunoscute toate elementele.</a:t>
            </a:r>
            <a:endParaRPr lang="en-US" sz="1361" dirty="0"/>
          </a:p>
        </p:txBody>
      </p:sp>
      <p:pic>
        <p:nvPicPr>
          <p:cNvPr id="12" name="Image 3" descr="preencoded.png"/>
          <p:cNvPicPr>
            <a:picLocks noChangeAspect="1"/>
          </p:cNvPicPr>
          <p:nvPr/>
        </p:nvPicPr>
        <p:blipFill>
          <a:blip r:embed="rId5"/>
          <a:stretch>
            <a:fillRect/>
          </a:stretch>
        </p:blipFill>
        <p:spPr>
          <a:xfrm>
            <a:off x="8888492" y="4151471"/>
            <a:ext cx="3146822" cy="691277"/>
          </a:xfrm>
          <a:prstGeom prst="rect">
            <a:avLst/>
          </a:prstGeom>
        </p:spPr>
      </p:pic>
      <p:sp>
        <p:nvSpPr>
          <p:cNvPr id="13" name="Text 7"/>
          <p:cNvSpPr/>
          <p:nvPr/>
        </p:nvSpPr>
        <p:spPr>
          <a:xfrm>
            <a:off x="9061252" y="5101947"/>
            <a:ext cx="2801303" cy="539829"/>
          </a:xfrm>
          <a:prstGeom prst="rect">
            <a:avLst/>
          </a:prstGeom>
          <a:noFill/>
          <a:ln/>
        </p:spPr>
        <p:txBody>
          <a:bodyPr wrap="square" rtlCol="0" anchor="t"/>
          <a:lstStyle/>
          <a:p>
            <a:pPr marL="0" indent="0" algn="l">
              <a:lnSpc>
                <a:spcPts val="2126"/>
              </a:lnSpc>
              <a:buNone/>
            </a:pPr>
            <a:r>
              <a:rPr lang="en-US" sz="1701" b="1" dirty="0" err="1">
                <a:solidFill>
                  <a:srgbClr val="333F70"/>
                </a:solidFill>
                <a:latin typeface="Unbounded" pitchFamily="34" charset="0"/>
                <a:ea typeface="Unbounded" pitchFamily="34" charset="-122"/>
                <a:cs typeface="Unbounded" pitchFamily="34" charset="-120"/>
              </a:rPr>
              <a:t>Utilizare</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c</a:t>
            </a:r>
            <a:r>
              <a:rPr lang="en-US" sz="1701" b="1" dirty="0" err="1">
                <a:solidFill>
                  <a:srgbClr val="333F70"/>
                </a:solidFill>
                <a:latin typeface="Unbounded" pitchFamily="34" charset="0"/>
                <a:ea typeface="Unbounded" pitchFamily="34" charset="-122"/>
                <a:cs typeface="Unbounded" pitchFamily="34" charset="-120"/>
              </a:rPr>
              <a:t>omplementară</a:t>
            </a:r>
            <a:endParaRPr lang="en-US" sz="1701" dirty="0"/>
          </a:p>
        </p:txBody>
      </p:sp>
      <p:sp>
        <p:nvSpPr>
          <p:cNvPr id="14" name="Text 8"/>
          <p:cNvSpPr/>
          <p:nvPr/>
        </p:nvSpPr>
        <p:spPr>
          <a:xfrm>
            <a:off x="9061252" y="5745361"/>
            <a:ext cx="2801303" cy="1659493"/>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Ambele teoreme sunt esențiale în trigonometrie și se utilizează în mod complementar, în funcție de informațiile disponibile și de complicația problemei geometrice care trebuie rezolvată.</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430345"/>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9430345"/>
          </a:xfrm>
          <a:prstGeom prst="rect">
            <a:avLst/>
          </a:prstGeom>
        </p:spPr>
      </p:pic>
      <p:pic>
        <p:nvPicPr>
          <p:cNvPr id="5" name="Image 1" descr="preencoded.png"/>
          <p:cNvPicPr>
            <a:picLocks noChangeAspect="1"/>
          </p:cNvPicPr>
          <p:nvPr/>
        </p:nvPicPr>
        <p:blipFill>
          <a:blip r:embed="rId4"/>
          <a:stretch>
            <a:fillRect/>
          </a:stretch>
        </p:blipFill>
        <p:spPr>
          <a:xfrm>
            <a:off x="9359979" y="1444585"/>
            <a:ext cx="5054322" cy="6541175"/>
          </a:xfrm>
          <a:prstGeom prst="rect">
            <a:avLst/>
          </a:prstGeom>
        </p:spPr>
      </p:pic>
      <p:sp>
        <p:nvSpPr>
          <p:cNvPr id="6" name="Text 2"/>
          <p:cNvSpPr/>
          <p:nvPr/>
        </p:nvSpPr>
        <p:spPr>
          <a:xfrm>
            <a:off x="604837" y="475178"/>
            <a:ext cx="6754535" cy="540068"/>
          </a:xfrm>
          <a:prstGeom prst="rect">
            <a:avLst/>
          </a:prstGeom>
          <a:noFill/>
          <a:ln/>
        </p:spPr>
        <p:txBody>
          <a:bodyPr wrap="none" rtlCol="0" anchor="t"/>
          <a:lstStyle/>
          <a:p>
            <a:pPr marL="0" indent="0">
              <a:lnSpc>
                <a:spcPts val="4253"/>
              </a:lnSpc>
              <a:buNone/>
            </a:pPr>
            <a:r>
              <a:rPr lang="en-US" sz="3402" b="1" dirty="0" err="1">
                <a:solidFill>
                  <a:srgbClr val="333F70"/>
                </a:solidFill>
                <a:latin typeface="Unbounded" pitchFamily="34" charset="0"/>
                <a:ea typeface="Unbounded" pitchFamily="34" charset="-122"/>
                <a:cs typeface="Unbounded" pitchFamily="34" charset="-120"/>
              </a:rPr>
              <a:t>Rezolvarea</a:t>
            </a:r>
            <a:r>
              <a:rPr lang="en-US" sz="3402" b="1" dirty="0">
                <a:solidFill>
                  <a:srgbClr val="333F70"/>
                </a:solidFill>
                <a:latin typeface="Unbounded" pitchFamily="34" charset="0"/>
                <a:ea typeface="Unbounded" pitchFamily="34" charset="-122"/>
                <a:cs typeface="Unbounded" pitchFamily="34" charset="-120"/>
              </a:rPr>
              <a:t> </a:t>
            </a:r>
            <a:r>
              <a:rPr lang="ro-RO" sz="3402" b="1" dirty="0">
                <a:solidFill>
                  <a:srgbClr val="333F70"/>
                </a:solidFill>
                <a:latin typeface="Unbounded" pitchFamily="34" charset="0"/>
                <a:ea typeface="Unbounded" pitchFamily="34" charset="-122"/>
                <a:cs typeface="Unbounded" pitchFamily="34" charset="-120"/>
              </a:rPr>
              <a:t>t</a:t>
            </a:r>
            <a:r>
              <a:rPr lang="en-US" sz="3402" b="1" dirty="0" err="1">
                <a:solidFill>
                  <a:srgbClr val="333F70"/>
                </a:solidFill>
                <a:latin typeface="Unbounded" pitchFamily="34" charset="0"/>
                <a:ea typeface="Unbounded" pitchFamily="34" charset="-122"/>
                <a:cs typeface="Unbounded" pitchFamily="34" charset="-120"/>
              </a:rPr>
              <a:t>riunghiurilor</a:t>
            </a:r>
            <a:endParaRPr lang="en-US" sz="3402" dirty="0"/>
          </a:p>
        </p:txBody>
      </p:sp>
      <p:pic>
        <p:nvPicPr>
          <p:cNvPr id="7" name="Image 2" descr="preencoded.png"/>
          <p:cNvPicPr>
            <a:picLocks noChangeAspect="1"/>
          </p:cNvPicPr>
          <p:nvPr/>
        </p:nvPicPr>
        <p:blipFill>
          <a:blip r:embed="rId5"/>
          <a:stretch>
            <a:fillRect/>
          </a:stretch>
        </p:blipFill>
        <p:spPr>
          <a:xfrm>
            <a:off x="604837" y="1274445"/>
            <a:ext cx="431959" cy="431959"/>
          </a:xfrm>
          <a:prstGeom prst="rect">
            <a:avLst/>
          </a:prstGeom>
        </p:spPr>
      </p:pic>
      <p:sp>
        <p:nvSpPr>
          <p:cNvPr id="8" name="Text 3"/>
          <p:cNvSpPr/>
          <p:nvPr/>
        </p:nvSpPr>
        <p:spPr>
          <a:xfrm>
            <a:off x="604837" y="187916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Unghiuri</a:t>
            </a:r>
            <a:endParaRPr lang="en-US" sz="1701" dirty="0"/>
          </a:p>
        </p:txBody>
      </p:sp>
      <p:sp>
        <p:nvSpPr>
          <p:cNvPr id="9" name="Text 4"/>
          <p:cNvSpPr/>
          <p:nvPr/>
        </p:nvSpPr>
        <p:spPr>
          <a:xfrm>
            <a:off x="604837" y="2252663"/>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Determinarea unghiurilor unui triunghi este un pas crucial în aplicarea teoremei sinusurilor și a teoremei cosinusului.</a:t>
            </a:r>
            <a:endParaRPr lang="en-US" sz="1361" dirty="0"/>
          </a:p>
        </p:txBody>
      </p:sp>
      <p:pic>
        <p:nvPicPr>
          <p:cNvPr id="10" name="Image 3" descr="preencoded.png"/>
          <p:cNvPicPr>
            <a:picLocks noChangeAspect="1"/>
          </p:cNvPicPr>
          <p:nvPr/>
        </p:nvPicPr>
        <p:blipFill>
          <a:blip r:embed="rId6"/>
          <a:stretch>
            <a:fillRect/>
          </a:stretch>
        </p:blipFill>
        <p:spPr>
          <a:xfrm>
            <a:off x="604837" y="3324225"/>
            <a:ext cx="431959" cy="431959"/>
          </a:xfrm>
          <a:prstGeom prst="rect">
            <a:avLst/>
          </a:prstGeom>
        </p:spPr>
      </p:pic>
      <p:sp>
        <p:nvSpPr>
          <p:cNvPr id="11" name="Text 5"/>
          <p:cNvSpPr/>
          <p:nvPr/>
        </p:nvSpPr>
        <p:spPr>
          <a:xfrm>
            <a:off x="604837" y="392894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Laturi</a:t>
            </a:r>
            <a:endParaRPr lang="en-US" sz="1701" dirty="0"/>
          </a:p>
        </p:txBody>
      </p:sp>
      <p:sp>
        <p:nvSpPr>
          <p:cNvPr id="12" name="Text 6"/>
          <p:cNvSpPr/>
          <p:nvPr/>
        </p:nvSpPr>
        <p:spPr>
          <a:xfrm>
            <a:off x="604837" y="4302443"/>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Cunoașterea lungimilor laturilor unui triunghi este, de asemenea, esențială pentru aplicarea eficientă a celor două teoreme.</a:t>
            </a:r>
            <a:endParaRPr lang="en-US" sz="1361" dirty="0"/>
          </a:p>
        </p:txBody>
      </p:sp>
      <p:pic>
        <p:nvPicPr>
          <p:cNvPr id="13" name="Image 4" descr="preencoded.png"/>
          <p:cNvPicPr>
            <a:picLocks noChangeAspect="1"/>
          </p:cNvPicPr>
          <p:nvPr/>
        </p:nvPicPr>
        <p:blipFill>
          <a:blip r:embed="rId7"/>
          <a:stretch>
            <a:fillRect/>
          </a:stretch>
        </p:blipFill>
        <p:spPr>
          <a:xfrm>
            <a:off x="604837" y="5374005"/>
            <a:ext cx="431959" cy="431959"/>
          </a:xfrm>
          <a:prstGeom prst="rect">
            <a:avLst/>
          </a:prstGeom>
        </p:spPr>
      </p:pic>
      <p:sp>
        <p:nvSpPr>
          <p:cNvPr id="14" name="Text 7"/>
          <p:cNvSpPr/>
          <p:nvPr/>
        </p:nvSpPr>
        <p:spPr>
          <a:xfrm>
            <a:off x="604837" y="597872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Calcule</a:t>
            </a:r>
            <a:endParaRPr lang="en-US" sz="1701" dirty="0"/>
          </a:p>
        </p:txBody>
      </p:sp>
      <p:sp>
        <p:nvSpPr>
          <p:cNvPr id="15" name="Text 8"/>
          <p:cNvSpPr/>
          <p:nvPr/>
        </p:nvSpPr>
        <p:spPr>
          <a:xfrm>
            <a:off x="604837" y="6352223"/>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Folosind formulele matematice ale teoremei sinusurilor și teoremei cosinusului, putem calcula valorile necunoscute din triunghi.</a:t>
            </a:r>
            <a:endParaRPr lang="en-US" sz="1361" dirty="0"/>
          </a:p>
        </p:txBody>
      </p:sp>
      <p:pic>
        <p:nvPicPr>
          <p:cNvPr id="16" name="Image 5" descr="preencoded.png"/>
          <p:cNvPicPr>
            <a:picLocks noChangeAspect="1"/>
          </p:cNvPicPr>
          <p:nvPr/>
        </p:nvPicPr>
        <p:blipFill>
          <a:blip r:embed="rId8"/>
          <a:stretch>
            <a:fillRect/>
          </a:stretch>
        </p:blipFill>
        <p:spPr>
          <a:xfrm>
            <a:off x="604837" y="7423785"/>
            <a:ext cx="431959" cy="431959"/>
          </a:xfrm>
          <a:prstGeom prst="rect">
            <a:avLst/>
          </a:prstGeom>
        </p:spPr>
      </p:pic>
      <p:sp>
        <p:nvSpPr>
          <p:cNvPr id="17" name="Text 9"/>
          <p:cNvSpPr/>
          <p:nvPr/>
        </p:nvSpPr>
        <p:spPr>
          <a:xfrm>
            <a:off x="604837" y="802850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Rezolvare</a:t>
            </a:r>
            <a:endParaRPr lang="en-US" sz="1701" dirty="0"/>
          </a:p>
        </p:txBody>
      </p:sp>
      <p:sp>
        <p:nvSpPr>
          <p:cNvPr id="18" name="Text 10"/>
          <p:cNvSpPr/>
          <p:nvPr/>
        </p:nvSpPr>
        <p:spPr>
          <a:xfrm>
            <a:off x="604837" y="8402003"/>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Combinând informațiile despre unghiuri și laturi, putem rezolva complet orice triunghi și determina toate elementele sale.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rotWithShape="1">
          <a:blip r:embed="rId4"/>
          <a:srcRect l="6887" t="21778" r="5072" b="50000"/>
          <a:stretch/>
        </p:blipFill>
        <p:spPr>
          <a:xfrm>
            <a:off x="9209314" y="2714914"/>
            <a:ext cx="5257800" cy="2618014"/>
          </a:xfrm>
          <a:prstGeom prst="rect">
            <a:avLst/>
          </a:prstGeom>
        </p:spPr>
      </p:pic>
      <p:sp>
        <p:nvSpPr>
          <p:cNvPr id="6" name="Text 2"/>
          <p:cNvSpPr/>
          <p:nvPr/>
        </p:nvSpPr>
        <p:spPr>
          <a:xfrm>
            <a:off x="797600" y="633293"/>
            <a:ext cx="6189226" cy="712113"/>
          </a:xfrm>
          <a:prstGeom prst="rect">
            <a:avLst/>
          </a:prstGeom>
          <a:noFill/>
          <a:ln/>
        </p:spPr>
        <p:txBody>
          <a:bodyPr wrap="none" rtlCol="0" anchor="t"/>
          <a:lstStyle/>
          <a:p>
            <a:pPr marL="0" indent="0">
              <a:lnSpc>
                <a:spcPts val="5608"/>
              </a:lnSpc>
              <a:buNone/>
            </a:pPr>
            <a:r>
              <a:rPr lang="en-US" sz="4486" b="1" dirty="0" err="1">
                <a:solidFill>
                  <a:srgbClr val="333F70"/>
                </a:solidFill>
                <a:latin typeface="Unbounded" pitchFamily="34" charset="0"/>
                <a:ea typeface="Unbounded" pitchFamily="34" charset="-122"/>
                <a:cs typeface="Unbounded" pitchFamily="34" charset="-120"/>
              </a:rPr>
              <a:t>Exemple</a:t>
            </a:r>
            <a:r>
              <a:rPr lang="en-US" sz="4486" b="1" dirty="0">
                <a:solidFill>
                  <a:srgbClr val="333F70"/>
                </a:solidFill>
                <a:latin typeface="Unbounded" pitchFamily="34" charset="0"/>
                <a:ea typeface="Unbounded" pitchFamily="34" charset="-122"/>
                <a:cs typeface="Unbounded" pitchFamily="34" charset="-120"/>
              </a:rPr>
              <a:t> </a:t>
            </a:r>
            <a:r>
              <a:rPr lang="ro-RO" sz="4486" b="1" dirty="0">
                <a:solidFill>
                  <a:srgbClr val="333F70"/>
                </a:solidFill>
                <a:latin typeface="Unbounded" pitchFamily="34" charset="0"/>
                <a:ea typeface="Unbounded" pitchFamily="34" charset="-122"/>
                <a:cs typeface="Unbounded" pitchFamily="34" charset="-120"/>
              </a:rPr>
              <a:t>p</a:t>
            </a:r>
            <a:r>
              <a:rPr lang="en-US" sz="4486" b="1" dirty="0" err="1">
                <a:solidFill>
                  <a:srgbClr val="333F70"/>
                </a:solidFill>
                <a:latin typeface="Unbounded" pitchFamily="34" charset="0"/>
                <a:ea typeface="Unbounded" pitchFamily="34" charset="-122"/>
                <a:cs typeface="Unbounded" pitchFamily="34" charset="-120"/>
              </a:rPr>
              <a:t>ractice</a:t>
            </a:r>
            <a:endParaRPr lang="en-US" sz="4486" dirty="0"/>
          </a:p>
        </p:txBody>
      </p:sp>
      <p:sp>
        <p:nvSpPr>
          <p:cNvPr id="7" name="Shape 3"/>
          <p:cNvSpPr/>
          <p:nvPr/>
        </p:nvSpPr>
        <p:spPr>
          <a:xfrm>
            <a:off x="797600" y="1687235"/>
            <a:ext cx="7548801" cy="5909072"/>
          </a:xfrm>
          <a:prstGeom prst="roundRect">
            <a:avLst>
              <a:gd name="adj" fmla="val 1736"/>
            </a:avLst>
          </a:prstGeom>
          <a:noFill/>
          <a:ln w="7620">
            <a:solidFill>
              <a:srgbClr val="000000">
                <a:alpha val="8000"/>
              </a:srgbClr>
            </a:solidFill>
            <a:prstDash val="solid"/>
          </a:ln>
        </p:spPr>
      </p:sp>
      <p:sp>
        <p:nvSpPr>
          <p:cNvPr id="8" name="Shape 4"/>
          <p:cNvSpPr/>
          <p:nvPr/>
        </p:nvSpPr>
        <p:spPr>
          <a:xfrm>
            <a:off x="805220" y="1694855"/>
            <a:ext cx="7533561" cy="1017746"/>
          </a:xfrm>
          <a:prstGeom prst="rect">
            <a:avLst/>
          </a:prstGeom>
          <a:solidFill>
            <a:srgbClr val="FFFFFF">
              <a:alpha val="4000"/>
            </a:srgbClr>
          </a:solidFill>
          <a:ln/>
        </p:spPr>
      </p:sp>
      <p:sp>
        <p:nvSpPr>
          <p:cNvPr id="9" name="Text 5"/>
          <p:cNvSpPr/>
          <p:nvPr/>
        </p:nvSpPr>
        <p:spPr>
          <a:xfrm>
            <a:off x="1033343" y="1839158"/>
            <a:ext cx="1423749" cy="364569"/>
          </a:xfrm>
          <a:prstGeom prst="rect">
            <a:avLst/>
          </a:prstGeom>
          <a:noFill/>
          <a:ln/>
        </p:spPr>
        <p:txBody>
          <a:bodyPr wrap="non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Situație</a:t>
            </a:r>
            <a:endParaRPr lang="en-US" sz="1794" dirty="0"/>
          </a:p>
        </p:txBody>
      </p:sp>
      <p:sp>
        <p:nvSpPr>
          <p:cNvPr id="10" name="Text 6"/>
          <p:cNvSpPr/>
          <p:nvPr/>
        </p:nvSpPr>
        <p:spPr>
          <a:xfrm>
            <a:off x="2920484" y="1839158"/>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Elemente Cunoscute</a:t>
            </a:r>
            <a:endParaRPr lang="en-US" sz="1794" dirty="0"/>
          </a:p>
        </p:txBody>
      </p:sp>
      <p:sp>
        <p:nvSpPr>
          <p:cNvPr id="11" name="Text 7"/>
          <p:cNvSpPr/>
          <p:nvPr/>
        </p:nvSpPr>
        <p:spPr>
          <a:xfrm>
            <a:off x="4803815" y="1839158"/>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Aplicare Teoremă</a:t>
            </a:r>
            <a:endParaRPr lang="en-US" sz="1794" dirty="0"/>
          </a:p>
        </p:txBody>
      </p:sp>
      <p:sp>
        <p:nvSpPr>
          <p:cNvPr id="12" name="Text 8"/>
          <p:cNvSpPr/>
          <p:nvPr/>
        </p:nvSpPr>
        <p:spPr>
          <a:xfrm>
            <a:off x="6687145" y="1839158"/>
            <a:ext cx="142374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Elemente Rezolvate</a:t>
            </a:r>
            <a:endParaRPr lang="en-US" sz="1794" dirty="0"/>
          </a:p>
        </p:txBody>
      </p:sp>
      <p:sp>
        <p:nvSpPr>
          <p:cNvPr id="13" name="Shape 9"/>
          <p:cNvSpPr/>
          <p:nvPr/>
        </p:nvSpPr>
        <p:spPr>
          <a:xfrm>
            <a:off x="805220" y="2712601"/>
            <a:ext cx="7533561" cy="2111454"/>
          </a:xfrm>
          <a:prstGeom prst="rect">
            <a:avLst/>
          </a:prstGeom>
          <a:solidFill>
            <a:srgbClr val="000000">
              <a:alpha val="4000"/>
            </a:srgbClr>
          </a:solidFill>
          <a:ln/>
        </p:spPr>
      </p:sp>
      <p:sp>
        <p:nvSpPr>
          <p:cNvPr id="14" name="Text 10"/>
          <p:cNvSpPr/>
          <p:nvPr/>
        </p:nvSpPr>
        <p:spPr>
          <a:xfrm>
            <a:off x="1033343" y="2856905"/>
            <a:ext cx="1423749" cy="1093708"/>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Construcție unui acoperiș</a:t>
            </a:r>
            <a:endParaRPr lang="en-US" sz="1794" dirty="0"/>
          </a:p>
        </p:txBody>
      </p:sp>
      <p:sp>
        <p:nvSpPr>
          <p:cNvPr id="15" name="Text 11"/>
          <p:cNvSpPr/>
          <p:nvPr/>
        </p:nvSpPr>
        <p:spPr>
          <a:xfrm>
            <a:off x="2920484" y="2856905"/>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2 laturi, 1 unghi</a:t>
            </a:r>
            <a:endParaRPr lang="en-US" sz="1794" dirty="0"/>
          </a:p>
        </p:txBody>
      </p:sp>
      <p:sp>
        <p:nvSpPr>
          <p:cNvPr id="16" name="Text 12"/>
          <p:cNvSpPr/>
          <p:nvPr/>
        </p:nvSpPr>
        <p:spPr>
          <a:xfrm>
            <a:off x="4803815" y="2856905"/>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Teorema Cosinusului</a:t>
            </a:r>
            <a:endParaRPr lang="en-US" sz="1794" dirty="0"/>
          </a:p>
        </p:txBody>
      </p:sp>
      <p:sp>
        <p:nvSpPr>
          <p:cNvPr id="17" name="Text 13"/>
          <p:cNvSpPr/>
          <p:nvPr/>
        </p:nvSpPr>
        <p:spPr>
          <a:xfrm>
            <a:off x="6687145" y="2856905"/>
            <a:ext cx="1423749" cy="1822847"/>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Lungimea celei de-a treia laturi, 2 unghiuri rămase</a:t>
            </a:r>
            <a:endParaRPr lang="en-US" sz="1794" dirty="0"/>
          </a:p>
        </p:txBody>
      </p:sp>
      <p:sp>
        <p:nvSpPr>
          <p:cNvPr id="18" name="Shape 14"/>
          <p:cNvSpPr/>
          <p:nvPr/>
        </p:nvSpPr>
        <p:spPr>
          <a:xfrm>
            <a:off x="805220" y="4824055"/>
            <a:ext cx="7533561" cy="1382316"/>
          </a:xfrm>
          <a:prstGeom prst="rect">
            <a:avLst/>
          </a:prstGeom>
          <a:solidFill>
            <a:srgbClr val="FFFFFF">
              <a:alpha val="4000"/>
            </a:srgbClr>
          </a:solidFill>
          <a:ln/>
        </p:spPr>
      </p:sp>
      <p:sp>
        <p:nvSpPr>
          <p:cNvPr id="19" name="Text 15"/>
          <p:cNvSpPr/>
          <p:nvPr/>
        </p:nvSpPr>
        <p:spPr>
          <a:xfrm>
            <a:off x="1033343" y="4968359"/>
            <a:ext cx="142374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Navigație maritimă</a:t>
            </a:r>
            <a:endParaRPr lang="en-US" sz="1794" dirty="0"/>
          </a:p>
        </p:txBody>
      </p:sp>
      <p:sp>
        <p:nvSpPr>
          <p:cNvPr id="20" name="Text 16"/>
          <p:cNvSpPr/>
          <p:nvPr/>
        </p:nvSpPr>
        <p:spPr>
          <a:xfrm>
            <a:off x="2920484" y="4968359"/>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2 unghiuri, 1 latură</a:t>
            </a:r>
            <a:endParaRPr lang="en-US" sz="1794" dirty="0"/>
          </a:p>
        </p:txBody>
      </p:sp>
      <p:sp>
        <p:nvSpPr>
          <p:cNvPr id="21" name="Text 17"/>
          <p:cNvSpPr/>
          <p:nvPr/>
        </p:nvSpPr>
        <p:spPr>
          <a:xfrm>
            <a:off x="4803815" y="4968359"/>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Teorema Sinusurilor</a:t>
            </a:r>
            <a:endParaRPr lang="en-US" sz="1794" dirty="0"/>
          </a:p>
        </p:txBody>
      </p:sp>
      <p:sp>
        <p:nvSpPr>
          <p:cNvPr id="22" name="Text 18"/>
          <p:cNvSpPr/>
          <p:nvPr/>
        </p:nvSpPr>
        <p:spPr>
          <a:xfrm>
            <a:off x="6687145" y="4968359"/>
            <a:ext cx="1423749" cy="1093708"/>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Lungimea celorlalte 2 laturi</a:t>
            </a:r>
            <a:endParaRPr lang="en-US" sz="1794" dirty="0"/>
          </a:p>
        </p:txBody>
      </p:sp>
      <p:sp>
        <p:nvSpPr>
          <p:cNvPr id="23" name="Shape 19"/>
          <p:cNvSpPr/>
          <p:nvPr/>
        </p:nvSpPr>
        <p:spPr>
          <a:xfrm>
            <a:off x="805220" y="6206371"/>
            <a:ext cx="7533561" cy="1382316"/>
          </a:xfrm>
          <a:prstGeom prst="rect">
            <a:avLst/>
          </a:prstGeom>
          <a:solidFill>
            <a:srgbClr val="000000">
              <a:alpha val="4000"/>
            </a:srgbClr>
          </a:solidFill>
          <a:ln/>
        </p:spPr>
      </p:sp>
      <p:sp>
        <p:nvSpPr>
          <p:cNvPr id="24" name="Text 20"/>
          <p:cNvSpPr/>
          <p:nvPr/>
        </p:nvSpPr>
        <p:spPr>
          <a:xfrm>
            <a:off x="1033343" y="6350675"/>
            <a:ext cx="142374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Măsurarea unei stânci</a:t>
            </a:r>
            <a:endParaRPr lang="en-US" sz="1794" dirty="0"/>
          </a:p>
        </p:txBody>
      </p:sp>
      <p:sp>
        <p:nvSpPr>
          <p:cNvPr id="25" name="Text 21"/>
          <p:cNvSpPr/>
          <p:nvPr/>
        </p:nvSpPr>
        <p:spPr>
          <a:xfrm>
            <a:off x="2920484" y="6350675"/>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1 latură, 2 unghiuri</a:t>
            </a:r>
            <a:endParaRPr lang="en-US" sz="1794" dirty="0"/>
          </a:p>
        </p:txBody>
      </p:sp>
      <p:sp>
        <p:nvSpPr>
          <p:cNvPr id="26" name="Text 22"/>
          <p:cNvSpPr/>
          <p:nvPr/>
        </p:nvSpPr>
        <p:spPr>
          <a:xfrm>
            <a:off x="4803815" y="6350675"/>
            <a:ext cx="1419939" cy="729139"/>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Teorema Sinusurilor</a:t>
            </a:r>
            <a:endParaRPr lang="en-US" sz="1794" dirty="0"/>
          </a:p>
        </p:txBody>
      </p:sp>
      <p:sp>
        <p:nvSpPr>
          <p:cNvPr id="27" name="Text 23"/>
          <p:cNvSpPr/>
          <p:nvPr/>
        </p:nvSpPr>
        <p:spPr>
          <a:xfrm>
            <a:off x="6687145" y="6350675"/>
            <a:ext cx="1423749" cy="1093708"/>
          </a:xfrm>
          <a:prstGeom prst="rect">
            <a:avLst/>
          </a:prstGeom>
          <a:noFill/>
          <a:ln/>
        </p:spPr>
        <p:txBody>
          <a:bodyPr wrap="square" rtlCol="0" anchor="t"/>
          <a:lstStyle/>
          <a:p>
            <a:pPr marL="0" indent="0">
              <a:lnSpc>
                <a:spcPts val="2871"/>
              </a:lnSpc>
              <a:buNone/>
            </a:pPr>
            <a:r>
              <a:rPr lang="en-US" sz="1794" dirty="0">
                <a:solidFill>
                  <a:srgbClr val="333F70"/>
                </a:solidFill>
                <a:latin typeface="Open Sans" pitchFamily="34" charset="0"/>
                <a:ea typeface="Open Sans" pitchFamily="34" charset="-122"/>
                <a:cs typeface="Open Sans" pitchFamily="34" charset="-120"/>
              </a:rPr>
              <a:t>Lungimea celorlalte 2 laturi</a:t>
            </a:r>
            <a:endParaRPr lang="en-US" sz="179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960</Words>
  <Application>Microsoft Office PowerPoint</Application>
  <PresentationFormat>Довільний</PresentationFormat>
  <Paragraphs>94</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VERONICA</dc:creator>
  <cp:lastModifiedBy>Liliya Hovornyan</cp:lastModifiedBy>
  <cp:revision>2</cp:revision>
  <dcterms:created xsi:type="dcterms:W3CDTF">2024-07-02T10:09:14Z</dcterms:created>
  <dcterms:modified xsi:type="dcterms:W3CDTF">2024-07-02T10:35:18Z</dcterms:modified>
</cp:coreProperties>
</file>