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0" d="100"/>
          <a:sy n="70" d="100"/>
        </p:scale>
        <p:origin x="605"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97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295073" y="821055"/>
            <a:ext cx="7526655" cy="2988945"/>
          </a:xfrm>
          <a:prstGeom prst="rect">
            <a:avLst/>
          </a:prstGeom>
          <a:noFill/>
          <a:ln/>
        </p:spPr>
        <p:txBody>
          <a:bodyPr wrap="square" rtlCol="0" anchor="t"/>
          <a:lstStyle/>
          <a:p>
            <a:pPr marL="0" indent="0">
              <a:lnSpc>
                <a:spcPts val="7846"/>
              </a:lnSpc>
              <a:buNone/>
            </a:pPr>
            <a:r>
              <a:rPr lang="en-US" sz="6277" b="1" dirty="0">
                <a:solidFill>
                  <a:srgbClr val="333F70"/>
                </a:solidFill>
                <a:latin typeface="Unbounded" pitchFamily="34" charset="0"/>
                <a:ea typeface="Unbounded" pitchFamily="34" charset="-122"/>
                <a:cs typeface="Unbounded" pitchFamily="34" charset="-120"/>
              </a:rPr>
              <a:t>Tipurile de medii geografice</a:t>
            </a:r>
            <a:endParaRPr lang="en-US" sz="6277" dirty="0"/>
          </a:p>
        </p:txBody>
      </p:sp>
      <p:sp>
        <p:nvSpPr>
          <p:cNvPr id="6" name="Text 3"/>
          <p:cNvSpPr/>
          <p:nvPr/>
        </p:nvSpPr>
        <p:spPr>
          <a:xfrm>
            <a:off x="6295073" y="4156472"/>
            <a:ext cx="7526655" cy="2587823"/>
          </a:xfrm>
          <a:prstGeom prst="rect">
            <a:avLst/>
          </a:prstGeom>
          <a:noFill/>
          <a:ln/>
        </p:spPr>
        <p:txBody>
          <a:bodyPr wrap="square" rtlCol="0" anchor="t"/>
          <a:lstStyle/>
          <a:p>
            <a:pPr marL="0" indent="0">
              <a:lnSpc>
                <a:spcPts val="2911"/>
              </a:lnSpc>
              <a:buNone/>
            </a:pPr>
            <a:r>
              <a:rPr lang="en-US" sz="1819" dirty="0">
                <a:solidFill>
                  <a:srgbClr val="333F70"/>
                </a:solidFill>
                <a:latin typeface="Open Sans" pitchFamily="34" charset="0"/>
                <a:ea typeface="Open Sans" pitchFamily="34" charset="-122"/>
                <a:cs typeface="Open Sans" pitchFamily="34" charset="-120"/>
              </a:rPr>
              <a:t>Pământul nostru este un mozaic complex de medii geografice, fiecare cu caracteristicile sale unice. De la regiunile arctice și polare până la deșerturile întinse și insulele îndepărtate, fiecare tip de mediu oferă un ecosistem distinct, cu o varietate fascinantă de floră, faună și forme de viață adaptate perfect la condițiile locale. În această prezentare, vă vom introduce în această diversitate geografică, explorând particularitățile și frumusețea fiecărui mediu în parte.</a:t>
            </a:r>
            <a:endParaRPr lang="en-US" sz="1819" dirty="0"/>
          </a:p>
        </p:txBody>
      </p:sp>
      <p:sp>
        <p:nvSpPr>
          <p:cNvPr id="8" name="Text 5"/>
          <p:cNvSpPr/>
          <p:nvPr/>
        </p:nvSpPr>
        <p:spPr>
          <a:xfrm>
            <a:off x="6398062" y="7157561"/>
            <a:ext cx="163711" cy="97512"/>
          </a:xfrm>
          <a:prstGeom prst="rect">
            <a:avLst/>
          </a:prstGeom>
          <a:noFill/>
          <a:ln/>
        </p:spPr>
        <p:txBody>
          <a:bodyPr wrap="none" rtlCol="0" anchor="t"/>
          <a:lstStyle/>
          <a:p>
            <a:pPr marL="0" indent="0" algn="ctr">
              <a:lnSpc>
                <a:spcPts val="768"/>
              </a:lnSpc>
              <a:buNone/>
            </a:pPr>
            <a:r>
              <a:rPr lang="en-US" sz="768" dirty="0">
                <a:solidFill>
                  <a:srgbClr val="FFFFFF"/>
                </a:solidFill>
                <a:latin typeface="Open Sans" pitchFamily="34" charset="0"/>
                <a:ea typeface="Open Sans" pitchFamily="34" charset="-122"/>
                <a:cs typeface="Open Sans" pitchFamily="34" charset="-120"/>
              </a:rPr>
              <a:t>NM</a:t>
            </a:r>
            <a:endParaRPr lang="en-US" sz="768"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350437" y="1380411"/>
            <a:ext cx="7415927" cy="1543050"/>
          </a:xfrm>
          <a:prstGeom prst="rect">
            <a:avLst/>
          </a:prstGeom>
          <a:noFill/>
          <a:ln/>
        </p:spPr>
        <p:txBody>
          <a:bodyPr wrap="square" rtlCol="0" anchor="t"/>
          <a:lstStyle/>
          <a:p>
            <a:pPr marL="0" indent="0">
              <a:lnSpc>
                <a:spcPts val="6075"/>
              </a:lnSpc>
              <a:buNone/>
            </a:pPr>
            <a:r>
              <a:rPr lang="en-US" sz="4860" b="1" dirty="0">
                <a:solidFill>
                  <a:srgbClr val="333F70"/>
                </a:solidFill>
                <a:latin typeface="Unbounded" pitchFamily="34" charset="0"/>
                <a:ea typeface="Unbounded" pitchFamily="34" charset="-122"/>
                <a:cs typeface="Unbounded" pitchFamily="34" charset="-120"/>
              </a:rPr>
              <a:t>Concluzii </a:t>
            </a:r>
            <a:r>
              <a:rPr lang="en-US" sz="4860" b="1" dirty="0" err="1">
                <a:solidFill>
                  <a:srgbClr val="333F70"/>
                </a:solidFill>
                <a:latin typeface="Unbounded" pitchFamily="34" charset="0"/>
                <a:ea typeface="Unbounded" pitchFamily="34" charset="-122"/>
                <a:cs typeface="Unbounded" pitchFamily="34" charset="-120"/>
              </a:rPr>
              <a:t>și</a:t>
            </a:r>
            <a:r>
              <a:rPr lang="en-US" sz="4860" b="1" dirty="0">
                <a:solidFill>
                  <a:srgbClr val="333F70"/>
                </a:solidFill>
                <a:latin typeface="Unbounded" pitchFamily="34" charset="0"/>
                <a:ea typeface="Unbounded" pitchFamily="34" charset="-122"/>
                <a:cs typeface="Unbounded" pitchFamily="34" charset="-120"/>
              </a:rPr>
              <a:t> </a:t>
            </a:r>
            <a:r>
              <a:rPr lang="ro-RO" sz="4860" b="1" dirty="0">
                <a:solidFill>
                  <a:srgbClr val="333F70"/>
                </a:solidFill>
                <a:latin typeface="Unbounded" pitchFamily="34" charset="0"/>
                <a:ea typeface="Unbounded" pitchFamily="34" charset="-122"/>
                <a:cs typeface="Unbounded" pitchFamily="34" charset="-120"/>
              </a:rPr>
              <a:t>c</a:t>
            </a:r>
            <a:r>
              <a:rPr lang="en-US" sz="4860" b="1" dirty="0" err="1">
                <a:solidFill>
                  <a:srgbClr val="333F70"/>
                </a:solidFill>
                <a:latin typeface="Unbounded" pitchFamily="34" charset="0"/>
                <a:ea typeface="Unbounded" pitchFamily="34" charset="-122"/>
                <a:cs typeface="Unbounded" pitchFamily="34" charset="-120"/>
              </a:rPr>
              <a:t>onsiderații</a:t>
            </a:r>
            <a:r>
              <a:rPr lang="en-US" sz="4860" b="1" dirty="0">
                <a:solidFill>
                  <a:srgbClr val="333F70"/>
                </a:solidFill>
                <a:latin typeface="Unbounded" pitchFamily="34" charset="0"/>
                <a:ea typeface="Unbounded" pitchFamily="34" charset="-122"/>
                <a:cs typeface="Unbounded" pitchFamily="34" charset="-120"/>
              </a:rPr>
              <a:t> </a:t>
            </a:r>
            <a:r>
              <a:rPr lang="ro-RO" sz="4860" b="1" dirty="0">
                <a:solidFill>
                  <a:srgbClr val="333F70"/>
                </a:solidFill>
                <a:latin typeface="Unbounded" pitchFamily="34" charset="0"/>
                <a:ea typeface="Unbounded" pitchFamily="34" charset="-122"/>
                <a:cs typeface="Unbounded" pitchFamily="34" charset="-120"/>
              </a:rPr>
              <a:t>f</a:t>
            </a:r>
            <a:r>
              <a:rPr lang="en-US" sz="4860" b="1" dirty="0" err="1">
                <a:solidFill>
                  <a:srgbClr val="333F70"/>
                </a:solidFill>
                <a:latin typeface="Unbounded" pitchFamily="34" charset="0"/>
                <a:ea typeface="Unbounded" pitchFamily="34" charset="-122"/>
                <a:cs typeface="Unbounded" pitchFamily="34" charset="-120"/>
              </a:rPr>
              <a:t>inale</a:t>
            </a:r>
            <a:endParaRPr lang="en-US" sz="4860" dirty="0"/>
          </a:p>
        </p:txBody>
      </p:sp>
      <p:sp>
        <p:nvSpPr>
          <p:cNvPr id="6" name="Text 3"/>
          <p:cNvSpPr/>
          <p:nvPr/>
        </p:nvSpPr>
        <p:spPr>
          <a:xfrm>
            <a:off x="6350437" y="3293745"/>
            <a:ext cx="7415927" cy="3555444"/>
          </a:xfrm>
          <a:prstGeom prst="rect">
            <a:avLst/>
          </a:prstGeom>
          <a:noFill/>
          <a:ln/>
        </p:spPr>
        <p:txBody>
          <a:bodyPr wrap="square" rtlCol="0" anchor="t"/>
          <a:lstStyle/>
          <a:p>
            <a:pPr marL="0" indent="0" algn="just">
              <a:lnSpc>
                <a:spcPts val="3110"/>
              </a:lnSpc>
              <a:buNone/>
            </a:pPr>
            <a:r>
              <a:rPr lang="ro-RO" sz="1944" dirty="0">
                <a:latin typeface="Open Sans" pitchFamily="34" charset="0"/>
                <a:ea typeface="Open Sans" pitchFamily="34" charset="-122"/>
                <a:cs typeface="Open Sans" pitchFamily="34" charset="-120"/>
              </a:rPr>
              <a:t>      </a:t>
            </a:r>
            <a:r>
              <a:rPr lang="en-US" sz="1944" dirty="0" err="1">
                <a:latin typeface="Open Sans" pitchFamily="34" charset="0"/>
                <a:ea typeface="Open Sans" pitchFamily="34" charset="-122"/>
                <a:cs typeface="Open Sans" pitchFamily="34" charset="-120"/>
              </a:rPr>
              <a:t>Această</a:t>
            </a:r>
            <a:r>
              <a:rPr lang="en-US" sz="1944" dirty="0">
                <a:latin typeface="Open Sans" pitchFamily="34" charset="0"/>
                <a:ea typeface="Open Sans" pitchFamily="34" charset="-122"/>
                <a:cs typeface="Open Sans" pitchFamily="34" charset="-120"/>
              </a:rPr>
              <a:t> prezentare a explorat diversitatea fascinantă a mediilor geografice ale Pământului, de la regiunile arctice și polare până la întinderile deșertice și insulele izolate. Fiecare tip de mediu are caracteristicile sale unice, cu o floră și faună adaptate perfect la condițiile locale. Cu toate acestea, aceste ecosisteme fragile sunt tot mai amenințate de impactul uman și de schimbările climaterice. Prin înțelegerea profundă a acestor medii și prin eforturi susținute de conservare, putem asigura supraviețuirea și prosperitatea lor pentru generațiile viitoare.</a:t>
            </a:r>
            <a:endParaRPr lang="en-US" sz="1944"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833009"/>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14630400" cy="2160270"/>
          </a:xfrm>
          <a:prstGeom prst="rect">
            <a:avLst/>
          </a:prstGeom>
        </p:spPr>
      </p:pic>
      <p:sp>
        <p:nvSpPr>
          <p:cNvPr id="5" name="Text 2"/>
          <p:cNvSpPr/>
          <p:nvPr/>
        </p:nvSpPr>
        <p:spPr>
          <a:xfrm>
            <a:off x="2594967" y="2635448"/>
            <a:ext cx="6888480" cy="540068"/>
          </a:xfrm>
          <a:prstGeom prst="rect">
            <a:avLst/>
          </a:prstGeom>
          <a:noFill/>
          <a:ln/>
        </p:spPr>
        <p:txBody>
          <a:bodyPr wrap="none" rtlCol="0" anchor="t"/>
          <a:lstStyle/>
          <a:p>
            <a:pPr marL="0" indent="0">
              <a:lnSpc>
                <a:spcPts val="4253"/>
              </a:lnSpc>
              <a:buNone/>
            </a:pPr>
            <a:r>
              <a:rPr lang="en-US" sz="3402" b="1" dirty="0">
                <a:solidFill>
                  <a:srgbClr val="333F70"/>
                </a:solidFill>
                <a:latin typeface="Unbounded" pitchFamily="34" charset="0"/>
                <a:ea typeface="Unbounded" pitchFamily="34" charset="-122"/>
                <a:cs typeface="Unbounded" pitchFamily="34" charset="-120"/>
              </a:rPr>
              <a:t>Mediul arctic și subarctic</a:t>
            </a:r>
            <a:endParaRPr lang="en-US" sz="3402" dirty="0"/>
          </a:p>
        </p:txBody>
      </p:sp>
      <p:sp>
        <p:nvSpPr>
          <p:cNvPr id="6" name="Shape 3"/>
          <p:cNvSpPr/>
          <p:nvPr/>
        </p:nvSpPr>
        <p:spPr>
          <a:xfrm>
            <a:off x="7297817" y="3434715"/>
            <a:ext cx="34528" cy="4923115"/>
          </a:xfrm>
          <a:prstGeom prst="roundRect">
            <a:avLst>
              <a:gd name="adj" fmla="val 225237"/>
            </a:avLst>
          </a:prstGeom>
          <a:solidFill>
            <a:srgbClr val="BCDBD4"/>
          </a:solidFill>
          <a:ln/>
        </p:spPr>
      </p:sp>
      <p:sp>
        <p:nvSpPr>
          <p:cNvPr id="7" name="Shape 4"/>
          <p:cNvSpPr/>
          <p:nvPr/>
        </p:nvSpPr>
        <p:spPr>
          <a:xfrm>
            <a:off x="6515874" y="3806071"/>
            <a:ext cx="604837" cy="34528"/>
          </a:xfrm>
          <a:prstGeom prst="roundRect">
            <a:avLst>
              <a:gd name="adj" fmla="val 225237"/>
            </a:avLst>
          </a:prstGeom>
          <a:solidFill>
            <a:srgbClr val="BCDBD4"/>
          </a:solidFill>
          <a:ln/>
        </p:spPr>
      </p:sp>
      <p:sp>
        <p:nvSpPr>
          <p:cNvPr id="8" name="Shape 5"/>
          <p:cNvSpPr/>
          <p:nvPr/>
        </p:nvSpPr>
        <p:spPr>
          <a:xfrm>
            <a:off x="7120711" y="3629025"/>
            <a:ext cx="388739" cy="388739"/>
          </a:xfrm>
          <a:prstGeom prst="roundRect">
            <a:avLst>
              <a:gd name="adj" fmla="val 20006"/>
            </a:avLst>
          </a:prstGeom>
          <a:solidFill>
            <a:srgbClr val="D6F5EE"/>
          </a:solidFill>
          <a:ln w="7620">
            <a:solidFill>
              <a:srgbClr val="BCDBD4"/>
            </a:solidFill>
            <a:prstDash val="solid"/>
          </a:ln>
        </p:spPr>
      </p:sp>
      <p:sp>
        <p:nvSpPr>
          <p:cNvPr id="9" name="Text 6"/>
          <p:cNvSpPr/>
          <p:nvPr/>
        </p:nvSpPr>
        <p:spPr>
          <a:xfrm>
            <a:off x="7247632" y="3693795"/>
            <a:ext cx="134898"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1</a:t>
            </a:r>
            <a:endParaRPr lang="en-US" sz="2041" dirty="0"/>
          </a:p>
        </p:txBody>
      </p:sp>
      <p:sp>
        <p:nvSpPr>
          <p:cNvPr id="10" name="Text 7"/>
          <p:cNvSpPr/>
          <p:nvPr/>
        </p:nvSpPr>
        <p:spPr>
          <a:xfrm>
            <a:off x="3836075" y="3607475"/>
            <a:ext cx="2528530" cy="269915"/>
          </a:xfrm>
          <a:prstGeom prst="rect">
            <a:avLst/>
          </a:prstGeom>
          <a:noFill/>
          <a:ln/>
        </p:spPr>
        <p:txBody>
          <a:bodyPr wrap="none" rtlCol="0" anchor="t"/>
          <a:lstStyle/>
          <a:p>
            <a:pPr marL="0" indent="0" algn="r">
              <a:lnSpc>
                <a:spcPts val="2126"/>
              </a:lnSpc>
              <a:buNone/>
            </a:pPr>
            <a:r>
              <a:rPr lang="en-US" sz="1701" b="1" dirty="0" err="1">
                <a:solidFill>
                  <a:srgbClr val="333F70"/>
                </a:solidFill>
                <a:latin typeface="Unbounded" pitchFamily="34" charset="0"/>
                <a:ea typeface="Unbounded" pitchFamily="34" charset="-122"/>
                <a:cs typeface="Unbounded" pitchFamily="34" charset="-120"/>
              </a:rPr>
              <a:t>Ierni</a:t>
            </a:r>
            <a:r>
              <a:rPr lang="en-US" sz="1701" b="1" dirty="0">
                <a:solidFill>
                  <a:srgbClr val="333F70"/>
                </a:solidFill>
                <a:latin typeface="Unbounded" pitchFamily="34" charset="0"/>
                <a:ea typeface="Unbounded" pitchFamily="34" charset="-122"/>
                <a:cs typeface="Unbounded" pitchFamily="34" charset="-120"/>
              </a:rPr>
              <a:t> lungi </a:t>
            </a:r>
            <a:r>
              <a:rPr lang="en-US" sz="1701" b="1" dirty="0" err="1">
                <a:solidFill>
                  <a:srgbClr val="333F70"/>
                </a:solidFill>
                <a:latin typeface="Unbounded" pitchFamily="34" charset="0"/>
                <a:ea typeface="Unbounded" pitchFamily="34" charset="-122"/>
                <a:cs typeface="Unbounded" pitchFamily="34" charset="-120"/>
              </a:rPr>
              <a:t>și</a:t>
            </a:r>
            <a:r>
              <a:rPr lang="en-US" sz="1701" b="1" dirty="0">
                <a:solidFill>
                  <a:srgbClr val="333F70"/>
                </a:solidFill>
                <a:latin typeface="Unbounded" pitchFamily="34" charset="0"/>
                <a:ea typeface="Unbounded" pitchFamily="34" charset="-122"/>
                <a:cs typeface="Unbounded" pitchFamily="34" charset="-120"/>
              </a:rPr>
              <a:t> </a:t>
            </a:r>
            <a:r>
              <a:rPr lang="en-US" sz="1701" b="1" dirty="0" err="1">
                <a:solidFill>
                  <a:srgbClr val="333F70"/>
                </a:solidFill>
                <a:latin typeface="Unbounded" pitchFamily="34" charset="0"/>
                <a:ea typeface="Unbounded" pitchFamily="34" charset="-122"/>
                <a:cs typeface="Unbounded" pitchFamily="34" charset="-120"/>
              </a:rPr>
              <a:t>aspre</a:t>
            </a:r>
            <a:endParaRPr lang="en-US" sz="1701" dirty="0"/>
          </a:p>
        </p:txBody>
      </p:sp>
      <p:sp>
        <p:nvSpPr>
          <p:cNvPr id="11" name="Text 8"/>
          <p:cNvSpPr/>
          <p:nvPr/>
        </p:nvSpPr>
        <p:spPr>
          <a:xfrm>
            <a:off x="2594967" y="3980974"/>
            <a:ext cx="3769638" cy="1659493"/>
          </a:xfrm>
          <a:prstGeom prst="rect">
            <a:avLst/>
          </a:prstGeom>
          <a:noFill/>
          <a:ln/>
        </p:spPr>
        <p:txBody>
          <a:bodyPr wrap="square" rtlCol="0" anchor="t"/>
          <a:lstStyle/>
          <a:p>
            <a:pPr marL="0" indent="0" algn="r">
              <a:lnSpc>
                <a:spcPts val="2177"/>
              </a:lnSpc>
              <a:buNone/>
            </a:pPr>
            <a:r>
              <a:rPr lang="en-US" sz="1361" dirty="0">
                <a:solidFill>
                  <a:srgbClr val="333F70"/>
                </a:solidFill>
                <a:latin typeface="Open Sans" pitchFamily="34" charset="0"/>
                <a:ea typeface="Open Sans" pitchFamily="34" charset="-122"/>
                <a:cs typeface="Open Sans" pitchFamily="34" charset="-120"/>
              </a:rPr>
              <a:t>Regiunile arctice și subarctice sunt dominate de ierni extrem de friguroase, cu temperaturi ce pot coborî până la -40°C. Aceste condiții severe au modelat o floră și faună unice, adaptate să supraviețuiască în fața gerului și a stormurilor de zăpadă.</a:t>
            </a:r>
            <a:endParaRPr lang="en-US" sz="1361" dirty="0"/>
          </a:p>
        </p:txBody>
      </p:sp>
      <p:sp>
        <p:nvSpPr>
          <p:cNvPr id="12" name="Shape 9"/>
          <p:cNvSpPr/>
          <p:nvPr/>
        </p:nvSpPr>
        <p:spPr>
          <a:xfrm>
            <a:off x="7509450" y="4670108"/>
            <a:ext cx="604837" cy="34528"/>
          </a:xfrm>
          <a:prstGeom prst="roundRect">
            <a:avLst>
              <a:gd name="adj" fmla="val 225237"/>
            </a:avLst>
          </a:prstGeom>
          <a:solidFill>
            <a:srgbClr val="BCDBD4"/>
          </a:solidFill>
          <a:ln/>
        </p:spPr>
      </p:sp>
      <p:sp>
        <p:nvSpPr>
          <p:cNvPr id="13" name="Shape 10"/>
          <p:cNvSpPr/>
          <p:nvPr/>
        </p:nvSpPr>
        <p:spPr>
          <a:xfrm>
            <a:off x="7120711" y="4493062"/>
            <a:ext cx="388739" cy="388739"/>
          </a:xfrm>
          <a:prstGeom prst="roundRect">
            <a:avLst>
              <a:gd name="adj" fmla="val 20006"/>
            </a:avLst>
          </a:prstGeom>
          <a:solidFill>
            <a:srgbClr val="D6F5EE"/>
          </a:solidFill>
          <a:ln w="7620">
            <a:solidFill>
              <a:srgbClr val="BCDBD4"/>
            </a:solidFill>
            <a:prstDash val="solid"/>
          </a:ln>
        </p:spPr>
      </p:sp>
      <p:sp>
        <p:nvSpPr>
          <p:cNvPr id="14" name="Text 11"/>
          <p:cNvSpPr/>
          <p:nvPr/>
        </p:nvSpPr>
        <p:spPr>
          <a:xfrm>
            <a:off x="7206794" y="4557832"/>
            <a:ext cx="216456"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2</a:t>
            </a:r>
            <a:endParaRPr lang="en-US" sz="2041" dirty="0"/>
          </a:p>
        </p:txBody>
      </p:sp>
      <p:sp>
        <p:nvSpPr>
          <p:cNvPr id="15" name="Text 12"/>
          <p:cNvSpPr/>
          <p:nvPr/>
        </p:nvSpPr>
        <p:spPr>
          <a:xfrm>
            <a:off x="8265557" y="4471511"/>
            <a:ext cx="2160270" cy="269915"/>
          </a:xfrm>
          <a:prstGeom prst="rect">
            <a:avLst/>
          </a:prstGeom>
          <a:noFill/>
          <a:ln/>
        </p:spPr>
        <p:txBody>
          <a:bodyPr wrap="none" rtlCol="0" anchor="t"/>
          <a:lstStyle/>
          <a:p>
            <a:pPr marL="0" indent="0" algn="l">
              <a:lnSpc>
                <a:spcPts val="2126"/>
              </a:lnSpc>
              <a:buNone/>
            </a:pPr>
            <a:r>
              <a:rPr lang="en-US" sz="1701" b="1" dirty="0">
                <a:solidFill>
                  <a:srgbClr val="333F70"/>
                </a:solidFill>
                <a:latin typeface="Unbounded" pitchFamily="34" charset="0"/>
                <a:ea typeface="Unbounded" pitchFamily="34" charset="-122"/>
                <a:cs typeface="Unbounded" pitchFamily="34" charset="-120"/>
              </a:rPr>
              <a:t>Tundră </a:t>
            </a:r>
            <a:r>
              <a:rPr lang="en-US" sz="1701" b="1" dirty="0" err="1">
                <a:solidFill>
                  <a:srgbClr val="333F70"/>
                </a:solidFill>
                <a:latin typeface="Unbounded" pitchFamily="34" charset="0"/>
                <a:ea typeface="Unbounded" pitchFamily="34" charset="-122"/>
                <a:cs typeface="Unbounded" pitchFamily="34" charset="-120"/>
              </a:rPr>
              <a:t>și</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t</a:t>
            </a:r>
            <a:r>
              <a:rPr lang="en-US" sz="1701" b="1" dirty="0">
                <a:solidFill>
                  <a:srgbClr val="333F70"/>
                </a:solidFill>
                <a:latin typeface="Unbounded" pitchFamily="34" charset="0"/>
                <a:ea typeface="Unbounded" pitchFamily="34" charset="-122"/>
                <a:cs typeface="Unbounded" pitchFamily="34" charset="-120"/>
              </a:rPr>
              <a:t>aiga</a:t>
            </a:r>
            <a:endParaRPr lang="en-US" sz="1701" dirty="0"/>
          </a:p>
        </p:txBody>
      </p:sp>
      <p:sp>
        <p:nvSpPr>
          <p:cNvPr id="16" name="Text 13"/>
          <p:cNvSpPr/>
          <p:nvPr/>
        </p:nvSpPr>
        <p:spPr>
          <a:xfrm>
            <a:off x="8265557" y="4845010"/>
            <a:ext cx="3769757" cy="1382911"/>
          </a:xfrm>
          <a:prstGeom prst="rect">
            <a:avLst/>
          </a:prstGeom>
          <a:noFill/>
          <a:ln/>
        </p:spPr>
        <p:txBody>
          <a:bodyPr wrap="square" rtlCol="0" anchor="t"/>
          <a:lstStyle/>
          <a:p>
            <a:pPr marL="0" indent="0" algn="l">
              <a:lnSpc>
                <a:spcPts val="2177"/>
              </a:lnSpc>
              <a:buNone/>
            </a:pPr>
            <a:r>
              <a:rPr lang="en-US" sz="1361" dirty="0">
                <a:solidFill>
                  <a:srgbClr val="333F70"/>
                </a:solidFill>
                <a:latin typeface="Open Sans" pitchFamily="34" charset="0"/>
                <a:ea typeface="Open Sans" pitchFamily="34" charset="-122"/>
                <a:cs typeface="Open Sans" pitchFamily="34" charset="-120"/>
              </a:rPr>
              <a:t>Vegetația predominantă în aceste zone este tundra, o câmpie plată acoperită de licheni, mușchi și arbuști pitici, precum și taiga, pădurile boreale de conifere. Aici trăiesc specii precum renul, lemmingul și ursul polar.</a:t>
            </a:r>
            <a:endParaRPr lang="en-US" sz="1361" dirty="0"/>
          </a:p>
        </p:txBody>
      </p:sp>
      <p:sp>
        <p:nvSpPr>
          <p:cNvPr id="17" name="Shape 14"/>
          <p:cNvSpPr/>
          <p:nvPr/>
        </p:nvSpPr>
        <p:spPr>
          <a:xfrm>
            <a:off x="6515874" y="6357342"/>
            <a:ext cx="604837" cy="34528"/>
          </a:xfrm>
          <a:prstGeom prst="roundRect">
            <a:avLst>
              <a:gd name="adj" fmla="val 225237"/>
            </a:avLst>
          </a:prstGeom>
          <a:solidFill>
            <a:srgbClr val="BCDBD4"/>
          </a:solidFill>
          <a:ln/>
        </p:spPr>
      </p:sp>
      <p:sp>
        <p:nvSpPr>
          <p:cNvPr id="18" name="Shape 15"/>
          <p:cNvSpPr/>
          <p:nvPr/>
        </p:nvSpPr>
        <p:spPr>
          <a:xfrm>
            <a:off x="7120711" y="6180296"/>
            <a:ext cx="388739" cy="388739"/>
          </a:xfrm>
          <a:prstGeom prst="roundRect">
            <a:avLst>
              <a:gd name="adj" fmla="val 20006"/>
            </a:avLst>
          </a:prstGeom>
          <a:solidFill>
            <a:srgbClr val="D6F5EE"/>
          </a:solidFill>
          <a:ln w="7620">
            <a:solidFill>
              <a:srgbClr val="BCDBD4"/>
            </a:solidFill>
            <a:prstDash val="solid"/>
          </a:ln>
        </p:spPr>
      </p:sp>
      <p:sp>
        <p:nvSpPr>
          <p:cNvPr id="19" name="Text 16"/>
          <p:cNvSpPr/>
          <p:nvPr/>
        </p:nvSpPr>
        <p:spPr>
          <a:xfrm>
            <a:off x="7206317" y="6245066"/>
            <a:ext cx="217527"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3</a:t>
            </a:r>
            <a:endParaRPr lang="en-US" sz="2041" dirty="0"/>
          </a:p>
        </p:txBody>
      </p:sp>
      <p:sp>
        <p:nvSpPr>
          <p:cNvPr id="20" name="Text 17"/>
          <p:cNvSpPr/>
          <p:nvPr/>
        </p:nvSpPr>
        <p:spPr>
          <a:xfrm>
            <a:off x="2594967" y="6158746"/>
            <a:ext cx="3769638" cy="539829"/>
          </a:xfrm>
          <a:prstGeom prst="rect">
            <a:avLst/>
          </a:prstGeom>
          <a:noFill/>
          <a:ln/>
        </p:spPr>
        <p:txBody>
          <a:bodyPr wrap="square" rtlCol="0" anchor="t"/>
          <a:lstStyle/>
          <a:p>
            <a:pPr marL="0" indent="0" algn="r">
              <a:lnSpc>
                <a:spcPts val="2126"/>
              </a:lnSpc>
              <a:buNone/>
            </a:pPr>
            <a:r>
              <a:rPr lang="en-US" sz="1701" b="1" dirty="0">
                <a:solidFill>
                  <a:srgbClr val="333F70"/>
                </a:solidFill>
                <a:latin typeface="Unbounded" pitchFamily="34" charset="0"/>
                <a:ea typeface="Unbounded" pitchFamily="34" charset="-122"/>
                <a:cs typeface="Unbounded" pitchFamily="34" charset="-120"/>
              </a:rPr>
              <a:t>Permafrost </a:t>
            </a:r>
            <a:r>
              <a:rPr lang="en-US" sz="1701" b="1" dirty="0" err="1">
                <a:solidFill>
                  <a:srgbClr val="333F70"/>
                </a:solidFill>
                <a:latin typeface="Unbounded" pitchFamily="34" charset="0"/>
                <a:ea typeface="Unbounded" pitchFamily="34" charset="-122"/>
                <a:cs typeface="Unbounded" pitchFamily="34" charset="-120"/>
              </a:rPr>
              <a:t>și</a:t>
            </a:r>
            <a:r>
              <a:rPr lang="en-US" sz="1701" b="1" dirty="0">
                <a:solidFill>
                  <a:srgbClr val="333F70"/>
                </a:solidFill>
                <a:latin typeface="Unbounded" pitchFamily="34" charset="0"/>
                <a:ea typeface="Unbounded" pitchFamily="34" charset="-122"/>
                <a:cs typeface="Unbounded" pitchFamily="34" charset="-120"/>
              </a:rPr>
              <a:t> </a:t>
            </a:r>
            <a:r>
              <a:rPr lang="en-US" sz="1701" b="1" dirty="0" err="1">
                <a:solidFill>
                  <a:srgbClr val="333F70"/>
                </a:solidFill>
                <a:latin typeface="Unbounded" pitchFamily="34" charset="0"/>
                <a:ea typeface="Unbounded" pitchFamily="34" charset="-122"/>
                <a:cs typeface="Unbounded" pitchFamily="34" charset="-120"/>
              </a:rPr>
              <a:t>gheața</a:t>
            </a:r>
            <a:r>
              <a:rPr lang="en-US" sz="1701" b="1" dirty="0">
                <a:solidFill>
                  <a:srgbClr val="333F70"/>
                </a:solidFill>
                <a:latin typeface="Unbounded" pitchFamily="34" charset="0"/>
                <a:ea typeface="Unbounded" pitchFamily="34" charset="-122"/>
                <a:cs typeface="Unbounded" pitchFamily="34" charset="-120"/>
              </a:rPr>
              <a:t> </a:t>
            </a:r>
            <a:r>
              <a:rPr lang="en-US" sz="1701" b="1" dirty="0" err="1">
                <a:solidFill>
                  <a:srgbClr val="333F70"/>
                </a:solidFill>
                <a:latin typeface="Unbounded" pitchFamily="34" charset="0"/>
                <a:ea typeface="Unbounded" pitchFamily="34" charset="-122"/>
                <a:cs typeface="Unbounded" pitchFamily="34" charset="-120"/>
              </a:rPr>
              <a:t>veșnică</a:t>
            </a:r>
            <a:endParaRPr lang="en-US" sz="1701" dirty="0"/>
          </a:p>
        </p:txBody>
      </p:sp>
      <p:sp>
        <p:nvSpPr>
          <p:cNvPr id="21" name="Text 18"/>
          <p:cNvSpPr/>
          <p:nvPr/>
        </p:nvSpPr>
        <p:spPr>
          <a:xfrm>
            <a:off x="2594967" y="6802160"/>
            <a:ext cx="3769638" cy="1382911"/>
          </a:xfrm>
          <a:prstGeom prst="rect">
            <a:avLst/>
          </a:prstGeom>
          <a:noFill/>
          <a:ln/>
        </p:spPr>
        <p:txBody>
          <a:bodyPr wrap="square" rtlCol="0" anchor="t"/>
          <a:lstStyle/>
          <a:p>
            <a:pPr marL="0" indent="0" algn="r">
              <a:lnSpc>
                <a:spcPts val="2177"/>
              </a:lnSpc>
              <a:buNone/>
            </a:pPr>
            <a:r>
              <a:rPr lang="en-US" sz="1361" dirty="0">
                <a:solidFill>
                  <a:srgbClr val="333F70"/>
                </a:solidFill>
                <a:latin typeface="Open Sans" pitchFamily="34" charset="0"/>
                <a:ea typeface="Open Sans" pitchFamily="34" charset="-122"/>
                <a:cs typeface="Open Sans" pitchFamily="34" charset="-120"/>
              </a:rPr>
              <a:t>Solul înghețat permanent, cunoscut sub numele de permafrost, și straturile groase de gheață sunt caracteristici-cheie ale mediului arctic. Acest peisaj glacial domină regiunile nordice ale Canadei, Rusiei și Groenlandei.</a:t>
            </a:r>
            <a:endParaRPr lang="en-US" sz="136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864037" y="1412915"/>
            <a:ext cx="6456759" cy="771525"/>
          </a:xfrm>
          <a:prstGeom prst="rect">
            <a:avLst/>
          </a:prstGeom>
          <a:noFill/>
          <a:ln/>
        </p:spPr>
        <p:txBody>
          <a:bodyPr wrap="none" rtlCol="0" anchor="t"/>
          <a:lstStyle/>
          <a:p>
            <a:pPr marL="0" indent="0">
              <a:lnSpc>
                <a:spcPts val="6075"/>
              </a:lnSpc>
              <a:buNone/>
            </a:pPr>
            <a:r>
              <a:rPr lang="en-US" sz="4860" b="1" dirty="0">
                <a:solidFill>
                  <a:srgbClr val="333F70"/>
                </a:solidFill>
                <a:latin typeface="Unbounded" pitchFamily="34" charset="0"/>
                <a:ea typeface="Unbounded" pitchFamily="34" charset="-122"/>
                <a:cs typeface="Unbounded" pitchFamily="34" charset="-120"/>
              </a:rPr>
              <a:t>Mediul temperat</a:t>
            </a:r>
            <a:endParaRPr lang="en-US" sz="4860" dirty="0"/>
          </a:p>
        </p:txBody>
      </p:sp>
      <p:sp>
        <p:nvSpPr>
          <p:cNvPr id="5" name="Text 3"/>
          <p:cNvSpPr/>
          <p:nvPr/>
        </p:nvSpPr>
        <p:spPr>
          <a:xfrm>
            <a:off x="864037" y="2801541"/>
            <a:ext cx="3359944" cy="385763"/>
          </a:xfrm>
          <a:prstGeom prst="rect">
            <a:avLst/>
          </a:prstGeom>
          <a:noFill/>
          <a:ln/>
        </p:spPr>
        <p:txBody>
          <a:bodyPr wrap="none" rtlCol="0" anchor="t"/>
          <a:lstStyle/>
          <a:p>
            <a:pPr marL="0" indent="0">
              <a:lnSpc>
                <a:spcPts val="3038"/>
              </a:lnSpc>
              <a:buNone/>
            </a:pPr>
            <a:r>
              <a:rPr lang="en-US" sz="2430" b="1" dirty="0" err="1">
                <a:solidFill>
                  <a:srgbClr val="333F70"/>
                </a:solidFill>
                <a:latin typeface="Unbounded" pitchFamily="34" charset="0"/>
                <a:ea typeface="Unbounded" pitchFamily="34" charset="-122"/>
                <a:cs typeface="Unbounded" pitchFamily="34" charset="-120"/>
              </a:rPr>
              <a:t>Patru</a:t>
            </a:r>
            <a:r>
              <a:rPr lang="en-US" sz="2430" b="1" dirty="0">
                <a:solidFill>
                  <a:srgbClr val="333F70"/>
                </a:solidFill>
                <a:latin typeface="Unbounded" pitchFamily="34" charset="0"/>
                <a:ea typeface="Unbounded" pitchFamily="34" charset="-122"/>
                <a:cs typeface="Unbounded" pitchFamily="34" charset="-120"/>
              </a:rPr>
              <a:t> </a:t>
            </a:r>
            <a:r>
              <a:rPr lang="ro-RO" sz="2430" b="1" dirty="0">
                <a:solidFill>
                  <a:srgbClr val="333F70"/>
                </a:solidFill>
                <a:latin typeface="Unbounded" pitchFamily="34" charset="0"/>
                <a:ea typeface="Unbounded" pitchFamily="34" charset="-122"/>
                <a:cs typeface="Unbounded" pitchFamily="34" charset="-120"/>
              </a:rPr>
              <a:t>a</a:t>
            </a:r>
            <a:r>
              <a:rPr lang="en-US" sz="2430" b="1" dirty="0" err="1">
                <a:solidFill>
                  <a:srgbClr val="333F70"/>
                </a:solidFill>
                <a:latin typeface="Unbounded" pitchFamily="34" charset="0"/>
                <a:ea typeface="Unbounded" pitchFamily="34" charset="-122"/>
                <a:cs typeface="Unbounded" pitchFamily="34" charset="-120"/>
              </a:rPr>
              <a:t>notimpuri</a:t>
            </a:r>
            <a:endParaRPr lang="en-US" sz="2430" dirty="0"/>
          </a:p>
        </p:txBody>
      </p:sp>
      <p:sp>
        <p:nvSpPr>
          <p:cNvPr id="6" name="Text 4"/>
          <p:cNvSpPr/>
          <p:nvPr/>
        </p:nvSpPr>
        <p:spPr>
          <a:xfrm>
            <a:off x="864037" y="3434120"/>
            <a:ext cx="3898821" cy="3160395"/>
          </a:xfrm>
          <a:prstGeom prst="rect">
            <a:avLst/>
          </a:prstGeom>
          <a:noFill/>
          <a:ln/>
        </p:spPr>
        <p:txBody>
          <a:bodyPr wrap="square" rtlCol="0" anchor="t"/>
          <a:lstStyle/>
          <a:p>
            <a:pPr marL="0" indent="0">
              <a:lnSpc>
                <a:spcPts val="3110"/>
              </a:lnSpc>
              <a:buNone/>
            </a:pPr>
            <a:r>
              <a:rPr lang="en-US" sz="1944" dirty="0">
                <a:solidFill>
                  <a:srgbClr val="333F70"/>
                </a:solidFill>
                <a:latin typeface="Open Sans" pitchFamily="34" charset="0"/>
                <a:ea typeface="Open Sans" pitchFamily="34" charset="-122"/>
                <a:cs typeface="Open Sans" pitchFamily="34" charset="-120"/>
              </a:rPr>
              <a:t>Regiunile temperate se caracterizează printr-un ciclu distinct al anotimpurilor - primăvară, vară, toamnă și iarnă. Acestea oferă o alternare fascinantă a peisajelor, de la floră înfloritoare la frunze ruginii și la zăpezi iernale.</a:t>
            </a:r>
            <a:endParaRPr lang="en-US" sz="1944" dirty="0"/>
          </a:p>
        </p:txBody>
      </p:sp>
      <p:sp>
        <p:nvSpPr>
          <p:cNvPr id="7" name="Text 5"/>
          <p:cNvSpPr/>
          <p:nvPr/>
        </p:nvSpPr>
        <p:spPr>
          <a:xfrm>
            <a:off x="5372695" y="2801541"/>
            <a:ext cx="3086100" cy="385763"/>
          </a:xfrm>
          <a:prstGeom prst="rect">
            <a:avLst/>
          </a:prstGeom>
          <a:noFill/>
          <a:ln/>
        </p:spPr>
        <p:txBody>
          <a:bodyPr wrap="none" rtlCol="0" anchor="t"/>
          <a:lstStyle/>
          <a:p>
            <a:pPr marL="0" indent="0">
              <a:lnSpc>
                <a:spcPts val="3038"/>
              </a:lnSpc>
              <a:buNone/>
            </a:pPr>
            <a:r>
              <a:rPr lang="en-US" sz="2430" b="1" dirty="0" err="1">
                <a:solidFill>
                  <a:srgbClr val="333F70"/>
                </a:solidFill>
                <a:latin typeface="Unbounded" pitchFamily="34" charset="0"/>
                <a:ea typeface="Unbounded" pitchFamily="34" charset="-122"/>
                <a:cs typeface="Unbounded" pitchFamily="34" charset="-120"/>
              </a:rPr>
              <a:t>Păduri</a:t>
            </a:r>
            <a:r>
              <a:rPr lang="en-US" sz="2430" b="1" dirty="0">
                <a:solidFill>
                  <a:srgbClr val="333F70"/>
                </a:solidFill>
                <a:latin typeface="Unbounded" pitchFamily="34" charset="0"/>
                <a:ea typeface="Unbounded" pitchFamily="34" charset="-122"/>
                <a:cs typeface="Unbounded" pitchFamily="34" charset="-120"/>
              </a:rPr>
              <a:t> </a:t>
            </a:r>
            <a:r>
              <a:rPr lang="ro-RO" sz="2430" b="1" dirty="0">
                <a:solidFill>
                  <a:srgbClr val="333F70"/>
                </a:solidFill>
                <a:latin typeface="Unbounded" pitchFamily="34" charset="0"/>
                <a:ea typeface="Unbounded" pitchFamily="34" charset="-122"/>
                <a:cs typeface="Unbounded" pitchFamily="34" charset="-120"/>
              </a:rPr>
              <a:t>m</a:t>
            </a:r>
            <a:r>
              <a:rPr lang="en-US" sz="2430" b="1" dirty="0" err="1">
                <a:solidFill>
                  <a:srgbClr val="333F70"/>
                </a:solidFill>
                <a:latin typeface="Unbounded" pitchFamily="34" charset="0"/>
                <a:ea typeface="Unbounded" pitchFamily="34" charset="-122"/>
                <a:cs typeface="Unbounded" pitchFamily="34" charset="-120"/>
              </a:rPr>
              <a:t>ixte</a:t>
            </a:r>
            <a:endParaRPr lang="en-US" sz="2430" dirty="0"/>
          </a:p>
        </p:txBody>
      </p:sp>
      <p:sp>
        <p:nvSpPr>
          <p:cNvPr id="8" name="Text 6"/>
          <p:cNvSpPr/>
          <p:nvPr/>
        </p:nvSpPr>
        <p:spPr>
          <a:xfrm>
            <a:off x="5372695" y="3434120"/>
            <a:ext cx="3898821" cy="2765346"/>
          </a:xfrm>
          <a:prstGeom prst="rect">
            <a:avLst/>
          </a:prstGeom>
          <a:noFill/>
          <a:ln/>
        </p:spPr>
        <p:txBody>
          <a:bodyPr wrap="square" rtlCol="0" anchor="t"/>
          <a:lstStyle/>
          <a:p>
            <a:pPr marL="0" indent="0">
              <a:lnSpc>
                <a:spcPts val="3110"/>
              </a:lnSpc>
              <a:buNone/>
            </a:pPr>
            <a:r>
              <a:rPr lang="en-US" sz="1944" dirty="0">
                <a:solidFill>
                  <a:srgbClr val="333F70"/>
                </a:solidFill>
                <a:latin typeface="Open Sans" pitchFamily="34" charset="0"/>
                <a:ea typeface="Open Sans" pitchFamily="34" charset="-122"/>
                <a:cs typeface="Open Sans" pitchFamily="34" charset="-120"/>
              </a:rPr>
              <a:t>Vegetația dominantă în aceste zone sunt pădurile mixte, cu o diversitate de arbori foioși și de conifere. Acestea găzduiesc o abundență de vietăți, de la ciocănitori până la vulpi și căprioare.</a:t>
            </a:r>
            <a:endParaRPr lang="en-US" sz="1944" dirty="0"/>
          </a:p>
        </p:txBody>
      </p:sp>
      <p:sp>
        <p:nvSpPr>
          <p:cNvPr id="9" name="Text 7"/>
          <p:cNvSpPr/>
          <p:nvPr/>
        </p:nvSpPr>
        <p:spPr>
          <a:xfrm>
            <a:off x="9881354" y="2801541"/>
            <a:ext cx="3299103" cy="385763"/>
          </a:xfrm>
          <a:prstGeom prst="rect">
            <a:avLst/>
          </a:prstGeom>
          <a:noFill/>
          <a:ln/>
        </p:spPr>
        <p:txBody>
          <a:bodyPr wrap="none" rtlCol="0" anchor="t"/>
          <a:lstStyle/>
          <a:p>
            <a:pPr marL="0" indent="0">
              <a:lnSpc>
                <a:spcPts val="3038"/>
              </a:lnSpc>
              <a:buNone/>
            </a:pPr>
            <a:r>
              <a:rPr lang="en-US" sz="2430" b="1" dirty="0" err="1">
                <a:solidFill>
                  <a:srgbClr val="333F70"/>
                </a:solidFill>
                <a:latin typeface="Unbounded" pitchFamily="34" charset="0"/>
                <a:ea typeface="Unbounded" pitchFamily="34" charset="-122"/>
                <a:cs typeface="Unbounded" pitchFamily="34" charset="-120"/>
              </a:rPr>
              <a:t>Activități</a:t>
            </a:r>
            <a:r>
              <a:rPr lang="en-US" sz="2430" b="1" dirty="0">
                <a:solidFill>
                  <a:srgbClr val="333F70"/>
                </a:solidFill>
                <a:latin typeface="Unbounded" pitchFamily="34" charset="0"/>
                <a:ea typeface="Unbounded" pitchFamily="34" charset="-122"/>
                <a:cs typeface="Unbounded" pitchFamily="34" charset="-120"/>
              </a:rPr>
              <a:t> </a:t>
            </a:r>
            <a:r>
              <a:rPr lang="ro-RO" sz="2430" b="1" dirty="0">
                <a:solidFill>
                  <a:srgbClr val="333F70"/>
                </a:solidFill>
                <a:latin typeface="Unbounded" pitchFamily="34" charset="0"/>
                <a:ea typeface="Unbounded" pitchFamily="34" charset="-122"/>
                <a:cs typeface="Unbounded" pitchFamily="34" charset="-120"/>
              </a:rPr>
              <a:t>u</a:t>
            </a:r>
            <a:r>
              <a:rPr lang="en-US" sz="2430" b="1" dirty="0">
                <a:solidFill>
                  <a:srgbClr val="333F70"/>
                </a:solidFill>
                <a:latin typeface="Unbounded" pitchFamily="34" charset="0"/>
                <a:ea typeface="Unbounded" pitchFamily="34" charset="-122"/>
                <a:cs typeface="Unbounded" pitchFamily="34" charset="-120"/>
              </a:rPr>
              <a:t>mane</a:t>
            </a:r>
            <a:endParaRPr lang="en-US" sz="2430" dirty="0"/>
          </a:p>
        </p:txBody>
      </p:sp>
      <p:sp>
        <p:nvSpPr>
          <p:cNvPr id="10" name="Text 8"/>
          <p:cNvSpPr/>
          <p:nvPr/>
        </p:nvSpPr>
        <p:spPr>
          <a:xfrm>
            <a:off x="9881354" y="3434120"/>
            <a:ext cx="3898821" cy="3160395"/>
          </a:xfrm>
          <a:prstGeom prst="rect">
            <a:avLst/>
          </a:prstGeom>
          <a:noFill/>
          <a:ln/>
        </p:spPr>
        <p:txBody>
          <a:bodyPr wrap="square" rtlCol="0" anchor="t"/>
          <a:lstStyle/>
          <a:p>
            <a:pPr marL="0" indent="0">
              <a:lnSpc>
                <a:spcPts val="3110"/>
              </a:lnSpc>
              <a:buNone/>
            </a:pPr>
            <a:r>
              <a:rPr lang="en-US" sz="1944" dirty="0">
                <a:solidFill>
                  <a:srgbClr val="333F70"/>
                </a:solidFill>
                <a:latin typeface="Open Sans" pitchFamily="34" charset="0"/>
                <a:ea typeface="Open Sans" pitchFamily="34" charset="-122"/>
                <a:cs typeface="Open Sans" pitchFamily="34" charset="-120"/>
              </a:rPr>
              <a:t>Regiunile temperate sunt deosebit de prielnice pentru activitățile umane, cum ar fi agricultura, silvicultura și turismul. Acest mediu a permis dezvoltarea multor dintre civilizațiile și centrele urbane majore ale lumii.</a:t>
            </a:r>
            <a:endParaRPr lang="en-US" sz="1944"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091238" y="1214080"/>
            <a:ext cx="5767983" cy="540068"/>
          </a:xfrm>
          <a:prstGeom prst="rect">
            <a:avLst/>
          </a:prstGeom>
          <a:noFill/>
          <a:ln/>
        </p:spPr>
        <p:txBody>
          <a:bodyPr wrap="none" rtlCol="0" anchor="t"/>
          <a:lstStyle/>
          <a:p>
            <a:pPr marL="0" indent="0">
              <a:lnSpc>
                <a:spcPts val="4253"/>
              </a:lnSpc>
              <a:buNone/>
            </a:pPr>
            <a:r>
              <a:rPr lang="en-US" sz="3402" b="1" dirty="0">
                <a:solidFill>
                  <a:srgbClr val="333F70"/>
                </a:solidFill>
                <a:latin typeface="Unbounded" pitchFamily="34" charset="0"/>
                <a:ea typeface="Unbounded" pitchFamily="34" charset="-122"/>
                <a:cs typeface="Unbounded" pitchFamily="34" charset="-120"/>
              </a:rPr>
              <a:t>Mediul mediteranean</a:t>
            </a:r>
            <a:endParaRPr lang="en-US" sz="3402" dirty="0"/>
          </a:p>
        </p:txBody>
      </p:sp>
      <p:sp>
        <p:nvSpPr>
          <p:cNvPr id="6" name="Shape 3"/>
          <p:cNvSpPr/>
          <p:nvPr/>
        </p:nvSpPr>
        <p:spPr>
          <a:xfrm>
            <a:off x="6091238" y="2207657"/>
            <a:ext cx="388739" cy="388739"/>
          </a:xfrm>
          <a:prstGeom prst="roundRect">
            <a:avLst>
              <a:gd name="adj" fmla="val 20006"/>
            </a:avLst>
          </a:prstGeom>
          <a:solidFill>
            <a:srgbClr val="D6F5EE"/>
          </a:solidFill>
          <a:ln w="7620">
            <a:solidFill>
              <a:srgbClr val="BCDBD4"/>
            </a:solidFill>
            <a:prstDash val="solid"/>
          </a:ln>
        </p:spPr>
      </p:sp>
      <p:sp>
        <p:nvSpPr>
          <p:cNvPr id="7" name="Text 4"/>
          <p:cNvSpPr/>
          <p:nvPr/>
        </p:nvSpPr>
        <p:spPr>
          <a:xfrm>
            <a:off x="6218158" y="2272427"/>
            <a:ext cx="134898"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1</a:t>
            </a:r>
            <a:endParaRPr lang="en-US" sz="2041" dirty="0"/>
          </a:p>
        </p:txBody>
      </p:sp>
      <p:sp>
        <p:nvSpPr>
          <p:cNvPr id="8" name="Text 5"/>
          <p:cNvSpPr/>
          <p:nvPr/>
        </p:nvSpPr>
        <p:spPr>
          <a:xfrm>
            <a:off x="6652736" y="2207657"/>
            <a:ext cx="2160270"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Climă</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b</a:t>
            </a:r>
            <a:r>
              <a:rPr lang="en-US" sz="1701" b="1" dirty="0" err="1">
                <a:solidFill>
                  <a:srgbClr val="333F70"/>
                </a:solidFill>
                <a:latin typeface="Unbounded" pitchFamily="34" charset="0"/>
                <a:ea typeface="Unbounded" pitchFamily="34" charset="-122"/>
                <a:cs typeface="Unbounded" pitchFamily="34" charset="-120"/>
              </a:rPr>
              <a:t>lândă</a:t>
            </a:r>
            <a:endParaRPr lang="en-US" sz="1701" dirty="0"/>
          </a:p>
        </p:txBody>
      </p:sp>
      <p:sp>
        <p:nvSpPr>
          <p:cNvPr id="9" name="Text 6"/>
          <p:cNvSpPr/>
          <p:nvPr/>
        </p:nvSpPr>
        <p:spPr>
          <a:xfrm>
            <a:off x="6652736" y="2581156"/>
            <a:ext cx="737282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Caracterizat de ierni blânde și veri calde și uscate, climatul mediteranean este deosebit de plăcut și prielnic pentru multe activități umane.</a:t>
            </a:r>
            <a:endParaRPr lang="en-US" sz="1361" dirty="0"/>
          </a:p>
        </p:txBody>
      </p:sp>
      <p:sp>
        <p:nvSpPr>
          <p:cNvPr id="10" name="Shape 7"/>
          <p:cNvSpPr/>
          <p:nvPr/>
        </p:nvSpPr>
        <p:spPr>
          <a:xfrm>
            <a:off x="6091238" y="3501390"/>
            <a:ext cx="388739" cy="388739"/>
          </a:xfrm>
          <a:prstGeom prst="roundRect">
            <a:avLst>
              <a:gd name="adj" fmla="val 20006"/>
            </a:avLst>
          </a:prstGeom>
          <a:solidFill>
            <a:srgbClr val="D6F5EE"/>
          </a:solidFill>
          <a:ln w="7620">
            <a:solidFill>
              <a:srgbClr val="BCDBD4"/>
            </a:solidFill>
            <a:prstDash val="solid"/>
          </a:ln>
        </p:spPr>
      </p:sp>
      <p:sp>
        <p:nvSpPr>
          <p:cNvPr id="11" name="Text 8"/>
          <p:cNvSpPr/>
          <p:nvPr/>
        </p:nvSpPr>
        <p:spPr>
          <a:xfrm>
            <a:off x="6177320" y="3566160"/>
            <a:ext cx="216456"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2</a:t>
            </a:r>
            <a:endParaRPr lang="en-US" sz="2041" dirty="0"/>
          </a:p>
        </p:txBody>
      </p:sp>
      <p:sp>
        <p:nvSpPr>
          <p:cNvPr id="12" name="Text 9"/>
          <p:cNvSpPr/>
          <p:nvPr/>
        </p:nvSpPr>
        <p:spPr>
          <a:xfrm>
            <a:off x="6652736" y="3501390"/>
            <a:ext cx="2717959"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Vegetație</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a</a:t>
            </a:r>
            <a:r>
              <a:rPr lang="en-US" sz="1701" b="1" dirty="0" err="1">
                <a:solidFill>
                  <a:srgbClr val="333F70"/>
                </a:solidFill>
                <a:latin typeface="Unbounded" pitchFamily="34" charset="0"/>
                <a:ea typeface="Unbounded" pitchFamily="34" charset="-122"/>
                <a:cs typeface="Unbounded" pitchFamily="34" charset="-120"/>
              </a:rPr>
              <a:t>daptată</a:t>
            </a:r>
            <a:endParaRPr lang="en-US" sz="1701" dirty="0"/>
          </a:p>
        </p:txBody>
      </p:sp>
      <p:sp>
        <p:nvSpPr>
          <p:cNvPr id="13" name="Text 10"/>
          <p:cNvSpPr/>
          <p:nvPr/>
        </p:nvSpPr>
        <p:spPr>
          <a:xfrm>
            <a:off x="6652736" y="3874889"/>
            <a:ext cx="737282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Peisajul este dominat de arbori sclerfiloși, precum măslini, migdali și chiparoși, bine adaptați la seceta estivală.</a:t>
            </a:r>
            <a:endParaRPr lang="en-US" sz="1361" dirty="0"/>
          </a:p>
        </p:txBody>
      </p:sp>
      <p:sp>
        <p:nvSpPr>
          <p:cNvPr id="14" name="Shape 11"/>
          <p:cNvSpPr/>
          <p:nvPr/>
        </p:nvSpPr>
        <p:spPr>
          <a:xfrm>
            <a:off x="6091238" y="4795123"/>
            <a:ext cx="388739" cy="388739"/>
          </a:xfrm>
          <a:prstGeom prst="roundRect">
            <a:avLst>
              <a:gd name="adj" fmla="val 20006"/>
            </a:avLst>
          </a:prstGeom>
          <a:solidFill>
            <a:srgbClr val="D6F5EE"/>
          </a:solidFill>
          <a:ln w="7620">
            <a:solidFill>
              <a:srgbClr val="BCDBD4"/>
            </a:solidFill>
            <a:prstDash val="solid"/>
          </a:ln>
        </p:spPr>
      </p:sp>
      <p:sp>
        <p:nvSpPr>
          <p:cNvPr id="15" name="Text 12"/>
          <p:cNvSpPr/>
          <p:nvPr/>
        </p:nvSpPr>
        <p:spPr>
          <a:xfrm>
            <a:off x="6176843" y="4859893"/>
            <a:ext cx="217527"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3</a:t>
            </a:r>
            <a:endParaRPr lang="en-US" sz="2041" dirty="0"/>
          </a:p>
        </p:txBody>
      </p:sp>
      <p:sp>
        <p:nvSpPr>
          <p:cNvPr id="16" name="Text 13"/>
          <p:cNvSpPr/>
          <p:nvPr/>
        </p:nvSpPr>
        <p:spPr>
          <a:xfrm>
            <a:off x="6652736" y="4795123"/>
            <a:ext cx="3131106"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Biodiversitate</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r</a:t>
            </a:r>
            <a:r>
              <a:rPr lang="en-US" sz="1701" b="1" dirty="0" err="1">
                <a:solidFill>
                  <a:srgbClr val="333F70"/>
                </a:solidFill>
                <a:latin typeface="Unbounded" pitchFamily="34" charset="0"/>
                <a:ea typeface="Unbounded" pitchFamily="34" charset="-122"/>
                <a:cs typeface="Unbounded" pitchFamily="34" charset="-120"/>
              </a:rPr>
              <a:t>idicată</a:t>
            </a:r>
            <a:endParaRPr lang="en-US" sz="1701" dirty="0"/>
          </a:p>
        </p:txBody>
      </p:sp>
      <p:sp>
        <p:nvSpPr>
          <p:cNvPr id="17" name="Text 14"/>
          <p:cNvSpPr/>
          <p:nvPr/>
        </p:nvSpPr>
        <p:spPr>
          <a:xfrm>
            <a:off x="6652736" y="5168622"/>
            <a:ext cx="737282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Datorită condițiilor climatice favorabile, mediul mediteranean găzduiește o bogată diversitate de specii de animale și plante, unele endemice.</a:t>
            </a:r>
            <a:endParaRPr lang="en-US" sz="1361" dirty="0"/>
          </a:p>
        </p:txBody>
      </p:sp>
      <p:sp>
        <p:nvSpPr>
          <p:cNvPr id="18" name="Shape 15"/>
          <p:cNvSpPr/>
          <p:nvPr/>
        </p:nvSpPr>
        <p:spPr>
          <a:xfrm>
            <a:off x="6091238" y="6088856"/>
            <a:ext cx="388739" cy="388739"/>
          </a:xfrm>
          <a:prstGeom prst="roundRect">
            <a:avLst>
              <a:gd name="adj" fmla="val 20006"/>
            </a:avLst>
          </a:prstGeom>
          <a:solidFill>
            <a:srgbClr val="D6F5EE"/>
          </a:solidFill>
          <a:ln w="7620">
            <a:solidFill>
              <a:srgbClr val="BCDBD4"/>
            </a:solidFill>
            <a:prstDash val="solid"/>
          </a:ln>
        </p:spPr>
      </p:sp>
      <p:sp>
        <p:nvSpPr>
          <p:cNvPr id="19" name="Text 16"/>
          <p:cNvSpPr/>
          <p:nvPr/>
        </p:nvSpPr>
        <p:spPr>
          <a:xfrm>
            <a:off x="6173986" y="6153626"/>
            <a:ext cx="223242" cy="259199"/>
          </a:xfrm>
          <a:prstGeom prst="rect">
            <a:avLst/>
          </a:prstGeom>
          <a:noFill/>
          <a:ln/>
        </p:spPr>
        <p:txBody>
          <a:bodyPr wrap="none" rtlCol="0" anchor="t"/>
          <a:lstStyle/>
          <a:p>
            <a:pPr marL="0" indent="0" algn="ctr">
              <a:lnSpc>
                <a:spcPts val="2041"/>
              </a:lnSpc>
              <a:buNone/>
            </a:pPr>
            <a:r>
              <a:rPr lang="en-US" sz="2041" b="1" dirty="0">
                <a:solidFill>
                  <a:srgbClr val="333F70"/>
                </a:solidFill>
                <a:latin typeface="Unbounded" pitchFamily="34" charset="0"/>
                <a:ea typeface="Unbounded" pitchFamily="34" charset="-122"/>
                <a:cs typeface="Unbounded" pitchFamily="34" charset="-120"/>
              </a:rPr>
              <a:t>4</a:t>
            </a:r>
            <a:endParaRPr lang="en-US" sz="2041" dirty="0"/>
          </a:p>
        </p:txBody>
      </p:sp>
      <p:sp>
        <p:nvSpPr>
          <p:cNvPr id="20" name="Text 17"/>
          <p:cNvSpPr/>
          <p:nvPr/>
        </p:nvSpPr>
        <p:spPr>
          <a:xfrm>
            <a:off x="6652736" y="6088856"/>
            <a:ext cx="2160270"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Impactul</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u</a:t>
            </a:r>
            <a:r>
              <a:rPr lang="en-US" sz="1701" b="1" dirty="0">
                <a:solidFill>
                  <a:srgbClr val="333F70"/>
                </a:solidFill>
                <a:latin typeface="Unbounded" pitchFamily="34" charset="0"/>
                <a:ea typeface="Unbounded" pitchFamily="34" charset="-122"/>
                <a:cs typeface="Unbounded" pitchFamily="34" charset="-120"/>
              </a:rPr>
              <a:t>man</a:t>
            </a:r>
            <a:endParaRPr lang="en-US" sz="1701" dirty="0"/>
          </a:p>
        </p:txBody>
      </p:sp>
      <p:sp>
        <p:nvSpPr>
          <p:cNvPr id="21" name="Text 18"/>
          <p:cNvSpPr/>
          <p:nvPr/>
        </p:nvSpPr>
        <p:spPr>
          <a:xfrm>
            <a:off x="6652736" y="6462355"/>
            <a:ext cx="737282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Presiunea umană, prin activități precum agricultura, urbanizarea și turismul, reprezintă o amenințare majoră pentru acest mediu fragil.</a:t>
            </a:r>
            <a:endParaRPr lang="en-US" sz="136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04837" y="742831"/>
            <a:ext cx="4320540" cy="540068"/>
          </a:xfrm>
          <a:prstGeom prst="rect">
            <a:avLst/>
          </a:prstGeom>
          <a:noFill/>
          <a:ln/>
        </p:spPr>
        <p:txBody>
          <a:bodyPr wrap="none" rtlCol="0" anchor="t"/>
          <a:lstStyle/>
          <a:p>
            <a:pPr marL="0" indent="0">
              <a:lnSpc>
                <a:spcPts val="4253"/>
              </a:lnSpc>
              <a:buNone/>
            </a:pPr>
            <a:r>
              <a:rPr lang="en-US" sz="3402" b="1" dirty="0">
                <a:solidFill>
                  <a:srgbClr val="333F70"/>
                </a:solidFill>
                <a:latin typeface="Unbounded" pitchFamily="34" charset="0"/>
                <a:ea typeface="Unbounded" pitchFamily="34" charset="-122"/>
                <a:cs typeface="Unbounded" pitchFamily="34" charset="-120"/>
              </a:rPr>
              <a:t>Mediul tropical</a:t>
            </a:r>
            <a:endParaRPr lang="en-US" sz="3402" dirty="0"/>
          </a:p>
        </p:txBody>
      </p:sp>
      <p:sp>
        <p:nvSpPr>
          <p:cNvPr id="6" name="Shape 3"/>
          <p:cNvSpPr/>
          <p:nvPr/>
        </p:nvSpPr>
        <p:spPr>
          <a:xfrm>
            <a:off x="604837" y="1542098"/>
            <a:ext cx="7934325" cy="1564005"/>
          </a:xfrm>
          <a:prstGeom prst="roundRect">
            <a:avLst>
              <a:gd name="adj" fmla="val 4972"/>
            </a:avLst>
          </a:prstGeom>
          <a:solidFill>
            <a:srgbClr val="D6F5EE"/>
          </a:solidFill>
          <a:ln w="7620">
            <a:solidFill>
              <a:srgbClr val="BCDBD4"/>
            </a:solidFill>
            <a:prstDash val="solid"/>
          </a:ln>
        </p:spPr>
      </p:sp>
      <p:sp>
        <p:nvSpPr>
          <p:cNvPr id="7" name="Text 4"/>
          <p:cNvSpPr/>
          <p:nvPr/>
        </p:nvSpPr>
        <p:spPr>
          <a:xfrm>
            <a:off x="785217" y="1722477"/>
            <a:ext cx="2411730"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Păduri</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l</a:t>
            </a:r>
            <a:r>
              <a:rPr lang="en-US" sz="1701" b="1" dirty="0" err="1">
                <a:solidFill>
                  <a:srgbClr val="333F70"/>
                </a:solidFill>
                <a:latin typeface="Unbounded" pitchFamily="34" charset="0"/>
                <a:ea typeface="Unbounded" pitchFamily="34" charset="-122"/>
                <a:cs typeface="Unbounded" pitchFamily="34" charset="-120"/>
              </a:rPr>
              <a:t>uxuriante</a:t>
            </a:r>
            <a:endParaRPr lang="en-US" sz="1701" dirty="0"/>
          </a:p>
        </p:txBody>
      </p:sp>
      <p:sp>
        <p:nvSpPr>
          <p:cNvPr id="8" name="Text 5"/>
          <p:cNvSpPr/>
          <p:nvPr/>
        </p:nvSpPr>
        <p:spPr>
          <a:xfrm>
            <a:off x="785217" y="2095976"/>
            <a:ext cx="7573566" cy="829747"/>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Pădurile tropicale, precum Amazonia și pădurile din Asia de Sud-Est, sunt renumite pentru diversitatea lor incredibilă de plante și animale, reprezentând adevărate "pulmoanes" ale planetei.</a:t>
            </a:r>
            <a:endParaRPr lang="en-US" sz="1361" dirty="0"/>
          </a:p>
        </p:txBody>
      </p:sp>
      <p:sp>
        <p:nvSpPr>
          <p:cNvPr id="9" name="Shape 6"/>
          <p:cNvSpPr/>
          <p:nvPr/>
        </p:nvSpPr>
        <p:spPr>
          <a:xfrm>
            <a:off x="604837" y="3278862"/>
            <a:ext cx="7934325" cy="1287423"/>
          </a:xfrm>
          <a:prstGeom prst="roundRect">
            <a:avLst>
              <a:gd name="adj" fmla="val 6041"/>
            </a:avLst>
          </a:prstGeom>
          <a:solidFill>
            <a:srgbClr val="D6F5EE"/>
          </a:solidFill>
          <a:ln w="7620">
            <a:solidFill>
              <a:srgbClr val="BCDBD4"/>
            </a:solidFill>
            <a:prstDash val="solid"/>
          </a:ln>
        </p:spPr>
      </p:sp>
      <p:sp>
        <p:nvSpPr>
          <p:cNvPr id="10" name="Text 7"/>
          <p:cNvSpPr/>
          <p:nvPr/>
        </p:nvSpPr>
        <p:spPr>
          <a:xfrm>
            <a:off x="785217" y="3459242"/>
            <a:ext cx="2936677"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Climă</a:t>
            </a:r>
            <a:r>
              <a:rPr lang="en-US" sz="1701" b="1" dirty="0">
                <a:solidFill>
                  <a:srgbClr val="333F70"/>
                </a:solidFill>
                <a:latin typeface="Unbounded" pitchFamily="34" charset="0"/>
                <a:ea typeface="Unbounded" pitchFamily="34" charset="-122"/>
                <a:cs typeface="Unbounded" pitchFamily="34" charset="-120"/>
              </a:rPr>
              <a:t> </a:t>
            </a:r>
            <a:r>
              <a:rPr lang="en-US" sz="1701" b="1" dirty="0" err="1">
                <a:solidFill>
                  <a:srgbClr val="333F70"/>
                </a:solidFill>
                <a:latin typeface="Unbounded" pitchFamily="34" charset="0"/>
                <a:ea typeface="Unbounded" pitchFamily="34" charset="-122"/>
                <a:cs typeface="Unbounded" pitchFamily="34" charset="-120"/>
              </a:rPr>
              <a:t>caldă</a:t>
            </a:r>
            <a:r>
              <a:rPr lang="en-US" sz="1701" b="1" dirty="0">
                <a:solidFill>
                  <a:srgbClr val="333F70"/>
                </a:solidFill>
                <a:latin typeface="Unbounded" pitchFamily="34" charset="0"/>
                <a:ea typeface="Unbounded" pitchFamily="34" charset="-122"/>
                <a:cs typeface="Unbounded" pitchFamily="34" charset="-120"/>
              </a:rPr>
              <a:t> </a:t>
            </a:r>
            <a:r>
              <a:rPr lang="en-US" sz="1701" b="1" dirty="0" err="1">
                <a:solidFill>
                  <a:srgbClr val="333F70"/>
                </a:solidFill>
                <a:latin typeface="Unbounded" pitchFamily="34" charset="0"/>
                <a:ea typeface="Unbounded" pitchFamily="34" charset="-122"/>
                <a:cs typeface="Unbounded" pitchFamily="34" charset="-120"/>
              </a:rPr>
              <a:t>și</a:t>
            </a:r>
            <a:r>
              <a:rPr lang="en-US" sz="1701" b="1" dirty="0">
                <a:solidFill>
                  <a:srgbClr val="333F70"/>
                </a:solidFill>
                <a:latin typeface="Unbounded" pitchFamily="34" charset="0"/>
                <a:ea typeface="Unbounded" pitchFamily="34" charset="-122"/>
                <a:cs typeface="Unbounded" pitchFamily="34" charset="-120"/>
              </a:rPr>
              <a:t> </a:t>
            </a:r>
            <a:r>
              <a:rPr lang="en-US" sz="1701" b="1" dirty="0" err="1">
                <a:solidFill>
                  <a:srgbClr val="333F70"/>
                </a:solidFill>
                <a:latin typeface="Unbounded" pitchFamily="34" charset="0"/>
                <a:ea typeface="Unbounded" pitchFamily="34" charset="-122"/>
                <a:cs typeface="Unbounded" pitchFamily="34" charset="-120"/>
              </a:rPr>
              <a:t>umedă</a:t>
            </a:r>
            <a:endParaRPr lang="en-US" sz="1701" dirty="0"/>
          </a:p>
        </p:txBody>
      </p:sp>
      <p:sp>
        <p:nvSpPr>
          <p:cNvPr id="11" name="Text 8"/>
          <p:cNvSpPr/>
          <p:nvPr/>
        </p:nvSpPr>
        <p:spPr>
          <a:xfrm>
            <a:off x="785217" y="3832741"/>
            <a:ext cx="757356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Temperaturile ridicate, combinația de căldură și umiditate, precum și precipitațiile abundente pe tot parcursul anului, sunt trăsăturile distinctive ale climatului tropical.</a:t>
            </a:r>
            <a:endParaRPr lang="en-US" sz="1361" dirty="0"/>
          </a:p>
        </p:txBody>
      </p:sp>
      <p:sp>
        <p:nvSpPr>
          <p:cNvPr id="12" name="Shape 9"/>
          <p:cNvSpPr/>
          <p:nvPr/>
        </p:nvSpPr>
        <p:spPr>
          <a:xfrm>
            <a:off x="604837" y="4739045"/>
            <a:ext cx="7934325" cy="1287423"/>
          </a:xfrm>
          <a:prstGeom prst="roundRect">
            <a:avLst>
              <a:gd name="adj" fmla="val 6041"/>
            </a:avLst>
          </a:prstGeom>
          <a:solidFill>
            <a:srgbClr val="D6F5EE"/>
          </a:solidFill>
          <a:ln w="7620">
            <a:solidFill>
              <a:srgbClr val="BCDBD4"/>
            </a:solidFill>
            <a:prstDash val="solid"/>
          </a:ln>
        </p:spPr>
      </p:sp>
      <p:sp>
        <p:nvSpPr>
          <p:cNvPr id="13" name="Text 10"/>
          <p:cNvSpPr/>
          <p:nvPr/>
        </p:nvSpPr>
        <p:spPr>
          <a:xfrm>
            <a:off x="785217" y="4919424"/>
            <a:ext cx="2754630" cy="269915"/>
          </a:xfrm>
          <a:prstGeom prst="rect">
            <a:avLst/>
          </a:prstGeom>
          <a:noFill/>
          <a:ln/>
        </p:spPr>
        <p:txBody>
          <a:bodyPr wrap="none" rtlCol="0" anchor="t"/>
          <a:lstStyle/>
          <a:p>
            <a:pPr marL="0" indent="0">
              <a:lnSpc>
                <a:spcPts val="2126"/>
              </a:lnSpc>
              <a:buNone/>
            </a:pPr>
            <a:r>
              <a:rPr lang="en-US" sz="1701" b="1" dirty="0" err="1">
                <a:solidFill>
                  <a:srgbClr val="333F70"/>
                </a:solidFill>
                <a:latin typeface="Unbounded" pitchFamily="34" charset="0"/>
                <a:ea typeface="Unbounded" pitchFamily="34" charset="-122"/>
                <a:cs typeface="Unbounded" pitchFamily="34" charset="-120"/>
              </a:rPr>
              <a:t>Biodiversitate</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u</a:t>
            </a:r>
            <a:r>
              <a:rPr lang="en-US" sz="1701" b="1" dirty="0" err="1">
                <a:solidFill>
                  <a:srgbClr val="333F70"/>
                </a:solidFill>
                <a:latin typeface="Unbounded" pitchFamily="34" charset="0"/>
                <a:ea typeface="Unbounded" pitchFamily="34" charset="-122"/>
                <a:cs typeface="Unbounded" pitchFamily="34" charset="-120"/>
              </a:rPr>
              <a:t>nică</a:t>
            </a:r>
            <a:endParaRPr lang="en-US" sz="1701" dirty="0"/>
          </a:p>
        </p:txBody>
      </p:sp>
      <p:sp>
        <p:nvSpPr>
          <p:cNvPr id="14" name="Text 11"/>
          <p:cNvSpPr/>
          <p:nvPr/>
        </p:nvSpPr>
        <p:spPr>
          <a:xfrm>
            <a:off x="785217" y="5292923"/>
            <a:ext cx="757356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Mediul tropical adăpostește o gamă impresionantă de specii - de la colorații papagali și maimuțe agile până la șerpi venimoși și insecte fascinante.</a:t>
            </a:r>
            <a:endParaRPr lang="en-US" sz="1361" dirty="0"/>
          </a:p>
        </p:txBody>
      </p:sp>
      <p:sp>
        <p:nvSpPr>
          <p:cNvPr id="15" name="Shape 12"/>
          <p:cNvSpPr/>
          <p:nvPr/>
        </p:nvSpPr>
        <p:spPr>
          <a:xfrm>
            <a:off x="604837" y="6199227"/>
            <a:ext cx="7934325" cy="1287423"/>
          </a:xfrm>
          <a:prstGeom prst="roundRect">
            <a:avLst>
              <a:gd name="adj" fmla="val 6041"/>
            </a:avLst>
          </a:prstGeom>
          <a:solidFill>
            <a:srgbClr val="D6F5EE"/>
          </a:solidFill>
          <a:ln w="7620">
            <a:solidFill>
              <a:srgbClr val="BCDBD4"/>
            </a:solidFill>
            <a:prstDash val="solid"/>
          </a:ln>
        </p:spPr>
      </p:sp>
      <p:sp>
        <p:nvSpPr>
          <p:cNvPr id="16" name="Text 13"/>
          <p:cNvSpPr/>
          <p:nvPr/>
        </p:nvSpPr>
        <p:spPr>
          <a:xfrm>
            <a:off x="785217" y="6379607"/>
            <a:ext cx="3353157" cy="269915"/>
          </a:xfrm>
          <a:prstGeom prst="rect">
            <a:avLst/>
          </a:prstGeom>
          <a:noFill/>
          <a:ln/>
        </p:spPr>
        <p:txBody>
          <a:bodyPr wrap="none" rtlCol="0" anchor="t"/>
          <a:lstStyle/>
          <a:p>
            <a:pPr marL="0" indent="0">
              <a:lnSpc>
                <a:spcPts val="2126"/>
              </a:lnSpc>
              <a:buNone/>
            </a:pPr>
            <a:r>
              <a:rPr lang="en-US" sz="1701" b="1" dirty="0">
                <a:solidFill>
                  <a:srgbClr val="333F70"/>
                </a:solidFill>
                <a:latin typeface="Unbounded" pitchFamily="34" charset="0"/>
                <a:ea typeface="Unbounded" pitchFamily="34" charset="-122"/>
                <a:cs typeface="Unbounded" pitchFamily="34" charset="-120"/>
              </a:rPr>
              <a:t>Provocări de </a:t>
            </a:r>
            <a:r>
              <a:rPr lang="ro-RO" sz="1701" b="1" dirty="0">
                <a:solidFill>
                  <a:srgbClr val="333F70"/>
                </a:solidFill>
                <a:latin typeface="Unbounded" pitchFamily="34" charset="0"/>
                <a:ea typeface="Unbounded" pitchFamily="34" charset="-122"/>
                <a:cs typeface="Unbounded" pitchFamily="34" charset="-120"/>
              </a:rPr>
              <a:t>c</a:t>
            </a:r>
            <a:r>
              <a:rPr lang="en-US" sz="1701" b="1" dirty="0" err="1">
                <a:solidFill>
                  <a:srgbClr val="333F70"/>
                </a:solidFill>
                <a:latin typeface="Unbounded" pitchFamily="34" charset="0"/>
                <a:ea typeface="Unbounded" pitchFamily="34" charset="-122"/>
                <a:cs typeface="Unbounded" pitchFamily="34" charset="-120"/>
              </a:rPr>
              <a:t>onservare</a:t>
            </a:r>
            <a:endParaRPr lang="en-US" sz="1701" dirty="0"/>
          </a:p>
        </p:txBody>
      </p:sp>
      <p:sp>
        <p:nvSpPr>
          <p:cNvPr id="17" name="Text 14"/>
          <p:cNvSpPr/>
          <p:nvPr/>
        </p:nvSpPr>
        <p:spPr>
          <a:xfrm>
            <a:off x="785217" y="6753106"/>
            <a:ext cx="7573566" cy="553164"/>
          </a:xfrm>
          <a:prstGeom prst="rect">
            <a:avLst/>
          </a:prstGeom>
          <a:noFill/>
          <a:ln/>
        </p:spPr>
        <p:txBody>
          <a:bodyPr wrap="square" rtlCol="0" anchor="t"/>
          <a:lstStyle/>
          <a:p>
            <a:pPr marL="0" indent="0">
              <a:lnSpc>
                <a:spcPts val="2177"/>
              </a:lnSpc>
              <a:buNone/>
            </a:pPr>
            <a:r>
              <a:rPr lang="en-US" sz="1361" dirty="0">
                <a:solidFill>
                  <a:srgbClr val="333F70"/>
                </a:solidFill>
                <a:latin typeface="Open Sans" pitchFamily="34" charset="0"/>
                <a:ea typeface="Open Sans" pitchFamily="34" charset="-122"/>
                <a:cs typeface="Open Sans" pitchFamily="34" charset="-120"/>
              </a:rPr>
              <a:t>Defrișările masive, urbanizarea și agricultura intensivă reprezintă amenințări majore pentru aceste ecosisteme, necesitând eforturi susținute de protejare.</a:t>
            </a:r>
            <a:endParaRPr lang="en-US" sz="136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9153763"/>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9153763"/>
          </a:xfrm>
          <a:prstGeom prst="rect">
            <a:avLst/>
          </a:prstGeom>
        </p:spPr>
      </p:pic>
      <p:sp>
        <p:nvSpPr>
          <p:cNvPr id="5" name="Text 2"/>
          <p:cNvSpPr/>
          <p:nvPr/>
        </p:nvSpPr>
        <p:spPr>
          <a:xfrm>
            <a:off x="604837" y="475178"/>
            <a:ext cx="4320540" cy="540068"/>
          </a:xfrm>
          <a:prstGeom prst="rect">
            <a:avLst/>
          </a:prstGeom>
          <a:noFill/>
          <a:ln/>
        </p:spPr>
        <p:txBody>
          <a:bodyPr wrap="none" rtlCol="0" anchor="t"/>
          <a:lstStyle/>
          <a:p>
            <a:pPr marL="0" indent="0">
              <a:lnSpc>
                <a:spcPts val="4253"/>
              </a:lnSpc>
              <a:buNone/>
            </a:pPr>
            <a:r>
              <a:rPr lang="en-US" sz="3402" b="1" dirty="0">
                <a:solidFill>
                  <a:srgbClr val="333F70"/>
                </a:solidFill>
                <a:latin typeface="Unbounded" pitchFamily="34" charset="0"/>
                <a:ea typeface="Unbounded" pitchFamily="34" charset="-122"/>
                <a:cs typeface="Unbounded" pitchFamily="34" charset="-120"/>
              </a:rPr>
              <a:t>Mediul deșertic</a:t>
            </a:r>
            <a:endParaRPr lang="en-US" sz="3402" dirty="0"/>
          </a:p>
        </p:txBody>
      </p:sp>
      <p:pic>
        <p:nvPicPr>
          <p:cNvPr id="6" name="Image 1" descr="preencoded.png"/>
          <p:cNvPicPr>
            <a:picLocks noChangeAspect="1"/>
          </p:cNvPicPr>
          <p:nvPr/>
        </p:nvPicPr>
        <p:blipFill>
          <a:blip r:embed="rId4"/>
          <a:stretch>
            <a:fillRect/>
          </a:stretch>
        </p:blipFill>
        <p:spPr>
          <a:xfrm>
            <a:off x="604837" y="1274445"/>
            <a:ext cx="431959" cy="431959"/>
          </a:xfrm>
          <a:prstGeom prst="rect">
            <a:avLst/>
          </a:prstGeom>
        </p:spPr>
      </p:pic>
      <p:sp>
        <p:nvSpPr>
          <p:cNvPr id="7" name="Text 3"/>
          <p:cNvSpPr/>
          <p:nvPr/>
        </p:nvSpPr>
        <p:spPr>
          <a:xfrm>
            <a:off x="604837" y="1879163"/>
            <a:ext cx="2717959" cy="269915"/>
          </a:xfrm>
          <a:prstGeom prst="rect">
            <a:avLst/>
          </a:prstGeom>
          <a:noFill/>
          <a:ln/>
        </p:spPr>
        <p:txBody>
          <a:bodyPr wrap="none" rtlCol="0" anchor="t"/>
          <a:lstStyle/>
          <a:p>
            <a:pPr marL="0" indent="0" algn="l">
              <a:lnSpc>
                <a:spcPts val="2126"/>
              </a:lnSpc>
              <a:buNone/>
            </a:pPr>
            <a:r>
              <a:rPr lang="en-US" sz="1701" b="1" dirty="0" err="1">
                <a:solidFill>
                  <a:srgbClr val="333F70"/>
                </a:solidFill>
                <a:latin typeface="Unbounded" pitchFamily="34" charset="0"/>
                <a:ea typeface="Unbounded" pitchFamily="34" charset="-122"/>
                <a:cs typeface="Unbounded" pitchFamily="34" charset="-120"/>
              </a:rPr>
              <a:t>Vegetație</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a</a:t>
            </a:r>
            <a:r>
              <a:rPr lang="en-US" sz="1701" b="1" dirty="0" err="1">
                <a:solidFill>
                  <a:srgbClr val="333F70"/>
                </a:solidFill>
                <a:latin typeface="Unbounded" pitchFamily="34" charset="0"/>
                <a:ea typeface="Unbounded" pitchFamily="34" charset="-122"/>
                <a:cs typeface="Unbounded" pitchFamily="34" charset="-120"/>
              </a:rPr>
              <a:t>daptată</a:t>
            </a:r>
            <a:endParaRPr lang="en-US" sz="1701" dirty="0"/>
          </a:p>
        </p:txBody>
      </p:sp>
      <p:sp>
        <p:nvSpPr>
          <p:cNvPr id="8" name="Text 4"/>
          <p:cNvSpPr/>
          <p:nvPr/>
        </p:nvSpPr>
        <p:spPr>
          <a:xfrm>
            <a:off x="604837" y="2252663"/>
            <a:ext cx="7934325" cy="553164"/>
          </a:xfrm>
          <a:prstGeom prst="rect">
            <a:avLst/>
          </a:prstGeom>
          <a:noFill/>
          <a:ln/>
        </p:spPr>
        <p:txBody>
          <a:bodyPr wrap="square" rtlCol="0" anchor="t"/>
          <a:lstStyle/>
          <a:p>
            <a:pPr marL="0" indent="0" algn="l">
              <a:lnSpc>
                <a:spcPts val="2177"/>
              </a:lnSpc>
              <a:buNone/>
            </a:pPr>
            <a:r>
              <a:rPr lang="en-US" sz="1361" dirty="0">
                <a:solidFill>
                  <a:srgbClr val="333F70"/>
                </a:solidFill>
                <a:latin typeface="Open Sans" pitchFamily="34" charset="0"/>
                <a:ea typeface="Open Sans" pitchFamily="34" charset="-122"/>
                <a:cs typeface="Open Sans" pitchFamily="34" charset="-120"/>
              </a:rPr>
              <a:t>Plantele din deșerturi, precum cactuși și arbuști suculenți, sunt extrem de adaptate la condițiile de căldură și secetă extremă.</a:t>
            </a:r>
            <a:endParaRPr lang="en-US" sz="1361" dirty="0"/>
          </a:p>
        </p:txBody>
      </p:sp>
      <p:pic>
        <p:nvPicPr>
          <p:cNvPr id="9" name="Image 2" descr="preencoded.png"/>
          <p:cNvPicPr>
            <a:picLocks noChangeAspect="1"/>
          </p:cNvPicPr>
          <p:nvPr/>
        </p:nvPicPr>
        <p:blipFill>
          <a:blip r:embed="rId5"/>
          <a:stretch>
            <a:fillRect/>
          </a:stretch>
        </p:blipFill>
        <p:spPr>
          <a:xfrm>
            <a:off x="604837" y="3324225"/>
            <a:ext cx="431959" cy="431959"/>
          </a:xfrm>
          <a:prstGeom prst="rect">
            <a:avLst/>
          </a:prstGeom>
        </p:spPr>
      </p:pic>
      <p:sp>
        <p:nvSpPr>
          <p:cNvPr id="10" name="Text 5"/>
          <p:cNvSpPr/>
          <p:nvPr/>
        </p:nvSpPr>
        <p:spPr>
          <a:xfrm>
            <a:off x="604837" y="3928943"/>
            <a:ext cx="2614732" cy="269915"/>
          </a:xfrm>
          <a:prstGeom prst="rect">
            <a:avLst/>
          </a:prstGeom>
          <a:noFill/>
          <a:ln/>
        </p:spPr>
        <p:txBody>
          <a:bodyPr wrap="none" rtlCol="0" anchor="t"/>
          <a:lstStyle/>
          <a:p>
            <a:pPr marL="0" indent="0" algn="l">
              <a:lnSpc>
                <a:spcPts val="2126"/>
              </a:lnSpc>
              <a:buNone/>
            </a:pPr>
            <a:r>
              <a:rPr lang="en-US" sz="1701" b="1" dirty="0" err="1">
                <a:solidFill>
                  <a:srgbClr val="333F70"/>
                </a:solidFill>
                <a:latin typeface="Unbounded" pitchFamily="34" charset="0"/>
                <a:ea typeface="Unbounded" pitchFamily="34" charset="-122"/>
                <a:cs typeface="Unbounded" pitchFamily="34" charset="-120"/>
              </a:rPr>
              <a:t>Animale</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r</a:t>
            </a:r>
            <a:r>
              <a:rPr lang="en-US" sz="1701" b="1" dirty="0" err="1">
                <a:solidFill>
                  <a:srgbClr val="333F70"/>
                </a:solidFill>
                <a:latin typeface="Unbounded" pitchFamily="34" charset="0"/>
                <a:ea typeface="Unbounded" pitchFamily="34" charset="-122"/>
                <a:cs typeface="Unbounded" pitchFamily="34" charset="-120"/>
              </a:rPr>
              <a:t>ezistente</a:t>
            </a:r>
            <a:endParaRPr lang="en-US" sz="1701" dirty="0"/>
          </a:p>
        </p:txBody>
      </p:sp>
      <p:sp>
        <p:nvSpPr>
          <p:cNvPr id="11" name="Text 6"/>
          <p:cNvSpPr/>
          <p:nvPr/>
        </p:nvSpPr>
        <p:spPr>
          <a:xfrm>
            <a:off x="604837" y="4302443"/>
            <a:ext cx="7934325" cy="553164"/>
          </a:xfrm>
          <a:prstGeom prst="rect">
            <a:avLst/>
          </a:prstGeom>
          <a:noFill/>
          <a:ln/>
        </p:spPr>
        <p:txBody>
          <a:bodyPr wrap="square" rtlCol="0" anchor="t"/>
          <a:lstStyle/>
          <a:p>
            <a:pPr marL="0" indent="0" algn="l">
              <a:lnSpc>
                <a:spcPts val="2177"/>
              </a:lnSpc>
              <a:buNone/>
            </a:pPr>
            <a:r>
              <a:rPr lang="en-US" sz="1361" dirty="0">
                <a:solidFill>
                  <a:srgbClr val="333F70"/>
                </a:solidFill>
                <a:latin typeface="Open Sans" pitchFamily="34" charset="0"/>
                <a:ea typeface="Open Sans" pitchFamily="34" charset="-122"/>
                <a:cs typeface="Open Sans" pitchFamily="34" charset="-120"/>
              </a:rPr>
              <a:t>Animale precum cămilele, șerpii și scorpionii sunt bine adaptate la viața în deșert, cu strategii unice de supraviețuire.</a:t>
            </a:r>
            <a:endParaRPr lang="en-US" sz="1361" dirty="0"/>
          </a:p>
        </p:txBody>
      </p:sp>
      <p:pic>
        <p:nvPicPr>
          <p:cNvPr id="12" name="Image 3" descr="preencoded.png"/>
          <p:cNvPicPr>
            <a:picLocks noChangeAspect="1"/>
          </p:cNvPicPr>
          <p:nvPr/>
        </p:nvPicPr>
        <p:blipFill>
          <a:blip r:embed="rId6"/>
          <a:stretch>
            <a:fillRect/>
          </a:stretch>
        </p:blipFill>
        <p:spPr>
          <a:xfrm>
            <a:off x="604837" y="5374005"/>
            <a:ext cx="431959" cy="431959"/>
          </a:xfrm>
          <a:prstGeom prst="rect">
            <a:avLst/>
          </a:prstGeom>
        </p:spPr>
      </p:pic>
      <p:sp>
        <p:nvSpPr>
          <p:cNvPr id="13" name="Text 7"/>
          <p:cNvSpPr/>
          <p:nvPr/>
        </p:nvSpPr>
        <p:spPr>
          <a:xfrm>
            <a:off x="604837" y="5978723"/>
            <a:ext cx="2160270" cy="269915"/>
          </a:xfrm>
          <a:prstGeom prst="rect">
            <a:avLst/>
          </a:prstGeom>
          <a:noFill/>
          <a:ln/>
        </p:spPr>
        <p:txBody>
          <a:bodyPr wrap="none" rtlCol="0" anchor="t"/>
          <a:lstStyle/>
          <a:p>
            <a:pPr marL="0" indent="0" algn="l">
              <a:lnSpc>
                <a:spcPts val="2126"/>
              </a:lnSpc>
              <a:buNone/>
            </a:pPr>
            <a:r>
              <a:rPr lang="en-US" sz="1701" b="1" dirty="0" err="1">
                <a:solidFill>
                  <a:srgbClr val="333F70"/>
                </a:solidFill>
                <a:latin typeface="Unbounded" pitchFamily="34" charset="0"/>
                <a:ea typeface="Unbounded" pitchFamily="34" charset="-122"/>
                <a:cs typeface="Unbounded" pitchFamily="34" charset="-120"/>
              </a:rPr>
              <a:t>Peisaje</a:t>
            </a:r>
            <a:r>
              <a:rPr lang="en-US" sz="1701" b="1" dirty="0">
                <a:solidFill>
                  <a:srgbClr val="333F70"/>
                </a:solidFill>
                <a:latin typeface="Unbounded" pitchFamily="34" charset="0"/>
                <a:ea typeface="Unbounded" pitchFamily="34" charset="-122"/>
                <a:cs typeface="Unbounded" pitchFamily="34" charset="-120"/>
              </a:rPr>
              <a:t> </a:t>
            </a:r>
            <a:r>
              <a:rPr lang="ro-RO" sz="1701" b="1" dirty="0">
                <a:solidFill>
                  <a:srgbClr val="333F70"/>
                </a:solidFill>
                <a:latin typeface="Unbounded" pitchFamily="34" charset="0"/>
                <a:ea typeface="Unbounded" pitchFamily="34" charset="-122"/>
                <a:cs typeface="Unbounded" pitchFamily="34" charset="-120"/>
              </a:rPr>
              <a:t>e</a:t>
            </a:r>
            <a:r>
              <a:rPr lang="en-US" sz="1701" b="1" dirty="0" err="1">
                <a:solidFill>
                  <a:srgbClr val="333F70"/>
                </a:solidFill>
                <a:latin typeface="Unbounded" pitchFamily="34" charset="0"/>
                <a:ea typeface="Unbounded" pitchFamily="34" charset="-122"/>
                <a:cs typeface="Unbounded" pitchFamily="34" charset="-120"/>
              </a:rPr>
              <a:t>olie</a:t>
            </a:r>
            <a:endParaRPr lang="en-US" sz="1701" dirty="0"/>
          </a:p>
        </p:txBody>
      </p:sp>
      <p:sp>
        <p:nvSpPr>
          <p:cNvPr id="14" name="Text 8"/>
          <p:cNvSpPr/>
          <p:nvPr/>
        </p:nvSpPr>
        <p:spPr>
          <a:xfrm>
            <a:off x="604837" y="6352223"/>
            <a:ext cx="7934325" cy="553164"/>
          </a:xfrm>
          <a:prstGeom prst="rect">
            <a:avLst/>
          </a:prstGeom>
          <a:noFill/>
          <a:ln/>
        </p:spPr>
        <p:txBody>
          <a:bodyPr wrap="square" rtlCol="0" anchor="t"/>
          <a:lstStyle/>
          <a:p>
            <a:pPr marL="0" indent="0" algn="l">
              <a:lnSpc>
                <a:spcPts val="2177"/>
              </a:lnSpc>
              <a:buNone/>
            </a:pPr>
            <a:r>
              <a:rPr lang="en-US" sz="1361" dirty="0">
                <a:solidFill>
                  <a:srgbClr val="333F70"/>
                </a:solidFill>
                <a:latin typeface="Open Sans" pitchFamily="34" charset="0"/>
                <a:ea typeface="Open Sans" pitchFamily="34" charset="-122"/>
                <a:cs typeface="Open Sans" pitchFamily="34" charset="-120"/>
              </a:rPr>
              <a:t>Formațiunile de dune de nisip, modelate de vânturi puternice, sunt o imagine iconică a mediului deșertic.</a:t>
            </a:r>
            <a:endParaRPr lang="en-US" sz="1361" dirty="0"/>
          </a:p>
        </p:txBody>
      </p:sp>
      <p:pic>
        <p:nvPicPr>
          <p:cNvPr id="15" name="Image 4" descr="preencoded.png"/>
          <p:cNvPicPr>
            <a:picLocks noChangeAspect="1"/>
          </p:cNvPicPr>
          <p:nvPr/>
        </p:nvPicPr>
        <p:blipFill>
          <a:blip r:embed="rId7"/>
          <a:stretch>
            <a:fillRect/>
          </a:stretch>
        </p:blipFill>
        <p:spPr>
          <a:xfrm>
            <a:off x="604837" y="7423785"/>
            <a:ext cx="431959" cy="431959"/>
          </a:xfrm>
          <a:prstGeom prst="rect">
            <a:avLst/>
          </a:prstGeom>
        </p:spPr>
      </p:pic>
      <p:sp>
        <p:nvSpPr>
          <p:cNvPr id="16" name="Text 9"/>
          <p:cNvSpPr/>
          <p:nvPr/>
        </p:nvSpPr>
        <p:spPr>
          <a:xfrm>
            <a:off x="604837" y="8028503"/>
            <a:ext cx="2160270" cy="269915"/>
          </a:xfrm>
          <a:prstGeom prst="rect">
            <a:avLst/>
          </a:prstGeom>
          <a:noFill/>
          <a:ln/>
        </p:spPr>
        <p:txBody>
          <a:bodyPr wrap="none" rtlCol="0" anchor="t"/>
          <a:lstStyle/>
          <a:p>
            <a:pPr marL="0" indent="0" algn="l">
              <a:lnSpc>
                <a:spcPts val="2126"/>
              </a:lnSpc>
              <a:buNone/>
            </a:pPr>
            <a:r>
              <a:rPr lang="en-US" sz="1701" b="1" dirty="0">
                <a:solidFill>
                  <a:srgbClr val="333F70"/>
                </a:solidFill>
                <a:latin typeface="Unbounded" pitchFamily="34" charset="0"/>
                <a:ea typeface="Unbounded" pitchFamily="34" charset="-122"/>
                <a:cs typeface="Unbounded" pitchFamily="34" charset="-120"/>
              </a:rPr>
              <a:t>Oaze de </a:t>
            </a:r>
            <a:r>
              <a:rPr lang="ro-RO" sz="1701" b="1" dirty="0">
                <a:solidFill>
                  <a:srgbClr val="333F70"/>
                </a:solidFill>
                <a:latin typeface="Unbounded" pitchFamily="34" charset="0"/>
                <a:ea typeface="Unbounded" pitchFamily="34" charset="-122"/>
                <a:cs typeface="Unbounded" pitchFamily="34" charset="-120"/>
              </a:rPr>
              <a:t>v</a:t>
            </a:r>
            <a:r>
              <a:rPr lang="en-US" sz="1701" b="1" dirty="0" err="1">
                <a:solidFill>
                  <a:srgbClr val="333F70"/>
                </a:solidFill>
                <a:latin typeface="Unbounded" pitchFamily="34" charset="0"/>
                <a:ea typeface="Unbounded" pitchFamily="34" charset="-122"/>
                <a:cs typeface="Unbounded" pitchFamily="34" charset="-120"/>
              </a:rPr>
              <a:t>iață</a:t>
            </a:r>
            <a:endParaRPr lang="en-US" sz="1701" dirty="0"/>
          </a:p>
        </p:txBody>
      </p:sp>
      <p:sp>
        <p:nvSpPr>
          <p:cNvPr id="17" name="Text 10"/>
          <p:cNvSpPr/>
          <p:nvPr/>
        </p:nvSpPr>
        <p:spPr>
          <a:xfrm>
            <a:off x="604837" y="8402003"/>
            <a:ext cx="7934325" cy="276582"/>
          </a:xfrm>
          <a:prstGeom prst="rect">
            <a:avLst/>
          </a:prstGeom>
          <a:noFill/>
          <a:ln/>
        </p:spPr>
        <p:txBody>
          <a:bodyPr wrap="none" rtlCol="0" anchor="t"/>
          <a:lstStyle/>
          <a:p>
            <a:pPr marL="0" indent="0" algn="l">
              <a:lnSpc>
                <a:spcPts val="2177"/>
              </a:lnSpc>
              <a:buNone/>
            </a:pPr>
            <a:r>
              <a:rPr lang="en-US" sz="1361" dirty="0">
                <a:solidFill>
                  <a:srgbClr val="333F70"/>
                </a:solidFill>
                <a:latin typeface="Open Sans" pitchFamily="34" charset="0"/>
                <a:ea typeface="Open Sans" pitchFamily="34" charset="-122"/>
                <a:cs typeface="Open Sans" pitchFamily="34" charset="-120"/>
              </a:rPr>
              <a:t>Oazele, cu apă și vegetație luxuriantă, reprezintă adevărate insule de viață în vastitatea deșertului.</a:t>
            </a:r>
            <a:endParaRPr lang="en-US" sz="136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745927" y="961787"/>
            <a:ext cx="5328404" cy="665917"/>
          </a:xfrm>
          <a:prstGeom prst="rect">
            <a:avLst/>
          </a:prstGeom>
          <a:noFill/>
          <a:ln/>
        </p:spPr>
        <p:txBody>
          <a:bodyPr wrap="none" rtlCol="0" anchor="t"/>
          <a:lstStyle/>
          <a:p>
            <a:pPr marL="0" indent="0">
              <a:lnSpc>
                <a:spcPts val="5245"/>
              </a:lnSpc>
              <a:buNone/>
            </a:pPr>
            <a:r>
              <a:rPr lang="en-US" sz="4196" b="1" dirty="0">
                <a:solidFill>
                  <a:srgbClr val="333F70"/>
                </a:solidFill>
                <a:latin typeface="Unbounded" pitchFamily="34" charset="0"/>
                <a:ea typeface="Unbounded" pitchFamily="34" charset="-122"/>
                <a:cs typeface="Unbounded" pitchFamily="34" charset="-120"/>
              </a:rPr>
              <a:t>Mediul montan</a:t>
            </a:r>
            <a:endParaRPr lang="en-US" sz="4196" dirty="0"/>
          </a:p>
        </p:txBody>
      </p:sp>
      <p:pic>
        <p:nvPicPr>
          <p:cNvPr id="6" name="Image 1" descr="preencoded.png"/>
          <p:cNvPicPr>
            <a:picLocks noChangeAspect="1"/>
          </p:cNvPicPr>
          <p:nvPr/>
        </p:nvPicPr>
        <p:blipFill>
          <a:blip r:embed="rId4"/>
          <a:stretch>
            <a:fillRect/>
          </a:stretch>
        </p:blipFill>
        <p:spPr>
          <a:xfrm>
            <a:off x="745927" y="1947386"/>
            <a:ext cx="1065609" cy="1705094"/>
          </a:xfrm>
          <a:prstGeom prst="rect">
            <a:avLst/>
          </a:prstGeom>
        </p:spPr>
      </p:pic>
      <p:sp>
        <p:nvSpPr>
          <p:cNvPr id="7" name="Text 3"/>
          <p:cNvSpPr/>
          <p:nvPr/>
        </p:nvSpPr>
        <p:spPr>
          <a:xfrm>
            <a:off x="2131219" y="2160508"/>
            <a:ext cx="3360777" cy="333018"/>
          </a:xfrm>
          <a:prstGeom prst="rect">
            <a:avLst/>
          </a:prstGeom>
          <a:noFill/>
          <a:ln/>
        </p:spPr>
        <p:txBody>
          <a:bodyPr wrap="none" rtlCol="0" anchor="t"/>
          <a:lstStyle/>
          <a:p>
            <a:pPr marL="0" indent="0" algn="l">
              <a:lnSpc>
                <a:spcPts val="2622"/>
              </a:lnSpc>
              <a:buNone/>
            </a:pPr>
            <a:r>
              <a:rPr lang="en-US" sz="2098" b="1" dirty="0" err="1">
                <a:solidFill>
                  <a:srgbClr val="333F70"/>
                </a:solidFill>
                <a:latin typeface="Unbounded" pitchFamily="34" charset="0"/>
                <a:ea typeface="Unbounded" pitchFamily="34" charset="-122"/>
                <a:cs typeface="Unbounded" pitchFamily="34" charset="-120"/>
              </a:rPr>
              <a:t>Zonația</a:t>
            </a:r>
            <a:r>
              <a:rPr lang="en-US" sz="2098" b="1" dirty="0">
                <a:solidFill>
                  <a:srgbClr val="333F70"/>
                </a:solidFill>
                <a:latin typeface="Unbounded" pitchFamily="34" charset="0"/>
                <a:ea typeface="Unbounded" pitchFamily="34" charset="-122"/>
                <a:cs typeface="Unbounded" pitchFamily="34" charset="-120"/>
              </a:rPr>
              <a:t> </a:t>
            </a:r>
            <a:r>
              <a:rPr lang="ro-RO" sz="2098" b="1" dirty="0">
                <a:solidFill>
                  <a:srgbClr val="333F70"/>
                </a:solidFill>
                <a:latin typeface="Unbounded" pitchFamily="34" charset="0"/>
                <a:ea typeface="Unbounded" pitchFamily="34" charset="-122"/>
                <a:cs typeface="Unbounded" pitchFamily="34" charset="-120"/>
              </a:rPr>
              <a:t>a</a:t>
            </a:r>
            <a:r>
              <a:rPr lang="en-US" sz="2098" b="1" dirty="0" err="1">
                <a:solidFill>
                  <a:srgbClr val="333F70"/>
                </a:solidFill>
                <a:latin typeface="Unbounded" pitchFamily="34" charset="0"/>
                <a:ea typeface="Unbounded" pitchFamily="34" charset="-122"/>
                <a:cs typeface="Unbounded" pitchFamily="34" charset="-120"/>
              </a:rPr>
              <a:t>ltitudinală</a:t>
            </a:r>
            <a:endParaRPr lang="en-US" sz="2098" dirty="0"/>
          </a:p>
        </p:txBody>
      </p:sp>
      <p:sp>
        <p:nvSpPr>
          <p:cNvPr id="8" name="Text 4"/>
          <p:cNvSpPr/>
          <p:nvPr/>
        </p:nvSpPr>
        <p:spPr>
          <a:xfrm>
            <a:off x="2131219" y="2621399"/>
            <a:ext cx="6266855" cy="681990"/>
          </a:xfrm>
          <a:prstGeom prst="rect">
            <a:avLst/>
          </a:prstGeom>
          <a:noFill/>
          <a:ln/>
        </p:spPr>
        <p:txBody>
          <a:bodyPr wrap="square" rtlCol="0" anchor="t"/>
          <a:lstStyle/>
          <a:p>
            <a:pPr marL="0" indent="0" algn="l">
              <a:lnSpc>
                <a:spcPts val="2685"/>
              </a:lnSpc>
              <a:buNone/>
            </a:pPr>
            <a:r>
              <a:rPr lang="en-US" sz="1678" dirty="0">
                <a:solidFill>
                  <a:srgbClr val="333F70"/>
                </a:solidFill>
                <a:latin typeface="Open Sans" pitchFamily="34" charset="0"/>
                <a:ea typeface="Open Sans" pitchFamily="34" charset="-122"/>
                <a:cs typeface="Open Sans" pitchFamily="34" charset="-120"/>
              </a:rPr>
              <a:t>Pe măsură ce altitudinea crește, vegetația și fauna se schimbă treptat, de la păduri la tundră alpină și zone stâncoase.</a:t>
            </a:r>
            <a:endParaRPr lang="en-US" sz="1678" dirty="0"/>
          </a:p>
        </p:txBody>
      </p:sp>
      <p:pic>
        <p:nvPicPr>
          <p:cNvPr id="9" name="Image 2" descr="preencoded.png"/>
          <p:cNvPicPr>
            <a:picLocks noChangeAspect="1"/>
          </p:cNvPicPr>
          <p:nvPr/>
        </p:nvPicPr>
        <p:blipFill>
          <a:blip r:embed="rId5"/>
          <a:stretch>
            <a:fillRect/>
          </a:stretch>
        </p:blipFill>
        <p:spPr>
          <a:xfrm>
            <a:off x="745927" y="3652480"/>
            <a:ext cx="1065609" cy="1910120"/>
          </a:xfrm>
          <a:prstGeom prst="rect">
            <a:avLst/>
          </a:prstGeom>
        </p:spPr>
      </p:pic>
      <p:sp>
        <p:nvSpPr>
          <p:cNvPr id="10" name="Text 5"/>
          <p:cNvSpPr/>
          <p:nvPr/>
        </p:nvSpPr>
        <p:spPr>
          <a:xfrm>
            <a:off x="2131219" y="3865602"/>
            <a:ext cx="2784158" cy="333018"/>
          </a:xfrm>
          <a:prstGeom prst="rect">
            <a:avLst/>
          </a:prstGeom>
          <a:noFill/>
          <a:ln/>
        </p:spPr>
        <p:txBody>
          <a:bodyPr wrap="none" rtlCol="0" anchor="t"/>
          <a:lstStyle/>
          <a:p>
            <a:pPr marL="0" indent="0" algn="l">
              <a:lnSpc>
                <a:spcPts val="2622"/>
              </a:lnSpc>
              <a:buNone/>
            </a:pPr>
            <a:r>
              <a:rPr lang="en-US" sz="2098" b="1" dirty="0" err="1">
                <a:solidFill>
                  <a:srgbClr val="333F70"/>
                </a:solidFill>
                <a:latin typeface="Unbounded" pitchFamily="34" charset="0"/>
                <a:ea typeface="Unbounded" pitchFamily="34" charset="-122"/>
                <a:cs typeface="Unbounded" pitchFamily="34" charset="-120"/>
              </a:rPr>
              <a:t>Condiții</a:t>
            </a:r>
            <a:r>
              <a:rPr lang="en-US" sz="2098" b="1" dirty="0">
                <a:solidFill>
                  <a:srgbClr val="333F70"/>
                </a:solidFill>
                <a:latin typeface="Unbounded" pitchFamily="34" charset="0"/>
                <a:ea typeface="Unbounded" pitchFamily="34" charset="-122"/>
                <a:cs typeface="Unbounded" pitchFamily="34" charset="-120"/>
              </a:rPr>
              <a:t> </a:t>
            </a:r>
            <a:r>
              <a:rPr lang="ro-RO" sz="2098" b="1" dirty="0">
                <a:solidFill>
                  <a:srgbClr val="333F70"/>
                </a:solidFill>
                <a:latin typeface="Unbounded" pitchFamily="34" charset="0"/>
                <a:ea typeface="Unbounded" pitchFamily="34" charset="-122"/>
                <a:cs typeface="Unbounded" pitchFamily="34" charset="-120"/>
              </a:rPr>
              <a:t>e</a:t>
            </a:r>
            <a:r>
              <a:rPr lang="en-US" sz="2098" b="1" dirty="0" err="1">
                <a:solidFill>
                  <a:srgbClr val="333F70"/>
                </a:solidFill>
                <a:latin typeface="Unbounded" pitchFamily="34" charset="0"/>
                <a:ea typeface="Unbounded" pitchFamily="34" charset="-122"/>
                <a:cs typeface="Unbounded" pitchFamily="34" charset="-120"/>
              </a:rPr>
              <a:t>xtreme</a:t>
            </a:r>
            <a:endParaRPr lang="en-US" sz="2098" dirty="0"/>
          </a:p>
        </p:txBody>
      </p:sp>
      <p:sp>
        <p:nvSpPr>
          <p:cNvPr id="11" name="Text 6"/>
          <p:cNvSpPr/>
          <p:nvPr/>
        </p:nvSpPr>
        <p:spPr>
          <a:xfrm>
            <a:off x="2131219" y="4326493"/>
            <a:ext cx="6266855" cy="1022985"/>
          </a:xfrm>
          <a:prstGeom prst="rect">
            <a:avLst/>
          </a:prstGeom>
          <a:noFill/>
          <a:ln/>
        </p:spPr>
        <p:txBody>
          <a:bodyPr wrap="square" rtlCol="0" anchor="t"/>
          <a:lstStyle/>
          <a:p>
            <a:pPr marL="0" indent="0" algn="l">
              <a:lnSpc>
                <a:spcPts val="2685"/>
              </a:lnSpc>
              <a:buNone/>
            </a:pPr>
            <a:r>
              <a:rPr lang="en-US" sz="1678" dirty="0">
                <a:solidFill>
                  <a:srgbClr val="333F70"/>
                </a:solidFill>
                <a:latin typeface="Open Sans" pitchFamily="34" charset="0"/>
                <a:ea typeface="Open Sans" pitchFamily="34" charset="-122"/>
                <a:cs typeface="Open Sans" pitchFamily="34" charset="-120"/>
              </a:rPr>
              <a:t>Temperaturi scăzute, vânturi puternice, precipitații abundente sub formă de zăpadă - mediul montan impune provocări severe pentru viețuitoare.</a:t>
            </a:r>
            <a:endParaRPr lang="en-US" sz="1678" dirty="0"/>
          </a:p>
        </p:txBody>
      </p:sp>
      <p:pic>
        <p:nvPicPr>
          <p:cNvPr id="12" name="Image 3" descr="preencoded.png"/>
          <p:cNvPicPr>
            <a:picLocks noChangeAspect="1"/>
          </p:cNvPicPr>
          <p:nvPr/>
        </p:nvPicPr>
        <p:blipFill>
          <a:blip r:embed="rId6"/>
          <a:stretch>
            <a:fillRect/>
          </a:stretch>
        </p:blipFill>
        <p:spPr>
          <a:xfrm>
            <a:off x="745927" y="5562600"/>
            <a:ext cx="1065609" cy="1705094"/>
          </a:xfrm>
          <a:prstGeom prst="rect">
            <a:avLst/>
          </a:prstGeom>
        </p:spPr>
      </p:pic>
      <p:sp>
        <p:nvSpPr>
          <p:cNvPr id="13" name="Text 7"/>
          <p:cNvSpPr/>
          <p:nvPr/>
        </p:nvSpPr>
        <p:spPr>
          <a:xfrm>
            <a:off x="2131219" y="5775722"/>
            <a:ext cx="3396972" cy="333018"/>
          </a:xfrm>
          <a:prstGeom prst="rect">
            <a:avLst/>
          </a:prstGeom>
          <a:noFill/>
          <a:ln/>
        </p:spPr>
        <p:txBody>
          <a:bodyPr wrap="none" rtlCol="0" anchor="t"/>
          <a:lstStyle/>
          <a:p>
            <a:pPr marL="0" indent="0" algn="l">
              <a:lnSpc>
                <a:spcPts val="2622"/>
              </a:lnSpc>
              <a:buNone/>
            </a:pPr>
            <a:r>
              <a:rPr lang="en-US" sz="2098" b="1" dirty="0" err="1">
                <a:solidFill>
                  <a:srgbClr val="333F70"/>
                </a:solidFill>
                <a:latin typeface="Unbounded" pitchFamily="34" charset="0"/>
                <a:ea typeface="Unbounded" pitchFamily="34" charset="-122"/>
                <a:cs typeface="Unbounded" pitchFamily="34" charset="-120"/>
              </a:rPr>
              <a:t>Biodiversitate</a:t>
            </a:r>
            <a:r>
              <a:rPr lang="en-US" sz="2098" b="1" dirty="0">
                <a:solidFill>
                  <a:srgbClr val="333F70"/>
                </a:solidFill>
                <a:latin typeface="Unbounded" pitchFamily="34" charset="0"/>
                <a:ea typeface="Unbounded" pitchFamily="34" charset="-122"/>
                <a:cs typeface="Unbounded" pitchFamily="34" charset="-120"/>
              </a:rPr>
              <a:t> </a:t>
            </a:r>
            <a:r>
              <a:rPr lang="ro-RO" sz="2098" b="1" dirty="0">
                <a:solidFill>
                  <a:srgbClr val="333F70"/>
                </a:solidFill>
                <a:latin typeface="Unbounded" pitchFamily="34" charset="0"/>
                <a:ea typeface="Unbounded" pitchFamily="34" charset="-122"/>
                <a:cs typeface="Unbounded" pitchFamily="34" charset="-120"/>
              </a:rPr>
              <a:t>u</a:t>
            </a:r>
            <a:r>
              <a:rPr lang="en-US" sz="2098" b="1" dirty="0" err="1">
                <a:solidFill>
                  <a:srgbClr val="333F70"/>
                </a:solidFill>
                <a:latin typeface="Unbounded" pitchFamily="34" charset="0"/>
                <a:ea typeface="Unbounded" pitchFamily="34" charset="-122"/>
                <a:cs typeface="Unbounded" pitchFamily="34" charset="-120"/>
              </a:rPr>
              <a:t>nică</a:t>
            </a:r>
            <a:endParaRPr lang="en-US" sz="2098" dirty="0"/>
          </a:p>
        </p:txBody>
      </p:sp>
      <p:sp>
        <p:nvSpPr>
          <p:cNvPr id="14" name="Text 8"/>
          <p:cNvSpPr/>
          <p:nvPr/>
        </p:nvSpPr>
        <p:spPr>
          <a:xfrm>
            <a:off x="2131219" y="6236613"/>
            <a:ext cx="6266855" cy="681990"/>
          </a:xfrm>
          <a:prstGeom prst="rect">
            <a:avLst/>
          </a:prstGeom>
          <a:noFill/>
          <a:ln/>
        </p:spPr>
        <p:txBody>
          <a:bodyPr wrap="square" rtlCol="0" anchor="t"/>
          <a:lstStyle/>
          <a:p>
            <a:pPr marL="0" indent="0" algn="l">
              <a:lnSpc>
                <a:spcPts val="2685"/>
              </a:lnSpc>
              <a:buNone/>
            </a:pPr>
            <a:r>
              <a:rPr lang="en-US" sz="1678" dirty="0">
                <a:solidFill>
                  <a:srgbClr val="333F70"/>
                </a:solidFill>
                <a:latin typeface="Open Sans" pitchFamily="34" charset="0"/>
                <a:ea typeface="Open Sans" pitchFamily="34" charset="-122"/>
                <a:cs typeface="Open Sans" pitchFamily="34" charset="-120"/>
              </a:rPr>
              <a:t>Munții adăpostesc specii adaptate la altitudini ridicate, precum capra neagră, marmota și diferite sortimente de flori alpine.</a:t>
            </a:r>
            <a:endParaRPr lang="en-US" sz="1678"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37458"/>
          </a:xfrm>
          <a:prstGeom prst="rect">
            <a:avLst/>
          </a:prstGeom>
          <a:solidFill>
            <a:srgbClr val="FFFFFF"/>
          </a:solidFill>
          <a:ln/>
        </p:spPr>
      </p:sp>
      <p:pic>
        <p:nvPicPr>
          <p:cNvPr id="4" name="Image 0" descr="preencoded.png"/>
          <p:cNvPicPr>
            <a:picLocks noChangeAspect="1"/>
          </p:cNvPicPr>
          <p:nvPr/>
        </p:nvPicPr>
        <p:blipFill>
          <a:blip r:embed="rId3"/>
          <a:stretch>
            <a:fillRect/>
          </a:stretch>
        </p:blipFill>
        <p:spPr>
          <a:xfrm>
            <a:off x="0" y="0"/>
            <a:ext cx="14630400" cy="2188369"/>
          </a:xfrm>
          <a:prstGeom prst="rect">
            <a:avLst/>
          </a:prstGeom>
        </p:spPr>
      </p:pic>
      <p:sp>
        <p:nvSpPr>
          <p:cNvPr id="5" name="Text 2"/>
          <p:cNvSpPr/>
          <p:nvPr/>
        </p:nvSpPr>
        <p:spPr>
          <a:xfrm>
            <a:off x="2533412" y="2669738"/>
            <a:ext cx="4376857" cy="547092"/>
          </a:xfrm>
          <a:prstGeom prst="rect">
            <a:avLst/>
          </a:prstGeom>
          <a:noFill/>
          <a:ln/>
        </p:spPr>
        <p:txBody>
          <a:bodyPr wrap="none" rtlCol="0" anchor="t"/>
          <a:lstStyle/>
          <a:p>
            <a:pPr marL="0" indent="0">
              <a:lnSpc>
                <a:spcPts val="4308"/>
              </a:lnSpc>
              <a:buNone/>
            </a:pPr>
            <a:r>
              <a:rPr lang="en-US" sz="3446" b="1" dirty="0">
                <a:solidFill>
                  <a:srgbClr val="333F70"/>
                </a:solidFill>
                <a:latin typeface="Unbounded" pitchFamily="34" charset="0"/>
                <a:ea typeface="Unbounded" pitchFamily="34" charset="-122"/>
                <a:cs typeface="Unbounded" pitchFamily="34" charset="-120"/>
              </a:rPr>
              <a:t>Mediul insular</a:t>
            </a:r>
            <a:endParaRPr lang="en-US" sz="3446" dirty="0"/>
          </a:p>
        </p:txBody>
      </p:sp>
      <p:sp>
        <p:nvSpPr>
          <p:cNvPr id="6" name="Shape 3"/>
          <p:cNvSpPr/>
          <p:nvPr/>
        </p:nvSpPr>
        <p:spPr>
          <a:xfrm>
            <a:off x="2533412" y="3479363"/>
            <a:ext cx="9563457" cy="4276725"/>
          </a:xfrm>
          <a:prstGeom prst="roundRect">
            <a:avLst>
              <a:gd name="adj" fmla="val 1842"/>
            </a:avLst>
          </a:prstGeom>
          <a:noFill/>
          <a:ln w="7620">
            <a:solidFill>
              <a:srgbClr val="000000">
                <a:alpha val="8000"/>
              </a:srgbClr>
            </a:solidFill>
            <a:prstDash val="solid"/>
          </a:ln>
        </p:spPr>
      </p:sp>
      <p:sp>
        <p:nvSpPr>
          <p:cNvPr id="7" name="Shape 4"/>
          <p:cNvSpPr/>
          <p:nvPr/>
        </p:nvSpPr>
        <p:spPr>
          <a:xfrm>
            <a:off x="2541032" y="3486983"/>
            <a:ext cx="9548217" cy="1065371"/>
          </a:xfrm>
          <a:prstGeom prst="rect">
            <a:avLst/>
          </a:prstGeom>
          <a:solidFill>
            <a:srgbClr val="FFFFFF">
              <a:alpha val="4000"/>
            </a:srgbClr>
          </a:solidFill>
          <a:ln/>
        </p:spPr>
      </p:sp>
      <p:sp>
        <p:nvSpPr>
          <p:cNvPr id="8" name="Text 5"/>
          <p:cNvSpPr/>
          <p:nvPr/>
        </p:nvSpPr>
        <p:spPr>
          <a:xfrm>
            <a:off x="2716173" y="3599617"/>
            <a:ext cx="4420195" cy="280035"/>
          </a:xfrm>
          <a:prstGeom prst="rect">
            <a:avLst/>
          </a:prstGeom>
          <a:noFill/>
          <a:ln/>
        </p:spPr>
        <p:txBody>
          <a:bodyPr wrap="none" rtlCol="0" anchor="t"/>
          <a:lstStyle/>
          <a:p>
            <a:pPr marL="0" indent="0">
              <a:lnSpc>
                <a:spcPts val="2206"/>
              </a:lnSpc>
              <a:buNone/>
            </a:pPr>
            <a:r>
              <a:rPr lang="en-US" sz="1379" b="1" dirty="0" err="1">
                <a:solidFill>
                  <a:srgbClr val="333F70"/>
                </a:solidFill>
                <a:latin typeface="Open Sans" pitchFamily="34" charset="0"/>
                <a:ea typeface="Open Sans" pitchFamily="34" charset="-122"/>
                <a:cs typeface="Open Sans" pitchFamily="34" charset="-120"/>
              </a:rPr>
              <a:t>Izolare</a:t>
            </a:r>
            <a:r>
              <a:rPr lang="en-US" sz="1379" b="1" dirty="0">
                <a:solidFill>
                  <a:srgbClr val="333F70"/>
                </a:solidFill>
                <a:latin typeface="Open Sans" pitchFamily="34" charset="0"/>
                <a:ea typeface="Open Sans" pitchFamily="34" charset="-122"/>
                <a:cs typeface="Open Sans" pitchFamily="34" charset="-120"/>
              </a:rPr>
              <a:t> </a:t>
            </a:r>
            <a:r>
              <a:rPr lang="ro-RO" sz="1379" b="1" dirty="0">
                <a:solidFill>
                  <a:srgbClr val="333F70"/>
                </a:solidFill>
                <a:latin typeface="Open Sans" pitchFamily="34" charset="0"/>
                <a:ea typeface="Open Sans" pitchFamily="34" charset="-122"/>
                <a:cs typeface="Open Sans" pitchFamily="34" charset="-120"/>
              </a:rPr>
              <a:t>g</a:t>
            </a:r>
            <a:r>
              <a:rPr lang="en-US" sz="1379" b="1" dirty="0" err="1">
                <a:solidFill>
                  <a:srgbClr val="333F70"/>
                </a:solidFill>
                <a:latin typeface="Open Sans" pitchFamily="34" charset="0"/>
                <a:ea typeface="Open Sans" pitchFamily="34" charset="-122"/>
                <a:cs typeface="Open Sans" pitchFamily="34" charset="-120"/>
              </a:rPr>
              <a:t>eografică</a:t>
            </a:r>
            <a:endParaRPr lang="en-US" sz="1379" b="1" dirty="0"/>
          </a:p>
        </p:txBody>
      </p:sp>
      <p:sp>
        <p:nvSpPr>
          <p:cNvPr id="9" name="Text 6"/>
          <p:cNvSpPr/>
          <p:nvPr/>
        </p:nvSpPr>
        <p:spPr>
          <a:xfrm>
            <a:off x="7494032" y="3599617"/>
            <a:ext cx="4420195" cy="840105"/>
          </a:xfrm>
          <a:prstGeom prst="rect">
            <a:avLst/>
          </a:prstGeom>
          <a:noFill/>
          <a:ln/>
        </p:spPr>
        <p:txBody>
          <a:bodyPr wrap="square" rtlCol="0" anchor="t"/>
          <a:lstStyle/>
          <a:p>
            <a:pPr marL="0" indent="0">
              <a:lnSpc>
                <a:spcPts val="2206"/>
              </a:lnSpc>
              <a:buNone/>
            </a:pPr>
            <a:r>
              <a:rPr lang="en-US" sz="1379" dirty="0">
                <a:solidFill>
                  <a:srgbClr val="333F70"/>
                </a:solidFill>
                <a:latin typeface="Open Sans" pitchFamily="34" charset="0"/>
                <a:ea typeface="Open Sans" pitchFamily="34" charset="-122"/>
                <a:cs typeface="Open Sans" pitchFamily="34" charset="-120"/>
              </a:rPr>
              <a:t>Insulele sunt separate de continent, ceea ce le conferă un grad ridicat de izolare și un nivel ridicat de endemism.</a:t>
            </a:r>
            <a:endParaRPr lang="en-US" sz="1379" dirty="0"/>
          </a:p>
        </p:txBody>
      </p:sp>
      <p:sp>
        <p:nvSpPr>
          <p:cNvPr id="10" name="Shape 7"/>
          <p:cNvSpPr/>
          <p:nvPr/>
        </p:nvSpPr>
        <p:spPr>
          <a:xfrm>
            <a:off x="2541032" y="4552355"/>
            <a:ext cx="9548217" cy="1065371"/>
          </a:xfrm>
          <a:prstGeom prst="rect">
            <a:avLst/>
          </a:prstGeom>
          <a:solidFill>
            <a:srgbClr val="000000">
              <a:alpha val="4000"/>
            </a:srgbClr>
          </a:solidFill>
          <a:ln/>
        </p:spPr>
      </p:sp>
      <p:sp>
        <p:nvSpPr>
          <p:cNvPr id="11" name="Text 8"/>
          <p:cNvSpPr/>
          <p:nvPr/>
        </p:nvSpPr>
        <p:spPr>
          <a:xfrm>
            <a:off x="2716173" y="4664988"/>
            <a:ext cx="4420195" cy="280035"/>
          </a:xfrm>
          <a:prstGeom prst="rect">
            <a:avLst/>
          </a:prstGeom>
          <a:noFill/>
          <a:ln/>
        </p:spPr>
        <p:txBody>
          <a:bodyPr wrap="none" rtlCol="0" anchor="t"/>
          <a:lstStyle/>
          <a:p>
            <a:pPr marL="0" indent="0">
              <a:lnSpc>
                <a:spcPts val="2206"/>
              </a:lnSpc>
              <a:buNone/>
            </a:pPr>
            <a:r>
              <a:rPr lang="en-US" sz="1379" b="1" dirty="0" err="1">
                <a:solidFill>
                  <a:srgbClr val="333F70"/>
                </a:solidFill>
                <a:latin typeface="Open Sans" pitchFamily="34" charset="0"/>
                <a:ea typeface="Open Sans" pitchFamily="34" charset="-122"/>
                <a:cs typeface="Open Sans" pitchFamily="34" charset="-120"/>
              </a:rPr>
              <a:t>Biodiversitate</a:t>
            </a:r>
            <a:r>
              <a:rPr lang="en-US" sz="1379" b="1" dirty="0">
                <a:solidFill>
                  <a:srgbClr val="333F70"/>
                </a:solidFill>
                <a:latin typeface="Open Sans" pitchFamily="34" charset="0"/>
                <a:ea typeface="Open Sans" pitchFamily="34" charset="-122"/>
                <a:cs typeface="Open Sans" pitchFamily="34" charset="-120"/>
              </a:rPr>
              <a:t> </a:t>
            </a:r>
            <a:r>
              <a:rPr lang="ro-RO" sz="1379" b="1" dirty="0">
                <a:solidFill>
                  <a:srgbClr val="333F70"/>
                </a:solidFill>
                <a:latin typeface="Open Sans" pitchFamily="34" charset="0"/>
                <a:ea typeface="Open Sans" pitchFamily="34" charset="-122"/>
                <a:cs typeface="Open Sans" pitchFamily="34" charset="-120"/>
              </a:rPr>
              <a:t>u</a:t>
            </a:r>
            <a:r>
              <a:rPr lang="en-US" sz="1379" b="1" dirty="0" err="1">
                <a:solidFill>
                  <a:srgbClr val="333F70"/>
                </a:solidFill>
                <a:latin typeface="Open Sans" pitchFamily="34" charset="0"/>
                <a:ea typeface="Open Sans" pitchFamily="34" charset="-122"/>
                <a:cs typeface="Open Sans" pitchFamily="34" charset="-120"/>
              </a:rPr>
              <a:t>nică</a:t>
            </a:r>
            <a:endParaRPr lang="en-US" sz="1379" b="1" dirty="0"/>
          </a:p>
        </p:txBody>
      </p:sp>
      <p:sp>
        <p:nvSpPr>
          <p:cNvPr id="12" name="Text 9"/>
          <p:cNvSpPr/>
          <p:nvPr/>
        </p:nvSpPr>
        <p:spPr>
          <a:xfrm>
            <a:off x="7494032" y="4664988"/>
            <a:ext cx="4420195" cy="840105"/>
          </a:xfrm>
          <a:prstGeom prst="rect">
            <a:avLst/>
          </a:prstGeom>
          <a:noFill/>
          <a:ln/>
        </p:spPr>
        <p:txBody>
          <a:bodyPr wrap="square" rtlCol="0" anchor="t"/>
          <a:lstStyle/>
          <a:p>
            <a:pPr marL="0" indent="0">
              <a:lnSpc>
                <a:spcPts val="2206"/>
              </a:lnSpc>
              <a:buNone/>
            </a:pPr>
            <a:r>
              <a:rPr lang="en-US" sz="1379" dirty="0">
                <a:solidFill>
                  <a:srgbClr val="333F70"/>
                </a:solidFill>
                <a:latin typeface="Open Sans" pitchFamily="34" charset="0"/>
                <a:ea typeface="Open Sans" pitchFamily="34" charset="-122"/>
                <a:cs typeface="Open Sans" pitchFamily="34" charset="-120"/>
              </a:rPr>
              <a:t>Datorită izolării, insulele adăpostesc specii de plante și animale care nu se regăsesc în altă parte, făcând din ele adevărate "laboratoare" biologice.</a:t>
            </a:r>
            <a:endParaRPr lang="en-US" sz="1379" dirty="0"/>
          </a:p>
        </p:txBody>
      </p:sp>
      <p:sp>
        <p:nvSpPr>
          <p:cNvPr id="13" name="Shape 10"/>
          <p:cNvSpPr/>
          <p:nvPr/>
        </p:nvSpPr>
        <p:spPr>
          <a:xfrm>
            <a:off x="1174875" y="5645110"/>
            <a:ext cx="9548217" cy="1065371"/>
          </a:xfrm>
          <a:prstGeom prst="rect">
            <a:avLst/>
          </a:prstGeom>
          <a:solidFill>
            <a:srgbClr val="FFFFFF">
              <a:alpha val="4000"/>
            </a:srgbClr>
          </a:solidFill>
          <a:ln/>
        </p:spPr>
      </p:sp>
      <p:sp>
        <p:nvSpPr>
          <p:cNvPr id="14" name="Text 11"/>
          <p:cNvSpPr/>
          <p:nvPr/>
        </p:nvSpPr>
        <p:spPr>
          <a:xfrm>
            <a:off x="2716173" y="5730359"/>
            <a:ext cx="4420195" cy="280035"/>
          </a:xfrm>
          <a:prstGeom prst="rect">
            <a:avLst/>
          </a:prstGeom>
          <a:noFill/>
          <a:ln/>
        </p:spPr>
        <p:txBody>
          <a:bodyPr wrap="none" rtlCol="0" anchor="t"/>
          <a:lstStyle/>
          <a:p>
            <a:pPr marL="0" indent="0">
              <a:lnSpc>
                <a:spcPts val="2206"/>
              </a:lnSpc>
              <a:buNone/>
            </a:pPr>
            <a:r>
              <a:rPr lang="en-US" sz="1379" b="1" dirty="0" err="1">
                <a:solidFill>
                  <a:srgbClr val="333F70"/>
                </a:solidFill>
                <a:latin typeface="Open Sans" pitchFamily="34" charset="0"/>
                <a:ea typeface="Open Sans" pitchFamily="34" charset="-122"/>
                <a:cs typeface="Open Sans" pitchFamily="34" charset="-120"/>
              </a:rPr>
              <a:t>Vulnerabilitate</a:t>
            </a:r>
            <a:r>
              <a:rPr lang="en-US" sz="1379" b="1" dirty="0">
                <a:solidFill>
                  <a:srgbClr val="333F70"/>
                </a:solidFill>
                <a:latin typeface="Open Sans" pitchFamily="34" charset="0"/>
                <a:ea typeface="Open Sans" pitchFamily="34" charset="-122"/>
                <a:cs typeface="Open Sans" pitchFamily="34" charset="-120"/>
              </a:rPr>
              <a:t> </a:t>
            </a:r>
            <a:r>
              <a:rPr lang="ro-RO" sz="1379" b="1" dirty="0">
                <a:solidFill>
                  <a:srgbClr val="333F70"/>
                </a:solidFill>
                <a:latin typeface="Open Sans" pitchFamily="34" charset="0"/>
                <a:ea typeface="Open Sans" pitchFamily="34" charset="-122"/>
                <a:cs typeface="Open Sans" pitchFamily="34" charset="-120"/>
              </a:rPr>
              <a:t>e</a:t>
            </a:r>
            <a:r>
              <a:rPr lang="en-US" sz="1379" b="1" dirty="0" err="1">
                <a:solidFill>
                  <a:srgbClr val="333F70"/>
                </a:solidFill>
                <a:latin typeface="Open Sans" pitchFamily="34" charset="0"/>
                <a:ea typeface="Open Sans" pitchFamily="34" charset="-122"/>
                <a:cs typeface="Open Sans" pitchFamily="34" charset="-120"/>
              </a:rPr>
              <a:t>cologică</a:t>
            </a:r>
            <a:endParaRPr lang="en-US" sz="1379" b="1" dirty="0"/>
          </a:p>
        </p:txBody>
      </p:sp>
      <p:sp>
        <p:nvSpPr>
          <p:cNvPr id="15" name="Text 12"/>
          <p:cNvSpPr/>
          <p:nvPr/>
        </p:nvSpPr>
        <p:spPr>
          <a:xfrm>
            <a:off x="7494032" y="5730359"/>
            <a:ext cx="4420195" cy="840105"/>
          </a:xfrm>
          <a:prstGeom prst="rect">
            <a:avLst/>
          </a:prstGeom>
          <a:noFill/>
          <a:ln/>
        </p:spPr>
        <p:txBody>
          <a:bodyPr wrap="square" rtlCol="0" anchor="t"/>
          <a:lstStyle/>
          <a:p>
            <a:pPr marL="0" indent="0">
              <a:lnSpc>
                <a:spcPts val="2206"/>
              </a:lnSpc>
              <a:buNone/>
            </a:pPr>
            <a:r>
              <a:rPr lang="en-US" sz="1379" dirty="0">
                <a:solidFill>
                  <a:srgbClr val="333F70"/>
                </a:solidFill>
                <a:latin typeface="Open Sans" pitchFamily="34" charset="0"/>
                <a:ea typeface="Open Sans" pitchFamily="34" charset="-122"/>
                <a:cs typeface="Open Sans" pitchFamily="34" charset="-120"/>
              </a:rPr>
              <a:t>Ecosistemele insulare sunt deosebit de fragile și vulnerabile la introducerea de specii invazive sau la impactul activităților umane.</a:t>
            </a:r>
            <a:endParaRPr lang="en-US" sz="1379" dirty="0"/>
          </a:p>
        </p:txBody>
      </p:sp>
      <p:sp>
        <p:nvSpPr>
          <p:cNvPr id="16" name="Shape 13"/>
          <p:cNvSpPr/>
          <p:nvPr/>
        </p:nvSpPr>
        <p:spPr>
          <a:xfrm>
            <a:off x="2541032" y="6683097"/>
            <a:ext cx="9548217" cy="1065371"/>
          </a:xfrm>
          <a:prstGeom prst="rect">
            <a:avLst/>
          </a:prstGeom>
          <a:solidFill>
            <a:srgbClr val="000000">
              <a:alpha val="4000"/>
            </a:srgbClr>
          </a:solidFill>
          <a:ln/>
        </p:spPr>
      </p:sp>
      <p:sp>
        <p:nvSpPr>
          <p:cNvPr id="17" name="Text 14"/>
          <p:cNvSpPr/>
          <p:nvPr/>
        </p:nvSpPr>
        <p:spPr>
          <a:xfrm>
            <a:off x="2716173" y="6795730"/>
            <a:ext cx="4420195" cy="280035"/>
          </a:xfrm>
          <a:prstGeom prst="rect">
            <a:avLst/>
          </a:prstGeom>
          <a:noFill/>
          <a:ln/>
        </p:spPr>
        <p:txBody>
          <a:bodyPr wrap="none" rtlCol="0" anchor="t"/>
          <a:lstStyle/>
          <a:p>
            <a:pPr marL="0" indent="0">
              <a:lnSpc>
                <a:spcPts val="2206"/>
              </a:lnSpc>
              <a:buNone/>
            </a:pPr>
            <a:r>
              <a:rPr lang="en-US" sz="1379" b="1" dirty="0" err="1">
                <a:solidFill>
                  <a:srgbClr val="333F70"/>
                </a:solidFill>
                <a:latin typeface="Open Sans" pitchFamily="34" charset="0"/>
                <a:ea typeface="Open Sans" pitchFamily="34" charset="-122"/>
                <a:cs typeface="Open Sans" pitchFamily="34" charset="-120"/>
              </a:rPr>
              <a:t>Importanță</a:t>
            </a:r>
            <a:r>
              <a:rPr lang="en-US" sz="1379" b="1" dirty="0">
                <a:solidFill>
                  <a:srgbClr val="333F70"/>
                </a:solidFill>
                <a:latin typeface="Open Sans" pitchFamily="34" charset="0"/>
                <a:ea typeface="Open Sans" pitchFamily="34" charset="-122"/>
                <a:cs typeface="Open Sans" pitchFamily="34" charset="-120"/>
              </a:rPr>
              <a:t> </a:t>
            </a:r>
            <a:r>
              <a:rPr lang="ro-RO" sz="1379" b="1" dirty="0">
                <a:solidFill>
                  <a:srgbClr val="333F70"/>
                </a:solidFill>
                <a:latin typeface="Open Sans" pitchFamily="34" charset="0"/>
                <a:ea typeface="Open Sans" pitchFamily="34" charset="-122"/>
                <a:cs typeface="Open Sans" pitchFamily="34" charset="-120"/>
              </a:rPr>
              <a:t>s</a:t>
            </a:r>
            <a:r>
              <a:rPr lang="en-US" sz="1379" b="1" dirty="0" err="1">
                <a:solidFill>
                  <a:srgbClr val="333F70"/>
                </a:solidFill>
                <a:latin typeface="Open Sans" pitchFamily="34" charset="0"/>
                <a:ea typeface="Open Sans" pitchFamily="34" charset="-122"/>
                <a:cs typeface="Open Sans" pitchFamily="34" charset="-120"/>
              </a:rPr>
              <a:t>trategică</a:t>
            </a:r>
            <a:endParaRPr lang="en-US" sz="1379" b="1" dirty="0"/>
          </a:p>
        </p:txBody>
      </p:sp>
      <p:sp>
        <p:nvSpPr>
          <p:cNvPr id="18" name="Text 15"/>
          <p:cNvSpPr/>
          <p:nvPr/>
        </p:nvSpPr>
        <p:spPr>
          <a:xfrm>
            <a:off x="7494032" y="6795730"/>
            <a:ext cx="4420195" cy="840105"/>
          </a:xfrm>
          <a:prstGeom prst="rect">
            <a:avLst/>
          </a:prstGeom>
          <a:noFill/>
          <a:ln/>
        </p:spPr>
        <p:txBody>
          <a:bodyPr wrap="square" rtlCol="0" anchor="t"/>
          <a:lstStyle/>
          <a:p>
            <a:pPr marL="0" indent="0">
              <a:lnSpc>
                <a:spcPts val="2206"/>
              </a:lnSpc>
              <a:buNone/>
            </a:pPr>
            <a:r>
              <a:rPr lang="en-US" sz="1379" dirty="0">
                <a:solidFill>
                  <a:srgbClr val="333F70"/>
                </a:solidFill>
                <a:latin typeface="Open Sans" pitchFamily="34" charset="0"/>
                <a:ea typeface="Open Sans" pitchFamily="34" charset="-122"/>
                <a:cs typeface="Open Sans" pitchFamily="34" charset="-120"/>
              </a:rPr>
              <a:t>Datorită poziției lor geografice, unele insule au jucat un rol strategic important în istorie, găzduind baze navale și militare.</a:t>
            </a:r>
            <a:endParaRPr lang="en-US" sz="1379"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
        <p:nvSpPr>
          <p:cNvPr id="4" name="Text 2"/>
          <p:cNvSpPr/>
          <p:nvPr/>
        </p:nvSpPr>
        <p:spPr>
          <a:xfrm>
            <a:off x="864037" y="1610439"/>
            <a:ext cx="6172200" cy="771525"/>
          </a:xfrm>
          <a:prstGeom prst="rect">
            <a:avLst/>
          </a:prstGeom>
          <a:noFill/>
          <a:ln/>
        </p:spPr>
        <p:txBody>
          <a:bodyPr wrap="none" rtlCol="0" anchor="t"/>
          <a:lstStyle/>
          <a:p>
            <a:pPr marL="0" indent="0">
              <a:lnSpc>
                <a:spcPts val="6075"/>
              </a:lnSpc>
              <a:buNone/>
            </a:pPr>
            <a:r>
              <a:rPr lang="en-US" sz="4860" b="1" dirty="0">
                <a:solidFill>
                  <a:srgbClr val="333F70"/>
                </a:solidFill>
                <a:latin typeface="Unbounded" pitchFamily="34" charset="0"/>
                <a:ea typeface="Unbounded" pitchFamily="34" charset="-122"/>
                <a:cs typeface="Unbounded" pitchFamily="34" charset="-120"/>
              </a:rPr>
              <a:t>Mediul acvatic</a:t>
            </a:r>
            <a:endParaRPr lang="en-US" sz="4860" dirty="0"/>
          </a:p>
        </p:txBody>
      </p:sp>
      <p:sp>
        <p:nvSpPr>
          <p:cNvPr id="5" name="Text 3"/>
          <p:cNvSpPr/>
          <p:nvPr/>
        </p:nvSpPr>
        <p:spPr>
          <a:xfrm>
            <a:off x="864037" y="2999065"/>
            <a:ext cx="3086100" cy="385763"/>
          </a:xfrm>
          <a:prstGeom prst="rect">
            <a:avLst/>
          </a:prstGeom>
          <a:noFill/>
          <a:ln/>
        </p:spPr>
        <p:txBody>
          <a:bodyPr wrap="none" rtlCol="0" anchor="t"/>
          <a:lstStyle/>
          <a:p>
            <a:pPr marL="0" indent="0">
              <a:lnSpc>
                <a:spcPts val="3038"/>
              </a:lnSpc>
              <a:buNone/>
            </a:pPr>
            <a:r>
              <a:rPr lang="en-US" sz="2430" b="1" dirty="0">
                <a:solidFill>
                  <a:srgbClr val="333F70"/>
                </a:solidFill>
                <a:latin typeface="Unbounded" pitchFamily="34" charset="0"/>
                <a:ea typeface="Unbounded" pitchFamily="34" charset="-122"/>
                <a:cs typeface="Unbounded" pitchFamily="34" charset="-120"/>
              </a:rPr>
              <a:t>Oceane </a:t>
            </a:r>
            <a:r>
              <a:rPr lang="en-US" sz="2430" b="1" dirty="0" err="1">
                <a:solidFill>
                  <a:srgbClr val="333F70"/>
                </a:solidFill>
                <a:latin typeface="Unbounded" pitchFamily="34" charset="0"/>
                <a:ea typeface="Unbounded" pitchFamily="34" charset="-122"/>
                <a:cs typeface="Unbounded" pitchFamily="34" charset="-120"/>
              </a:rPr>
              <a:t>și</a:t>
            </a:r>
            <a:r>
              <a:rPr lang="en-US" sz="2430" b="1" dirty="0">
                <a:solidFill>
                  <a:srgbClr val="333F70"/>
                </a:solidFill>
                <a:latin typeface="Unbounded" pitchFamily="34" charset="0"/>
                <a:ea typeface="Unbounded" pitchFamily="34" charset="-122"/>
                <a:cs typeface="Unbounded" pitchFamily="34" charset="-120"/>
              </a:rPr>
              <a:t> </a:t>
            </a:r>
            <a:r>
              <a:rPr lang="ro-RO" sz="2430" b="1" dirty="0">
                <a:solidFill>
                  <a:srgbClr val="333F70"/>
                </a:solidFill>
                <a:latin typeface="Unbounded" pitchFamily="34" charset="0"/>
                <a:ea typeface="Unbounded" pitchFamily="34" charset="-122"/>
                <a:cs typeface="Unbounded" pitchFamily="34" charset="-120"/>
              </a:rPr>
              <a:t>m</a:t>
            </a:r>
            <a:r>
              <a:rPr lang="en-US" sz="2430" b="1" dirty="0" err="1">
                <a:solidFill>
                  <a:srgbClr val="333F70"/>
                </a:solidFill>
                <a:latin typeface="Unbounded" pitchFamily="34" charset="0"/>
                <a:ea typeface="Unbounded" pitchFamily="34" charset="-122"/>
                <a:cs typeface="Unbounded" pitchFamily="34" charset="-120"/>
              </a:rPr>
              <a:t>ări</a:t>
            </a:r>
            <a:endParaRPr lang="en-US" sz="2430" dirty="0"/>
          </a:p>
        </p:txBody>
      </p:sp>
      <p:sp>
        <p:nvSpPr>
          <p:cNvPr id="6" name="Text 4"/>
          <p:cNvSpPr/>
          <p:nvPr/>
        </p:nvSpPr>
        <p:spPr>
          <a:xfrm>
            <a:off x="864037" y="3631644"/>
            <a:ext cx="3898821" cy="2765346"/>
          </a:xfrm>
          <a:prstGeom prst="rect">
            <a:avLst/>
          </a:prstGeom>
          <a:noFill/>
          <a:ln/>
        </p:spPr>
        <p:txBody>
          <a:bodyPr wrap="square" rtlCol="0" anchor="t"/>
          <a:lstStyle/>
          <a:p>
            <a:pPr marL="0" indent="0">
              <a:lnSpc>
                <a:spcPts val="3110"/>
              </a:lnSpc>
              <a:buNone/>
            </a:pPr>
            <a:r>
              <a:rPr lang="en-US" sz="1944" dirty="0">
                <a:solidFill>
                  <a:srgbClr val="333F70"/>
                </a:solidFill>
                <a:latin typeface="Open Sans" pitchFamily="34" charset="0"/>
                <a:ea typeface="Open Sans" pitchFamily="34" charset="-122"/>
                <a:cs typeface="Open Sans" pitchFamily="34" charset="-120"/>
              </a:rPr>
              <a:t>Ecosistemele marine, de la recifele de corali la mările interioare, adăpostesc o biodiversitate impresionantă și sunt esențiale pentru reglarea climatului și a ciclurilor biogeochimice.</a:t>
            </a:r>
            <a:endParaRPr lang="en-US" sz="1944" dirty="0"/>
          </a:p>
        </p:txBody>
      </p:sp>
      <p:sp>
        <p:nvSpPr>
          <p:cNvPr id="7" name="Text 5"/>
          <p:cNvSpPr/>
          <p:nvPr/>
        </p:nvSpPr>
        <p:spPr>
          <a:xfrm>
            <a:off x="5372695" y="2999065"/>
            <a:ext cx="3086100" cy="385763"/>
          </a:xfrm>
          <a:prstGeom prst="rect">
            <a:avLst/>
          </a:prstGeom>
          <a:noFill/>
          <a:ln/>
        </p:spPr>
        <p:txBody>
          <a:bodyPr wrap="none" rtlCol="0" anchor="t"/>
          <a:lstStyle/>
          <a:p>
            <a:pPr marL="0" indent="0">
              <a:lnSpc>
                <a:spcPts val="3038"/>
              </a:lnSpc>
              <a:buNone/>
            </a:pPr>
            <a:r>
              <a:rPr lang="en-US" sz="2430" b="1" dirty="0">
                <a:solidFill>
                  <a:srgbClr val="333F70"/>
                </a:solidFill>
                <a:latin typeface="Unbounded" pitchFamily="34" charset="0"/>
                <a:ea typeface="Unbounded" pitchFamily="34" charset="-122"/>
                <a:cs typeface="Unbounded" pitchFamily="34" charset="-120"/>
              </a:rPr>
              <a:t>Râuri </a:t>
            </a:r>
            <a:r>
              <a:rPr lang="en-US" sz="2430" b="1" dirty="0" err="1">
                <a:solidFill>
                  <a:srgbClr val="333F70"/>
                </a:solidFill>
                <a:latin typeface="Unbounded" pitchFamily="34" charset="0"/>
                <a:ea typeface="Unbounded" pitchFamily="34" charset="-122"/>
                <a:cs typeface="Unbounded" pitchFamily="34" charset="-120"/>
              </a:rPr>
              <a:t>și</a:t>
            </a:r>
            <a:r>
              <a:rPr lang="en-US" sz="2430" b="1" dirty="0">
                <a:solidFill>
                  <a:srgbClr val="333F70"/>
                </a:solidFill>
                <a:latin typeface="Unbounded" pitchFamily="34" charset="0"/>
                <a:ea typeface="Unbounded" pitchFamily="34" charset="-122"/>
                <a:cs typeface="Unbounded" pitchFamily="34" charset="-120"/>
              </a:rPr>
              <a:t> </a:t>
            </a:r>
            <a:r>
              <a:rPr lang="ro-RO" sz="2430" b="1" dirty="0">
                <a:solidFill>
                  <a:srgbClr val="333F70"/>
                </a:solidFill>
                <a:latin typeface="Unbounded" pitchFamily="34" charset="0"/>
                <a:ea typeface="Unbounded" pitchFamily="34" charset="-122"/>
                <a:cs typeface="Unbounded" pitchFamily="34" charset="-120"/>
              </a:rPr>
              <a:t>l</a:t>
            </a:r>
            <a:r>
              <a:rPr lang="en-US" sz="2430" b="1" dirty="0" err="1">
                <a:solidFill>
                  <a:srgbClr val="333F70"/>
                </a:solidFill>
                <a:latin typeface="Unbounded" pitchFamily="34" charset="0"/>
                <a:ea typeface="Unbounded" pitchFamily="34" charset="-122"/>
                <a:cs typeface="Unbounded" pitchFamily="34" charset="-120"/>
              </a:rPr>
              <a:t>acuri</a:t>
            </a:r>
            <a:endParaRPr lang="en-US" sz="2430" dirty="0"/>
          </a:p>
        </p:txBody>
      </p:sp>
      <p:sp>
        <p:nvSpPr>
          <p:cNvPr id="8" name="Text 6"/>
          <p:cNvSpPr/>
          <p:nvPr/>
        </p:nvSpPr>
        <p:spPr>
          <a:xfrm>
            <a:off x="5372695" y="3631644"/>
            <a:ext cx="3898821" cy="2370296"/>
          </a:xfrm>
          <a:prstGeom prst="rect">
            <a:avLst/>
          </a:prstGeom>
          <a:noFill/>
          <a:ln/>
        </p:spPr>
        <p:txBody>
          <a:bodyPr wrap="square" rtlCol="0" anchor="t"/>
          <a:lstStyle/>
          <a:p>
            <a:pPr marL="0" indent="0">
              <a:lnSpc>
                <a:spcPts val="3110"/>
              </a:lnSpc>
              <a:buNone/>
            </a:pPr>
            <a:r>
              <a:rPr lang="en-US" sz="1944" dirty="0">
                <a:solidFill>
                  <a:srgbClr val="333F70"/>
                </a:solidFill>
                <a:latin typeface="Open Sans" pitchFamily="34" charset="0"/>
                <a:ea typeface="Open Sans" pitchFamily="34" charset="-122"/>
                <a:cs typeface="Open Sans" pitchFamily="34" charset="-120"/>
              </a:rPr>
              <a:t>Apele interioare, precum râurile și lacurile, oferă habitate unice pentru o multitudine de specii de plante și animale dulcicole, fiind totodată o sursă vitală de apă pentru viețuitoare.</a:t>
            </a:r>
            <a:endParaRPr lang="en-US" sz="1944" dirty="0"/>
          </a:p>
        </p:txBody>
      </p:sp>
      <p:sp>
        <p:nvSpPr>
          <p:cNvPr id="9" name="Text 7"/>
          <p:cNvSpPr/>
          <p:nvPr/>
        </p:nvSpPr>
        <p:spPr>
          <a:xfrm>
            <a:off x="9881354" y="2999065"/>
            <a:ext cx="3898821" cy="771525"/>
          </a:xfrm>
          <a:prstGeom prst="rect">
            <a:avLst/>
          </a:prstGeom>
          <a:noFill/>
          <a:ln/>
        </p:spPr>
        <p:txBody>
          <a:bodyPr wrap="square" rtlCol="0" anchor="t"/>
          <a:lstStyle/>
          <a:p>
            <a:pPr marL="0" indent="0">
              <a:lnSpc>
                <a:spcPts val="3038"/>
              </a:lnSpc>
              <a:buNone/>
            </a:pPr>
            <a:r>
              <a:rPr lang="en-US" sz="2430" b="1" dirty="0">
                <a:solidFill>
                  <a:srgbClr val="333F70"/>
                </a:solidFill>
                <a:latin typeface="Unbounded" pitchFamily="34" charset="0"/>
                <a:ea typeface="Unbounded" pitchFamily="34" charset="-122"/>
                <a:cs typeface="Unbounded" pitchFamily="34" charset="-120"/>
              </a:rPr>
              <a:t>Amenințări </a:t>
            </a:r>
            <a:r>
              <a:rPr lang="en-US" sz="2430" b="1" dirty="0" err="1">
                <a:solidFill>
                  <a:srgbClr val="333F70"/>
                </a:solidFill>
                <a:latin typeface="Unbounded" pitchFamily="34" charset="0"/>
                <a:ea typeface="Unbounded" pitchFamily="34" charset="-122"/>
                <a:cs typeface="Unbounded" pitchFamily="34" charset="-120"/>
              </a:rPr>
              <a:t>și</a:t>
            </a:r>
            <a:r>
              <a:rPr lang="en-US" sz="2430" b="1" dirty="0">
                <a:solidFill>
                  <a:srgbClr val="333F70"/>
                </a:solidFill>
                <a:latin typeface="Unbounded" pitchFamily="34" charset="0"/>
                <a:ea typeface="Unbounded" pitchFamily="34" charset="-122"/>
                <a:cs typeface="Unbounded" pitchFamily="34" charset="-120"/>
              </a:rPr>
              <a:t> </a:t>
            </a:r>
            <a:r>
              <a:rPr lang="ro-RO" sz="2430" b="1" dirty="0">
                <a:solidFill>
                  <a:srgbClr val="333F70"/>
                </a:solidFill>
                <a:latin typeface="Unbounded" pitchFamily="34" charset="0"/>
                <a:ea typeface="Unbounded" pitchFamily="34" charset="-122"/>
                <a:cs typeface="Unbounded" pitchFamily="34" charset="-120"/>
              </a:rPr>
              <a:t>c</a:t>
            </a:r>
            <a:r>
              <a:rPr lang="en-US" sz="2430" b="1" dirty="0" err="1">
                <a:solidFill>
                  <a:srgbClr val="333F70"/>
                </a:solidFill>
                <a:latin typeface="Unbounded" pitchFamily="34" charset="0"/>
                <a:ea typeface="Unbounded" pitchFamily="34" charset="-122"/>
                <a:cs typeface="Unbounded" pitchFamily="34" charset="-120"/>
              </a:rPr>
              <a:t>onservare</a:t>
            </a:r>
            <a:endParaRPr lang="en-US" sz="2430" dirty="0"/>
          </a:p>
        </p:txBody>
      </p:sp>
      <p:sp>
        <p:nvSpPr>
          <p:cNvPr id="10" name="Text 8"/>
          <p:cNvSpPr/>
          <p:nvPr/>
        </p:nvSpPr>
        <p:spPr>
          <a:xfrm>
            <a:off x="9881354" y="4017407"/>
            <a:ext cx="3898821" cy="2370296"/>
          </a:xfrm>
          <a:prstGeom prst="rect">
            <a:avLst/>
          </a:prstGeom>
          <a:noFill/>
          <a:ln/>
        </p:spPr>
        <p:txBody>
          <a:bodyPr wrap="square" rtlCol="0" anchor="t"/>
          <a:lstStyle/>
          <a:p>
            <a:pPr marL="0" indent="0">
              <a:lnSpc>
                <a:spcPts val="3110"/>
              </a:lnSpc>
              <a:buNone/>
            </a:pPr>
            <a:r>
              <a:rPr lang="en-US" sz="1944" dirty="0">
                <a:solidFill>
                  <a:srgbClr val="333F70"/>
                </a:solidFill>
                <a:latin typeface="Open Sans" pitchFamily="34" charset="0"/>
                <a:ea typeface="Open Sans" pitchFamily="34" charset="-122"/>
                <a:cs typeface="Open Sans" pitchFamily="34" charset="-120"/>
              </a:rPr>
              <a:t>Poluarea, supraexploatarea și schimbările climatice reprezintă amenințări majore pentru mediul acvatic, necesitând eforturi concertate de protejare a acestor ecosisteme fragile.</a:t>
            </a:r>
            <a:endParaRPr lang="en-US" sz="1944"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1034</Words>
  <Application>Microsoft Office PowerPoint</Application>
  <PresentationFormat>Довільний</PresentationFormat>
  <Paragraphs>86</Paragraphs>
  <Slides>10</Slides>
  <Notes>10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vt:i4>
      </vt:variant>
    </vt:vector>
  </HeadingPairs>
  <TitlesOfParts>
    <vt:vector size="14" baseType="lpstr">
      <vt:lpstr>Arial</vt:lpstr>
      <vt:lpstr>Open Sans</vt:lpstr>
      <vt:lpstr>Unbounded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Liliya Hovornyan</cp:lastModifiedBy>
  <cp:revision>2</cp:revision>
  <dcterms:created xsi:type="dcterms:W3CDTF">2024-07-02T11:41:14Z</dcterms:created>
  <dcterms:modified xsi:type="dcterms:W3CDTF">2024-07-02T11:46:04Z</dcterms:modified>
</cp:coreProperties>
</file>