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49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46419" y="2485549"/>
            <a:ext cx="4881443" cy="3258383"/>
          </a:xfrm>
          <a:prstGeom prst="rect">
            <a:avLst/>
          </a:prstGeom>
        </p:spPr>
      </p:pic>
      <p:sp>
        <p:nvSpPr>
          <p:cNvPr id="6" name="Text 2"/>
          <p:cNvSpPr/>
          <p:nvPr/>
        </p:nvSpPr>
        <p:spPr>
          <a:xfrm>
            <a:off x="846773" y="665798"/>
            <a:ext cx="7450455" cy="3130034"/>
          </a:xfrm>
          <a:prstGeom prst="rect">
            <a:avLst/>
          </a:prstGeom>
          <a:noFill/>
          <a:ln/>
        </p:spPr>
        <p:txBody>
          <a:bodyPr wrap="square" rtlCol="0" anchor="t"/>
          <a:lstStyle/>
          <a:p>
            <a:pPr marL="0" indent="0" algn="ctr">
              <a:lnSpc>
                <a:spcPts val="8216"/>
              </a:lnSpc>
              <a:buNone/>
            </a:pPr>
            <a:r>
              <a:rPr lang="en-US" sz="6573" b="1" dirty="0">
                <a:solidFill>
                  <a:srgbClr val="233939"/>
                </a:solidFill>
                <a:latin typeface="Syne" pitchFamily="34" charset="0"/>
                <a:ea typeface="Syne" pitchFamily="34" charset="-122"/>
                <a:cs typeface="Syne" pitchFamily="34" charset="-120"/>
              </a:rPr>
              <a:t>Statele medievale în Europa</a:t>
            </a:r>
            <a:endParaRPr lang="en-US" sz="6573" dirty="0"/>
          </a:p>
        </p:txBody>
      </p:sp>
      <p:sp>
        <p:nvSpPr>
          <p:cNvPr id="7" name="Text 3"/>
          <p:cNvSpPr/>
          <p:nvPr/>
        </p:nvSpPr>
        <p:spPr>
          <a:xfrm>
            <a:off x="846773" y="4158734"/>
            <a:ext cx="7450455" cy="2709505"/>
          </a:xfrm>
          <a:prstGeom prst="rect">
            <a:avLst/>
          </a:prstGeom>
          <a:noFill/>
          <a:ln/>
        </p:spPr>
        <p:txBody>
          <a:bodyPr wrap="square" rtlCol="0" anchor="t"/>
          <a:lstStyle/>
          <a:p>
            <a:pPr marL="0" indent="0">
              <a:lnSpc>
                <a:spcPts val="3048"/>
              </a:lnSpc>
              <a:buNone/>
            </a:pPr>
            <a:r>
              <a:rPr lang="en-US" sz="1905" dirty="0">
                <a:solidFill>
                  <a:srgbClr val="3B4E4E"/>
                </a:solidFill>
                <a:latin typeface="Overpass" pitchFamily="34" charset="0"/>
                <a:ea typeface="Overpass" pitchFamily="34" charset="-122"/>
                <a:cs typeface="Overpass" pitchFamily="34" charset="-120"/>
              </a:rPr>
              <a:t>Europa medievală a fost marcată de apariția și ascensiunea mai multor state puternice, care au jucat un rol decisiv în shaping-ul istoriei și culturii continentale. Aceste state, cu monarhii, nobiliți și clericii lor, au creat o lume fascinantă, în care rivalități, conflicte și alianțe au modelat cursul evenimentelor. În această introducere, vom explora trei dintre aceste state medievale influente: Franța, Anglia și Imperiul Romano-German.</a:t>
            </a:r>
            <a:endParaRPr lang="en-US" sz="1905" dirty="0"/>
          </a:p>
        </p:txBody>
      </p:sp>
      <p:sp>
        <p:nvSpPr>
          <p:cNvPr id="9" name="Text 5"/>
          <p:cNvSpPr/>
          <p:nvPr/>
        </p:nvSpPr>
        <p:spPr>
          <a:xfrm>
            <a:off x="966430" y="7303294"/>
            <a:ext cx="147637" cy="97512"/>
          </a:xfrm>
          <a:prstGeom prst="rect">
            <a:avLst/>
          </a:prstGeom>
          <a:noFill/>
          <a:ln/>
        </p:spPr>
        <p:txBody>
          <a:bodyPr wrap="none" rtlCol="0" anchor="t"/>
          <a:lstStyle/>
          <a:p>
            <a:pPr marL="0" indent="0" algn="ctr">
              <a:lnSpc>
                <a:spcPts val="768"/>
              </a:lnSpc>
              <a:buNone/>
            </a:pPr>
            <a:r>
              <a:rPr lang="en-US" sz="768" dirty="0">
                <a:solidFill>
                  <a:srgbClr val="FFFFFF"/>
                </a:solidFill>
                <a:latin typeface="Overpass" pitchFamily="34" charset="0"/>
                <a:ea typeface="Overpass" pitchFamily="34" charset="-122"/>
                <a:cs typeface="Overpass"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31386"/>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14630400" cy="2910840"/>
          </a:xfrm>
          <a:prstGeom prst="rect">
            <a:avLst/>
          </a:prstGeom>
        </p:spPr>
      </p:pic>
      <p:sp>
        <p:nvSpPr>
          <p:cNvPr id="5" name="Text 2"/>
          <p:cNvSpPr/>
          <p:nvPr/>
        </p:nvSpPr>
        <p:spPr>
          <a:xfrm>
            <a:off x="954881" y="3551158"/>
            <a:ext cx="12720637" cy="1455420"/>
          </a:xfrm>
          <a:prstGeom prst="rect">
            <a:avLst/>
          </a:prstGeom>
          <a:noFill/>
          <a:ln/>
        </p:spPr>
        <p:txBody>
          <a:bodyPr wrap="square" rtlCol="0" anchor="t"/>
          <a:lstStyle/>
          <a:p>
            <a:pPr marL="0" indent="0" algn="ctr">
              <a:lnSpc>
                <a:spcPts val="5730"/>
              </a:lnSpc>
              <a:buNone/>
            </a:pPr>
            <a:r>
              <a:rPr lang="en-US" sz="4584" b="1" dirty="0">
                <a:solidFill>
                  <a:srgbClr val="233939"/>
                </a:solidFill>
                <a:latin typeface="Syne" pitchFamily="34" charset="0"/>
                <a:ea typeface="Syne" pitchFamily="34" charset="-122"/>
                <a:cs typeface="Syne" pitchFamily="34" charset="-120"/>
              </a:rPr>
              <a:t>Moștenirea statelor medievale </a:t>
            </a:r>
            <a:r>
              <a:rPr lang="en-US" sz="4584" b="1" dirty="0" err="1">
                <a:solidFill>
                  <a:srgbClr val="233939"/>
                </a:solidFill>
                <a:latin typeface="Syne" pitchFamily="34" charset="0"/>
                <a:ea typeface="Syne" pitchFamily="34" charset="-122"/>
                <a:cs typeface="Syne" pitchFamily="34" charset="-120"/>
              </a:rPr>
              <a:t>în</a:t>
            </a:r>
            <a:r>
              <a:rPr lang="en-US" sz="4584" b="1" dirty="0">
                <a:solidFill>
                  <a:srgbClr val="233939"/>
                </a:solidFill>
                <a:latin typeface="Syne" pitchFamily="34" charset="0"/>
                <a:ea typeface="Syne" pitchFamily="34" charset="-122"/>
                <a:cs typeface="Syne" pitchFamily="34" charset="-120"/>
              </a:rPr>
              <a:t> Europa </a:t>
            </a:r>
            <a:r>
              <a:rPr lang="en-US" sz="4584" b="1" dirty="0" err="1">
                <a:solidFill>
                  <a:srgbClr val="233939"/>
                </a:solidFill>
                <a:latin typeface="Syne" pitchFamily="34" charset="0"/>
                <a:ea typeface="Syne" pitchFamily="34" charset="-122"/>
                <a:cs typeface="Syne" pitchFamily="34" charset="-120"/>
              </a:rPr>
              <a:t>modernă</a:t>
            </a:r>
            <a:endParaRPr lang="en-US" sz="4584" dirty="0"/>
          </a:p>
        </p:txBody>
      </p:sp>
      <p:sp>
        <p:nvSpPr>
          <p:cNvPr id="6" name="Text 3"/>
          <p:cNvSpPr/>
          <p:nvPr/>
        </p:nvSpPr>
        <p:spPr>
          <a:xfrm>
            <a:off x="954881" y="5355788"/>
            <a:ext cx="12720637" cy="2235279"/>
          </a:xfrm>
          <a:prstGeom prst="rect">
            <a:avLst/>
          </a:prstGeom>
          <a:noFill/>
          <a:ln/>
        </p:spPr>
        <p:txBody>
          <a:bodyPr wrap="square" rtlCol="0" anchor="t"/>
          <a:lstStyle/>
          <a:p>
            <a:pPr marL="0" indent="0">
              <a:lnSpc>
                <a:spcPts val="2934"/>
              </a:lnSpc>
              <a:buNone/>
            </a:pPr>
            <a:r>
              <a:rPr lang="en-US" sz="1834" dirty="0">
                <a:solidFill>
                  <a:srgbClr val="3B4E4E"/>
                </a:solidFill>
                <a:latin typeface="Overpass" pitchFamily="34" charset="0"/>
                <a:ea typeface="Overpass" pitchFamily="34" charset="-122"/>
                <a:cs typeface="Overpass" pitchFamily="34" charset="-120"/>
              </a:rPr>
              <a:t>Statele medievale discutate - Franța, Anglia și Imperiul Romano-German - au lăsat o amprentă profundă asupra Europei moderne. Structurile politice, sociale și culturale instituite în Evul Mediu au continuat să influențeze evoluția acestor entități în secolele următoare. Sisteme precum monarhia, sistemul feudal, sau conflictele religioase și teritoriale au modelat formarea statelor-națiune și a modernității europene. Moștenirea acestor state medievale este încă resimțită în zilele noastre, iar înțelegerea trecutului reprezintă o cheie esențială pentru a aprecia complexitatea prezentului continent european.</a:t>
            </a:r>
            <a:endParaRPr lang="en-US" sz="183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864037" y="834271"/>
            <a:ext cx="12902327" cy="1543050"/>
          </a:xfrm>
          <a:prstGeom prst="rect">
            <a:avLst/>
          </a:prstGeom>
          <a:noFill/>
          <a:ln/>
        </p:spPr>
        <p:txBody>
          <a:bodyPr wrap="square" rtlCol="0" anchor="t"/>
          <a:lstStyle/>
          <a:p>
            <a:pPr marL="0" indent="0">
              <a:lnSpc>
                <a:spcPts val="6075"/>
              </a:lnSpc>
              <a:buNone/>
            </a:pPr>
            <a:r>
              <a:rPr lang="en-US" sz="4860" b="1" dirty="0">
                <a:solidFill>
                  <a:srgbClr val="233939"/>
                </a:solidFill>
                <a:latin typeface="Syne" pitchFamily="34" charset="0"/>
                <a:ea typeface="Syne" pitchFamily="34" charset="-122"/>
                <a:cs typeface="Syne" pitchFamily="34" charset="-120"/>
              </a:rPr>
              <a:t>Franța: Monarhia capețiană și expansiunea teritorială</a:t>
            </a:r>
            <a:endParaRPr lang="en-US" sz="4860" dirty="0"/>
          </a:p>
        </p:txBody>
      </p:sp>
      <p:sp>
        <p:nvSpPr>
          <p:cNvPr id="5" name="Text 3"/>
          <p:cNvSpPr/>
          <p:nvPr/>
        </p:nvSpPr>
        <p:spPr>
          <a:xfrm>
            <a:off x="864037" y="2994422"/>
            <a:ext cx="3271004" cy="385763"/>
          </a:xfrm>
          <a:prstGeom prst="rect">
            <a:avLst/>
          </a:prstGeom>
          <a:noFill/>
          <a:ln/>
        </p:spPr>
        <p:txBody>
          <a:bodyPr wrap="none" rtlCol="0" anchor="t"/>
          <a:lstStyle/>
          <a:p>
            <a:pPr marL="0" indent="0">
              <a:lnSpc>
                <a:spcPts val="3038"/>
              </a:lnSpc>
              <a:buNone/>
            </a:pPr>
            <a:r>
              <a:rPr lang="en-US" sz="2430" b="1" dirty="0">
                <a:solidFill>
                  <a:srgbClr val="233939"/>
                </a:solidFill>
                <a:latin typeface="Syne" pitchFamily="34" charset="0"/>
                <a:ea typeface="Syne" pitchFamily="34" charset="-122"/>
                <a:cs typeface="Syne" pitchFamily="34" charset="-120"/>
              </a:rPr>
              <a:t>Dinastie Capețiană</a:t>
            </a:r>
            <a:endParaRPr lang="en-US" sz="2430" dirty="0"/>
          </a:p>
        </p:txBody>
      </p:sp>
      <p:sp>
        <p:nvSpPr>
          <p:cNvPr id="6" name="Text 4"/>
          <p:cNvSpPr/>
          <p:nvPr/>
        </p:nvSpPr>
        <p:spPr>
          <a:xfrm>
            <a:off x="864037" y="3627001"/>
            <a:ext cx="3898821" cy="2765346"/>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Începând cu Hugh Capet în 987, Dinastia Capețiană a condus Franța pentru aproape 350 de ani. Aceștia au consolidat treptat puterea monarhiei, concentrându-se pe extinderea teritoriilor și centralizarea guvernării.</a:t>
            </a:r>
            <a:endParaRPr lang="en-US" sz="1944" dirty="0"/>
          </a:p>
        </p:txBody>
      </p:sp>
      <p:sp>
        <p:nvSpPr>
          <p:cNvPr id="7" name="Text 5"/>
          <p:cNvSpPr/>
          <p:nvPr/>
        </p:nvSpPr>
        <p:spPr>
          <a:xfrm>
            <a:off x="5372695" y="2994422"/>
            <a:ext cx="3898821" cy="771525"/>
          </a:xfrm>
          <a:prstGeom prst="rect">
            <a:avLst/>
          </a:prstGeom>
          <a:noFill/>
          <a:ln/>
        </p:spPr>
        <p:txBody>
          <a:bodyPr wrap="square" rtlCol="0" anchor="t"/>
          <a:lstStyle/>
          <a:p>
            <a:pPr marL="0" indent="0">
              <a:lnSpc>
                <a:spcPts val="3038"/>
              </a:lnSpc>
              <a:buNone/>
            </a:pPr>
            <a:r>
              <a:rPr lang="en-US" sz="2430" b="1" dirty="0">
                <a:solidFill>
                  <a:srgbClr val="233939"/>
                </a:solidFill>
                <a:latin typeface="Syne" pitchFamily="34" charset="0"/>
                <a:ea typeface="Syne" pitchFamily="34" charset="-122"/>
                <a:cs typeface="Syne" pitchFamily="34" charset="-120"/>
              </a:rPr>
              <a:t>Expansiunea Teritorială</a:t>
            </a:r>
            <a:endParaRPr lang="en-US" sz="2430" dirty="0"/>
          </a:p>
        </p:txBody>
      </p:sp>
      <p:sp>
        <p:nvSpPr>
          <p:cNvPr id="8" name="Text 6"/>
          <p:cNvSpPr/>
          <p:nvPr/>
        </p:nvSpPr>
        <p:spPr>
          <a:xfrm>
            <a:off x="5372695" y="4012763"/>
            <a:ext cx="3898821" cy="3160395"/>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Sub conducerea capețienilor, Franța a cunoscut o perioadă de expansiune teritorială semnificativă. Aceștia au încorporat zone precum Normandia, Aquitania și Champagne, transformând Franța într-un regat puternic și influent în Europa medievală.</a:t>
            </a:r>
            <a:endParaRPr lang="en-US" sz="1944" dirty="0"/>
          </a:p>
        </p:txBody>
      </p:sp>
      <p:sp>
        <p:nvSpPr>
          <p:cNvPr id="9" name="Text 7"/>
          <p:cNvSpPr/>
          <p:nvPr/>
        </p:nvSpPr>
        <p:spPr>
          <a:xfrm>
            <a:off x="9881354" y="2994422"/>
            <a:ext cx="3086100" cy="385763"/>
          </a:xfrm>
          <a:prstGeom prst="rect">
            <a:avLst/>
          </a:prstGeom>
          <a:noFill/>
          <a:ln/>
        </p:spPr>
        <p:txBody>
          <a:bodyPr wrap="none" rtlCol="0" anchor="t"/>
          <a:lstStyle/>
          <a:p>
            <a:pPr marL="0" indent="0">
              <a:lnSpc>
                <a:spcPts val="3038"/>
              </a:lnSpc>
              <a:buNone/>
            </a:pPr>
            <a:r>
              <a:rPr lang="en-US" sz="2430" b="1" dirty="0">
                <a:solidFill>
                  <a:srgbClr val="233939"/>
                </a:solidFill>
                <a:latin typeface="Syne" pitchFamily="34" charset="0"/>
                <a:ea typeface="Syne" pitchFamily="34" charset="-122"/>
                <a:cs typeface="Syne" pitchFamily="34" charset="-120"/>
              </a:rPr>
              <a:t>Instituții Centrale</a:t>
            </a:r>
            <a:endParaRPr lang="en-US" sz="2430" dirty="0"/>
          </a:p>
        </p:txBody>
      </p:sp>
      <p:sp>
        <p:nvSpPr>
          <p:cNvPr id="10" name="Text 8"/>
          <p:cNvSpPr/>
          <p:nvPr/>
        </p:nvSpPr>
        <p:spPr>
          <a:xfrm>
            <a:off x="9881354" y="3627001"/>
            <a:ext cx="3898821" cy="3160395"/>
          </a:xfrm>
          <a:prstGeom prst="rect">
            <a:avLst/>
          </a:prstGeom>
          <a:noFill/>
          <a:ln/>
        </p:spPr>
        <p:txBody>
          <a:bodyPr wrap="square" rtlCol="0" anchor="t"/>
          <a:lstStyle/>
          <a:p>
            <a:pPr marL="0" indent="0">
              <a:lnSpc>
                <a:spcPts val="3110"/>
              </a:lnSpc>
              <a:buNone/>
            </a:pPr>
            <a:r>
              <a:rPr lang="en-US" sz="1944" dirty="0">
                <a:solidFill>
                  <a:srgbClr val="3B4E4E"/>
                </a:solidFill>
                <a:latin typeface="Overpass" pitchFamily="34" charset="0"/>
                <a:ea typeface="Overpass" pitchFamily="34" charset="-122"/>
                <a:cs typeface="Overpass" pitchFamily="34" charset="-120"/>
              </a:rPr>
              <a:t>Monarhia capețiană a dezvoltat instituții centrale puternice, cum ar fi Parlamentul și Curtea Regală, pentru a guverna eficient un teritoriu tot mai vast. Această centralizare a puterii a permis Franței să joace un rol crucial în evenimentele europene ale vremii.</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496610"/>
            <a:ext cx="5054322" cy="7236262"/>
          </a:xfrm>
          <a:prstGeom prst="rect">
            <a:avLst/>
          </a:prstGeom>
        </p:spPr>
      </p:pic>
      <p:sp>
        <p:nvSpPr>
          <p:cNvPr id="6" name="Text 2"/>
          <p:cNvSpPr/>
          <p:nvPr/>
        </p:nvSpPr>
        <p:spPr>
          <a:xfrm>
            <a:off x="6091238" y="949166"/>
            <a:ext cx="7934325" cy="1080135"/>
          </a:xfrm>
          <a:prstGeom prst="rect">
            <a:avLst/>
          </a:prstGeom>
          <a:noFill/>
          <a:ln/>
        </p:spPr>
        <p:txBody>
          <a:bodyPr wrap="square" rtlCol="0" anchor="t"/>
          <a:lstStyle/>
          <a:p>
            <a:pPr marL="0" indent="0">
              <a:lnSpc>
                <a:spcPts val="4253"/>
              </a:lnSpc>
              <a:buNone/>
            </a:pPr>
            <a:r>
              <a:rPr lang="en-US" sz="3402" b="1" dirty="0">
                <a:solidFill>
                  <a:srgbClr val="233939"/>
                </a:solidFill>
                <a:latin typeface="Syne" pitchFamily="34" charset="0"/>
                <a:ea typeface="Syne" pitchFamily="34" charset="-122"/>
                <a:cs typeface="Syne" pitchFamily="34" charset="-120"/>
              </a:rPr>
              <a:t>Anglia: Dinastia normandă și conflictul cu Franța</a:t>
            </a:r>
            <a:endParaRPr lang="en-US" sz="3402" dirty="0"/>
          </a:p>
        </p:txBody>
      </p:sp>
      <p:sp>
        <p:nvSpPr>
          <p:cNvPr id="7" name="Shape 3"/>
          <p:cNvSpPr/>
          <p:nvPr/>
        </p:nvSpPr>
        <p:spPr>
          <a:xfrm>
            <a:off x="6333173" y="2288500"/>
            <a:ext cx="34528" cy="4991814"/>
          </a:xfrm>
          <a:prstGeom prst="roundRect">
            <a:avLst>
              <a:gd name="adj" fmla="val 225237"/>
            </a:avLst>
          </a:prstGeom>
          <a:solidFill>
            <a:srgbClr val="C3D4CC"/>
          </a:solidFill>
          <a:ln/>
        </p:spPr>
      </p:sp>
      <p:sp>
        <p:nvSpPr>
          <p:cNvPr id="8" name="Shape 4"/>
          <p:cNvSpPr/>
          <p:nvPr/>
        </p:nvSpPr>
        <p:spPr>
          <a:xfrm>
            <a:off x="6544806" y="2659856"/>
            <a:ext cx="604837" cy="34528"/>
          </a:xfrm>
          <a:prstGeom prst="roundRect">
            <a:avLst>
              <a:gd name="adj" fmla="val 225237"/>
            </a:avLst>
          </a:prstGeom>
          <a:solidFill>
            <a:srgbClr val="C3D4CC"/>
          </a:solidFill>
          <a:ln/>
        </p:spPr>
      </p:sp>
      <p:sp>
        <p:nvSpPr>
          <p:cNvPr id="9" name="Shape 5"/>
          <p:cNvSpPr/>
          <p:nvPr/>
        </p:nvSpPr>
        <p:spPr>
          <a:xfrm>
            <a:off x="6156067" y="2482810"/>
            <a:ext cx="388739" cy="388739"/>
          </a:xfrm>
          <a:prstGeom prst="roundRect">
            <a:avLst>
              <a:gd name="adj" fmla="val 20006"/>
            </a:avLst>
          </a:prstGeom>
          <a:solidFill>
            <a:srgbClr val="DDEEE6"/>
          </a:solidFill>
          <a:ln w="7620">
            <a:solidFill>
              <a:srgbClr val="C3D4CC"/>
            </a:solidFill>
            <a:prstDash val="solid"/>
          </a:ln>
        </p:spPr>
      </p:sp>
      <p:sp>
        <p:nvSpPr>
          <p:cNvPr id="10" name="Text 6"/>
          <p:cNvSpPr/>
          <p:nvPr/>
        </p:nvSpPr>
        <p:spPr>
          <a:xfrm>
            <a:off x="6299775" y="2547580"/>
            <a:ext cx="101203" cy="259199"/>
          </a:xfrm>
          <a:prstGeom prst="rect">
            <a:avLst/>
          </a:prstGeom>
          <a:noFill/>
          <a:ln/>
        </p:spPr>
        <p:txBody>
          <a:bodyPr wrap="none" rtlCol="0" anchor="t"/>
          <a:lstStyle/>
          <a:p>
            <a:pPr marL="0" indent="0" algn="ctr">
              <a:lnSpc>
                <a:spcPts val="2041"/>
              </a:lnSpc>
              <a:buNone/>
            </a:pPr>
            <a:r>
              <a:rPr lang="en-US" sz="2041" b="1" dirty="0">
                <a:solidFill>
                  <a:srgbClr val="3B4E4E"/>
                </a:solidFill>
                <a:latin typeface="Syne" pitchFamily="34" charset="0"/>
                <a:ea typeface="Syne" pitchFamily="34" charset="-122"/>
                <a:cs typeface="Syne" pitchFamily="34" charset="-120"/>
              </a:rPr>
              <a:t>1</a:t>
            </a:r>
            <a:endParaRPr lang="en-US" sz="2041" dirty="0"/>
          </a:p>
        </p:txBody>
      </p:sp>
      <p:sp>
        <p:nvSpPr>
          <p:cNvPr id="11" name="Text 7"/>
          <p:cNvSpPr/>
          <p:nvPr/>
        </p:nvSpPr>
        <p:spPr>
          <a:xfrm>
            <a:off x="7300913" y="2461260"/>
            <a:ext cx="2520791"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Cucerirea Normandă</a:t>
            </a:r>
            <a:endParaRPr lang="en-US" sz="1701" dirty="0"/>
          </a:p>
        </p:txBody>
      </p:sp>
      <p:sp>
        <p:nvSpPr>
          <p:cNvPr id="12" name="Text 8"/>
          <p:cNvSpPr/>
          <p:nvPr/>
        </p:nvSpPr>
        <p:spPr>
          <a:xfrm>
            <a:off x="7300913" y="2834759"/>
            <a:ext cx="6724650" cy="829747"/>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În 1066, William, Duce de Normandia, a invadat și cucerit Anglia, inaugurând o nouă dinastie normandă. Această cucerire a adus schimbări semnificative în structura socială, politică și militară a Angliei medievale.</a:t>
            </a:r>
            <a:endParaRPr lang="en-US" sz="1361" dirty="0"/>
          </a:p>
        </p:txBody>
      </p:sp>
      <p:sp>
        <p:nvSpPr>
          <p:cNvPr id="13" name="Shape 9"/>
          <p:cNvSpPr/>
          <p:nvPr/>
        </p:nvSpPr>
        <p:spPr>
          <a:xfrm>
            <a:off x="6544806" y="4381381"/>
            <a:ext cx="604837" cy="34528"/>
          </a:xfrm>
          <a:prstGeom prst="roundRect">
            <a:avLst>
              <a:gd name="adj" fmla="val 225237"/>
            </a:avLst>
          </a:prstGeom>
          <a:solidFill>
            <a:srgbClr val="C3D4CC"/>
          </a:solidFill>
          <a:ln/>
        </p:spPr>
      </p:sp>
      <p:sp>
        <p:nvSpPr>
          <p:cNvPr id="14" name="Shape 10"/>
          <p:cNvSpPr/>
          <p:nvPr/>
        </p:nvSpPr>
        <p:spPr>
          <a:xfrm>
            <a:off x="6156067" y="4204335"/>
            <a:ext cx="388739" cy="388739"/>
          </a:xfrm>
          <a:prstGeom prst="roundRect">
            <a:avLst>
              <a:gd name="adj" fmla="val 20006"/>
            </a:avLst>
          </a:prstGeom>
          <a:solidFill>
            <a:srgbClr val="DDEEE6"/>
          </a:solidFill>
          <a:ln w="7620">
            <a:solidFill>
              <a:srgbClr val="C3D4CC"/>
            </a:solidFill>
            <a:prstDash val="solid"/>
          </a:ln>
        </p:spPr>
      </p:sp>
      <p:sp>
        <p:nvSpPr>
          <p:cNvPr id="15" name="Text 11"/>
          <p:cNvSpPr/>
          <p:nvPr/>
        </p:nvSpPr>
        <p:spPr>
          <a:xfrm>
            <a:off x="6269534" y="4269105"/>
            <a:ext cx="161806" cy="259199"/>
          </a:xfrm>
          <a:prstGeom prst="rect">
            <a:avLst/>
          </a:prstGeom>
          <a:noFill/>
          <a:ln/>
        </p:spPr>
        <p:txBody>
          <a:bodyPr wrap="none" rtlCol="0" anchor="t"/>
          <a:lstStyle/>
          <a:p>
            <a:pPr marL="0" indent="0" algn="ctr">
              <a:lnSpc>
                <a:spcPts val="2041"/>
              </a:lnSpc>
              <a:buNone/>
            </a:pPr>
            <a:r>
              <a:rPr lang="en-US" sz="2041" b="1" dirty="0">
                <a:solidFill>
                  <a:srgbClr val="3B4E4E"/>
                </a:solidFill>
                <a:latin typeface="Syne" pitchFamily="34" charset="0"/>
                <a:ea typeface="Syne" pitchFamily="34" charset="-122"/>
                <a:cs typeface="Syne" pitchFamily="34" charset="-120"/>
              </a:rPr>
              <a:t>2</a:t>
            </a:r>
            <a:endParaRPr lang="en-US" sz="2041" dirty="0"/>
          </a:p>
        </p:txBody>
      </p:sp>
      <p:sp>
        <p:nvSpPr>
          <p:cNvPr id="16" name="Text 12"/>
          <p:cNvSpPr/>
          <p:nvPr/>
        </p:nvSpPr>
        <p:spPr>
          <a:xfrm>
            <a:off x="7300913" y="4182785"/>
            <a:ext cx="2288143"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Conflicte cu Franța</a:t>
            </a:r>
            <a:endParaRPr lang="en-US" sz="1701" dirty="0"/>
          </a:p>
        </p:txBody>
      </p:sp>
      <p:sp>
        <p:nvSpPr>
          <p:cNvPr id="17" name="Text 13"/>
          <p:cNvSpPr/>
          <p:nvPr/>
        </p:nvSpPr>
        <p:spPr>
          <a:xfrm>
            <a:off x="7300913" y="4556284"/>
            <a:ext cx="6724650" cy="829747"/>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Noua dinastie normandă a intrat rapid în conflict cu Franța, datorită revendicărilor teritoriale și rivalității acerbe dintre cele două puteri. Războaiele dintre Anglia și Franța au marcat o perioadă lungă de tensiuni și confruntări în Europa medievală.</a:t>
            </a:r>
            <a:endParaRPr lang="en-US" sz="1361" dirty="0"/>
          </a:p>
        </p:txBody>
      </p:sp>
      <p:sp>
        <p:nvSpPr>
          <p:cNvPr id="18" name="Shape 14"/>
          <p:cNvSpPr/>
          <p:nvPr/>
        </p:nvSpPr>
        <p:spPr>
          <a:xfrm>
            <a:off x="6544806" y="6102906"/>
            <a:ext cx="604837" cy="34528"/>
          </a:xfrm>
          <a:prstGeom prst="roundRect">
            <a:avLst>
              <a:gd name="adj" fmla="val 225237"/>
            </a:avLst>
          </a:prstGeom>
          <a:solidFill>
            <a:srgbClr val="C3D4CC"/>
          </a:solidFill>
          <a:ln/>
        </p:spPr>
      </p:sp>
      <p:sp>
        <p:nvSpPr>
          <p:cNvPr id="19" name="Shape 15"/>
          <p:cNvSpPr/>
          <p:nvPr/>
        </p:nvSpPr>
        <p:spPr>
          <a:xfrm>
            <a:off x="6156067" y="5925860"/>
            <a:ext cx="388739" cy="388739"/>
          </a:xfrm>
          <a:prstGeom prst="roundRect">
            <a:avLst>
              <a:gd name="adj" fmla="val 20006"/>
            </a:avLst>
          </a:prstGeom>
          <a:solidFill>
            <a:srgbClr val="DDEEE6"/>
          </a:solidFill>
          <a:ln w="7620">
            <a:solidFill>
              <a:srgbClr val="C3D4CC"/>
            </a:solidFill>
            <a:prstDash val="solid"/>
          </a:ln>
        </p:spPr>
      </p:sp>
      <p:sp>
        <p:nvSpPr>
          <p:cNvPr id="20" name="Text 16"/>
          <p:cNvSpPr/>
          <p:nvPr/>
        </p:nvSpPr>
        <p:spPr>
          <a:xfrm>
            <a:off x="6267271" y="5990630"/>
            <a:ext cx="166211" cy="259199"/>
          </a:xfrm>
          <a:prstGeom prst="rect">
            <a:avLst/>
          </a:prstGeom>
          <a:noFill/>
          <a:ln/>
        </p:spPr>
        <p:txBody>
          <a:bodyPr wrap="none" rtlCol="0" anchor="t"/>
          <a:lstStyle/>
          <a:p>
            <a:pPr marL="0" indent="0" algn="ctr">
              <a:lnSpc>
                <a:spcPts val="2041"/>
              </a:lnSpc>
              <a:buNone/>
            </a:pPr>
            <a:r>
              <a:rPr lang="en-US" sz="2041" b="1" dirty="0">
                <a:solidFill>
                  <a:srgbClr val="3B4E4E"/>
                </a:solidFill>
                <a:latin typeface="Syne" pitchFamily="34" charset="0"/>
                <a:ea typeface="Syne" pitchFamily="34" charset="-122"/>
                <a:cs typeface="Syne" pitchFamily="34" charset="-120"/>
              </a:rPr>
              <a:t>3</a:t>
            </a:r>
            <a:endParaRPr lang="en-US" sz="2041" dirty="0"/>
          </a:p>
        </p:txBody>
      </p:sp>
      <p:sp>
        <p:nvSpPr>
          <p:cNvPr id="21" name="Text 17"/>
          <p:cNvSpPr/>
          <p:nvPr/>
        </p:nvSpPr>
        <p:spPr>
          <a:xfrm>
            <a:off x="7300913" y="5904309"/>
            <a:ext cx="2160270"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Sistemul Feudal</a:t>
            </a:r>
            <a:endParaRPr lang="en-US" sz="1701" dirty="0"/>
          </a:p>
        </p:txBody>
      </p:sp>
      <p:sp>
        <p:nvSpPr>
          <p:cNvPr id="22" name="Text 18"/>
          <p:cNvSpPr/>
          <p:nvPr/>
        </p:nvSpPr>
        <p:spPr>
          <a:xfrm>
            <a:off x="7300913" y="6277808"/>
            <a:ext cx="6724650" cy="829747"/>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Regatul Angliei a adoptat sistemul feudal, cu o ierarhie rigidă de vasalitate și obligații mutuale între nobili și rege. Această structură a permis Angliei să-și consolideze puterea militară și să se proiecteze ca o forță de temut în Europa.</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1051048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5486400" cy="10510480"/>
          </a:xfrm>
          <a:prstGeom prst="rect">
            <a:avLst/>
          </a:prstGeom>
        </p:spPr>
      </p:pic>
      <p:pic>
        <p:nvPicPr>
          <p:cNvPr id="5" name="Image 1" descr="preencoded.png"/>
          <p:cNvPicPr>
            <a:picLocks noChangeAspect="1"/>
          </p:cNvPicPr>
          <p:nvPr/>
        </p:nvPicPr>
        <p:blipFill>
          <a:blip r:embed="rId4"/>
          <a:stretch>
            <a:fillRect/>
          </a:stretch>
        </p:blipFill>
        <p:spPr>
          <a:xfrm>
            <a:off x="215979" y="2382679"/>
            <a:ext cx="5054322" cy="5745123"/>
          </a:xfrm>
          <a:prstGeom prst="rect">
            <a:avLst/>
          </a:prstGeom>
        </p:spPr>
      </p:pic>
      <p:sp>
        <p:nvSpPr>
          <p:cNvPr id="6" name="Text 2"/>
          <p:cNvSpPr/>
          <p:nvPr/>
        </p:nvSpPr>
        <p:spPr>
          <a:xfrm>
            <a:off x="6091238" y="475178"/>
            <a:ext cx="7934325" cy="1620203"/>
          </a:xfrm>
          <a:prstGeom prst="rect">
            <a:avLst/>
          </a:prstGeom>
          <a:noFill/>
          <a:ln/>
        </p:spPr>
        <p:txBody>
          <a:bodyPr wrap="square" rtlCol="0" anchor="t"/>
          <a:lstStyle/>
          <a:p>
            <a:pPr marL="0" indent="0">
              <a:lnSpc>
                <a:spcPts val="4253"/>
              </a:lnSpc>
              <a:buNone/>
            </a:pPr>
            <a:r>
              <a:rPr lang="en-US" sz="3402" b="1" dirty="0">
                <a:solidFill>
                  <a:srgbClr val="233939"/>
                </a:solidFill>
                <a:latin typeface="Syne" pitchFamily="34" charset="0"/>
                <a:ea typeface="Syne" pitchFamily="34" charset="-122"/>
                <a:cs typeface="Syne" pitchFamily="34" charset="-120"/>
              </a:rPr>
              <a:t>Imperiul Romano-German: </a:t>
            </a:r>
            <a:r>
              <a:rPr lang="en-US" sz="3402" b="1" dirty="0" err="1">
                <a:solidFill>
                  <a:srgbClr val="233939"/>
                </a:solidFill>
                <a:latin typeface="Syne" pitchFamily="34" charset="0"/>
                <a:ea typeface="Syne" pitchFamily="34" charset="-122"/>
                <a:cs typeface="Syne" pitchFamily="34" charset="-120"/>
              </a:rPr>
              <a:t>Impriu</a:t>
            </a:r>
            <a:r>
              <a:rPr lang="ro-RO" sz="3402" b="1" dirty="0">
                <a:solidFill>
                  <a:srgbClr val="233939"/>
                </a:solidFill>
                <a:latin typeface="Syne" pitchFamily="34" charset="0"/>
                <a:ea typeface="Syne" pitchFamily="34" charset="-122"/>
                <a:cs typeface="Syne" pitchFamily="34" charset="-120"/>
              </a:rPr>
              <a:t>l</a:t>
            </a:r>
            <a:r>
              <a:rPr lang="en-US" sz="3402" b="1" dirty="0">
                <a:solidFill>
                  <a:srgbClr val="233939"/>
                </a:solidFill>
                <a:latin typeface="Syne" pitchFamily="34" charset="0"/>
                <a:ea typeface="Syne" pitchFamily="34" charset="-122"/>
                <a:cs typeface="Syne" pitchFamily="34" charset="-120"/>
              </a:rPr>
              <a:t> Roman și lupta pentru putere</a:t>
            </a:r>
            <a:endParaRPr lang="en-US" sz="3402" dirty="0"/>
          </a:p>
        </p:txBody>
      </p:sp>
      <p:pic>
        <p:nvPicPr>
          <p:cNvPr id="7" name="Image 2" descr="preencoded.png"/>
          <p:cNvPicPr>
            <a:picLocks noChangeAspect="1"/>
          </p:cNvPicPr>
          <p:nvPr/>
        </p:nvPicPr>
        <p:blipFill>
          <a:blip r:embed="rId5"/>
          <a:stretch>
            <a:fillRect/>
          </a:stretch>
        </p:blipFill>
        <p:spPr>
          <a:xfrm>
            <a:off x="6091238" y="2354580"/>
            <a:ext cx="431959" cy="431959"/>
          </a:xfrm>
          <a:prstGeom prst="rect">
            <a:avLst/>
          </a:prstGeom>
        </p:spPr>
      </p:pic>
      <p:sp>
        <p:nvSpPr>
          <p:cNvPr id="8" name="Text 3"/>
          <p:cNvSpPr/>
          <p:nvPr/>
        </p:nvSpPr>
        <p:spPr>
          <a:xfrm>
            <a:off x="6091238" y="2959298"/>
            <a:ext cx="2706529"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Regalitate și Autoritate</a:t>
            </a:r>
            <a:endParaRPr lang="en-US" sz="1701" dirty="0"/>
          </a:p>
        </p:txBody>
      </p:sp>
      <p:sp>
        <p:nvSpPr>
          <p:cNvPr id="9" name="Text 4"/>
          <p:cNvSpPr/>
          <p:nvPr/>
        </p:nvSpPr>
        <p:spPr>
          <a:xfrm>
            <a:off x="6091238" y="3332798"/>
            <a:ext cx="7934325" cy="553164"/>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Imperiul Romano-German, cunoscut și sub numele de Sfântul Imperiu Roman, a fost dominat de o luptă permanentă între regii germani și Papa pentru supremația politică și spirituală.</a:t>
            </a:r>
            <a:endParaRPr lang="en-US" sz="1361" dirty="0"/>
          </a:p>
        </p:txBody>
      </p:sp>
      <p:pic>
        <p:nvPicPr>
          <p:cNvPr id="10" name="Image 3" descr="preencoded.png"/>
          <p:cNvPicPr>
            <a:picLocks noChangeAspect="1"/>
          </p:cNvPicPr>
          <p:nvPr/>
        </p:nvPicPr>
        <p:blipFill>
          <a:blip r:embed="rId6"/>
          <a:stretch>
            <a:fillRect/>
          </a:stretch>
        </p:blipFill>
        <p:spPr>
          <a:xfrm>
            <a:off x="6091238" y="4404360"/>
            <a:ext cx="431959" cy="431959"/>
          </a:xfrm>
          <a:prstGeom prst="rect">
            <a:avLst/>
          </a:prstGeom>
        </p:spPr>
      </p:pic>
      <p:sp>
        <p:nvSpPr>
          <p:cNvPr id="11" name="Text 5"/>
          <p:cNvSpPr/>
          <p:nvPr/>
        </p:nvSpPr>
        <p:spPr>
          <a:xfrm>
            <a:off x="6091238" y="5009078"/>
            <a:ext cx="2160270"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Rolul Bisericii</a:t>
            </a:r>
            <a:endParaRPr lang="en-US" sz="1701" dirty="0"/>
          </a:p>
        </p:txBody>
      </p:sp>
      <p:sp>
        <p:nvSpPr>
          <p:cNvPr id="12" name="Text 6"/>
          <p:cNvSpPr/>
          <p:nvPr/>
        </p:nvSpPr>
        <p:spPr>
          <a:xfrm>
            <a:off x="6091238" y="5382578"/>
            <a:ext cx="7934325" cy="553164"/>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Biserica Catolică a jucat un rol crucial în Imperiul Romano-German, fiind deseori implicată în conflictele pentru putere și influență. Tensiunile dintre monarhie și papă au marcat istoria acestui imperiu.</a:t>
            </a:r>
            <a:endParaRPr lang="en-US" sz="1361" dirty="0"/>
          </a:p>
        </p:txBody>
      </p:sp>
      <p:pic>
        <p:nvPicPr>
          <p:cNvPr id="13" name="Image 4" descr="preencoded.png"/>
          <p:cNvPicPr>
            <a:picLocks noChangeAspect="1"/>
          </p:cNvPicPr>
          <p:nvPr/>
        </p:nvPicPr>
        <p:blipFill>
          <a:blip r:embed="rId7"/>
          <a:stretch>
            <a:fillRect/>
          </a:stretch>
        </p:blipFill>
        <p:spPr>
          <a:xfrm>
            <a:off x="6091238" y="6454140"/>
            <a:ext cx="431959" cy="431959"/>
          </a:xfrm>
          <a:prstGeom prst="rect">
            <a:avLst/>
          </a:prstGeom>
        </p:spPr>
      </p:pic>
      <p:sp>
        <p:nvSpPr>
          <p:cNvPr id="14" name="Text 7"/>
          <p:cNvSpPr/>
          <p:nvPr/>
        </p:nvSpPr>
        <p:spPr>
          <a:xfrm>
            <a:off x="6091238" y="7058858"/>
            <a:ext cx="2506742"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Expansiunea Militară</a:t>
            </a:r>
            <a:endParaRPr lang="en-US" sz="1701" dirty="0"/>
          </a:p>
        </p:txBody>
      </p:sp>
      <p:sp>
        <p:nvSpPr>
          <p:cNvPr id="15" name="Text 8"/>
          <p:cNvSpPr/>
          <p:nvPr/>
        </p:nvSpPr>
        <p:spPr>
          <a:xfrm>
            <a:off x="6091238" y="7432358"/>
            <a:ext cx="7934325" cy="553164"/>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Imperiul Romano-German a fost implicat în numeroase campanii militare, atât pentru a-și extinde granițele, cât și pentru a-și apăra suveranitatea împotriva rivalilor, cum ar fi Franța și Anglia.</a:t>
            </a:r>
            <a:endParaRPr lang="en-US" sz="1361" dirty="0"/>
          </a:p>
        </p:txBody>
      </p:sp>
      <p:pic>
        <p:nvPicPr>
          <p:cNvPr id="16" name="Image 5" descr="preencoded.png"/>
          <p:cNvPicPr>
            <a:picLocks noChangeAspect="1"/>
          </p:cNvPicPr>
          <p:nvPr/>
        </p:nvPicPr>
        <p:blipFill>
          <a:blip r:embed="rId8"/>
          <a:stretch>
            <a:fillRect/>
          </a:stretch>
        </p:blipFill>
        <p:spPr>
          <a:xfrm>
            <a:off x="6091238" y="8503920"/>
            <a:ext cx="431959" cy="431959"/>
          </a:xfrm>
          <a:prstGeom prst="rect">
            <a:avLst/>
          </a:prstGeom>
        </p:spPr>
      </p:pic>
      <p:sp>
        <p:nvSpPr>
          <p:cNvPr id="17" name="Text 9"/>
          <p:cNvSpPr/>
          <p:nvPr/>
        </p:nvSpPr>
        <p:spPr>
          <a:xfrm>
            <a:off x="6091238" y="9108638"/>
            <a:ext cx="2694623" cy="269915"/>
          </a:xfrm>
          <a:prstGeom prst="rect">
            <a:avLst/>
          </a:prstGeom>
          <a:noFill/>
          <a:ln/>
        </p:spPr>
        <p:txBody>
          <a:bodyPr wrap="none" rtlCol="0" anchor="t"/>
          <a:lstStyle/>
          <a:p>
            <a:pPr marL="0" indent="0" algn="l">
              <a:lnSpc>
                <a:spcPts val="2126"/>
              </a:lnSpc>
              <a:buNone/>
            </a:pPr>
            <a:r>
              <a:rPr lang="en-US" sz="1701" b="1" dirty="0">
                <a:solidFill>
                  <a:srgbClr val="3B4E4E"/>
                </a:solidFill>
                <a:latin typeface="Syne" pitchFamily="34" charset="0"/>
                <a:ea typeface="Syne" pitchFamily="34" charset="-122"/>
                <a:cs typeface="Syne" pitchFamily="34" charset="-120"/>
              </a:rPr>
              <a:t>Centralizare Teritorială</a:t>
            </a:r>
            <a:endParaRPr lang="en-US" sz="1701" dirty="0"/>
          </a:p>
        </p:txBody>
      </p:sp>
      <p:sp>
        <p:nvSpPr>
          <p:cNvPr id="18" name="Text 10"/>
          <p:cNvSpPr/>
          <p:nvPr/>
        </p:nvSpPr>
        <p:spPr>
          <a:xfrm>
            <a:off x="6091238" y="9482137"/>
            <a:ext cx="7934325" cy="553164"/>
          </a:xfrm>
          <a:prstGeom prst="rect">
            <a:avLst/>
          </a:prstGeom>
          <a:noFill/>
          <a:ln/>
        </p:spPr>
        <p:txBody>
          <a:bodyPr wrap="square" rtlCol="0" anchor="t"/>
          <a:lstStyle/>
          <a:p>
            <a:pPr marL="0" indent="0" algn="l">
              <a:lnSpc>
                <a:spcPts val="2177"/>
              </a:lnSpc>
              <a:buNone/>
            </a:pPr>
            <a:r>
              <a:rPr lang="en-US" sz="1361" dirty="0">
                <a:solidFill>
                  <a:srgbClr val="3B4E4E"/>
                </a:solidFill>
                <a:latin typeface="Overpass" pitchFamily="34" charset="0"/>
                <a:ea typeface="Overpass" pitchFamily="34" charset="-122"/>
                <a:cs typeface="Overpass" pitchFamily="34" charset="-120"/>
              </a:rPr>
              <a:t>Încercările de centralizare a puterii în cadrul Imperiului Romano-German au fost deseori întâmpinate cu rezistență din partea principatelor și ducatelor care își doreau mai multă autonomie.</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81649" y="2548771"/>
            <a:ext cx="5011103" cy="3131939"/>
          </a:xfrm>
          <a:prstGeom prst="rect">
            <a:avLst/>
          </a:prstGeom>
        </p:spPr>
      </p:pic>
      <p:sp>
        <p:nvSpPr>
          <p:cNvPr id="6" name="Text 2"/>
          <p:cNvSpPr/>
          <p:nvPr/>
        </p:nvSpPr>
        <p:spPr>
          <a:xfrm>
            <a:off x="665559" y="1095851"/>
            <a:ext cx="7812881" cy="1188482"/>
          </a:xfrm>
          <a:prstGeom prst="rect">
            <a:avLst/>
          </a:prstGeom>
          <a:noFill/>
          <a:ln/>
        </p:spPr>
        <p:txBody>
          <a:bodyPr wrap="square" rtlCol="0" anchor="t"/>
          <a:lstStyle/>
          <a:p>
            <a:pPr marL="0" indent="0">
              <a:lnSpc>
                <a:spcPts val="4680"/>
              </a:lnSpc>
              <a:buNone/>
            </a:pPr>
            <a:r>
              <a:rPr lang="en-US" sz="3744" b="1" dirty="0">
                <a:solidFill>
                  <a:srgbClr val="233939"/>
                </a:solidFill>
                <a:latin typeface="Syne" pitchFamily="34" charset="0"/>
                <a:ea typeface="Syne" pitchFamily="34" charset="-122"/>
                <a:cs typeface="Syne" pitchFamily="34" charset="-120"/>
              </a:rPr>
              <a:t>Organizarea politică și socială în Franța medievală</a:t>
            </a:r>
            <a:endParaRPr lang="en-US" sz="3744" dirty="0"/>
          </a:p>
        </p:txBody>
      </p:sp>
      <p:pic>
        <p:nvPicPr>
          <p:cNvPr id="7" name="Image 2" descr="preencoded.png"/>
          <p:cNvPicPr>
            <a:picLocks noChangeAspect="1"/>
          </p:cNvPicPr>
          <p:nvPr/>
        </p:nvPicPr>
        <p:blipFill>
          <a:blip r:embed="rId5"/>
          <a:stretch>
            <a:fillRect/>
          </a:stretch>
        </p:blipFill>
        <p:spPr>
          <a:xfrm>
            <a:off x="665559" y="2569607"/>
            <a:ext cx="950833" cy="1521381"/>
          </a:xfrm>
          <a:prstGeom prst="rect">
            <a:avLst/>
          </a:prstGeom>
        </p:spPr>
      </p:pic>
      <p:sp>
        <p:nvSpPr>
          <p:cNvPr id="8" name="Text 3"/>
          <p:cNvSpPr/>
          <p:nvPr/>
        </p:nvSpPr>
        <p:spPr>
          <a:xfrm>
            <a:off x="1901666" y="2759750"/>
            <a:ext cx="2710458" cy="297180"/>
          </a:xfrm>
          <a:prstGeom prst="rect">
            <a:avLst/>
          </a:prstGeom>
          <a:noFill/>
          <a:ln/>
        </p:spPr>
        <p:txBody>
          <a:bodyPr wrap="none" rtlCol="0" anchor="t"/>
          <a:lstStyle/>
          <a:p>
            <a:pPr marL="0" indent="0" algn="l">
              <a:lnSpc>
                <a:spcPts val="2340"/>
              </a:lnSpc>
              <a:buNone/>
            </a:pPr>
            <a:r>
              <a:rPr lang="en-US" sz="1872" b="1" dirty="0">
                <a:solidFill>
                  <a:srgbClr val="3B4E4E"/>
                </a:solidFill>
                <a:latin typeface="Syne" pitchFamily="34" charset="0"/>
                <a:ea typeface="Syne" pitchFamily="34" charset="-122"/>
                <a:cs typeface="Syne" pitchFamily="34" charset="-120"/>
              </a:rPr>
              <a:t>Monarhia Capețiană</a:t>
            </a:r>
            <a:endParaRPr lang="en-US" sz="1872" dirty="0"/>
          </a:p>
        </p:txBody>
      </p:sp>
      <p:sp>
        <p:nvSpPr>
          <p:cNvPr id="9" name="Text 4"/>
          <p:cNvSpPr/>
          <p:nvPr/>
        </p:nvSpPr>
        <p:spPr>
          <a:xfrm>
            <a:off x="1901666" y="3170992"/>
            <a:ext cx="6576774" cy="608409"/>
          </a:xfrm>
          <a:prstGeom prst="rect">
            <a:avLst/>
          </a:prstGeom>
          <a:noFill/>
          <a:ln/>
        </p:spPr>
        <p:txBody>
          <a:bodyPr wrap="square" rtlCol="0" anchor="t"/>
          <a:lstStyle/>
          <a:p>
            <a:pPr marL="0" indent="0" algn="l">
              <a:lnSpc>
                <a:spcPts val="2396"/>
              </a:lnSpc>
              <a:buNone/>
            </a:pPr>
            <a:r>
              <a:rPr lang="en-US" sz="1498" dirty="0">
                <a:solidFill>
                  <a:srgbClr val="3B4E4E"/>
                </a:solidFill>
                <a:latin typeface="Overpass" pitchFamily="34" charset="0"/>
                <a:ea typeface="Overpass" pitchFamily="34" charset="-122"/>
                <a:cs typeface="Overpass" pitchFamily="34" charset="-120"/>
              </a:rPr>
              <a:t>Puterea centrală a monarhiei capețiene a jucat un rol esențial în guvernarea Franței medievale, în pofida rezistenței uneori a nobilimii și clerului.</a:t>
            </a:r>
            <a:endParaRPr lang="en-US" sz="1498" dirty="0"/>
          </a:p>
        </p:txBody>
      </p:sp>
      <p:pic>
        <p:nvPicPr>
          <p:cNvPr id="10" name="Image 3" descr="preencoded.png"/>
          <p:cNvPicPr>
            <a:picLocks noChangeAspect="1"/>
          </p:cNvPicPr>
          <p:nvPr/>
        </p:nvPicPr>
        <p:blipFill>
          <a:blip r:embed="rId6"/>
          <a:stretch>
            <a:fillRect/>
          </a:stretch>
        </p:blipFill>
        <p:spPr>
          <a:xfrm>
            <a:off x="665559" y="4090988"/>
            <a:ext cx="950833" cy="1521381"/>
          </a:xfrm>
          <a:prstGeom prst="rect">
            <a:avLst/>
          </a:prstGeom>
        </p:spPr>
      </p:pic>
      <p:sp>
        <p:nvSpPr>
          <p:cNvPr id="11" name="Text 5"/>
          <p:cNvSpPr/>
          <p:nvPr/>
        </p:nvSpPr>
        <p:spPr>
          <a:xfrm>
            <a:off x="1901666" y="4281130"/>
            <a:ext cx="2377202" cy="297180"/>
          </a:xfrm>
          <a:prstGeom prst="rect">
            <a:avLst/>
          </a:prstGeom>
          <a:noFill/>
          <a:ln/>
        </p:spPr>
        <p:txBody>
          <a:bodyPr wrap="none" rtlCol="0" anchor="t"/>
          <a:lstStyle/>
          <a:p>
            <a:pPr marL="0" indent="0" algn="l">
              <a:lnSpc>
                <a:spcPts val="2340"/>
              </a:lnSpc>
              <a:buNone/>
            </a:pPr>
            <a:r>
              <a:rPr lang="en-US" sz="1872" b="1" dirty="0">
                <a:solidFill>
                  <a:srgbClr val="3B4E4E"/>
                </a:solidFill>
                <a:latin typeface="Syne" pitchFamily="34" charset="0"/>
                <a:ea typeface="Syne" pitchFamily="34" charset="-122"/>
                <a:cs typeface="Syne" pitchFamily="34" charset="-120"/>
              </a:rPr>
              <a:t>Sistemul Feudal</a:t>
            </a:r>
            <a:endParaRPr lang="en-US" sz="1872" dirty="0"/>
          </a:p>
        </p:txBody>
      </p:sp>
      <p:sp>
        <p:nvSpPr>
          <p:cNvPr id="12" name="Text 6"/>
          <p:cNvSpPr/>
          <p:nvPr/>
        </p:nvSpPr>
        <p:spPr>
          <a:xfrm>
            <a:off x="1901666" y="4692372"/>
            <a:ext cx="6576774" cy="608409"/>
          </a:xfrm>
          <a:prstGeom prst="rect">
            <a:avLst/>
          </a:prstGeom>
          <a:noFill/>
          <a:ln/>
        </p:spPr>
        <p:txBody>
          <a:bodyPr wrap="square" rtlCol="0" anchor="t"/>
          <a:lstStyle/>
          <a:p>
            <a:pPr marL="0" indent="0" algn="l">
              <a:lnSpc>
                <a:spcPts val="2396"/>
              </a:lnSpc>
              <a:buNone/>
            </a:pPr>
            <a:r>
              <a:rPr lang="en-US" sz="1498" dirty="0">
                <a:solidFill>
                  <a:srgbClr val="3B4E4E"/>
                </a:solidFill>
                <a:latin typeface="Overpass" pitchFamily="34" charset="0"/>
                <a:ea typeface="Overpass" pitchFamily="34" charset="-122"/>
                <a:cs typeface="Overpass" pitchFamily="34" charset="-120"/>
              </a:rPr>
              <a:t>Structura feudală, bazată pe relații de vasalitate între nobili și rege, a reprezentat temelia organizării sociale și politice în Franța.</a:t>
            </a:r>
            <a:endParaRPr lang="en-US" sz="1498" dirty="0"/>
          </a:p>
        </p:txBody>
      </p:sp>
      <p:pic>
        <p:nvPicPr>
          <p:cNvPr id="13" name="Image 4" descr="preencoded.png"/>
          <p:cNvPicPr>
            <a:picLocks noChangeAspect="1"/>
          </p:cNvPicPr>
          <p:nvPr/>
        </p:nvPicPr>
        <p:blipFill>
          <a:blip r:embed="rId7"/>
          <a:stretch>
            <a:fillRect/>
          </a:stretch>
        </p:blipFill>
        <p:spPr>
          <a:xfrm>
            <a:off x="665559" y="5612368"/>
            <a:ext cx="950833" cy="1521381"/>
          </a:xfrm>
          <a:prstGeom prst="rect">
            <a:avLst/>
          </a:prstGeom>
        </p:spPr>
      </p:pic>
      <p:sp>
        <p:nvSpPr>
          <p:cNvPr id="14" name="Text 7"/>
          <p:cNvSpPr/>
          <p:nvPr/>
        </p:nvSpPr>
        <p:spPr>
          <a:xfrm>
            <a:off x="1901666" y="5802511"/>
            <a:ext cx="2377202" cy="297180"/>
          </a:xfrm>
          <a:prstGeom prst="rect">
            <a:avLst/>
          </a:prstGeom>
          <a:noFill/>
          <a:ln/>
        </p:spPr>
        <p:txBody>
          <a:bodyPr wrap="none" rtlCol="0" anchor="t"/>
          <a:lstStyle/>
          <a:p>
            <a:pPr marL="0" indent="0" algn="l">
              <a:lnSpc>
                <a:spcPts val="2340"/>
              </a:lnSpc>
              <a:buNone/>
            </a:pPr>
            <a:r>
              <a:rPr lang="en-US" sz="1872" b="1" dirty="0">
                <a:solidFill>
                  <a:srgbClr val="3B4E4E"/>
                </a:solidFill>
                <a:latin typeface="Syne" pitchFamily="34" charset="0"/>
                <a:ea typeface="Syne" pitchFamily="34" charset="-122"/>
                <a:cs typeface="Syne" pitchFamily="34" charset="-120"/>
              </a:rPr>
              <a:t>Biserica Catolică</a:t>
            </a:r>
            <a:endParaRPr lang="en-US" sz="1872" dirty="0"/>
          </a:p>
        </p:txBody>
      </p:sp>
      <p:sp>
        <p:nvSpPr>
          <p:cNvPr id="15" name="Text 8"/>
          <p:cNvSpPr/>
          <p:nvPr/>
        </p:nvSpPr>
        <p:spPr>
          <a:xfrm>
            <a:off x="1901666" y="6213753"/>
            <a:ext cx="6576774" cy="608409"/>
          </a:xfrm>
          <a:prstGeom prst="rect">
            <a:avLst/>
          </a:prstGeom>
          <a:noFill/>
          <a:ln/>
        </p:spPr>
        <p:txBody>
          <a:bodyPr wrap="square" rtlCol="0" anchor="t"/>
          <a:lstStyle/>
          <a:p>
            <a:pPr marL="0" indent="0" algn="l">
              <a:lnSpc>
                <a:spcPts val="2396"/>
              </a:lnSpc>
              <a:buNone/>
            </a:pPr>
            <a:r>
              <a:rPr lang="en-US" sz="1498" dirty="0">
                <a:solidFill>
                  <a:srgbClr val="3B4E4E"/>
                </a:solidFill>
                <a:latin typeface="Overpass" pitchFamily="34" charset="0"/>
                <a:ea typeface="Overpass" pitchFamily="34" charset="-122"/>
                <a:cs typeface="Overpass" pitchFamily="34" charset="-120"/>
              </a:rPr>
              <a:t>Biserica Catolică a deținut o influență semnificativă în Franța medievală, fiind un actor-cheie în procesul de luare a deciziilor și în viața culturală.</a:t>
            </a:r>
            <a:endParaRPr lang="en-US" sz="149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1694974"/>
            <a:ext cx="5054322" cy="4839533"/>
          </a:xfrm>
          <a:prstGeom prst="rect">
            <a:avLst/>
          </a:prstGeom>
        </p:spPr>
      </p:pic>
      <p:sp>
        <p:nvSpPr>
          <p:cNvPr id="6" name="Text 2"/>
          <p:cNvSpPr/>
          <p:nvPr/>
        </p:nvSpPr>
        <p:spPr>
          <a:xfrm>
            <a:off x="6091238" y="611148"/>
            <a:ext cx="7934325" cy="1080135"/>
          </a:xfrm>
          <a:prstGeom prst="rect">
            <a:avLst/>
          </a:prstGeom>
          <a:noFill/>
          <a:ln/>
        </p:spPr>
        <p:txBody>
          <a:bodyPr wrap="square" rtlCol="0" anchor="t"/>
          <a:lstStyle/>
          <a:p>
            <a:pPr marL="0" indent="0">
              <a:lnSpc>
                <a:spcPts val="4253"/>
              </a:lnSpc>
              <a:buNone/>
            </a:pPr>
            <a:r>
              <a:rPr lang="en-US" sz="3402" b="1" dirty="0">
                <a:solidFill>
                  <a:srgbClr val="233939"/>
                </a:solidFill>
                <a:latin typeface="Syne" pitchFamily="34" charset="0"/>
                <a:ea typeface="Syne" pitchFamily="34" charset="-122"/>
                <a:cs typeface="Syne" pitchFamily="34" charset="-120"/>
              </a:rPr>
              <a:t>Sistemul feudal și relațiile de vasalitate în Anglia</a:t>
            </a:r>
            <a:endParaRPr lang="en-US" sz="3402" dirty="0"/>
          </a:p>
        </p:txBody>
      </p:sp>
      <p:sp>
        <p:nvSpPr>
          <p:cNvPr id="7" name="Shape 3"/>
          <p:cNvSpPr/>
          <p:nvPr/>
        </p:nvSpPr>
        <p:spPr>
          <a:xfrm>
            <a:off x="6091238" y="1950482"/>
            <a:ext cx="7934325" cy="1287423"/>
          </a:xfrm>
          <a:prstGeom prst="roundRect">
            <a:avLst>
              <a:gd name="adj" fmla="val 6041"/>
            </a:avLst>
          </a:prstGeom>
          <a:solidFill>
            <a:srgbClr val="DDEEE6"/>
          </a:solidFill>
          <a:ln w="7620">
            <a:solidFill>
              <a:srgbClr val="C3D4CC"/>
            </a:solidFill>
            <a:prstDash val="solid"/>
          </a:ln>
        </p:spPr>
      </p:sp>
      <p:sp>
        <p:nvSpPr>
          <p:cNvPr id="8" name="Text 4"/>
          <p:cNvSpPr/>
          <p:nvPr/>
        </p:nvSpPr>
        <p:spPr>
          <a:xfrm>
            <a:off x="6271617" y="2130862"/>
            <a:ext cx="2160270"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Ierarhie Feudală</a:t>
            </a:r>
            <a:endParaRPr lang="en-US" sz="1701" dirty="0"/>
          </a:p>
        </p:txBody>
      </p:sp>
      <p:sp>
        <p:nvSpPr>
          <p:cNvPr id="9" name="Text 5"/>
          <p:cNvSpPr/>
          <p:nvPr/>
        </p:nvSpPr>
        <p:spPr>
          <a:xfrm>
            <a:off x="6271617" y="2504361"/>
            <a:ext cx="757356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Sistemul feudal din Anglia se baza pe o structură ierarhică rigidă, în care regele era suveranul suprem, iar nobilii și proprietarii de pământ aveau o serie de obligații și privilegii.</a:t>
            </a:r>
            <a:endParaRPr lang="en-US" sz="1361" dirty="0"/>
          </a:p>
        </p:txBody>
      </p:sp>
      <p:sp>
        <p:nvSpPr>
          <p:cNvPr id="10" name="Shape 6"/>
          <p:cNvSpPr/>
          <p:nvPr/>
        </p:nvSpPr>
        <p:spPr>
          <a:xfrm>
            <a:off x="6091238" y="3410664"/>
            <a:ext cx="7934325" cy="1287423"/>
          </a:xfrm>
          <a:prstGeom prst="roundRect">
            <a:avLst>
              <a:gd name="adj" fmla="val 6041"/>
            </a:avLst>
          </a:prstGeom>
          <a:solidFill>
            <a:srgbClr val="DDEEE6"/>
          </a:solidFill>
          <a:ln w="7620">
            <a:solidFill>
              <a:srgbClr val="C3D4CC"/>
            </a:solidFill>
            <a:prstDash val="solid"/>
          </a:ln>
        </p:spPr>
      </p:sp>
      <p:sp>
        <p:nvSpPr>
          <p:cNvPr id="11" name="Text 7"/>
          <p:cNvSpPr/>
          <p:nvPr/>
        </p:nvSpPr>
        <p:spPr>
          <a:xfrm>
            <a:off x="6271617" y="3591044"/>
            <a:ext cx="2350532"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Relații de Vasalitate</a:t>
            </a:r>
            <a:endParaRPr lang="en-US" sz="1701" dirty="0"/>
          </a:p>
        </p:txBody>
      </p:sp>
      <p:sp>
        <p:nvSpPr>
          <p:cNvPr id="12" name="Text 8"/>
          <p:cNvSpPr/>
          <p:nvPr/>
        </p:nvSpPr>
        <p:spPr>
          <a:xfrm>
            <a:off x="6271617" y="3964543"/>
            <a:ext cx="757356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Sistemul feudal a impus relații de vasalitate între rege și nobili, precum și între nobili și țărani, stabilind drepturi și îndatoriri reciproce.</a:t>
            </a:r>
            <a:endParaRPr lang="en-US" sz="1361" dirty="0"/>
          </a:p>
        </p:txBody>
      </p:sp>
      <p:sp>
        <p:nvSpPr>
          <p:cNvPr id="13" name="Shape 9"/>
          <p:cNvSpPr/>
          <p:nvPr/>
        </p:nvSpPr>
        <p:spPr>
          <a:xfrm>
            <a:off x="6091238" y="4870847"/>
            <a:ext cx="7934325" cy="1287423"/>
          </a:xfrm>
          <a:prstGeom prst="roundRect">
            <a:avLst>
              <a:gd name="adj" fmla="val 6041"/>
            </a:avLst>
          </a:prstGeom>
          <a:solidFill>
            <a:srgbClr val="DDEEE6"/>
          </a:solidFill>
          <a:ln w="7620">
            <a:solidFill>
              <a:srgbClr val="C3D4CC"/>
            </a:solidFill>
            <a:prstDash val="solid"/>
          </a:ln>
        </p:spPr>
      </p:sp>
      <p:sp>
        <p:nvSpPr>
          <p:cNvPr id="14" name="Text 10"/>
          <p:cNvSpPr/>
          <p:nvPr/>
        </p:nvSpPr>
        <p:spPr>
          <a:xfrm>
            <a:off x="6271617" y="5051227"/>
            <a:ext cx="2242542"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Evoluția Sistemului</a:t>
            </a:r>
            <a:endParaRPr lang="en-US" sz="1701" dirty="0"/>
          </a:p>
        </p:txBody>
      </p:sp>
      <p:sp>
        <p:nvSpPr>
          <p:cNvPr id="15" name="Text 11"/>
          <p:cNvSpPr/>
          <p:nvPr/>
        </p:nvSpPr>
        <p:spPr>
          <a:xfrm>
            <a:off x="6271617" y="5424726"/>
            <a:ext cx="757356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În timp, sistemul feudal din Anglia a evoluat, iar monarhia a reușit să își consolideze autoritatea centrală prin dezvoltarea unor instituții puternice.</a:t>
            </a:r>
            <a:endParaRPr lang="en-US" sz="1361" dirty="0"/>
          </a:p>
        </p:txBody>
      </p:sp>
      <p:sp>
        <p:nvSpPr>
          <p:cNvPr id="16" name="Shape 12"/>
          <p:cNvSpPr/>
          <p:nvPr/>
        </p:nvSpPr>
        <p:spPr>
          <a:xfrm>
            <a:off x="6091238" y="6331029"/>
            <a:ext cx="7934325" cy="1287423"/>
          </a:xfrm>
          <a:prstGeom prst="roundRect">
            <a:avLst>
              <a:gd name="adj" fmla="val 6041"/>
            </a:avLst>
          </a:prstGeom>
          <a:solidFill>
            <a:srgbClr val="DDEEE6"/>
          </a:solidFill>
          <a:ln w="7620">
            <a:solidFill>
              <a:srgbClr val="C3D4CC"/>
            </a:solidFill>
            <a:prstDash val="solid"/>
          </a:ln>
        </p:spPr>
      </p:sp>
      <p:sp>
        <p:nvSpPr>
          <p:cNvPr id="17" name="Text 13"/>
          <p:cNvSpPr/>
          <p:nvPr/>
        </p:nvSpPr>
        <p:spPr>
          <a:xfrm>
            <a:off x="6271617" y="6511409"/>
            <a:ext cx="2160270"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Impactul Social</a:t>
            </a:r>
            <a:endParaRPr lang="en-US" sz="1701" dirty="0"/>
          </a:p>
        </p:txBody>
      </p:sp>
      <p:sp>
        <p:nvSpPr>
          <p:cNvPr id="18" name="Text 14"/>
          <p:cNvSpPr/>
          <p:nvPr/>
        </p:nvSpPr>
        <p:spPr>
          <a:xfrm>
            <a:off x="6271617" y="6884908"/>
            <a:ext cx="757356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Sistemul feudal a influențat profund structura socială a Angliei medievale, definind rolurile și statutul diferitelor clase sociale.</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9979" y="507206"/>
            <a:ext cx="5054322" cy="7215188"/>
          </a:xfrm>
          <a:prstGeom prst="rect">
            <a:avLst/>
          </a:prstGeom>
        </p:spPr>
      </p:pic>
      <p:sp>
        <p:nvSpPr>
          <p:cNvPr id="6" name="Text 2"/>
          <p:cNvSpPr/>
          <p:nvPr/>
        </p:nvSpPr>
        <p:spPr>
          <a:xfrm>
            <a:off x="604837" y="944047"/>
            <a:ext cx="7934325" cy="1080135"/>
          </a:xfrm>
          <a:prstGeom prst="rect">
            <a:avLst/>
          </a:prstGeom>
          <a:noFill/>
          <a:ln/>
        </p:spPr>
        <p:txBody>
          <a:bodyPr wrap="square" rtlCol="0" anchor="t"/>
          <a:lstStyle/>
          <a:p>
            <a:pPr marL="0" indent="0">
              <a:lnSpc>
                <a:spcPts val="4253"/>
              </a:lnSpc>
              <a:buNone/>
            </a:pPr>
            <a:r>
              <a:rPr lang="en-US" sz="3402" b="1" dirty="0">
                <a:solidFill>
                  <a:srgbClr val="233939"/>
                </a:solidFill>
                <a:latin typeface="Syne" pitchFamily="34" charset="0"/>
                <a:ea typeface="Syne" pitchFamily="34" charset="-122"/>
                <a:cs typeface="Syne" pitchFamily="34" charset="-120"/>
              </a:rPr>
              <a:t>Reforma religioasă și impactul ei în Imperiul Romano-German</a:t>
            </a:r>
            <a:endParaRPr lang="en-US" sz="3402" dirty="0"/>
          </a:p>
        </p:txBody>
      </p:sp>
      <p:sp>
        <p:nvSpPr>
          <p:cNvPr id="7" name="Shape 3"/>
          <p:cNvSpPr/>
          <p:nvPr/>
        </p:nvSpPr>
        <p:spPr>
          <a:xfrm>
            <a:off x="604837" y="2477691"/>
            <a:ext cx="388739" cy="388739"/>
          </a:xfrm>
          <a:prstGeom prst="roundRect">
            <a:avLst>
              <a:gd name="adj" fmla="val 20006"/>
            </a:avLst>
          </a:prstGeom>
          <a:solidFill>
            <a:srgbClr val="DDEEE6"/>
          </a:solidFill>
          <a:ln w="7620">
            <a:solidFill>
              <a:srgbClr val="C3D4CC"/>
            </a:solidFill>
            <a:prstDash val="solid"/>
          </a:ln>
        </p:spPr>
      </p:sp>
      <p:sp>
        <p:nvSpPr>
          <p:cNvPr id="8" name="Text 4"/>
          <p:cNvSpPr/>
          <p:nvPr/>
        </p:nvSpPr>
        <p:spPr>
          <a:xfrm>
            <a:off x="748546" y="2542461"/>
            <a:ext cx="101203" cy="259199"/>
          </a:xfrm>
          <a:prstGeom prst="rect">
            <a:avLst/>
          </a:prstGeom>
          <a:noFill/>
          <a:ln/>
        </p:spPr>
        <p:txBody>
          <a:bodyPr wrap="none" rtlCol="0" anchor="t"/>
          <a:lstStyle/>
          <a:p>
            <a:pPr marL="0" indent="0" algn="ctr">
              <a:lnSpc>
                <a:spcPts val="2041"/>
              </a:lnSpc>
              <a:buNone/>
            </a:pPr>
            <a:r>
              <a:rPr lang="en-US" sz="2041" b="1" dirty="0">
                <a:solidFill>
                  <a:srgbClr val="3B4E4E"/>
                </a:solidFill>
                <a:latin typeface="Syne" pitchFamily="34" charset="0"/>
                <a:ea typeface="Syne" pitchFamily="34" charset="-122"/>
                <a:cs typeface="Syne" pitchFamily="34" charset="-120"/>
              </a:rPr>
              <a:t>1</a:t>
            </a:r>
            <a:endParaRPr lang="en-US" sz="2041" dirty="0"/>
          </a:p>
        </p:txBody>
      </p:sp>
      <p:sp>
        <p:nvSpPr>
          <p:cNvPr id="9" name="Text 5"/>
          <p:cNvSpPr/>
          <p:nvPr/>
        </p:nvSpPr>
        <p:spPr>
          <a:xfrm>
            <a:off x="1166336" y="2477691"/>
            <a:ext cx="4415552"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Martin Luther și Reforma Protestantă</a:t>
            </a:r>
            <a:endParaRPr lang="en-US" sz="1701" dirty="0"/>
          </a:p>
        </p:txBody>
      </p:sp>
      <p:sp>
        <p:nvSpPr>
          <p:cNvPr id="10" name="Text 6"/>
          <p:cNvSpPr/>
          <p:nvPr/>
        </p:nvSpPr>
        <p:spPr>
          <a:xfrm>
            <a:off x="1166336" y="2851190"/>
            <a:ext cx="737282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Lansarea Reformei Protestante de către Martin Luther în 1517 a avut un impact devastator asupra Imperiului Romano-German, declanșând conflicte religioase și politice.</a:t>
            </a:r>
            <a:endParaRPr lang="en-US" sz="1361" dirty="0"/>
          </a:p>
        </p:txBody>
      </p:sp>
      <p:sp>
        <p:nvSpPr>
          <p:cNvPr id="11" name="Shape 7"/>
          <p:cNvSpPr/>
          <p:nvPr/>
        </p:nvSpPr>
        <p:spPr>
          <a:xfrm>
            <a:off x="604837" y="3771424"/>
            <a:ext cx="388739" cy="388739"/>
          </a:xfrm>
          <a:prstGeom prst="roundRect">
            <a:avLst>
              <a:gd name="adj" fmla="val 20006"/>
            </a:avLst>
          </a:prstGeom>
          <a:solidFill>
            <a:srgbClr val="DDEEE6"/>
          </a:solidFill>
          <a:ln w="7620">
            <a:solidFill>
              <a:srgbClr val="C3D4CC"/>
            </a:solidFill>
            <a:prstDash val="solid"/>
          </a:ln>
        </p:spPr>
      </p:sp>
      <p:sp>
        <p:nvSpPr>
          <p:cNvPr id="12" name="Text 8"/>
          <p:cNvSpPr/>
          <p:nvPr/>
        </p:nvSpPr>
        <p:spPr>
          <a:xfrm>
            <a:off x="718304" y="3836194"/>
            <a:ext cx="161806" cy="259199"/>
          </a:xfrm>
          <a:prstGeom prst="rect">
            <a:avLst/>
          </a:prstGeom>
          <a:noFill/>
          <a:ln/>
        </p:spPr>
        <p:txBody>
          <a:bodyPr wrap="none" rtlCol="0" anchor="t"/>
          <a:lstStyle/>
          <a:p>
            <a:pPr marL="0" indent="0" algn="ctr">
              <a:lnSpc>
                <a:spcPts val="2041"/>
              </a:lnSpc>
              <a:buNone/>
            </a:pPr>
            <a:r>
              <a:rPr lang="en-US" sz="2041" b="1" dirty="0">
                <a:solidFill>
                  <a:srgbClr val="3B4E4E"/>
                </a:solidFill>
                <a:latin typeface="Syne" pitchFamily="34" charset="0"/>
                <a:ea typeface="Syne" pitchFamily="34" charset="-122"/>
                <a:cs typeface="Syne" pitchFamily="34" charset="-120"/>
              </a:rPr>
              <a:t>2</a:t>
            </a:r>
            <a:endParaRPr lang="en-US" sz="2041" dirty="0"/>
          </a:p>
        </p:txBody>
      </p:sp>
      <p:sp>
        <p:nvSpPr>
          <p:cNvPr id="13" name="Text 9"/>
          <p:cNvSpPr/>
          <p:nvPr/>
        </p:nvSpPr>
        <p:spPr>
          <a:xfrm>
            <a:off x="1166336" y="3771424"/>
            <a:ext cx="3879652"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Rezistența Împăratului și a Papei</a:t>
            </a:r>
            <a:endParaRPr lang="en-US" sz="1701" dirty="0"/>
          </a:p>
        </p:txBody>
      </p:sp>
      <p:sp>
        <p:nvSpPr>
          <p:cNvPr id="14" name="Text 10"/>
          <p:cNvSpPr/>
          <p:nvPr/>
        </p:nvSpPr>
        <p:spPr>
          <a:xfrm>
            <a:off x="1166336" y="4144923"/>
            <a:ext cx="737282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Împăratul Sfântului Imperiu Roman și Papa au încercat să restricționeze și să suprime mișcarea reformatoare, ceea ce a dus la o accentuare a tensiunilor.</a:t>
            </a:r>
            <a:endParaRPr lang="en-US" sz="1361" dirty="0"/>
          </a:p>
        </p:txBody>
      </p:sp>
      <p:sp>
        <p:nvSpPr>
          <p:cNvPr id="15" name="Shape 11"/>
          <p:cNvSpPr/>
          <p:nvPr/>
        </p:nvSpPr>
        <p:spPr>
          <a:xfrm>
            <a:off x="604837" y="5065157"/>
            <a:ext cx="388739" cy="388739"/>
          </a:xfrm>
          <a:prstGeom prst="roundRect">
            <a:avLst>
              <a:gd name="adj" fmla="val 20006"/>
            </a:avLst>
          </a:prstGeom>
          <a:solidFill>
            <a:srgbClr val="DDEEE6"/>
          </a:solidFill>
          <a:ln w="7620">
            <a:solidFill>
              <a:srgbClr val="C3D4CC"/>
            </a:solidFill>
            <a:prstDash val="solid"/>
          </a:ln>
        </p:spPr>
      </p:sp>
      <p:sp>
        <p:nvSpPr>
          <p:cNvPr id="16" name="Text 12"/>
          <p:cNvSpPr/>
          <p:nvPr/>
        </p:nvSpPr>
        <p:spPr>
          <a:xfrm>
            <a:off x="716042" y="5129927"/>
            <a:ext cx="166211" cy="259199"/>
          </a:xfrm>
          <a:prstGeom prst="rect">
            <a:avLst/>
          </a:prstGeom>
          <a:noFill/>
          <a:ln/>
        </p:spPr>
        <p:txBody>
          <a:bodyPr wrap="none" rtlCol="0" anchor="t"/>
          <a:lstStyle/>
          <a:p>
            <a:pPr marL="0" indent="0" algn="ctr">
              <a:lnSpc>
                <a:spcPts val="2041"/>
              </a:lnSpc>
              <a:buNone/>
            </a:pPr>
            <a:r>
              <a:rPr lang="en-US" sz="2041" b="1" dirty="0">
                <a:solidFill>
                  <a:srgbClr val="3B4E4E"/>
                </a:solidFill>
                <a:latin typeface="Syne" pitchFamily="34" charset="0"/>
                <a:ea typeface="Syne" pitchFamily="34" charset="-122"/>
                <a:cs typeface="Syne" pitchFamily="34" charset="-120"/>
              </a:rPr>
              <a:t>3</a:t>
            </a:r>
            <a:endParaRPr lang="en-US" sz="2041" dirty="0"/>
          </a:p>
        </p:txBody>
      </p:sp>
      <p:sp>
        <p:nvSpPr>
          <p:cNvPr id="17" name="Text 13"/>
          <p:cNvSpPr/>
          <p:nvPr/>
        </p:nvSpPr>
        <p:spPr>
          <a:xfrm>
            <a:off x="1166336" y="5065157"/>
            <a:ext cx="3160276"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Războiul de Treizeci de Ani</a:t>
            </a:r>
            <a:endParaRPr lang="en-US" sz="1701" dirty="0"/>
          </a:p>
        </p:txBody>
      </p:sp>
      <p:sp>
        <p:nvSpPr>
          <p:cNvPr id="18" name="Text 14"/>
          <p:cNvSpPr/>
          <p:nvPr/>
        </p:nvSpPr>
        <p:spPr>
          <a:xfrm>
            <a:off x="1166336" y="5438656"/>
            <a:ext cx="737282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Conflictele religioase dintre catolici și protestanți au escaladat în Războiul de Treizeci de Ani, un conflict devastator care a zdruncinat Imperiul Romano-German.</a:t>
            </a:r>
            <a:endParaRPr lang="en-US" sz="1361" dirty="0"/>
          </a:p>
        </p:txBody>
      </p:sp>
      <p:sp>
        <p:nvSpPr>
          <p:cNvPr id="19" name="Shape 15"/>
          <p:cNvSpPr/>
          <p:nvPr/>
        </p:nvSpPr>
        <p:spPr>
          <a:xfrm>
            <a:off x="604837" y="6358890"/>
            <a:ext cx="388739" cy="388739"/>
          </a:xfrm>
          <a:prstGeom prst="roundRect">
            <a:avLst>
              <a:gd name="adj" fmla="val 20006"/>
            </a:avLst>
          </a:prstGeom>
          <a:solidFill>
            <a:srgbClr val="DDEEE6"/>
          </a:solidFill>
          <a:ln w="7620">
            <a:solidFill>
              <a:srgbClr val="C3D4CC"/>
            </a:solidFill>
            <a:prstDash val="solid"/>
          </a:ln>
        </p:spPr>
      </p:sp>
      <p:sp>
        <p:nvSpPr>
          <p:cNvPr id="20" name="Text 16"/>
          <p:cNvSpPr/>
          <p:nvPr/>
        </p:nvSpPr>
        <p:spPr>
          <a:xfrm>
            <a:off x="706993" y="6423660"/>
            <a:ext cx="184309" cy="259199"/>
          </a:xfrm>
          <a:prstGeom prst="rect">
            <a:avLst/>
          </a:prstGeom>
          <a:noFill/>
          <a:ln/>
        </p:spPr>
        <p:txBody>
          <a:bodyPr wrap="none" rtlCol="0" anchor="t"/>
          <a:lstStyle/>
          <a:p>
            <a:pPr marL="0" indent="0" algn="ctr">
              <a:lnSpc>
                <a:spcPts val="2041"/>
              </a:lnSpc>
              <a:buNone/>
            </a:pPr>
            <a:r>
              <a:rPr lang="en-US" sz="2041" b="1" dirty="0">
                <a:solidFill>
                  <a:srgbClr val="3B4E4E"/>
                </a:solidFill>
                <a:latin typeface="Syne" pitchFamily="34" charset="0"/>
                <a:ea typeface="Syne" pitchFamily="34" charset="-122"/>
                <a:cs typeface="Syne" pitchFamily="34" charset="-120"/>
              </a:rPr>
              <a:t>4</a:t>
            </a:r>
            <a:endParaRPr lang="en-US" sz="2041" dirty="0"/>
          </a:p>
        </p:txBody>
      </p:sp>
      <p:sp>
        <p:nvSpPr>
          <p:cNvPr id="21" name="Text 17"/>
          <p:cNvSpPr/>
          <p:nvPr/>
        </p:nvSpPr>
        <p:spPr>
          <a:xfrm>
            <a:off x="1166336" y="6358890"/>
            <a:ext cx="2814280" cy="269915"/>
          </a:xfrm>
          <a:prstGeom prst="rect">
            <a:avLst/>
          </a:prstGeom>
          <a:noFill/>
          <a:ln/>
        </p:spPr>
        <p:txBody>
          <a:bodyPr wrap="none" rtlCol="0" anchor="t"/>
          <a:lstStyle/>
          <a:p>
            <a:pPr marL="0" indent="0">
              <a:lnSpc>
                <a:spcPts val="2126"/>
              </a:lnSpc>
              <a:buNone/>
            </a:pPr>
            <a:r>
              <a:rPr lang="en-US" sz="1701" b="1" dirty="0">
                <a:solidFill>
                  <a:srgbClr val="3B4E4E"/>
                </a:solidFill>
                <a:latin typeface="Syne" pitchFamily="34" charset="0"/>
                <a:ea typeface="Syne" pitchFamily="34" charset="-122"/>
                <a:cs typeface="Syne" pitchFamily="34" charset="-120"/>
              </a:rPr>
              <a:t>Modificări Instituționale</a:t>
            </a:r>
            <a:endParaRPr lang="en-US" sz="1701" dirty="0"/>
          </a:p>
        </p:txBody>
      </p:sp>
      <p:sp>
        <p:nvSpPr>
          <p:cNvPr id="22" name="Text 18"/>
          <p:cNvSpPr/>
          <p:nvPr/>
        </p:nvSpPr>
        <p:spPr>
          <a:xfrm>
            <a:off x="1166336" y="6732389"/>
            <a:ext cx="7372826" cy="553164"/>
          </a:xfrm>
          <a:prstGeom prst="rect">
            <a:avLst/>
          </a:prstGeom>
          <a:noFill/>
          <a:ln/>
        </p:spPr>
        <p:txBody>
          <a:bodyPr wrap="square" rtlCol="0" anchor="t"/>
          <a:lstStyle/>
          <a:p>
            <a:pPr marL="0" indent="0">
              <a:lnSpc>
                <a:spcPts val="2177"/>
              </a:lnSpc>
              <a:buNone/>
            </a:pPr>
            <a:r>
              <a:rPr lang="en-US" sz="1361" dirty="0">
                <a:solidFill>
                  <a:srgbClr val="3B4E4E"/>
                </a:solidFill>
                <a:latin typeface="Overpass" pitchFamily="34" charset="0"/>
                <a:ea typeface="Overpass" pitchFamily="34" charset="-122"/>
                <a:cs typeface="Overpass" pitchFamily="34" charset="-120"/>
              </a:rPr>
              <a:t>Reforma Protestantă a generat o serie de schimbări institutionale în Imperiul Romano-German, cum ar fi redefinirii rolului Bisericii și a relațiilor de putere.</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32100"/>
          </a:xfrm>
          <a:prstGeom prst="rect">
            <a:avLst/>
          </a:prstGeom>
          <a:solidFill>
            <a:srgbClr val="FFFDE6"/>
          </a:solidFill>
          <a:ln/>
        </p:spPr>
      </p:sp>
      <p:pic>
        <p:nvPicPr>
          <p:cNvPr id="4" name="Image 0" descr="preencoded.png"/>
          <p:cNvPicPr>
            <a:picLocks noChangeAspect="1"/>
          </p:cNvPicPr>
          <p:nvPr/>
        </p:nvPicPr>
        <p:blipFill>
          <a:blip r:embed="rId3"/>
          <a:stretch>
            <a:fillRect/>
          </a:stretch>
        </p:blipFill>
        <p:spPr>
          <a:xfrm>
            <a:off x="0" y="0"/>
            <a:ext cx="14630400" cy="2352080"/>
          </a:xfrm>
          <a:prstGeom prst="rect">
            <a:avLst/>
          </a:prstGeom>
        </p:spPr>
      </p:pic>
      <p:sp>
        <p:nvSpPr>
          <p:cNvPr id="5" name="Text 2"/>
          <p:cNvSpPr/>
          <p:nvPr/>
        </p:nvSpPr>
        <p:spPr>
          <a:xfrm>
            <a:off x="2175748" y="2869525"/>
            <a:ext cx="10278785" cy="1175861"/>
          </a:xfrm>
          <a:prstGeom prst="rect">
            <a:avLst/>
          </a:prstGeom>
          <a:noFill/>
          <a:ln/>
        </p:spPr>
        <p:txBody>
          <a:bodyPr wrap="square" rtlCol="0" anchor="t"/>
          <a:lstStyle/>
          <a:p>
            <a:pPr marL="0" indent="0">
              <a:lnSpc>
                <a:spcPts val="4630"/>
              </a:lnSpc>
              <a:buNone/>
            </a:pPr>
            <a:r>
              <a:rPr lang="en-US" sz="3704" b="1" dirty="0">
                <a:solidFill>
                  <a:srgbClr val="233939"/>
                </a:solidFill>
                <a:latin typeface="Syne" pitchFamily="34" charset="0"/>
                <a:ea typeface="Syne" pitchFamily="34" charset="-122"/>
                <a:cs typeface="Syne" pitchFamily="34" charset="-120"/>
              </a:rPr>
              <a:t>Războaiele dintre Franța și Anglia: Războiul de 100 de Ani</a:t>
            </a:r>
            <a:endParaRPr lang="en-US" sz="3704" dirty="0"/>
          </a:p>
        </p:txBody>
      </p:sp>
      <p:sp>
        <p:nvSpPr>
          <p:cNvPr id="6" name="Shape 3"/>
          <p:cNvSpPr/>
          <p:nvPr/>
        </p:nvSpPr>
        <p:spPr>
          <a:xfrm>
            <a:off x="2175748" y="4327565"/>
            <a:ext cx="10278785" cy="3387090"/>
          </a:xfrm>
          <a:prstGeom prst="roundRect">
            <a:avLst>
              <a:gd name="adj" fmla="val 2500"/>
            </a:avLst>
          </a:prstGeom>
          <a:noFill/>
          <a:ln w="7620">
            <a:solidFill>
              <a:srgbClr val="000000">
                <a:alpha val="8000"/>
              </a:srgbClr>
            </a:solidFill>
            <a:prstDash val="solid"/>
          </a:ln>
        </p:spPr>
      </p:sp>
      <p:sp>
        <p:nvSpPr>
          <p:cNvPr id="7" name="Shape 4"/>
          <p:cNvSpPr/>
          <p:nvPr/>
        </p:nvSpPr>
        <p:spPr>
          <a:xfrm>
            <a:off x="2183368" y="4335185"/>
            <a:ext cx="10263545" cy="842963"/>
          </a:xfrm>
          <a:prstGeom prst="rect">
            <a:avLst/>
          </a:prstGeom>
          <a:solidFill>
            <a:srgbClr val="FFFFFF">
              <a:alpha val="4000"/>
            </a:srgbClr>
          </a:solidFill>
          <a:ln/>
        </p:spPr>
      </p:sp>
      <p:sp>
        <p:nvSpPr>
          <p:cNvPr id="8" name="Text 5"/>
          <p:cNvSpPr/>
          <p:nvPr/>
        </p:nvSpPr>
        <p:spPr>
          <a:xfrm>
            <a:off x="2371606" y="4455676"/>
            <a:ext cx="4751665" cy="300990"/>
          </a:xfrm>
          <a:prstGeom prst="rect">
            <a:avLst/>
          </a:prstGeom>
          <a:noFill/>
          <a:ln/>
        </p:spPr>
        <p:txBody>
          <a:bodyPr wrap="non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Cauze</a:t>
            </a:r>
            <a:endParaRPr lang="en-US" sz="1482" dirty="0"/>
          </a:p>
        </p:txBody>
      </p:sp>
      <p:sp>
        <p:nvSpPr>
          <p:cNvPr id="9" name="Text 6"/>
          <p:cNvSpPr/>
          <p:nvPr/>
        </p:nvSpPr>
        <p:spPr>
          <a:xfrm>
            <a:off x="7507129" y="4455676"/>
            <a:ext cx="4751665" cy="601980"/>
          </a:xfrm>
          <a:prstGeom prst="rect">
            <a:avLst/>
          </a:prstGeom>
          <a:noFill/>
          <a:ln/>
        </p:spPr>
        <p:txBody>
          <a:bodyPr wrap="squar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Revendicări teritoriale, rivalități dinastice, dispute economice</a:t>
            </a:r>
            <a:endParaRPr lang="en-US" sz="1482" dirty="0"/>
          </a:p>
        </p:txBody>
      </p:sp>
      <p:sp>
        <p:nvSpPr>
          <p:cNvPr id="10" name="Shape 7"/>
          <p:cNvSpPr/>
          <p:nvPr/>
        </p:nvSpPr>
        <p:spPr>
          <a:xfrm>
            <a:off x="2183368" y="5178147"/>
            <a:ext cx="10263545" cy="842963"/>
          </a:xfrm>
          <a:prstGeom prst="rect">
            <a:avLst/>
          </a:prstGeom>
          <a:solidFill>
            <a:srgbClr val="000000">
              <a:alpha val="4000"/>
            </a:srgbClr>
          </a:solidFill>
          <a:ln/>
        </p:spPr>
      </p:sp>
      <p:sp>
        <p:nvSpPr>
          <p:cNvPr id="11" name="Text 8"/>
          <p:cNvSpPr/>
          <p:nvPr/>
        </p:nvSpPr>
        <p:spPr>
          <a:xfrm>
            <a:off x="2371606" y="5298638"/>
            <a:ext cx="4751665" cy="300990"/>
          </a:xfrm>
          <a:prstGeom prst="rect">
            <a:avLst/>
          </a:prstGeom>
          <a:noFill/>
          <a:ln/>
        </p:spPr>
        <p:txBody>
          <a:bodyPr wrap="non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Conflicte Majore</a:t>
            </a:r>
            <a:endParaRPr lang="en-US" sz="1482" dirty="0"/>
          </a:p>
        </p:txBody>
      </p:sp>
      <p:sp>
        <p:nvSpPr>
          <p:cNvPr id="12" name="Text 9"/>
          <p:cNvSpPr/>
          <p:nvPr/>
        </p:nvSpPr>
        <p:spPr>
          <a:xfrm>
            <a:off x="7507129" y="5298638"/>
            <a:ext cx="4751665" cy="601980"/>
          </a:xfrm>
          <a:prstGeom prst="rect">
            <a:avLst/>
          </a:prstGeom>
          <a:noFill/>
          <a:ln/>
        </p:spPr>
        <p:txBody>
          <a:bodyPr wrap="squar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Bătălia de la Crecy, Bătălia de la Poitiers, Bătălia de la Azincourt</a:t>
            </a:r>
            <a:endParaRPr lang="en-US" sz="1482" dirty="0"/>
          </a:p>
        </p:txBody>
      </p:sp>
      <p:sp>
        <p:nvSpPr>
          <p:cNvPr id="13" name="Shape 10"/>
          <p:cNvSpPr/>
          <p:nvPr/>
        </p:nvSpPr>
        <p:spPr>
          <a:xfrm>
            <a:off x="2183368" y="6021110"/>
            <a:ext cx="10263545" cy="842963"/>
          </a:xfrm>
          <a:prstGeom prst="rect">
            <a:avLst/>
          </a:prstGeom>
          <a:solidFill>
            <a:srgbClr val="FFFFFF">
              <a:alpha val="4000"/>
            </a:srgbClr>
          </a:solidFill>
          <a:ln/>
        </p:spPr>
      </p:sp>
      <p:sp>
        <p:nvSpPr>
          <p:cNvPr id="14" name="Text 11"/>
          <p:cNvSpPr/>
          <p:nvPr/>
        </p:nvSpPr>
        <p:spPr>
          <a:xfrm>
            <a:off x="2371606" y="6141601"/>
            <a:ext cx="4751665" cy="300990"/>
          </a:xfrm>
          <a:prstGeom prst="rect">
            <a:avLst/>
          </a:prstGeom>
          <a:noFill/>
          <a:ln/>
        </p:spPr>
        <p:txBody>
          <a:bodyPr wrap="non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Implicații</a:t>
            </a:r>
            <a:endParaRPr lang="en-US" sz="1482" dirty="0"/>
          </a:p>
        </p:txBody>
      </p:sp>
      <p:sp>
        <p:nvSpPr>
          <p:cNvPr id="15" name="Text 12"/>
          <p:cNvSpPr/>
          <p:nvPr/>
        </p:nvSpPr>
        <p:spPr>
          <a:xfrm>
            <a:off x="7507129" y="6141601"/>
            <a:ext cx="4751665" cy="601980"/>
          </a:xfrm>
          <a:prstGeom prst="rect">
            <a:avLst/>
          </a:prstGeom>
          <a:noFill/>
          <a:ln/>
        </p:spPr>
        <p:txBody>
          <a:bodyPr wrap="squar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Slăbirea ambelor regate, creșterea naționalismului, transformări sociale și politice</a:t>
            </a:r>
            <a:endParaRPr lang="en-US" sz="1482" dirty="0"/>
          </a:p>
        </p:txBody>
      </p:sp>
      <p:sp>
        <p:nvSpPr>
          <p:cNvPr id="16" name="Shape 13"/>
          <p:cNvSpPr/>
          <p:nvPr/>
        </p:nvSpPr>
        <p:spPr>
          <a:xfrm>
            <a:off x="2183368" y="6864072"/>
            <a:ext cx="10263545" cy="842963"/>
          </a:xfrm>
          <a:prstGeom prst="rect">
            <a:avLst/>
          </a:prstGeom>
          <a:solidFill>
            <a:srgbClr val="000000">
              <a:alpha val="4000"/>
            </a:srgbClr>
          </a:solidFill>
          <a:ln/>
        </p:spPr>
      </p:sp>
      <p:sp>
        <p:nvSpPr>
          <p:cNvPr id="17" name="Text 14"/>
          <p:cNvSpPr/>
          <p:nvPr/>
        </p:nvSpPr>
        <p:spPr>
          <a:xfrm>
            <a:off x="2371606" y="6984563"/>
            <a:ext cx="4751665" cy="300990"/>
          </a:xfrm>
          <a:prstGeom prst="rect">
            <a:avLst/>
          </a:prstGeom>
          <a:noFill/>
          <a:ln/>
        </p:spPr>
        <p:txBody>
          <a:bodyPr wrap="non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Rezultat Final</a:t>
            </a:r>
            <a:endParaRPr lang="en-US" sz="1482" dirty="0"/>
          </a:p>
        </p:txBody>
      </p:sp>
      <p:sp>
        <p:nvSpPr>
          <p:cNvPr id="18" name="Text 15"/>
          <p:cNvSpPr/>
          <p:nvPr/>
        </p:nvSpPr>
        <p:spPr>
          <a:xfrm>
            <a:off x="7507129" y="6984563"/>
            <a:ext cx="4751665" cy="601980"/>
          </a:xfrm>
          <a:prstGeom prst="rect">
            <a:avLst/>
          </a:prstGeom>
          <a:noFill/>
          <a:ln/>
        </p:spPr>
        <p:txBody>
          <a:bodyPr wrap="square" rtlCol="0" anchor="t"/>
          <a:lstStyle/>
          <a:p>
            <a:pPr marL="0" indent="0">
              <a:lnSpc>
                <a:spcPts val="2371"/>
              </a:lnSpc>
              <a:buNone/>
            </a:pPr>
            <a:r>
              <a:rPr lang="en-US" sz="1482" dirty="0">
                <a:solidFill>
                  <a:srgbClr val="3B4E4E"/>
                </a:solidFill>
                <a:latin typeface="Overpass" pitchFamily="34" charset="0"/>
                <a:ea typeface="Overpass" pitchFamily="34" charset="-122"/>
                <a:cs typeface="Overpass" pitchFamily="34" charset="-120"/>
              </a:rPr>
              <a:t>Victoriile finale ale Franței, consolidarea monarhiei și unificării teritoriale</a:t>
            </a:r>
            <a:endParaRPr lang="en-US" sz="148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335447"/>
          </a:xfrm>
          <a:prstGeom prst="rect">
            <a:avLst/>
          </a:prstGeom>
          <a:solidFill>
            <a:srgbClr val="FFFDE6"/>
          </a:solidFill>
          <a:ln/>
        </p:spPr>
      </p:sp>
      <p:sp>
        <p:nvSpPr>
          <p:cNvPr id="4" name="Text 2"/>
          <p:cNvSpPr/>
          <p:nvPr/>
        </p:nvSpPr>
        <p:spPr>
          <a:xfrm>
            <a:off x="1220986" y="613529"/>
            <a:ext cx="12188309" cy="1394460"/>
          </a:xfrm>
          <a:prstGeom prst="rect">
            <a:avLst/>
          </a:prstGeom>
          <a:noFill/>
          <a:ln/>
        </p:spPr>
        <p:txBody>
          <a:bodyPr wrap="square" rtlCol="0" anchor="t"/>
          <a:lstStyle/>
          <a:p>
            <a:pPr marL="0" indent="0">
              <a:lnSpc>
                <a:spcPts val="5490"/>
              </a:lnSpc>
              <a:buNone/>
            </a:pPr>
            <a:r>
              <a:rPr lang="en-US" sz="4392" b="1" dirty="0">
                <a:solidFill>
                  <a:srgbClr val="233939"/>
                </a:solidFill>
                <a:latin typeface="Syne" pitchFamily="34" charset="0"/>
                <a:ea typeface="Syne" pitchFamily="34" charset="-122"/>
                <a:cs typeface="Syne" pitchFamily="34" charset="-120"/>
              </a:rPr>
              <a:t>Cultura și artele în statele medievale europene</a:t>
            </a:r>
            <a:endParaRPr lang="en-US" sz="4392" dirty="0"/>
          </a:p>
        </p:txBody>
      </p:sp>
      <p:pic>
        <p:nvPicPr>
          <p:cNvPr id="5" name="Image 0" descr="preencoded.png"/>
          <p:cNvPicPr>
            <a:picLocks noChangeAspect="1"/>
          </p:cNvPicPr>
          <p:nvPr/>
        </p:nvPicPr>
        <p:blipFill>
          <a:blip r:embed="rId3"/>
          <a:stretch>
            <a:fillRect/>
          </a:stretch>
        </p:blipFill>
        <p:spPr>
          <a:xfrm>
            <a:off x="1220986" y="2454235"/>
            <a:ext cx="3839647" cy="2373035"/>
          </a:xfrm>
          <a:prstGeom prst="rect">
            <a:avLst/>
          </a:prstGeom>
        </p:spPr>
      </p:pic>
      <p:sp>
        <p:nvSpPr>
          <p:cNvPr id="6" name="Text 3"/>
          <p:cNvSpPr/>
          <p:nvPr/>
        </p:nvSpPr>
        <p:spPr>
          <a:xfrm>
            <a:off x="1220986" y="5106114"/>
            <a:ext cx="2834521" cy="348615"/>
          </a:xfrm>
          <a:prstGeom prst="rect">
            <a:avLst/>
          </a:prstGeom>
          <a:noFill/>
          <a:ln/>
        </p:spPr>
        <p:txBody>
          <a:bodyPr wrap="none" rtlCol="0" anchor="t"/>
          <a:lstStyle/>
          <a:p>
            <a:pPr marL="0" indent="0" algn="l">
              <a:lnSpc>
                <a:spcPts val="2745"/>
              </a:lnSpc>
              <a:buNone/>
            </a:pPr>
            <a:r>
              <a:rPr lang="en-US" sz="2196" b="1" dirty="0">
                <a:solidFill>
                  <a:srgbClr val="3B4E4E"/>
                </a:solidFill>
                <a:latin typeface="Syne" pitchFamily="34" charset="0"/>
                <a:ea typeface="Syne" pitchFamily="34" charset="-122"/>
                <a:cs typeface="Syne" pitchFamily="34" charset="-120"/>
              </a:rPr>
              <a:t>Arhitectură Gotică</a:t>
            </a:r>
            <a:endParaRPr lang="en-US" sz="2196" dirty="0"/>
          </a:p>
        </p:txBody>
      </p:sp>
      <p:sp>
        <p:nvSpPr>
          <p:cNvPr id="7" name="Text 4"/>
          <p:cNvSpPr/>
          <p:nvPr/>
        </p:nvSpPr>
        <p:spPr>
          <a:xfrm>
            <a:off x="1220986" y="5588556"/>
            <a:ext cx="3839647" cy="1784747"/>
          </a:xfrm>
          <a:prstGeom prst="rect">
            <a:avLst/>
          </a:prstGeom>
          <a:noFill/>
          <a:ln/>
        </p:spPr>
        <p:txBody>
          <a:bodyPr wrap="square" rtlCol="0" anchor="t"/>
          <a:lstStyle/>
          <a:p>
            <a:pPr marL="0" indent="0" algn="l">
              <a:lnSpc>
                <a:spcPts val="2811"/>
              </a:lnSpc>
              <a:buNone/>
            </a:pPr>
            <a:r>
              <a:rPr lang="en-US" sz="1757" dirty="0">
                <a:solidFill>
                  <a:srgbClr val="3B4E4E"/>
                </a:solidFill>
                <a:latin typeface="Overpass" pitchFamily="34" charset="0"/>
                <a:ea typeface="Overpass" pitchFamily="34" charset="-122"/>
                <a:cs typeface="Overpass" pitchFamily="34" charset="-120"/>
              </a:rPr>
              <a:t>Apariția stilului gotic a marcat o revoluție în arhitectura europeană medievală, cu catedrale impunătoare și palate magnifice care reflectau puterea și aspirațiile statelor.</a:t>
            </a:r>
            <a:endParaRPr lang="en-US" sz="1757" dirty="0"/>
          </a:p>
        </p:txBody>
      </p:sp>
      <p:pic>
        <p:nvPicPr>
          <p:cNvPr id="8" name="Image 1" descr="preencoded.png"/>
          <p:cNvPicPr>
            <a:picLocks noChangeAspect="1"/>
          </p:cNvPicPr>
          <p:nvPr/>
        </p:nvPicPr>
        <p:blipFill>
          <a:blip r:embed="rId4"/>
          <a:stretch>
            <a:fillRect/>
          </a:stretch>
        </p:blipFill>
        <p:spPr>
          <a:xfrm>
            <a:off x="5395317" y="2454235"/>
            <a:ext cx="3839647" cy="2373035"/>
          </a:xfrm>
          <a:prstGeom prst="rect">
            <a:avLst/>
          </a:prstGeom>
        </p:spPr>
      </p:pic>
      <p:sp>
        <p:nvSpPr>
          <p:cNvPr id="9" name="Text 5"/>
          <p:cNvSpPr/>
          <p:nvPr/>
        </p:nvSpPr>
        <p:spPr>
          <a:xfrm>
            <a:off x="5395317" y="5106114"/>
            <a:ext cx="3294340" cy="348615"/>
          </a:xfrm>
          <a:prstGeom prst="rect">
            <a:avLst/>
          </a:prstGeom>
          <a:noFill/>
          <a:ln/>
        </p:spPr>
        <p:txBody>
          <a:bodyPr wrap="none" rtlCol="0" anchor="t"/>
          <a:lstStyle/>
          <a:p>
            <a:pPr marL="0" indent="0" algn="l">
              <a:lnSpc>
                <a:spcPts val="2745"/>
              </a:lnSpc>
              <a:buNone/>
            </a:pPr>
            <a:r>
              <a:rPr lang="en-US" sz="2196" b="1" dirty="0">
                <a:solidFill>
                  <a:srgbClr val="3B4E4E"/>
                </a:solidFill>
                <a:latin typeface="Syne" pitchFamily="34" charset="0"/>
                <a:ea typeface="Syne" pitchFamily="34" charset="-122"/>
                <a:cs typeface="Syne" pitchFamily="34" charset="-120"/>
              </a:rPr>
              <a:t>Manuscrise Iluminate</a:t>
            </a:r>
            <a:endParaRPr lang="en-US" sz="2196" dirty="0"/>
          </a:p>
        </p:txBody>
      </p:sp>
      <p:sp>
        <p:nvSpPr>
          <p:cNvPr id="10" name="Text 6"/>
          <p:cNvSpPr/>
          <p:nvPr/>
        </p:nvSpPr>
        <p:spPr>
          <a:xfrm>
            <a:off x="5395317" y="5588556"/>
            <a:ext cx="3839647" cy="1784747"/>
          </a:xfrm>
          <a:prstGeom prst="rect">
            <a:avLst/>
          </a:prstGeom>
          <a:noFill/>
          <a:ln/>
        </p:spPr>
        <p:txBody>
          <a:bodyPr wrap="square" rtlCol="0" anchor="t"/>
          <a:lstStyle/>
          <a:p>
            <a:pPr marL="0" indent="0" algn="l">
              <a:lnSpc>
                <a:spcPts val="2811"/>
              </a:lnSpc>
              <a:buNone/>
            </a:pPr>
            <a:r>
              <a:rPr lang="en-US" sz="1757" dirty="0">
                <a:solidFill>
                  <a:srgbClr val="3B4E4E"/>
                </a:solidFill>
                <a:latin typeface="Overpass" pitchFamily="34" charset="0"/>
                <a:ea typeface="Overpass" pitchFamily="34" charset="-122"/>
                <a:cs typeface="Overpass" pitchFamily="34" charset="-120"/>
              </a:rPr>
              <a:t>Arta manuscriselor iluminate a atins culmi de rafinament și frumusețe în Evul Mediu, reprezentând unele dintre cele mai valoroase obiecte culturale ale epocii.</a:t>
            </a:r>
            <a:endParaRPr lang="en-US" sz="1757" dirty="0"/>
          </a:p>
        </p:txBody>
      </p:sp>
      <p:pic>
        <p:nvPicPr>
          <p:cNvPr id="11" name="Image 2" descr="preencoded.png"/>
          <p:cNvPicPr>
            <a:picLocks noChangeAspect="1"/>
          </p:cNvPicPr>
          <p:nvPr/>
        </p:nvPicPr>
        <p:blipFill>
          <a:blip r:embed="rId5"/>
          <a:stretch>
            <a:fillRect/>
          </a:stretch>
        </p:blipFill>
        <p:spPr>
          <a:xfrm>
            <a:off x="9569648" y="2454235"/>
            <a:ext cx="3839647" cy="2373035"/>
          </a:xfrm>
          <a:prstGeom prst="rect">
            <a:avLst/>
          </a:prstGeom>
        </p:spPr>
      </p:pic>
      <p:sp>
        <p:nvSpPr>
          <p:cNvPr id="12" name="Text 7"/>
          <p:cNvSpPr/>
          <p:nvPr/>
        </p:nvSpPr>
        <p:spPr>
          <a:xfrm>
            <a:off x="9569648" y="5106114"/>
            <a:ext cx="3839647" cy="697230"/>
          </a:xfrm>
          <a:prstGeom prst="rect">
            <a:avLst/>
          </a:prstGeom>
          <a:noFill/>
          <a:ln/>
        </p:spPr>
        <p:txBody>
          <a:bodyPr wrap="square" rtlCol="0" anchor="t"/>
          <a:lstStyle/>
          <a:p>
            <a:pPr marL="0" indent="0" algn="l">
              <a:lnSpc>
                <a:spcPts val="2745"/>
              </a:lnSpc>
              <a:buNone/>
            </a:pPr>
            <a:r>
              <a:rPr lang="en-US" sz="2196" b="1" dirty="0">
                <a:solidFill>
                  <a:srgbClr val="3B4E4E"/>
                </a:solidFill>
                <a:latin typeface="Syne" pitchFamily="34" charset="0"/>
                <a:ea typeface="Syne" pitchFamily="34" charset="-122"/>
                <a:cs typeface="Syne" pitchFamily="34" charset="-120"/>
              </a:rPr>
              <a:t>Muzica și Arte Performative</a:t>
            </a:r>
            <a:endParaRPr lang="en-US" sz="2196" dirty="0"/>
          </a:p>
        </p:txBody>
      </p:sp>
      <p:sp>
        <p:nvSpPr>
          <p:cNvPr id="13" name="Text 8"/>
          <p:cNvSpPr/>
          <p:nvPr/>
        </p:nvSpPr>
        <p:spPr>
          <a:xfrm>
            <a:off x="9569648" y="5937171"/>
            <a:ext cx="3839647" cy="1784747"/>
          </a:xfrm>
          <a:prstGeom prst="rect">
            <a:avLst/>
          </a:prstGeom>
          <a:noFill/>
          <a:ln/>
        </p:spPr>
        <p:txBody>
          <a:bodyPr wrap="square" rtlCol="0" anchor="t"/>
          <a:lstStyle/>
          <a:p>
            <a:pPr marL="0" indent="0" algn="l">
              <a:lnSpc>
                <a:spcPts val="2811"/>
              </a:lnSpc>
              <a:buNone/>
            </a:pPr>
            <a:r>
              <a:rPr lang="en-US" sz="1757" dirty="0">
                <a:solidFill>
                  <a:srgbClr val="3B4E4E"/>
                </a:solidFill>
                <a:latin typeface="Overpass" pitchFamily="34" charset="0"/>
                <a:ea typeface="Overpass" pitchFamily="34" charset="-122"/>
                <a:cs typeface="Overpass" pitchFamily="34" charset="-120"/>
              </a:rPr>
              <a:t>Muzica, dansul și teatrul medieval au fost forme de exprimare artistică foarte dezvoltate, reflectând atât influența Bisericii, cât și emergența unei culturi laice.</a:t>
            </a:r>
            <a:endParaRPr lang="en-US" sz="175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1073</Words>
  <Application>Microsoft Office PowerPoint</Application>
  <PresentationFormat>Довільний</PresentationFormat>
  <Paragraphs>86</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Overpass</vt:lpstr>
      <vt:lpstr>Syne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Mariana B</dc:creator>
  <cp:lastModifiedBy>Liliya Hovornyan</cp:lastModifiedBy>
  <cp:revision>2</cp:revision>
  <dcterms:created xsi:type="dcterms:W3CDTF">2024-07-02T12:31:56Z</dcterms:created>
  <dcterms:modified xsi:type="dcterms:W3CDTF">2024-07-02T12:36:14Z</dcterms:modified>
</cp:coreProperties>
</file>