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65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792718"/>
            <a:ext cx="7415927" cy="3193971"/>
          </a:xfrm>
          <a:prstGeom prst="rect">
            <a:avLst/>
          </a:prstGeom>
          <a:noFill/>
          <a:ln/>
        </p:spPr>
        <p:txBody>
          <a:bodyPr wrap="square" rtlCol="0" anchor="t"/>
          <a:lstStyle/>
          <a:p>
            <a:pPr marL="0" indent="0">
              <a:lnSpc>
                <a:spcPts val="8384"/>
              </a:lnSpc>
              <a:buNone/>
            </a:pPr>
            <a:r>
              <a:rPr lang="en-US" sz="6707" b="1" kern="0" spc="-201" dirty="0">
                <a:solidFill>
                  <a:srgbClr val="000000"/>
                </a:solidFill>
                <a:latin typeface="Inter" pitchFamily="34" charset="0"/>
                <a:ea typeface="Inter" pitchFamily="34" charset="-122"/>
                <a:cs typeface="Inter" pitchFamily="34" charset="-120"/>
              </a:rPr>
              <a:t>Petrolul – sursă de materii prime organice</a:t>
            </a:r>
            <a:endParaRPr lang="en-US" sz="6707" dirty="0"/>
          </a:p>
        </p:txBody>
      </p:sp>
      <p:sp>
        <p:nvSpPr>
          <p:cNvPr id="6" name="Text 3"/>
          <p:cNvSpPr/>
          <p:nvPr/>
        </p:nvSpPr>
        <p:spPr>
          <a:xfrm>
            <a:off x="6350437" y="4356973"/>
            <a:ext cx="7415927" cy="2370296"/>
          </a:xfrm>
          <a:prstGeom prst="rect">
            <a:avLst/>
          </a:prstGeom>
          <a:noFill/>
          <a:ln/>
        </p:spPr>
        <p:txBody>
          <a:bodyPr wrap="square" rtlCol="0" anchor="t"/>
          <a:lstStyle/>
          <a:p>
            <a:pPr marL="0" indent="0" algn="just">
              <a:lnSpc>
                <a:spcPts val="3110"/>
              </a:lnSpc>
              <a:buNone/>
            </a:pPr>
            <a:r>
              <a:rPr lang="ro-RO" sz="2000" kern="0" spc="-39">
                <a:solidFill>
                  <a:srgbClr val="272525"/>
                </a:solidFill>
                <a:latin typeface="Inter" pitchFamily="34" charset="0"/>
                <a:ea typeface="Inter" pitchFamily="34" charset="-122"/>
                <a:cs typeface="Inter" pitchFamily="34" charset="-120"/>
              </a:rPr>
              <a:t>      </a:t>
            </a:r>
            <a:r>
              <a:rPr lang="en-US" sz="2000" kern="0" spc="-39">
                <a:solidFill>
                  <a:srgbClr val="272525"/>
                </a:solidFill>
                <a:latin typeface="Inter" pitchFamily="34" charset="0"/>
                <a:ea typeface="Inter" pitchFamily="34" charset="-122"/>
                <a:cs typeface="Inter" pitchFamily="34" charset="-120"/>
              </a:rPr>
              <a:t>Petrolul</a:t>
            </a:r>
            <a:r>
              <a:rPr lang="en-US" sz="2000" kern="0" spc="-39" dirty="0">
                <a:solidFill>
                  <a:srgbClr val="272525"/>
                </a:solidFill>
                <a:latin typeface="Inter" pitchFamily="34" charset="0"/>
                <a:ea typeface="Inter" pitchFamily="34" charset="-122"/>
                <a:cs typeface="Inter" pitchFamily="34" charset="-120"/>
              </a:rPr>
              <a:t> reprezintă o sursă valoroasă de materii prime organice, datorită complexității sale chimice și diversității utilizărilor. Acest combustibil fosil, format din amestecuri de hidrocarburi, este extras din depozite subterane și este supus unor procese de rafinare și transformare pentru a genera o gamă largă de produse esențiale în numeroase sectoare industriale.</a:t>
            </a:r>
            <a:endParaRPr lang="en-US" sz="2000" dirty="0"/>
          </a:p>
        </p:txBody>
      </p:sp>
      <p:sp>
        <p:nvSpPr>
          <p:cNvPr id="8" name="Text 5"/>
          <p:cNvSpPr/>
          <p:nvPr/>
        </p:nvSpPr>
        <p:spPr>
          <a:xfrm>
            <a:off x="6472595" y="7172087"/>
            <a:ext cx="150495" cy="97512"/>
          </a:xfrm>
          <a:prstGeom prst="rect">
            <a:avLst/>
          </a:prstGeom>
          <a:noFill/>
          <a:ln/>
        </p:spPr>
        <p:txBody>
          <a:bodyPr wrap="none" rtlCol="0" anchor="t"/>
          <a:lstStyle/>
          <a:p>
            <a:pPr marL="0" indent="0" algn="ctr">
              <a:lnSpc>
                <a:spcPts val="768"/>
              </a:lnSpc>
              <a:buNone/>
            </a:pPr>
            <a:r>
              <a:rPr lang="en-US" sz="768" kern="0" spc="-39" dirty="0">
                <a:solidFill>
                  <a:srgbClr val="FFFFFF"/>
                </a:solidFill>
                <a:latin typeface="Inter" pitchFamily="34" charset="0"/>
                <a:ea typeface="Inter" pitchFamily="34" charset="-122"/>
                <a:cs typeface="Inter"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5" name="Text 2"/>
          <p:cNvSpPr/>
          <p:nvPr/>
        </p:nvSpPr>
        <p:spPr>
          <a:xfrm>
            <a:off x="864037" y="4099322"/>
            <a:ext cx="10856119"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Concluzii </a:t>
            </a:r>
            <a:r>
              <a:rPr lang="en-US" sz="4860" b="1" kern="0" spc="-146" dirty="0" err="1">
                <a:solidFill>
                  <a:srgbClr val="000000"/>
                </a:solidFill>
                <a:latin typeface="Inter" pitchFamily="34" charset="0"/>
                <a:ea typeface="Inter" pitchFamily="34" charset="-122"/>
                <a:cs typeface="Inter" pitchFamily="34" charset="-120"/>
              </a:rPr>
              <a:t>și</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p</a:t>
            </a:r>
            <a:r>
              <a:rPr lang="en-US" sz="4860" b="1" kern="0" spc="-146" dirty="0" err="1">
                <a:solidFill>
                  <a:srgbClr val="000000"/>
                </a:solidFill>
                <a:latin typeface="Inter" pitchFamily="34" charset="0"/>
                <a:ea typeface="Inter" pitchFamily="34" charset="-122"/>
                <a:cs typeface="Inter" pitchFamily="34" charset="-120"/>
              </a:rPr>
              <a:t>erspective</a:t>
            </a:r>
            <a:r>
              <a:rPr lang="en-US" sz="4860" b="1" kern="0" spc="-146" dirty="0">
                <a:solidFill>
                  <a:srgbClr val="000000"/>
                </a:solidFill>
                <a:latin typeface="Inter" pitchFamily="34" charset="0"/>
                <a:ea typeface="Inter" pitchFamily="34" charset="-122"/>
                <a:cs typeface="Inter" pitchFamily="34" charset="-120"/>
              </a:rPr>
              <a:t> de </a:t>
            </a:r>
            <a:r>
              <a:rPr lang="ro-RO" sz="4860" b="1" kern="0" spc="-146" dirty="0">
                <a:solidFill>
                  <a:srgbClr val="000000"/>
                </a:solidFill>
                <a:latin typeface="Inter" pitchFamily="34" charset="0"/>
                <a:ea typeface="Inter" pitchFamily="34" charset="-122"/>
                <a:cs typeface="Inter" pitchFamily="34" charset="-120"/>
              </a:rPr>
              <a:t>d</a:t>
            </a:r>
            <a:r>
              <a:rPr lang="en-US" sz="4860" b="1" kern="0" spc="-146" dirty="0" err="1">
                <a:solidFill>
                  <a:srgbClr val="000000"/>
                </a:solidFill>
                <a:latin typeface="Inter" pitchFamily="34" charset="0"/>
                <a:ea typeface="Inter" pitchFamily="34" charset="-122"/>
                <a:cs typeface="Inter" pitchFamily="34" charset="-120"/>
              </a:rPr>
              <a:t>ezvoltare</a:t>
            </a:r>
            <a:endParaRPr lang="en-US" sz="4860" dirty="0"/>
          </a:p>
        </p:txBody>
      </p:sp>
      <p:sp>
        <p:nvSpPr>
          <p:cNvPr id="6" name="Text 3"/>
          <p:cNvSpPr/>
          <p:nvPr/>
        </p:nvSpPr>
        <p:spPr>
          <a:xfrm>
            <a:off x="864037" y="5241131"/>
            <a:ext cx="12902327" cy="1975247"/>
          </a:xfrm>
          <a:prstGeom prst="rect">
            <a:avLst/>
          </a:prstGeom>
          <a:noFill/>
          <a:ln/>
        </p:spPr>
        <p:txBody>
          <a:bodyPr wrap="square" rtlCol="0" anchor="t"/>
          <a:lstStyle/>
          <a:p>
            <a:pPr marL="0" indent="0" algn="just">
              <a:lnSpc>
                <a:spcPts val="3110"/>
              </a:lnSpc>
              <a:buNone/>
            </a:pPr>
            <a:r>
              <a:rPr lang="en-US" sz="1944" kern="0" spc="-39" dirty="0">
                <a:solidFill>
                  <a:srgbClr val="272525"/>
                </a:solidFill>
                <a:latin typeface="Inter" pitchFamily="34" charset="0"/>
                <a:ea typeface="Inter" pitchFamily="34" charset="-122"/>
                <a:cs typeface="Inter" pitchFamily="34" charset="-120"/>
              </a:rPr>
              <a:t>Petrolul reprezintă o sursă de materii prime organice extrem de valoroasă, datorită complexității sale chimice și a gamei largi de produse obținute prin rafinare și chimizare. Dezvoltarea industriei petrochimice este esențială pentru economia națională, generând venituri semnificative și furnizând materii prime pentru numeroase sectoare. În contextul tranziției către o economie durabilă, cercetarea și inovația în domeniul chimizării petrolului vor juca un rol crucial în dezvoltarea de noi procese și produse eco-eficiente, contribuind la reducerea impactului asupra mediului.</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29020" y="1231106"/>
            <a:ext cx="7620119" cy="650915"/>
          </a:xfrm>
          <a:prstGeom prst="rect">
            <a:avLst/>
          </a:prstGeom>
          <a:noFill/>
          <a:ln/>
        </p:spPr>
        <p:txBody>
          <a:bodyPr wrap="none" rtlCol="0" anchor="t"/>
          <a:lstStyle/>
          <a:p>
            <a:pPr marL="0" indent="0">
              <a:lnSpc>
                <a:spcPts val="5126"/>
              </a:lnSpc>
              <a:buNone/>
            </a:pPr>
            <a:r>
              <a:rPr lang="en-US" sz="4101" b="1" kern="0" spc="-123" dirty="0" err="1">
                <a:solidFill>
                  <a:srgbClr val="000000"/>
                </a:solidFill>
                <a:latin typeface="Inter" pitchFamily="34" charset="0"/>
                <a:ea typeface="Inter" pitchFamily="34" charset="-122"/>
                <a:cs typeface="Inter" pitchFamily="34" charset="-120"/>
              </a:rPr>
              <a:t>Compoziția</a:t>
            </a:r>
            <a:r>
              <a:rPr lang="en-US" sz="4101" b="1" kern="0" spc="-123" dirty="0">
                <a:solidFill>
                  <a:srgbClr val="000000"/>
                </a:solidFill>
                <a:latin typeface="Inter" pitchFamily="34" charset="0"/>
                <a:ea typeface="Inter" pitchFamily="34" charset="-122"/>
                <a:cs typeface="Inter" pitchFamily="34" charset="-120"/>
              </a:rPr>
              <a:t> </a:t>
            </a:r>
            <a:r>
              <a:rPr lang="ro-RO" sz="4101" b="1" kern="0" spc="-123" dirty="0">
                <a:solidFill>
                  <a:srgbClr val="000000"/>
                </a:solidFill>
                <a:latin typeface="Inter" pitchFamily="34" charset="0"/>
                <a:ea typeface="Inter" pitchFamily="34" charset="-122"/>
                <a:cs typeface="Inter" pitchFamily="34" charset="-120"/>
              </a:rPr>
              <a:t>c</a:t>
            </a:r>
            <a:r>
              <a:rPr lang="en-US" sz="4101" b="1" kern="0" spc="-123" dirty="0" err="1">
                <a:solidFill>
                  <a:srgbClr val="000000"/>
                </a:solidFill>
                <a:latin typeface="Inter" pitchFamily="34" charset="0"/>
                <a:ea typeface="Inter" pitchFamily="34" charset="-122"/>
                <a:cs typeface="Inter" pitchFamily="34" charset="-120"/>
              </a:rPr>
              <a:t>himică</a:t>
            </a:r>
            <a:r>
              <a:rPr lang="en-US" sz="4101" b="1" kern="0" spc="-123" dirty="0">
                <a:solidFill>
                  <a:srgbClr val="000000"/>
                </a:solidFill>
                <a:latin typeface="Inter" pitchFamily="34" charset="0"/>
                <a:ea typeface="Inter" pitchFamily="34" charset="-122"/>
                <a:cs typeface="Inter" pitchFamily="34" charset="-120"/>
              </a:rPr>
              <a:t> a </a:t>
            </a:r>
            <a:r>
              <a:rPr lang="ro-RO" sz="4101" b="1" kern="0" spc="-123" dirty="0">
                <a:solidFill>
                  <a:srgbClr val="000000"/>
                </a:solidFill>
                <a:latin typeface="Inter" pitchFamily="34" charset="0"/>
                <a:ea typeface="Inter" pitchFamily="34" charset="-122"/>
                <a:cs typeface="Inter" pitchFamily="34" charset="-120"/>
              </a:rPr>
              <a:t>p</a:t>
            </a:r>
            <a:r>
              <a:rPr lang="en-US" sz="4101" b="1" kern="0" spc="-123" dirty="0" err="1">
                <a:solidFill>
                  <a:srgbClr val="000000"/>
                </a:solidFill>
                <a:latin typeface="Inter" pitchFamily="34" charset="0"/>
                <a:ea typeface="Inter" pitchFamily="34" charset="-122"/>
                <a:cs typeface="Inter" pitchFamily="34" charset="-120"/>
              </a:rPr>
              <a:t>etrolului</a:t>
            </a:r>
            <a:endParaRPr lang="en-US" sz="4101" dirty="0"/>
          </a:p>
        </p:txBody>
      </p:sp>
      <p:sp>
        <p:nvSpPr>
          <p:cNvPr id="6" name="Shape 3"/>
          <p:cNvSpPr/>
          <p:nvPr/>
        </p:nvSpPr>
        <p:spPr>
          <a:xfrm>
            <a:off x="729020" y="2428756"/>
            <a:ext cx="468630" cy="468630"/>
          </a:xfrm>
          <a:prstGeom prst="roundRect">
            <a:avLst>
              <a:gd name="adj" fmla="val 20003"/>
            </a:avLst>
          </a:prstGeom>
          <a:solidFill>
            <a:srgbClr val="DADBF1"/>
          </a:solidFill>
          <a:ln w="7620">
            <a:solidFill>
              <a:srgbClr val="C0C1D7"/>
            </a:solidFill>
            <a:prstDash val="solid"/>
          </a:ln>
        </p:spPr>
      </p:sp>
      <p:sp>
        <p:nvSpPr>
          <p:cNvPr id="7" name="Text 4"/>
          <p:cNvSpPr/>
          <p:nvPr/>
        </p:nvSpPr>
        <p:spPr>
          <a:xfrm>
            <a:off x="891540" y="2506861"/>
            <a:ext cx="143589" cy="312420"/>
          </a:xfrm>
          <a:prstGeom prst="rect">
            <a:avLst/>
          </a:prstGeom>
          <a:noFill/>
          <a:ln/>
        </p:spPr>
        <p:txBody>
          <a:bodyPr wrap="none" rtlCol="0" anchor="t"/>
          <a:lstStyle/>
          <a:p>
            <a:pPr marL="0" indent="0" algn="ctr">
              <a:lnSpc>
                <a:spcPts val="2460"/>
              </a:lnSpc>
              <a:buNone/>
            </a:pPr>
            <a:r>
              <a:rPr lang="en-US" sz="2460" b="1" kern="0" spc="-74" dirty="0">
                <a:solidFill>
                  <a:srgbClr val="272525"/>
                </a:solidFill>
                <a:latin typeface="Inter" pitchFamily="34" charset="0"/>
                <a:ea typeface="Inter" pitchFamily="34" charset="-122"/>
                <a:cs typeface="Inter" pitchFamily="34" charset="-120"/>
              </a:rPr>
              <a:t>1</a:t>
            </a:r>
            <a:endParaRPr lang="en-US" sz="2460" dirty="0"/>
          </a:p>
        </p:txBody>
      </p:sp>
      <p:sp>
        <p:nvSpPr>
          <p:cNvPr id="8" name="Text 5"/>
          <p:cNvSpPr/>
          <p:nvPr/>
        </p:nvSpPr>
        <p:spPr>
          <a:xfrm>
            <a:off x="1405890" y="2428756"/>
            <a:ext cx="2603897" cy="325398"/>
          </a:xfrm>
          <a:prstGeom prst="rect">
            <a:avLst/>
          </a:prstGeom>
          <a:noFill/>
          <a:ln/>
        </p:spPr>
        <p:txBody>
          <a:bodyPr wrap="none" rtlCol="0" anchor="t"/>
          <a:lstStyle/>
          <a:p>
            <a:pPr marL="0" indent="0">
              <a:lnSpc>
                <a:spcPts val="2563"/>
              </a:lnSpc>
              <a:buNone/>
            </a:pPr>
            <a:r>
              <a:rPr lang="en-US" sz="2050" b="1" kern="0" spc="-62" dirty="0">
                <a:solidFill>
                  <a:srgbClr val="272525"/>
                </a:solidFill>
                <a:latin typeface="Inter" pitchFamily="34" charset="0"/>
                <a:ea typeface="Inter" pitchFamily="34" charset="-122"/>
                <a:cs typeface="Inter" pitchFamily="34" charset="-120"/>
              </a:rPr>
              <a:t>Hidrocarburi</a:t>
            </a:r>
            <a:endParaRPr lang="en-US" sz="2050" dirty="0"/>
          </a:p>
        </p:txBody>
      </p:sp>
      <p:sp>
        <p:nvSpPr>
          <p:cNvPr id="9" name="Text 6"/>
          <p:cNvSpPr/>
          <p:nvPr/>
        </p:nvSpPr>
        <p:spPr>
          <a:xfrm>
            <a:off x="1405890" y="2879050"/>
            <a:ext cx="7009090" cy="666750"/>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Principalele componente ale petrolului sunt hidrocarburile, care conțin carbon și hidrogen în diferite proporții și configurații moleculare.</a:t>
            </a:r>
            <a:endParaRPr lang="en-US" sz="1640" dirty="0"/>
          </a:p>
        </p:txBody>
      </p:sp>
      <p:sp>
        <p:nvSpPr>
          <p:cNvPr id="10" name="Shape 7"/>
          <p:cNvSpPr/>
          <p:nvPr/>
        </p:nvSpPr>
        <p:spPr>
          <a:xfrm>
            <a:off x="729020" y="3988356"/>
            <a:ext cx="468630" cy="468630"/>
          </a:xfrm>
          <a:prstGeom prst="roundRect">
            <a:avLst>
              <a:gd name="adj" fmla="val 20003"/>
            </a:avLst>
          </a:prstGeom>
          <a:solidFill>
            <a:srgbClr val="DADBF1"/>
          </a:solidFill>
          <a:ln w="7620">
            <a:solidFill>
              <a:srgbClr val="C0C1D7"/>
            </a:solidFill>
            <a:prstDash val="solid"/>
          </a:ln>
        </p:spPr>
      </p:sp>
      <p:sp>
        <p:nvSpPr>
          <p:cNvPr id="11" name="Text 8"/>
          <p:cNvSpPr/>
          <p:nvPr/>
        </p:nvSpPr>
        <p:spPr>
          <a:xfrm>
            <a:off x="869513" y="4066461"/>
            <a:ext cx="187523" cy="312420"/>
          </a:xfrm>
          <a:prstGeom prst="rect">
            <a:avLst/>
          </a:prstGeom>
          <a:noFill/>
          <a:ln/>
        </p:spPr>
        <p:txBody>
          <a:bodyPr wrap="none" rtlCol="0" anchor="t"/>
          <a:lstStyle/>
          <a:p>
            <a:pPr marL="0" indent="0" algn="ctr">
              <a:lnSpc>
                <a:spcPts val="2460"/>
              </a:lnSpc>
              <a:buNone/>
            </a:pPr>
            <a:r>
              <a:rPr lang="en-US" sz="2460" b="1" kern="0" spc="-74" dirty="0">
                <a:solidFill>
                  <a:srgbClr val="272525"/>
                </a:solidFill>
                <a:latin typeface="Inter" pitchFamily="34" charset="0"/>
                <a:ea typeface="Inter" pitchFamily="34" charset="-122"/>
                <a:cs typeface="Inter" pitchFamily="34" charset="-120"/>
              </a:rPr>
              <a:t>2</a:t>
            </a:r>
            <a:endParaRPr lang="en-US" sz="2460" dirty="0"/>
          </a:p>
        </p:txBody>
      </p:sp>
      <p:sp>
        <p:nvSpPr>
          <p:cNvPr id="12" name="Text 9"/>
          <p:cNvSpPr/>
          <p:nvPr/>
        </p:nvSpPr>
        <p:spPr>
          <a:xfrm>
            <a:off x="1405890" y="3988356"/>
            <a:ext cx="2603897" cy="325398"/>
          </a:xfrm>
          <a:prstGeom prst="rect">
            <a:avLst/>
          </a:prstGeom>
          <a:noFill/>
          <a:ln/>
        </p:spPr>
        <p:txBody>
          <a:bodyPr wrap="none" rtlCol="0" anchor="t"/>
          <a:lstStyle/>
          <a:p>
            <a:pPr marL="0" indent="0">
              <a:lnSpc>
                <a:spcPts val="2563"/>
              </a:lnSpc>
              <a:buNone/>
            </a:pPr>
            <a:r>
              <a:rPr lang="en-US" sz="2050" b="1" kern="0" spc="-62" dirty="0">
                <a:solidFill>
                  <a:srgbClr val="272525"/>
                </a:solidFill>
                <a:latin typeface="Inter" pitchFamily="34" charset="0"/>
                <a:ea typeface="Inter" pitchFamily="34" charset="-122"/>
                <a:cs typeface="Inter" pitchFamily="34" charset="-120"/>
              </a:rPr>
              <a:t>Heteroatomi</a:t>
            </a:r>
            <a:endParaRPr lang="en-US" sz="2050" dirty="0"/>
          </a:p>
        </p:txBody>
      </p:sp>
      <p:sp>
        <p:nvSpPr>
          <p:cNvPr id="13" name="Text 10"/>
          <p:cNvSpPr/>
          <p:nvPr/>
        </p:nvSpPr>
        <p:spPr>
          <a:xfrm>
            <a:off x="1405890" y="4438650"/>
            <a:ext cx="7009090" cy="1000125"/>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Petrolul conține, de asemenea, o cantitate mică de heteroatomi, cum ar fi sulf, azot și oxigen, care conferă proprietăți specifice diferitelor fracțiuni petroliere.</a:t>
            </a:r>
            <a:endParaRPr lang="en-US" sz="1640" dirty="0"/>
          </a:p>
        </p:txBody>
      </p:sp>
      <p:sp>
        <p:nvSpPr>
          <p:cNvPr id="14" name="Shape 11"/>
          <p:cNvSpPr/>
          <p:nvPr/>
        </p:nvSpPr>
        <p:spPr>
          <a:xfrm>
            <a:off x="729020" y="5881330"/>
            <a:ext cx="468630" cy="468630"/>
          </a:xfrm>
          <a:prstGeom prst="roundRect">
            <a:avLst>
              <a:gd name="adj" fmla="val 20003"/>
            </a:avLst>
          </a:prstGeom>
          <a:solidFill>
            <a:srgbClr val="DADBF1"/>
          </a:solidFill>
          <a:ln w="7620">
            <a:solidFill>
              <a:srgbClr val="C0C1D7"/>
            </a:solidFill>
            <a:prstDash val="solid"/>
          </a:ln>
        </p:spPr>
      </p:sp>
      <p:sp>
        <p:nvSpPr>
          <p:cNvPr id="15" name="Text 12"/>
          <p:cNvSpPr/>
          <p:nvPr/>
        </p:nvSpPr>
        <p:spPr>
          <a:xfrm>
            <a:off x="864989" y="5959435"/>
            <a:ext cx="196691" cy="312420"/>
          </a:xfrm>
          <a:prstGeom prst="rect">
            <a:avLst/>
          </a:prstGeom>
          <a:noFill/>
          <a:ln/>
        </p:spPr>
        <p:txBody>
          <a:bodyPr wrap="none" rtlCol="0" anchor="t"/>
          <a:lstStyle/>
          <a:p>
            <a:pPr marL="0" indent="0" algn="ctr">
              <a:lnSpc>
                <a:spcPts val="2460"/>
              </a:lnSpc>
              <a:buNone/>
            </a:pPr>
            <a:r>
              <a:rPr lang="en-US" sz="2460" b="1" kern="0" spc="-74" dirty="0">
                <a:solidFill>
                  <a:srgbClr val="272525"/>
                </a:solidFill>
                <a:latin typeface="Inter" pitchFamily="34" charset="0"/>
                <a:ea typeface="Inter" pitchFamily="34" charset="-122"/>
                <a:cs typeface="Inter" pitchFamily="34" charset="-120"/>
              </a:rPr>
              <a:t>3</a:t>
            </a:r>
            <a:endParaRPr lang="en-US" sz="2460" dirty="0"/>
          </a:p>
        </p:txBody>
      </p:sp>
      <p:sp>
        <p:nvSpPr>
          <p:cNvPr id="16" name="Text 13"/>
          <p:cNvSpPr/>
          <p:nvPr/>
        </p:nvSpPr>
        <p:spPr>
          <a:xfrm>
            <a:off x="1405890" y="5881330"/>
            <a:ext cx="2603897" cy="325398"/>
          </a:xfrm>
          <a:prstGeom prst="rect">
            <a:avLst/>
          </a:prstGeom>
          <a:noFill/>
          <a:ln/>
        </p:spPr>
        <p:txBody>
          <a:bodyPr wrap="none" rtlCol="0" anchor="t"/>
          <a:lstStyle/>
          <a:p>
            <a:pPr marL="0" indent="0">
              <a:lnSpc>
                <a:spcPts val="2563"/>
              </a:lnSpc>
              <a:buNone/>
            </a:pPr>
            <a:r>
              <a:rPr lang="en-US" sz="2050" b="1" kern="0" spc="-62" dirty="0" err="1">
                <a:solidFill>
                  <a:srgbClr val="272525"/>
                </a:solidFill>
                <a:latin typeface="Inter" pitchFamily="34" charset="0"/>
                <a:ea typeface="Inter" pitchFamily="34" charset="-122"/>
                <a:cs typeface="Inter" pitchFamily="34" charset="-120"/>
              </a:rPr>
              <a:t>Variabilitate</a:t>
            </a:r>
            <a:r>
              <a:rPr lang="en-US" sz="2050" b="1" kern="0" spc="-62" dirty="0">
                <a:solidFill>
                  <a:srgbClr val="272525"/>
                </a:solidFill>
                <a:latin typeface="Inter" pitchFamily="34" charset="0"/>
                <a:ea typeface="Inter" pitchFamily="34" charset="-122"/>
                <a:cs typeface="Inter" pitchFamily="34" charset="-120"/>
              </a:rPr>
              <a:t> </a:t>
            </a:r>
            <a:r>
              <a:rPr lang="ro-RO" sz="2050" b="1" kern="0" spc="-62" dirty="0">
                <a:solidFill>
                  <a:srgbClr val="272525"/>
                </a:solidFill>
                <a:latin typeface="Inter" pitchFamily="34" charset="0"/>
                <a:ea typeface="Inter" pitchFamily="34" charset="-122"/>
                <a:cs typeface="Inter" pitchFamily="34" charset="-120"/>
              </a:rPr>
              <a:t>c</a:t>
            </a:r>
            <a:r>
              <a:rPr lang="en-US" sz="2050" b="1" kern="0" spc="-62" dirty="0" err="1">
                <a:solidFill>
                  <a:srgbClr val="272525"/>
                </a:solidFill>
                <a:latin typeface="Inter" pitchFamily="34" charset="0"/>
                <a:ea typeface="Inter" pitchFamily="34" charset="-122"/>
                <a:cs typeface="Inter" pitchFamily="34" charset="-120"/>
              </a:rPr>
              <a:t>himică</a:t>
            </a:r>
            <a:endParaRPr lang="en-US" sz="2050" dirty="0"/>
          </a:p>
        </p:txBody>
      </p:sp>
      <p:sp>
        <p:nvSpPr>
          <p:cNvPr id="17" name="Text 14"/>
          <p:cNvSpPr/>
          <p:nvPr/>
        </p:nvSpPr>
        <p:spPr>
          <a:xfrm>
            <a:off x="1405890" y="6331625"/>
            <a:ext cx="7009090" cy="666750"/>
          </a:xfrm>
          <a:prstGeom prst="rect">
            <a:avLst/>
          </a:prstGeom>
          <a:noFill/>
          <a:ln/>
        </p:spPr>
        <p:txBody>
          <a:bodyPr wrap="square" rtlCol="0" anchor="t"/>
          <a:lstStyle/>
          <a:p>
            <a:pPr marL="0" indent="0">
              <a:lnSpc>
                <a:spcPts val="2624"/>
              </a:lnSpc>
              <a:buNone/>
            </a:pPr>
            <a:r>
              <a:rPr lang="en-US" sz="1640" kern="0" spc="-33" dirty="0">
                <a:solidFill>
                  <a:srgbClr val="272525"/>
                </a:solidFill>
                <a:latin typeface="Inter" pitchFamily="34" charset="0"/>
                <a:ea typeface="Inter" pitchFamily="34" charset="-122"/>
                <a:cs typeface="Inter" pitchFamily="34" charset="-120"/>
              </a:rPr>
              <a:t>Compoziția chimică a petrolului variază în funcție de originea sa geologică, reflectând condițiile de formare și depozitare a acestuia.</a:t>
            </a:r>
            <a:endParaRPr lang="en-US" sz="16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10684" y="882491"/>
            <a:ext cx="7722632" cy="1269206"/>
          </a:xfrm>
          <a:prstGeom prst="rect">
            <a:avLst/>
          </a:prstGeom>
          <a:noFill/>
          <a:ln/>
        </p:spPr>
        <p:txBody>
          <a:bodyPr wrap="square" rtlCol="0" anchor="t"/>
          <a:lstStyle/>
          <a:p>
            <a:pPr marL="0" indent="0">
              <a:lnSpc>
                <a:spcPts val="4997"/>
              </a:lnSpc>
              <a:buNone/>
            </a:pPr>
            <a:r>
              <a:rPr lang="en-US" sz="3998" b="1" kern="0" spc="-120" dirty="0" err="1">
                <a:solidFill>
                  <a:srgbClr val="000000"/>
                </a:solidFill>
                <a:latin typeface="Inter" pitchFamily="34" charset="0"/>
                <a:ea typeface="Inter" pitchFamily="34" charset="-122"/>
                <a:cs typeface="Inter" pitchFamily="34" charset="-120"/>
              </a:rPr>
              <a:t>Fracționarea</a:t>
            </a:r>
            <a:r>
              <a:rPr lang="en-US" sz="3998" b="1" kern="0" spc="-120" dirty="0">
                <a:solidFill>
                  <a:srgbClr val="000000"/>
                </a:solidFill>
                <a:latin typeface="Inter" pitchFamily="34" charset="0"/>
                <a:ea typeface="Inter" pitchFamily="34" charset="-122"/>
                <a:cs typeface="Inter" pitchFamily="34" charset="-120"/>
              </a:rPr>
              <a:t> </a:t>
            </a:r>
            <a:r>
              <a:rPr lang="ro-RO" sz="3998" b="1" kern="0" spc="-120" dirty="0">
                <a:solidFill>
                  <a:srgbClr val="000000"/>
                </a:solidFill>
                <a:latin typeface="Inter" pitchFamily="34" charset="0"/>
                <a:ea typeface="Inter" pitchFamily="34" charset="-122"/>
                <a:cs typeface="Inter" pitchFamily="34" charset="-120"/>
              </a:rPr>
              <a:t>p</a:t>
            </a:r>
            <a:r>
              <a:rPr lang="en-US" sz="3998" b="1" kern="0" spc="-120" dirty="0" err="1">
                <a:solidFill>
                  <a:srgbClr val="000000"/>
                </a:solidFill>
                <a:latin typeface="Inter" pitchFamily="34" charset="0"/>
                <a:ea typeface="Inter" pitchFamily="34" charset="-122"/>
                <a:cs typeface="Inter" pitchFamily="34" charset="-120"/>
              </a:rPr>
              <a:t>etrolului</a:t>
            </a:r>
            <a:r>
              <a:rPr lang="en-US" sz="3998" b="1" kern="0" spc="-120" dirty="0">
                <a:solidFill>
                  <a:srgbClr val="000000"/>
                </a:solidFill>
                <a:latin typeface="Inter" pitchFamily="34" charset="0"/>
                <a:ea typeface="Inter" pitchFamily="34" charset="-122"/>
                <a:cs typeface="Inter" pitchFamily="34" charset="-120"/>
              </a:rPr>
              <a:t> </a:t>
            </a:r>
            <a:r>
              <a:rPr lang="en-US" sz="3998" b="1" kern="0" spc="-120" dirty="0" err="1">
                <a:solidFill>
                  <a:srgbClr val="000000"/>
                </a:solidFill>
                <a:latin typeface="Inter" pitchFamily="34" charset="0"/>
                <a:ea typeface="Inter" pitchFamily="34" charset="-122"/>
                <a:cs typeface="Inter" pitchFamily="34" charset="-120"/>
              </a:rPr>
              <a:t>prin</a:t>
            </a:r>
            <a:r>
              <a:rPr lang="en-US" sz="3998" b="1" kern="0" spc="-120" dirty="0">
                <a:solidFill>
                  <a:srgbClr val="000000"/>
                </a:solidFill>
                <a:latin typeface="Inter" pitchFamily="34" charset="0"/>
                <a:ea typeface="Inter" pitchFamily="34" charset="-122"/>
                <a:cs typeface="Inter" pitchFamily="34" charset="-120"/>
              </a:rPr>
              <a:t> </a:t>
            </a:r>
            <a:r>
              <a:rPr lang="ro-RO" sz="3998" b="1" kern="0" spc="-120" dirty="0">
                <a:solidFill>
                  <a:srgbClr val="000000"/>
                </a:solidFill>
                <a:latin typeface="Inter" pitchFamily="34" charset="0"/>
                <a:ea typeface="Inter" pitchFamily="34" charset="-122"/>
                <a:cs typeface="Inter" pitchFamily="34" charset="-120"/>
              </a:rPr>
              <a:t>d</a:t>
            </a:r>
            <a:r>
              <a:rPr lang="en-US" sz="3998" b="1" kern="0" spc="-120" dirty="0" err="1">
                <a:solidFill>
                  <a:srgbClr val="000000"/>
                </a:solidFill>
                <a:latin typeface="Inter" pitchFamily="34" charset="0"/>
                <a:ea typeface="Inter" pitchFamily="34" charset="-122"/>
                <a:cs typeface="Inter" pitchFamily="34" charset="-120"/>
              </a:rPr>
              <a:t>istilare</a:t>
            </a:r>
            <a:endParaRPr lang="en-US" sz="3998" dirty="0"/>
          </a:p>
        </p:txBody>
      </p:sp>
      <p:sp>
        <p:nvSpPr>
          <p:cNvPr id="6" name="Shape 3"/>
          <p:cNvSpPr/>
          <p:nvPr/>
        </p:nvSpPr>
        <p:spPr>
          <a:xfrm>
            <a:off x="995005" y="2456259"/>
            <a:ext cx="40600" cy="4890849"/>
          </a:xfrm>
          <a:prstGeom prst="roundRect">
            <a:avLst>
              <a:gd name="adj" fmla="val 225085"/>
            </a:avLst>
          </a:prstGeom>
          <a:solidFill>
            <a:srgbClr val="C0C1D7"/>
          </a:solidFill>
          <a:ln/>
        </p:spPr>
      </p:sp>
      <p:sp>
        <p:nvSpPr>
          <p:cNvPr id="7" name="Shape 4"/>
          <p:cNvSpPr/>
          <p:nvPr/>
        </p:nvSpPr>
        <p:spPr>
          <a:xfrm>
            <a:off x="1243667" y="2892683"/>
            <a:ext cx="710684" cy="40600"/>
          </a:xfrm>
          <a:prstGeom prst="roundRect">
            <a:avLst>
              <a:gd name="adj" fmla="val 225085"/>
            </a:avLst>
          </a:prstGeom>
          <a:solidFill>
            <a:srgbClr val="C0C1D7"/>
          </a:solidFill>
          <a:ln/>
        </p:spPr>
      </p:sp>
      <p:sp>
        <p:nvSpPr>
          <p:cNvPr id="8" name="Shape 5"/>
          <p:cNvSpPr/>
          <p:nvPr/>
        </p:nvSpPr>
        <p:spPr>
          <a:xfrm>
            <a:off x="786825" y="2684621"/>
            <a:ext cx="456843" cy="456843"/>
          </a:xfrm>
          <a:prstGeom prst="roundRect">
            <a:avLst>
              <a:gd name="adj" fmla="val 20003"/>
            </a:avLst>
          </a:prstGeom>
          <a:solidFill>
            <a:srgbClr val="DADBF1"/>
          </a:solidFill>
          <a:ln w="7620">
            <a:solidFill>
              <a:srgbClr val="C0C1D7"/>
            </a:solidFill>
            <a:prstDash val="solid"/>
          </a:ln>
        </p:spPr>
      </p:sp>
      <p:sp>
        <p:nvSpPr>
          <p:cNvPr id="9" name="Text 6"/>
          <p:cNvSpPr/>
          <p:nvPr/>
        </p:nvSpPr>
        <p:spPr>
          <a:xfrm>
            <a:off x="945178" y="2760702"/>
            <a:ext cx="140018" cy="304562"/>
          </a:xfrm>
          <a:prstGeom prst="rect">
            <a:avLst/>
          </a:prstGeom>
          <a:noFill/>
          <a:ln/>
        </p:spPr>
        <p:txBody>
          <a:bodyPr wrap="none" rtlCol="0" anchor="t"/>
          <a:lstStyle/>
          <a:p>
            <a:pPr marL="0" indent="0" algn="ctr">
              <a:lnSpc>
                <a:spcPts val="2399"/>
              </a:lnSpc>
              <a:buNone/>
            </a:pPr>
            <a:r>
              <a:rPr lang="en-US" sz="2399" b="1" kern="0" spc="-72" dirty="0">
                <a:solidFill>
                  <a:srgbClr val="272525"/>
                </a:solidFill>
                <a:latin typeface="Inter" pitchFamily="34" charset="0"/>
                <a:ea typeface="Inter" pitchFamily="34" charset="-122"/>
                <a:cs typeface="Inter" pitchFamily="34" charset="-120"/>
              </a:rPr>
              <a:t>1</a:t>
            </a:r>
            <a:endParaRPr lang="en-US" sz="2399" dirty="0"/>
          </a:p>
        </p:txBody>
      </p:sp>
      <p:sp>
        <p:nvSpPr>
          <p:cNvPr id="10" name="Text 7"/>
          <p:cNvSpPr/>
          <p:nvPr/>
        </p:nvSpPr>
        <p:spPr>
          <a:xfrm>
            <a:off x="2132052" y="2659261"/>
            <a:ext cx="2538413" cy="317302"/>
          </a:xfrm>
          <a:prstGeom prst="rect">
            <a:avLst/>
          </a:prstGeom>
          <a:noFill/>
          <a:ln/>
        </p:spPr>
        <p:txBody>
          <a:bodyPr wrap="none" rtlCol="0" anchor="t"/>
          <a:lstStyle/>
          <a:p>
            <a:pPr marL="0" indent="0" algn="l">
              <a:lnSpc>
                <a:spcPts val="2498"/>
              </a:lnSpc>
              <a:buNone/>
            </a:pPr>
            <a:r>
              <a:rPr lang="en-US" sz="1999" b="1" kern="0" spc="-60" dirty="0">
                <a:solidFill>
                  <a:srgbClr val="272525"/>
                </a:solidFill>
                <a:latin typeface="Inter" pitchFamily="34" charset="0"/>
                <a:ea typeface="Inter" pitchFamily="34" charset="-122"/>
                <a:cs typeface="Inter" pitchFamily="34" charset="-120"/>
              </a:rPr>
              <a:t>Încălzire</a:t>
            </a:r>
            <a:endParaRPr lang="en-US" sz="1999" dirty="0"/>
          </a:p>
        </p:txBody>
      </p:sp>
      <p:sp>
        <p:nvSpPr>
          <p:cNvPr id="11" name="Text 8"/>
          <p:cNvSpPr/>
          <p:nvPr/>
        </p:nvSpPr>
        <p:spPr>
          <a:xfrm>
            <a:off x="2132052" y="3098363"/>
            <a:ext cx="6301264" cy="649843"/>
          </a:xfrm>
          <a:prstGeom prst="rect">
            <a:avLst/>
          </a:prstGeom>
          <a:noFill/>
          <a:ln/>
        </p:spPr>
        <p:txBody>
          <a:bodyPr wrap="square" rtlCol="0" anchor="t"/>
          <a:lstStyle/>
          <a:p>
            <a:pPr marL="0" indent="0" algn="l">
              <a:lnSpc>
                <a:spcPts val="2558"/>
              </a:lnSpc>
              <a:buNone/>
            </a:pPr>
            <a:r>
              <a:rPr lang="en-US" sz="1599" kern="0" spc="-32" dirty="0">
                <a:solidFill>
                  <a:srgbClr val="272525"/>
                </a:solidFill>
                <a:latin typeface="Inter" pitchFamily="34" charset="0"/>
                <a:ea typeface="Inter" pitchFamily="34" charset="-122"/>
                <a:cs typeface="Inter" pitchFamily="34" charset="-120"/>
              </a:rPr>
              <a:t>Petrolul brut este încălzit la temperaturi înalte pentru a facilita separarea componentelor sale.</a:t>
            </a:r>
            <a:endParaRPr lang="en-US" sz="1599" dirty="0"/>
          </a:p>
        </p:txBody>
      </p:sp>
      <p:sp>
        <p:nvSpPr>
          <p:cNvPr id="12" name="Shape 9"/>
          <p:cNvSpPr/>
          <p:nvPr/>
        </p:nvSpPr>
        <p:spPr>
          <a:xfrm>
            <a:off x="1243667" y="4590633"/>
            <a:ext cx="710684" cy="40600"/>
          </a:xfrm>
          <a:prstGeom prst="roundRect">
            <a:avLst>
              <a:gd name="adj" fmla="val 225085"/>
            </a:avLst>
          </a:prstGeom>
          <a:solidFill>
            <a:srgbClr val="C0C1D7"/>
          </a:solidFill>
          <a:ln/>
        </p:spPr>
      </p:sp>
      <p:sp>
        <p:nvSpPr>
          <p:cNvPr id="13" name="Shape 10"/>
          <p:cNvSpPr/>
          <p:nvPr/>
        </p:nvSpPr>
        <p:spPr>
          <a:xfrm>
            <a:off x="786825" y="4382572"/>
            <a:ext cx="456843" cy="456843"/>
          </a:xfrm>
          <a:prstGeom prst="roundRect">
            <a:avLst>
              <a:gd name="adj" fmla="val 20003"/>
            </a:avLst>
          </a:prstGeom>
          <a:solidFill>
            <a:srgbClr val="DADBF1"/>
          </a:solidFill>
          <a:ln w="7620">
            <a:solidFill>
              <a:srgbClr val="C0C1D7"/>
            </a:solidFill>
            <a:prstDash val="solid"/>
          </a:ln>
        </p:spPr>
      </p:sp>
      <p:sp>
        <p:nvSpPr>
          <p:cNvPr id="14" name="Text 11"/>
          <p:cNvSpPr/>
          <p:nvPr/>
        </p:nvSpPr>
        <p:spPr>
          <a:xfrm>
            <a:off x="923865" y="4458653"/>
            <a:ext cx="182761" cy="304562"/>
          </a:xfrm>
          <a:prstGeom prst="rect">
            <a:avLst/>
          </a:prstGeom>
          <a:noFill/>
          <a:ln/>
        </p:spPr>
        <p:txBody>
          <a:bodyPr wrap="none" rtlCol="0" anchor="t"/>
          <a:lstStyle/>
          <a:p>
            <a:pPr marL="0" indent="0" algn="ctr">
              <a:lnSpc>
                <a:spcPts val="2399"/>
              </a:lnSpc>
              <a:buNone/>
            </a:pPr>
            <a:r>
              <a:rPr lang="en-US" sz="2399" b="1" kern="0" spc="-72" dirty="0">
                <a:solidFill>
                  <a:srgbClr val="272525"/>
                </a:solidFill>
                <a:latin typeface="Inter" pitchFamily="34" charset="0"/>
                <a:ea typeface="Inter" pitchFamily="34" charset="-122"/>
                <a:cs typeface="Inter" pitchFamily="34" charset="-120"/>
              </a:rPr>
              <a:t>2</a:t>
            </a:r>
            <a:endParaRPr lang="en-US" sz="2399" dirty="0"/>
          </a:p>
        </p:txBody>
      </p:sp>
      <p:sp>
        <p:nvSpPr>
          <p:cNvPr id="15" name="Text 12"/>
          <p:cNvSpPr/>
          <p:nvPr/>
        </p:nvSpPr>
        <p:spPr>
          <a:xfrm>
            <a:off x="2132052" y="4357211"/>
            <a:ext cx="2538413" cy="317302"/>
          </a:xfrm>
          <a:prstGeom prst="rect">
            <a:avLst/>
          </a:prstGeom>
          <a:noFill/>
          <a:ln/>
        </p:spPr>
        <p:txBody>
          <a:bodyPr wrap="none" rtlCol="0" anchor="t"/>
          <a:lstStyle/>
          <a:p>
            <a:pPr marL="0" indent="0" algn="l">
              <a:lnSpc>
                <a:spcPts val="2498"/>
              </a:lnSpc>
              <a:buNone/>
            </a:pPr>
            <a:r>
              <a:rPr lang="en-US" sz="1999" b="1" kern="0" spc="-60" dirty="0" err="1">
                <a:solidFill>
                  <a:srgbClr val="272525"/>
                </a:solidFill>
                <a:latin typeface="Inter" pitchFamily="34" charset="0"/>
                <a:ea typeface="Inter" pitchFamily="34" charset="-122"/>
                <a:cs typeface="Inter" pitchFamily="34" charset="-120"/>
              </a:rPr>
              <a:t>Separare</a:t>
            </a:r>
            <a:r>
              <a:rPr lang="en-US" sz="1999" b="1" kern="0" spc="-60" dirty="0">
                <a:solidFill>
                  <a:srgbClr val="272525"/>
                </a:solidFill>
                <a:latin typeface="Inter" pitchFamily="34" charset="0"/>
                <a:ea typeface="Inter" pitchFamily="34" charset="-122"/>
                <a:cs typeface="Inter" pitchFamily="34" charset="-120"/>
              </a:rPr>
              <a:t> </a:t>
            </a:r>
            <a:r>
              <a:rPr lang="ro-RO" sz="1999" b="1" kern="0" spc="-60" dirty="0">
                <a:solidFill>
                  <a:srgbClr val="272525"/>
                </a:solidFill>
                <a:latin typeface="Inter" pitchFamily="34" charset="0"/>
                <a:ea typeface="Inter" pitchFamily="34" charset="-122"/>
                <a:cs typeface="Inter" pitchFamily="34" charset="-120"/>
              </a:rPr>
              <a:t>f</a:t>
            </a:r>
            <a:r>
              <a:rPr lang="en-US" sz="1999" b="1" kern="0" spc="-60" dirty="0" err="1">
                <a:solidFill>
                  <a:srgbClr val="272525"/>
                </a:solidFill>
                <a:latin typeface="Inter" pitchFamily="34" charset="0"/>
                <a:ea typeface="Inter" pitchFamily="34" charset="-122"/>
                <a:cs typeface="Inter" pitchFamily="34" charset="-120"/>
              </a:rPr>
              <a:t>racțională</a:t>
            </a:r>
            <a:endParaRPr lang="en-US" sz="1999" dirty="0"/>
          </a:p>
        </p:txBody>
      </p:sp>
      <p:sp>
        <p:nvSpPr>
          <p:cNvPr id="16" name="Text 13"/>
          <p:cNvSpPr/>
          <p:nvPr/>
        </p:nvSpPr>
        <p:spPr>
          <a:xfrm>
            <a:off x="2132052" y="4796314"/>
            <a:ext cx="6301264" cy="649843"/>
          </a:xfrm>
          <a:prstGeom prst="rect">
            <a:avLst/>
          </a:prstGeom>
          <a:noFill/>
          <a:ln/>
        </p:spPr>
        <p:txBody>
          <a:bodyPr wrap="square" rtlCol="0" anchor="t"/>
          <a:lstStyle/>
          <a:p>
            <a:pPr marL="0" indent="0" algn="l">
              <a:lnSpc>
                <a:spcPts val="2558"/>
              </a:lnSpc>
              <a:buNone/>
            </a:pPr>
            <a:r>
              <a:rPr lang="en-US" sz="1599" kern="0" spc="-32" dirty="0">
                <a:solidFill>
                  <a:srgbClr val="272525"/>
                </a:solidFill>
                <a:latin typeface="Inter" pitchFamily="34" charset="0"/>
                <a:ea typeface="Inter" pitchFamily="34" charset="-122"/>
                <a:cs typeface="Inter" pitchFamily="34" charset="-120"/>
              </a:rPr>
              <a:t>Vaporii generați sunt condensați și separați în funcție de punctele de fierbere diferite ale componentelor, rezultând mai multe fracțiuni.</a:t>
            </a:r>
            <a:endParaRPr lang="en-US" sz="1599" dirty="0"/>
          </a:p>
        </p:txBody>
      </p:sp>
      <p:sp>
        <p:nvSpPr>
          <p:cNvPr id="17" name="Shape 14"/>
          <p:cNvSpPr/>
          <p:nvPr/>
        </p:nvSpPr>
        <p:spPr>
          <a:xfrm>
            <a:off x="1243667" y="6288584"/>
            <a:ext cx="710684" cy="40600"/>
          </a:xfrm>
          <a:prstGeom prst="roundRect">
            <a:avLst>
              <a:gd name="adj" fmla="val 225085"/>
            </a:avLst>
          </a:prstGeom>
          <a:solidFill>
            <a:srgbClr val="C0C1D7"/>
          </a:solidFill>
          <a:ln/>
        </p:spPr>
      </p:sp>
      <p:sp>
        <p:nvSpPr>
          <p:cNvPr id="18" name="Shape 15"/>
          <p:cNvSpPr/>
          <p:nvPr/>
        </p:nvSpPr>
        <p:spPr>
          <a:xfrm>
            <a:off x="786825" y="6080522"/>
            <a:ext cx="456843" cy="456843"/>
          </a:xfrm>
          <a:prstGeom prst="roundRect">
            <a:avLst>
              <a:gd name="adj" fmla="val 20003"/>
            </a:avLst>
          </a:prstGeom>
          <a:solidFill>
            <a:srgbClr val="DADBF1"/>
          </a:solidFill>
          <a:ln w="7620">
            <a:solidFill>
              <a:srgbClr val="C0C1D7"/>
            </a:solidFill>
            <a:prstDash val="solid"/>
          </a:ln>
        </p:spPr>
      </p:sp>
      <p:sp>
        <p:nvSpPr>
          <p:cNvPr id="19" name="Text 16"/>
          <p:cNvSpPr/>
          <p:nvPr/>
        </p:nvSpPr>
        <p:spPr>
          <a:xfrm>
            <a:off x="919341" y="6156603"/>
            <a:ext cx="191810" cy="304562"/>
          </a:xfrm>
          <a:prstGeom prst="rect">
            <a:avLst/>
          </a:prstGeom>
          <a:noFill/>
          <a:ln/>
        </p:spPr>
        <p:txBody>
          <a:bodyPr wrap="none" rtlCol="0" anchor="t"/>
          <a:lstStyle/>
          <a:p>
            <a:pPr marL="0" indent="0" algn="ctr">
              <a:lnSpc>
                <a:spcPts val="2399"/>
              </a:lnSpc>
              <a:buNone/>
            </a:pPr>
            <a:r>
              <a:rPr lang="en-US" sz="2399" b="1" kern="0" spc="-72" dirty="0">
                <a:solidFill>
                  <a:srgbClr val="272525"/>
                </a:solidFill>
                <a:latin typeface="Inter" pitchFamily="34" charset="0"/>
                <a:ea typeface="Inter" pitchFamily="34" charset="-122"/>
                <a:cs typeface="Inter" pitchFamily="34" charset="-120"/>
              </a:rPr>
              <a:t>3</a:t>
            </a:r>
            <a:endParaRPr lang="en-US" sz="2399" dirty="0"/>
          </a:p>
        </p:txBody>
      </p:sp>
      <p:sp>
        <p:nvSpPr>
          <p:cNvPr id="20" name="Text 17"/>
          <p:cNvSpPr/>
          <p:nvPr/>
        </p:nvSpPr>
        <p:spPr>
          <a:xfrm>
            <a:off x="2132052" y="6055162"/>
            <a:ext cx="2538413" cy="317302"/>
          </a:xfrm>
          <a:prstGeom prst="rect">
            <a:avLst/>
          </a:prstGeom>
          <a:noFill/>
          <a:ln/>
        </p:spPr>
        <p:txBody>
          <a:bodyPr wrap="none" rtlCol="0" anchor="t"/>
          <a:lstStyle/>
          <a:p>
            <a:pPr marL="0" indent="0" algn="l">
              <a:lnSpc>
                <a:spcPts val="2498"/>
              </a:lnSpc>
              <a:buNone/>
            </a:pPr>
            <a:r>
              <a:rPr lang="en-US" sz="1999" b="1" kern="0" spc="-60" dirty="0" err="1">
                <a:solidFill>
                  <a:srgbClr val="272525"/>
                </a:solidFill>
                <a:latin typeface="Inter" pitchFamily="34" charset="0"/>
                <a:ea typeface="Inter" pitchFamily="34" charset="-122"/>
                <a:cs typeface="Inter" pitchFamily="34" charset="-120"/>
              </a:rPr>
              <a:t>Tratare</a:t>
            </a:r>
            <a:r>
              <a:rPr lang="en-US" sz="1999" b="1" kern="0" spc="-60" dirty="0">
                <a:solidFill>
                  <a:srgbClr val="272525"/>
                </a:solidFill>
                <a:latin typeface="Inter" pitchFamily="34" charset="0"/>
                <a:ea typeface="Inter" pitchFamily="34" charset="-122"/>
                <a:cs typeface="Inter" pitchFamily="34" charset="-120"/>
              </a:rPr>
              <a:t> </a:t>
            </a:r>
            <a:r>
              <a:rPr lang="ro-RO" sz="1999" b="1" kern="0" spc="-60" dirty="0">
                <a:solidFill>
                  <a:srgbClr val="272525"/>
                </a:solidFill>
                <a:latin typeface="Inter" pitchFamily="34" charset="0"/>
                <a:ea typeface="Inter" pitchFamily="34" charset="-122"/>
                <a:cs typeface="Inter" pitchFamily="34" charset="-120"/>
              </a:rPr>
              <a:t>s</a:t>
            </a:r>
            <a:r>
              <a:rPr lang="en-US" sz="1999" b="1" kern="0" spc="-60" dirty="0" err="1">
                <a:solidFill>
                  <a:srgbClr val="272525"/>
                </a:solidFill>
                <a:latin typeface="Inter" pitchFamily="34" charset="0"/>
                <a:ea typeface="Inter" pitchFamily="34" charset="-122"/>
                <a:cs typeface="Inter" pitchFamily="34" charset="-120"/>
              </a:rPr>
              <a:t>uplimentară</a:t>
            </a:r>
            <a:endParaRPr lang="en-US" sz="1999" dirty="0"/>
          </a:p>
        </p:txBody>
      </p:sp>
      <p:sp>
        <p:nvSpPr>
          <p:cNvPr id="21" name="Text 18"/>
          <p:cNvSpPr/>
          <p:nvPr/>
        </p:nvSpPr>
        <p:spPr>
          <a:xfrm>
            <a:off x="2132052" y="6494264"/>
            <a:ext cx="6301264" cy="649843"/>
          </a:xfrm>
          <a:prstGeom prst="rect">
            <a:avLst/>
          </a:prstGeom>
          <a:noFill/>
          <a:ln/>
        </p:spPr>
        <p:txBody>
          <a:bodyPr wrap="square" rtlCol="0" anchor="t"/>
          <a:lstStyle/>
          <a:p>
            <a:pPr marL="0" indent="0" algn="l">
              <a:lnSpc>
                <a:spcPts val="2558"/>
              </a:lnSpc>
              <a:buNone/>
            </a:pPr>
            <a:r>
              <a:rPr lang="en-US" sz="1599" kern="0" spc="-32" dirty="0">
                <a:solidFill>
                  <a:srgbClr val="272525"/>
                </a:solidFill>
                <a:latin typeface="Inter" pitchFamily="34" charset="0"/>
                <a:ea typeface="Inter" pitchFamily="34" charset="-122"/>
                <a:cs typeface="Inter" pitchFamily="34" charset="-120"/>
              </a:rPr>
              <a:t>Fracțiunile separate pot fi supuse unor procese suplimentare, cum ar fi cracare, pentru a obține produse finale cu proprietăți specifice.</a:t>
            </a:r>
            <a:endParaRPr lang="en-US" sz="159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2005489"/>
            <a:ext cx="12563594" cy="771525"/>
          </a:xfrm>
          <a:prstGeom prst="rect">
            <a:avLst/>
          </a:prstGeom>
          <a:noFill/>
          <a:ln/>
        </p:spPr>
        <p:txBody>
          <a:bodyPr wrap="none" rtlCol="0" anchor="t"/>
          <a:lstStyle/>
          <a:p>
            <a:pPr marL="0" indent="0">
              <a:lnSpc>
                <a:spcPts val="6075"/>
              </a:lnSpc>
              <a:buNone/>
            </a:pPr>
            <a:r>
              <a:rPr lang="en-US" sz="4860" b="1" kern="0" spc="-146" dirty="0" err="1">
                <a:solidFill>
                  <a:srgbClr val="000000"/>
                </a:solidFill>
                <a:latin typeface="Inter" pitchFamily="34" charset="0"/>
                <a:ea typeface="Inter" pitchFamily="34" charset="-122"/>
                <a:cs typeface="Inter" pitchFamily="34" charset="-120"/>
              </a:rPr>
              <a:t>Produse</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o</a:t>
            </a:r>
            <a:r>
              <a:rPr lang="en-US" sz="4860" b="1" kern="0" spc="-146" dirty="0" err="1">
                <a:solidFill>
                  <a:srgbClr val="000000"/>
                </a:solidFill>
                <a:latin typeface="Inter" pitchFamily="34" charset="0"/>
                <a:ea typeface="Inter" pitchFamily="34" charset="-122"/>
                <a:cs typeface="Inter" pitchFamily="34" charset="-120"/>
              </a:rPr>
              <a:t>bținute</a:t>
            </a:r>
            <a:r>
              <a:rPr lang="en-US" sz="4860" b="1" kern="0" spc="-146" dirty="0">
                <a:solidFill>
                  <a:srgbClr val="000000"/>
                </a:solidFill>
                <a:latin typeface="Inter" pitchFamily="34" charset="0"/>
                <a:ea typeface="Inter" pitchFamily="34" charset="-122"/>
                <a:cs typeface="Inter" pitchFamily="34" charset="-120"/>
              </a:rPr>
              <a:t> din </a:t>
            </a:r>
            <a:r>
              <a:rPr lang="ro-RO" sz="4860" b="1" kern="0" spc="-146" dirty="0">
                <a:solidFill>
                  <a:srgbClr val="000000"/>
                </a:solidFill>
                <a:latin typeface="Inter" pitchFamily="34" charset="0"/>
                <a:ea typeface="Inter" pitchFamily="34" charset="-122"/>
                <a:cs typeface="Inter" pitchFamily="34" charset="-120"/>
              </a:rPr>
              <a:t>f</a:t>
            </a:r>
            <a:r>
              <a:rPr lang="en-US" sz="4860" b="1" kern="0" spc="-146" dirty="0" err="1">
                <a:solidFill>
                  <a:srgbClr val="000000"/>
                </a:solidFill>
                <a:latin typeface="Inter" pitchFamily="34" charset="0"/>
                <a:ea typeface="Inter" pitchFamily="34" charset="-122"/>
                <a:cs typeface="Inter" pitchFamily="34" charset="-120"/>
              </a:rPr>
              <a:t>racționarea</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p</a:t>
            </a:r>
            <a:r>
              <a:rPr lang="en-US" sz="4860" b="1" kern="0" spc="-146" dirty="0" err="1">
                <a:solidFill>
                  <a:srgbClr val="000000"/>
                </a:solidFill>
                <a:latin typeface="Inter" pitchFamily="34" charset="0"/>
                <a:ea typeface="Inter" pitchFamily="34" charset="-122"/>
                <a:cs typeface="Inter" pitchFamily="34" charset="-120"/>
              </a:rPr>
              <a:t>etrolului</a:t>
            </a:r>
            <a:endParaRPr lang="en-US" sz="4860" dirty="0"/>
          </a:p>
        </p:txBody>
      </p:sp>
      <p:sp>
        <p:nvSpPr>
          <p:cNvPr id="5" name="Text 3"/>
          <p:cNvSpPr/>
          <p:nvPr/>
        </p:nvSpPr>
        <p:spPr>
          <a:xfrm>
            <a:off x="864037" y="339411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Combustibili</a:t>
            </a:r>
            <a:endParaRPr lang="en-US" sz="2430" dirty="0"/>
          </a:p>
        </p:txBody>
      </p:sp>
      <p:sp>
        <p:nvSpPr>
          <p:cNvPr id="6" name="Text 4"/>
          <p:cNvSpPr/>
          <p:nvPr/>
        </p:nvSpPr>
        <p:spPr>
          <a:xfrm>
            <a:off x="864037" y="4026694"/>
            <a:ext cx="389882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Fracțiunile ușoare, cum ar fi gazul petrolier lichefiat (GPL), benzina și motorina, sunt utilizate ca combustibili pentru vehicule și aplicații industriale.</a:t>
            </a:r>
            <a:endParaRPr lang="en-US" sz="1944" dirty="0"/>
          </a:p>
        </p:txBody>
      </p:sp>
      <p:sp>
        <p:nvSpPr>
          <p:cNvPr id="7" name="Text 5"/>
          <p:cNvSpPr/>
          <p:nvPr/>
        </p:nvSpPr>
        <p:spPr>
          <a:xfrm>
            <a:off x="5372695" y="339411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Lubrifianți</a:t>
            </a:r>
            <a:endParaRPr lang="en-US" sz="2430" dirty="0"/>
          </a:p>
        </p:txBody>
      </p:sp>
      <p:sp>
        <p:nvSpPr>
          <p:cNvPr id="8" name="Text 6"/>
          <p:cNvSpPr/>
          <p:nvPr/>
        </p:nvSpPr>
        <p:spPr>
          <a:xfrm>
            <a:off x="5372695" y="4026694"/>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Fracțiunile medii, cum ar fi uleiurile de bază, sunt prelucrate pentru a obține o gamă diversă de lubrifianți și uleiuri de motor.</a:t>
            </a:r>
            <a:endParaRPr lang="en-US" sz="1944" dirty="0"/>
          </a:p>
        </p:txBody>
      </p:sp>
      <p:sp>
        <p:nvSpPr>
          <p:cNvPr id="9" name="Text 7"/>
          <p:cNvSpPr/>
          <p:nvPr/>
        </p:nvSpPr>
        <p:spPr>
          <a:xfrm>
            <a:off x="9881354" y="3394115"/>
            <a:ext cx="3122414" cy="385763"/>
          </a:xfrm>
          <a:prstGeom prst="rect">
            <a:avLst/>
          </a:prstGeom>
          <a:noFill/>
          <a:ln/>
        </p:spPr>
        <p:txBody>
          <a:bodyPr wrap="none" rtlCol="0" anchor="t"/>
          <a:lstStyle/>
          <a:p>
            <a:pPr marL="0" indent="0">
              <a:lnSpc>
                <a:spcPts val="3038"/>
              </a:lnSpc>
              <a:buNone/>
            </a:pPr>
            <a:r>
              <a:rPr lang="en-US" sz="2430" b="1" kern="0" spc="-73" dirty="0" err="1">
                <a:solidFill>
                  <a:srgbClr val="000000"/>
                </a:solidFill>
                <a:latin typeface="Inter" pitchFamily="34" charset="0"/>
                <a:ea typeface="Inter" pitchFamily="34" charset="-122"/>
                <a:cs typeface="Inter" pitchFamily="34" charset="-120"/>
              </a:rPr>
              <a:t>Materii</a:t>
            </a:r>
            <a:r>
              <a:rPr lang="en-US" sz="2430" b="1" kern="0" spc="-73" dirty="0">
                <a:solidFill>
                  <a:srgbClr val="000000"/>
                </a:solidFill>
                <a:latin typeface="Inter" pitchFamily="34" charset="0"/>
                <a:ea typeface="Inter" pitchFamily="34" charset="-122"/>
                <a:cs typeface="Inter" pitchFamily="34" charset="-120"/>
              </a:rPr>
              <a:t> </a:t>
            </a:r>
            <a:r>
              <a:rPr lang="ro-RO" sz="2430" b="1" kern="0" spc="-73" dirty="0">
                <a:solidFill>
                  <a:srgbClr val="000000"/>
                </a:solidFill>
                <a:latin typeface="Inter" pitchFamily="34" charset="0"/>
                <a:ea typeface="Inter" pitchFamily="34" charset="-122"/>
                <a:cs typeface="Inter" pitchFamily="34" charset="-120"/>
              </a:rPr>
              <a:t>p</a:t>
            </a:r>
            <a:r>
              <a:rPr lang="en-US" sz="2430" b="1" kern="0" spc="-73" dirty="0">
                <a:solidFill>
                  <a:srgbClr val="000000"/>
                </a:solidFill>
                <a:latin typeface="Inter" pitchFamily="34" charset="0"/>
                <a:ea typeface="Inter" pitchFamily="34" charset="-122"/>
                <a:cs typeface="Inter" pitchFamily="34" charset="-120"/>
              </a:rPr>
              <a:t>rime </a:t>
            </a:r>
            <a:r>
              <a:rPr lang="ro-RO" sz="2430" b="1" kern="0" spc="-73" dirty="0">
                <a:solidFill>
                  <a:srgbClr val="000000"/>
                </a:solidFill>
                <a:latin typeface="Inter" pitchFamily="34" charset="0"/>
                <a:ea typeface="Inter" pitchFamily="34" charset="-122"/>
                <a:cs typeface="Inter" pitchFamily="34" charset="-120"/>
              </a:rPr>
              <a:t>c</a:t>
            </a:r>
            <a:r>
              <a:rPr lang="en-US" sz="2430" b="1" kern="0" spc="-73" dirty="0" err="1">
                <a:solidFill>
                  <a:srgbClr val="000000"/>
                </a:solidFill>
                <a:latin typeface="Inter" pitchFamily="34" charset="0"/>
                <a:ea typeface="Inter" pitchFamily="34" charset="-122"/>
                <a:cs typeface="Inter" pitchFamily="34" charset="-120"/>
              </a:rPr>
              <a:t>himice</a:t>
            </a:r>
            <a:endParaRPr lang="en-US" sz="2430" dirty="0"/>
          </a:p>
        </p:txBody>
      </p:sp>
      <p:sp>
        <p:nvSpPr>
          <p:cNvPr id="10" name="Text 8"/>
          <p:cNvSpPr/>
          <p:nvPr/>
        </p:nvSpPr>
        <p:spPr>
          <a:xfrm>
            <a:off x="9881354" y="4026694"/>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Fracțiunile grele, precum păcura și reziduurile de distilare, pot fi transformate în materii prime pentru industria chimică.</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611148"/>
            <a:ext cx="7934325" cy="1080135"/>
          </a:xfrm>
          <a:prstGeom prst="rect">
            <a:avLst/>
          </a:prstGeom>
          <a:noFill/>
          <a:ln/>
        </p:spPr>
        <p:txBody>
          <a:bodyPr wrap="square" rtlCol="0" anchor="t"/>
          <a:lstStyle/>
          <a:p>
            <a:pPr marL="0" indent="0">
              <a:lnSpc>
                <a:spcPts val="4253"/>
              </a:lnSpc>
              <a:buNone/>
            </a:pPr>
            <a:r>
              <a:rPr lang="en-US" sz="3402" b="1" kern="0" spc="-102" dirty="0" err="1">
                <a:solidFill>
                  <a:srgbClr val="000000"/>
                </a:solidFill>
                <a:latin typeface="Inter" pitchFamily="34" charset="0"/>
                <a:ea typeface="Inter" pitchFamily="34" charset="-122"/>
                <a:cs typeface="Inter" pitchFamily="34" charset="-120"/>
              </a:rPr>
              <a:t>Utilizarea</a:t>
            </a:r>
            <a:r>
              <a:rPr lang="en-US" sz="3402" b="1" kern="0" spc="-102" dirty="0">
                <a:solidFill>
                  <a:srgbClr val="000000"/>
                </a:solidFill>
                <a:latin typeface="Inter" pitchFamily="34" charset="0"/>
                <a:ea typeface="Inter" pitchFamily="34" charset="-122"/>
                <a:cs typeface="Inter" pitchFamily="34" charset="-120"/>
              </a:rPr>
              <a:t> </a:t>
            </a:r>
            <a:r>
              <a:rPr lang="en-US" sz="3402" b="1" kern="0" spc="-102" dirty="0" err="1">
                <a:solidFill>
                  <a:srgbClr val="000000"/>
                </a:solidFill>
                <a:latin typeface="Inter" pitchFamily="34" charset="0"/>
                <a:ea typeface="Inter" pitchFamily="34" charset="-122"/>
                <a:cs typeface="Inter" pitchFamily="34" charset="-120"/>
              </a:rPr>
              <a:t>roduselor</a:t>
            </a:r>
            <a:r>
              <a:rPr lang="en-US" sz="3402" b="1" kern="0" spc="-102" dirty="0">
                <a:solidFill>
                  <a:srgbClr val="000000"/>
                </a:solidFill>
                <a:latin typeface="Inter" pitchFamily="34" charset="0"/>
                <a:ea typeface="Inter" pitchFamily="34" charset="-122"/>
                <a:cs typeface="Inter" pitchFamily="34" charset="-120"/>
              </a:rPr>
              <a:t> </a:t>
            </a:r>
            <a:r>
              <a:rPr lang="ro-RO" sz="3402" b="1" kern="0" spc="-102" dirty="0">
                <a:solidFill>
                  <a:srgbClr val="000000"/>
                </a:solidFill>
                <a:latin typeface="Inter" pitchFamily="34" charset="0"/>
                <a:ea typeface="Inter" pitchFamily="34" charset="-122"/>
                <a:cs typeface="Inter" pitchFamily="34" charset="-120"/>
              </a:rPr>
              <a:t>p</a:t>
            </a:r>
            <a:r>
              <a:rPr lang="en-US" sz="3402" b="1" kern="0" spc="-102" dirty="0" err="1">
                <a:solidFill>
                  <a:srgbClr val="000000"/>
                </a:solidFill>
                <a:latin typeface="Inter" pitchFamily="34" charset="0"/>
                <a:ea typeface="Inter" pitchFamily="34" charset="-122"/>
                <a:cs typeface="Inter" pitchFamily="34" charset="-120"/>
              </a:rPr>
              <a:t>etroliere</a:t>
            </a:r>
            <a:r>
              <a:rPr lang="en-US" sz="3402" b="1" kern="0" spc="-102" dirty="0">
                <a:solidFill>
                  <a:srgbClr val="000000"/>
                </a:solidFill>
                <a:latin typeface="Inter" pitchFamily="34" charset="0"/>
                <a:ea typeface="Inter" pitchFamily="34" charset="-122"/>
                <a:cs typeface="Inter" pitchFamily="34" charset="-120"/>
              </a:rPr>
              <a:t> </a:t>
            </a:r>
            <a:r>
              <a:rPr lang="en-US" sz="3402" b="1" kern="0" spc="-102" dirty="0" err="1">
                <a:solidFill>
                  <a:srgbClr val="000000"/>
                </a:solidFill>
                <a:latin typeface="Inter" pitchFamily="34" charset="0"/>
                <a:ea typeface="Inter" pitchFamily="34" charset="-122"/>
                <a:cs typeface="Inter" pitchFamily="34" charset="-120"/>
              </a:rPr>
              <a:t>în</a:t>
            </a:r>
            <a:r>
              <a:rPr lang="en-US" sz="3402" b="1" kern="0" spc="-102" dirty="0">
                <a:solidFill>
                  <a:srgbClr val="000000"/>
                </a:solidFill>
                <a:latin typeface="Inter" pitchFamily="34" charset="0"/>
                <a:ea typeface="Inter" pitchFamily="34" charset="-122"/>
                <a:cs typeface="Inter" pitchFamily="34" charset="-120"/>
              </a:rPr>
              <a:t> </a:t>
            </a:r>
            <a:r>
              <a:rPr lang="ro-RO" sz="3402" b="1" kern="0" spc="-102" dirty="0">
                <a:solidFill>
                  <a:srgbClr val="000000"/>
                </a:solidFill>
                <a:latin typeface="Inter" pitchFamily="34" charset="0"/>
                <a:ea typeface="Inter" pitchFamily="34" charset="-122"/>
                <a:cs typeface="Inter" pitchFamily="34" charset="-120"/>
              </a:rPr>
              <a:t>i</a:t>
            </a:r>
            <a:r>
              <a:rPr lang="en-US" sz="3402" b="1" kern="0" spc="-102" dirty="0" err="1">
                <a:solidFill>
                  <a:srgbClr val="000000"/>
                </a:solidFill>
                <a:latin typeface="Inter" pitchFamily="34" charset="0"/>
                <a:ea typeface="Inter" pitchFamily="34" charset="-122"/>
                <a:cs typeface="Inter" pitchFamily="34" charset="-120"/>
              </a:rPr>
              <a:t>ndustrie</a:t>
            </a:r>
            <a:endParaRPr lang="en-US" sz="3402" dirty="0"/>
          </a:p>
        </p:txBody>
      </p:sp>
      <p:sp>
        <p:nvSpPr>
          <p:cNvPr id="6" name="Shape 3"/>
          <p:cNvSpPr/>
          <p:nvPr/>
        </p:nvSpPr>
        <p:spPr>
          <a:xfrm>
            <a:off x="6091238" y="1950482"/>
            <a:ext cx="7934325" cy="1287423"/>
          </a:xfrm>
          <a:prstGeom prst="roundRect">
            <a:avLst>
              <a:gd name="adj" fmla="val 6041"/>
            </a:avLst>
          </a:prstGeom>
          <a:solidFill>
            <a:srgbClr val="DADBF1"/>
          </a:solidFill>
          <a:ln w="7620">
            <a:solidFill>
              <a:srgbClr val="C0C1D7"/>
            </a:solidFill>
            <a:prstDash val="solid"/>
          </a:ln>
        </p:spPr>
      </p:sp>
      <p:sp>
        <p:nvSpPr>
          <p:cNvPr id="7" name="Text 4"/>
          <p:cNvSpPr/>
          <p:nvPr/>
        </p:nvSpPr>
        <p:spPr>
          <a:xfrm>
            <a:off x="6271617" y="2130862"/>
            <a:ext cx="2275165" cy="269915"/>
          </a:xfrm>
          <a:prstGeom prst="rect">
            <a:avLst/>
          </a:prstGeom>
          <a:noFill/>
          <a:ln/>
        </p:spPr>
        <p:txBody>
          <a:bodyPr wrap="none" rtlCol="0" anchor="t"/>
          <a:lstStyle/>
          <a:p>
            <a:pPr marL="0" indent="0">
              <a:lnSpc>
                <a:spcPts val="2126"/>
              </a:lnSpc>
              <a:buNone/>
            </a:pPr>
            <a:r>
              <a:rPr lang="en-US" sz="1701" b="1" kern="0" spc="-51" dirty="0">
                <a:solidFill>
                  <a:srgbClr val="272525"/>
                </a:solidFill>
                <a:latin typeface="Inter" pitchFamily="34" charset="0"/>
                <a:ea typeface="Inter" pitchFamily="34" charset="-122"/>
                <a:cs typeface="Inter" pitchFamily="34" charset="-120"/>
              </a:rPr>
              <a:t>Combustibili </a:t>
            </a:r>
            <a:r>
              <a:rPr lang="en-US" sz="1701" b="1" kern="0" spc="-51" dirty="0" err="1">
                <a:solidFill>
                  <a:srgbClr val="272525"/>
                </a:solidFill>
                <a:latin typeface="Inter" pitchFamily="34" charset="0"/>
                <a:ea typeface="Inter" pitchFamily="34" charset="-122"/>
                <a:cs typeface="Inter" pitchFamily="34" charset="-120"/>
              </a:rPr>
              <a:t>și</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e</a:t>
            </a:r>
            <a:r>
              <a:rPr lang="en-US" sz="1701" b="1" kern="0" spc="-51" dirty="0" err="1">
                <a:solidFill>
                  <a:srgbClr val="272525"/>
                </a:solidFill>
                <a:latin typeface="Inter" pitchFamily="34" charset="0"/>
                <a:ea typeface="Inter" pitchFamily="34" charset="-122"/>
                <a:cs typeface="Inter" pitchFamily="34" charset="-120"/>
              </a:rPr>
              <a:t>nergie</a:t>
            </a:r>
            <a:endParaRPr lang="en-US" sz="1701" dirty="0"/>
          </a:p>
        </p:txBody>
      </p:sp>
      <p:sp>
        <p:nvSpPr>
          <p:cNvPr id="8" name="Text 5"/>
          <p:cNvSpPr/>
          <p:nvPr/>
        </p:nvSpPr>
        <p:spPr>
          <a:xfrm>
            <a:off x="6271617" y="2504361"/>
            <a:ext cx="7573566" cy="553164"/>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Produsele petroliere, cum ar fi benzina, motorina și combustibilii pentru aviație, joacă un rol esențial în alimentarea industriei și a transporturilor.</a:t>
            </a:r>
            <a:endParaRPr lang="en-US" sz="1361" dirty="0"/>
          </a:p>
        </p:txBody>
      </p:sp>
      <p:sp>
        <p:nvSpPr>
          <p:cNvPr id="9" name="Shape 6"/>
          <p:cNvSpPr/>
          <p:nvPr/>
        </p:nvSpPr>
        <p:spPr>
          <a:xfrm>
            <a:off x="6091238" y="3410664"/>
            <a:ext cx="7934325" cy="1287423"/>
          </a:xfrm>
          <a:prstGeom prst="roundRect">
            <a:avLst>
              <a:gd name="adj" fmla="val 6041"/>
            </a:avLst>
          </a:prstGeom>
          <a:solidFill>
            <a:srgbClr val="DADBF1"/>
          </a:solidFill>
          <a:ln w="7620">
            <a:solidFill>
              <a:srgbClr val="C0C1D7"/>
            </a:solidFill>
            <a:prstDash val="solid"/>
          </a:ln>
        </p:spPr>
      </p:sp>
      <p:sp>
        <p:nvSpPr>
          <p:cNvPr id="10" name="Text 7"/>
          <p:cNvSpPr/>
          <p:nvPr/>
        </p:nvSpPr>
        <p:spPr>
          <a:xfrm>
            <a:off x="6271617" y="3591044"/>
            <a:ext cx="2423398"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Materii</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p</a:t>
            </a:r>
            <a:r>
              <a:rPr lang="en-US" sz="1701" b="1" kern="0" spc="-51" dirty="0">
                <a:solidFill>
                  <a:srgbClr val="272525"/>
                </a:solidFill>
                <a:latin typeface="Inter" pitchFamily="34" charset="0"/>
                <a:ea typeface="Inter" pitchFamily="34" charset="-122"/>
                <a:cs typeface="Inter" pitchFamily="34" charset="-120"/>
              </a:rPr>
              <a:t>rime </a:t>
            </a:r>
            <a:r>
              <a:rPr lang="ro-RO" sz="1701" b="1" kern="0" spc="-51" dirty="0">
                <a:solidFill>
                  <a:srgbClr val="272525"/>
                </a:solidFill>
                <a:latin typeface="Inter" pitchFamily="34" charset="0"/>
                <a:ea typeface="Inter" pitchFamily="34" charset="-122"/>
                <a:cs typeface="Inter" pitchFamily="34" charset="-120"/>
              </a:rPr>
              <a:t>i</a:t>
            </a:r>
            <a:r>
              <a:rPr lang="en-US" sz="1701" b="1" kern="0" spc="-51" dirty="0" err="1">
                <a:solidFill>
                  <a:srgbClr val="272525"/>
                </a:solidFill>
                <a:latin typeface="Inter" pitchFamily="34" charset="0"/>
                <a:ea typeface="Inter" pitchFamily="34" charset="-122"/>
                <a:cs typeface="Inter" pitchFamily="34" charset="-120"/>
              </a:rPr>
              <a:t>ndustriale</a:t>
            </a:r>
            <a:endParaRPr lang="en-US" sz="1701" dirty="0"/>
          </a:p>
        </p:txBody>
      </p:sp>
      <p:sp>
        <p:nvSpPr>
          <p:cNvPr id="11" name="Text 8"/>
          <p:cNvSpPr/>
          <p:nvPr/>
        </p:nvSpPr>
        <p:spPr>
          <a:xfrm>
            <a:off x="6271617" y="3964543"/>
            <a:ext cx="7573566" cy="553164"/>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Fracțiunile petroliere sunt utilizate ca materii prime în industria chimică, farmaceutică, de construcții și în multe alte sectoare.</a:t>
            </a:r>
            <a:endParaRPr lang="en-US" sz="1361" dirty="0"/>
          </a:p>
        </p:txBody>
      </p:sp>
      <p:sp>
        <p:nvSpPr>
          <p:cNvPr id="12" name="Shape 9"/>
          <p:cNvSpPr/>
          <p:nvPr/>
        </p:nvSpPr>
        <p:spPr>
          <a:xfrm>
            <a:off x="6091238" y="4870847"/>
            <a:ext cx="7934325" cy="1287423"/>
          </a:xfrm>
          <a:prstGeom prst="roundRect">
            <a:avLst>
              <a:gd name="adj" fmla="val 6041"/>
            </a:avLst>
          </a:prstGeom>
          <a:solidFill>
            <a:srgbClr val="DADBF1"/>
          </a:solidFill>
          <a:ln w="7620">
            <a:solidFill>
              <a:srgbClr val="C0C1D7"/>
            </a:solidFill>
            <a:prstDash val="solid"/>
          </a:ln>
        </p:spPr>
      </p:sp>
      <p:sp>
        <p:nvSpPr>
          <p:cNvPr id="13" name="Text 10"/>
          <p:cNvSpPr/>
          <p:nvPr/>
        </p:nvSpPr>
        <p:spPr>
          <a:xfrm>
            <a:off x="6271617" y="5051227"/>
            <a:ext cx="2160270" cy="269915"/>
          </a:xfrm>
          <a:prstGeom prst="rect">
            <a:avLst/>
          </a:prstGeom>
          <a:noFill/>
          <a:ln/>
        </p:spPr>
        <p:txBody>
          <a:bodyPr wrap="none" rtlCol="0" anchor="t"/>
          <a:lstStyle/>
          <a:p>
            <a:pPr marL="0" indent="0">
              <a:lnSpc>
                <a:spcPts val="2126"/>
              </a:lnSpc>
              <a:buNone/>
            </a:pPr>
            <a:r>
              <a:rPr lang="en-US" sz="1701" b="1" kern="0" spc="-51" dirty="0">
                <a:solidFill>
                  <a:srgbClr val="272525"/>
                </a:solidFill>
                <a:latin typeface="Inter" pitchFamily="34" charset="0"/>
                <a:ea typeface="Inter" pitchFamily="34" charset="-122"/>
                <a:cs typeface="Inter" pitchFamily="34" charset="-120"/>
              </a:rPr>
              <a:t>Lubrifianți </a:t>
            </a:r>
            <a:r>
              <a:rPr lang="en-US" sz="1701" b="1" kern="0" spc="-51" dirty="0" err="1">
                <a:solidFill>
                  <a:srgbClr val="272525"/>
                </a:solidFill>
                <a:latin typeface="Inter" pitchFamily="34" charset="0"/>
                <a:ea typeface="Inter" pitchFamily="34" charset="-122"/>
                <a:cs typeface="Inter" pitchFamily="34" charset="-120"/>
              </a:rPr>
              <a:t>și</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a</a:t>
            </a:r>
            <a:r>
              <a:rPr lang="en-US" sz="1701" b="1" kern="0" spc="-51" dirty="0" err="1">
                <a:solidFill>
                  <a:srgbClr val="272525"/>
                </a:solidFill>
                <a:latin typeface="Inter" pitchFamily="34" charset="0"/>
                <a:ea typeface="Inter" pitchFamily="34" charset="-122"/>
                <a:cs typeface="Inter" pitchFamily="34" charset="-120"/>
              </a:rPr>
              <a:t>ditivi</a:t>
            </a:r>
            <a:endParaRPr lang="en-US" sz="1701" dirty="0"/>
          </a:p>
        </p:txBody>
      </p:sp>
      <p:sp>
        <p:nvSpPr>
          <p:cNvPr id="14" name="Text 11"/>
          <p:cNvSpPr/>
          <p:nvPr/>
        </p:nvSpPr>
        <p:spPr>
          <a:xfrm>
            <a:off x="6271617" y="5424726"/>
            <a:ext cx="7573566" cy="553164"/>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Uleiurile și lubrifianții derivați din petrol asigură un nivel ridicat de performanță și eficiență în mașini, utilaje și echipamente industriale.</a:t>
            </a:r>
            <a:endParaRPr lang="en-US" sz="1361" dirty="0"/>
          </a:p>
        </p:txBody>
      </p:sp>
      <p:sp>
        <p:nvSpPr>
          <p:cNvPr id="15" name="Shape 12"/>
          <p:cNvSpPr/>
          <p:nvPr/>
        </p:nvSpPr>
        <p:spPr>
          <a:xfrm>
            <a:off x="6091238" y="6331029"/>
            <a:ext cx="7934325" cy="1287423"/>
          </a:xfrm>
          <a:prstGeom prst="roundRect">
            <a:avLst>
              <a:gd name="adj" fmla="val 6041"/>
            </a:avLst>
          </a:prstGeom>
          <a:solidFill>
            <a:srgbClr val="DADBF1"/>
          </a:solidFill>
          <a:ln w="7620">
            <a:solidFill>
              <a:srgbClr val="C0C1D7"/>
            </a:solidFill>
            <a:prstDash val="solid"/>
          </a:ln>
        </p:spPr>
      </p:sp>
      <p:sp>
        <p:nvSpPr>
          <p:cNvPr id="16" name="Text 13"/>
          <p:cNvSpPr/>
          <p:nvPr/>
        </p:nvSpPr>
        <p:spPr>
          <a:xfrm>
            <a:off x="6271617" y="6511409"/>
            <a:ext cx="2195989"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Produse</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p</a:t>
            </a:r>
            <a:r>
              <a:rPr lang="en-US" sz="1701" b="1" kern="0" spc="-51" dirty="0" err="1">
                <a:solidFill>
                  <a:srgbClr val="272525"/>
                </a:solidFill>
                <a:latin typeface="Inter" pitchFamily="34" charset="0"/>
                <a:ea typeface="Inter" pitchFamily="34" charset="-122"/>
                <a:cs typeface="Inter" pitchFamily="34" charset="-120"/>
              </a:rPr>
              <a:t>etrochimice</a:t>
            </a:r>
            <a:endParaRPr lang="en-US" sz="1701" dirty="0"/>
          </a:p>
        </p:txBody>
      </p:sp>
      <p:sp>
        <p:nvSpPr>
          <p:cNvPr id="17" name="Text 14"/>
          <p:cNvSpPr/>
          <p:nvPr/>
        </p:nvSpPr>
        <p:spPr>
          <a:xfrm>
            <a:off x="6271617" y="6884908"/>
            <a:ext cx="7573566" cy="553164"/>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Prin transformări chimice, petrolul poate genera o gamă largă de produse petrochimice, esențiale în diverse industrii.</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82669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Chimizarea Petrolului - </a:t>
            </a:r>
            <a:r>
              <a:rPr lang="ro-RO" sz="3402" b="1" kern="0" spc="-102" dirty="0">
                <a:solidFill>
                  <a:srgbClr val="000000"/>
                </a:solidFill>
                <a:latin typeface="Inter" pitchFamily="34" charset="0"/>
                <a:ea typeface="Inter" pitchFamily="34" charset="-122"/>
                <a:cs typeface="Inter" pitchFamily="34" charset="-120"/>
              </a:rPr>
              <a:t>p</a:t>
            </a:r>
            <a:r>
              <a:rPr lang="en-US" sz="3402" b="1" kern="0" spc="-102" dirty="0" err="1">
                <a:solidFill>
                  <a:srgbClr val="000000"/>
                </a:solidFill>
                <a:latin typeface="Inter" pitchFamily="34" charset="0"/>
                <a:ea typeface="Inter" pitchFamily="34" charset="-122"/>
                <a:cs typeface="Inter" pitchFamily="34" charset="-120"/>
              </a:rPr>
              <a:t>rocese</a:t>
            </a:r>
            <a:r>
              <a:rPr lang="en-US" sz="3402" b="1" kern="0" spc="-102" dirty="0">
                <a:solidFill>
                  <a:srgbClr val="000000"/>
                </a:solidFill>
                <a:latin typeface="Inter" pitchFamily="34" charset="0"/>
                <a:ea typeface="Inter" pitchFamily="34" charset="-122"/>
                <a:cs typeface="Inter" pitchFamily="34" charset="-120"/>
              </a:rPr>
              <a:t> de </a:t>
            </a:r>
            <a:r>
              <a:rPr lang="ro-RO" sz="3402" b="1" kern="0" spc="-102" dirty="0">
                <a:solidFill>
                  <a:srgbClr val="000000"/>
                </a:solidFill>
                <a:latin typeface="Inter" pitchFamily="34" charset="0"/>
                <a:ea typeface="Inter" pitchFamily="34" charset="-122"/>
                <a:cs typeface="Inter" pitchFamily="34" charset="-120"/>
              </a:rPr>
              <a:t>t</a:t>
            </a:r>
            <a:r>
              <a:rPr lang="en-US" sz="3402" b="1" kern="0" spc="-102" dirty="0" err="1">
                <a:solidFill>
                  <a:srgbClr val="000000"/>
                </a:solidFill>
                <a:latin typeface="Inter" pitchFamily="34" charset="0"/>
                <a:ea typeface="Inter" pitchFamily="34" charset="-122"/>
                <a:cs typeface="Inter" pitchFamily="34" charset="-120"/>
              </a:rPr>
              <a:t>ransformare</a:t>
            </a:r>
            <a:r>
              <a:rPr lang="en-US" sz="3402" b="1" kern="0" spc="-102" dirty="0">
                <a:solidFill>
                  <a:srgbClr val="000000"/>
                </a:solidFill>
                <a:latin typeface="Inter" pitchFamily="34" charset="0"/>
                <a:ea typeface="Inter" pitchFamily="34" charset="-122"/>
                <a:cs typeface="Inter" pitchFamily="34" charset="-120"/>
              </a:rPr>
              <a:t> </a:t>
            </a:r>
            <a:r>
              <a:rPr lang="ro-RO" sz="3402" b="1" kern="0" spc="-102" dirty="0">
                <a:solidFill>
                  <a:srgbClr val="000000"/>
                </a:solidFill>
                <a:latin typeface="Inter" pitchFamily="34" charset="0"/>
                <a:ea typeface="Inter" pitchFamily="34" charset="-122"/>
                <a:cs typeface="Inter" pitchFamily="34" charset="-120"/>
              </a:rPr>
              <a:t>c</a:t>
            </a:r>
            <a:r>
              <a:rPr lang="en-US" sz="3402" b="1" kern="0" spc="-102" dirty="0" err="1">
                <a:solidFill>
                  <a:srgbClr val="000000"/>
                </a:solidFill>
                <a:latin typeface="Inter" pitchFamily="34" charset="0"/>
                <a:ea typeface="Inter" pitchFamily="34" charset="-122"/>
                <a:cs typeface="Inter" pitchFamily="34" charset="-120"/>
              </a:rPr>
              <a:t>himică</a:t>
            </a:r>
            <a:endParaRPr lang="en-US" sz="3402" dirty="0"/>
          </a:p>
        </p:txBody>
      </p:sp>
      <p:sp>
        <p:nvSpPr>
          <p:cNvPr id="6" name="Shape 3"/>
          <p:cNvSpPr/>
          <p:nvPr/>
        </p:nvSpPr>
        <p:spPr>
          <a:xfrm>
            <a:off x="7297817" y="3974783"/>
            <a:ext cx="34528" cy="4376738"/>
          </a:xfrm>
          <a:prstGeom prst="roundRect">
            <a:avLst>
              <a:gd name="adj" fmla="val 225237"/>
            </a:avLst>
          </a:prstGeom>
          <a:solidFill>
            <a:srgbClr val="C0C1D7"/>
          </a:solidFill>
          <a:ln/>
        </p:spPr>
      </p:sp>
      <p:sp>
        <p:nvSpPr>
          <p:cNvPr id="7" name="Shape 4"/>
          <p:cNvSpPr/>
          <p:nvPr/>
        </p:nvSpPr>
        <p:spPr>
          <a:xfrm>
            <a:off x="6515874" y="4346138"/>
            <a:ext cx="604837" cy="34528"/>
          </a:xfrm>
          <a:prstGeom prst="roundRect">
            <a:avLst>
              <a:gd name="adj" fmla="val 225237"/>
            </a:avLst>
          </a:prstGeom>
          <a:solidFill>
            <a:srgbClr val="C0C1D7"/>
          </a:solidFill>
          <a:ln/>
        </p:spPr>
      </p:sp>
      <p:sp>
        <p:nvSpPr>
          <p:cNvPr id="8" name="Shape 5"/>
          <p:cNvSpPr/>
          <p:nvPr/>
        </p:nvSpPr>
        <p:spPr>
          <a:xfrm>
            <a:off x="7120711" y="4169093"/>
            <a:ext cx="388739" cy="388739"/>
          </a:xfrm>
          <a:prstGeom prst="roundRect">
            <a:avLst>
              <a:gd name="adj" fmla="val 20006"/>
            </a:avLst>
          </a:prstGeom>
          <a:solidFill>
            <a:srgbClr val="DADBF1"/>
          </a:solidFill>
          <a:ln w="7620">
            <a:solidFill>
              <a:srgbClr val="C0C1D7"/>
            </a:solidFill>
            <a:prstDash val="solid"/>
          </a:ln>
        </p:spPr>
      </p:sp>
      <p:sp>
        <p:nvSpPr>
          <p:cNvPr id="9" name="Text 6"/>
          <p:cNvSpPr/>
          <p:nvPr/>
        </p:nvSpPr>
        <p:spPr>
          <a:xfrm>
            <a:off x="7255490" y="4233863"/>
            <a:ext cx="119063"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1</a:t>
            </a:r>
            <a:endParaRPr lang="en-US" sz="2041" dirty="0"/>
          </a:p>
        </p:txBody>
      </p:sp>
      <p:sp>
        <p:nvSpPr>
          <p:cNvPr id="10" name="Text 7"/>
          <p:cNvSpPr/>
          <p:nvPr/>
        </p:nvSpPr>
        <p:spPr>
          <a:xfrm>
            <a:off x="4204335" y="4147542"/>
            <a:ext cx="2160270" cy="269915"/>
          </a:xfrm>
          <a:prstGeom prst="rect">
            <a:avLst/>
          </a:prstGeom>
          <a:noFill/>
          <a:ln/>
        </p:spPr>
        <p:txBody>
          <a:bodyPr wrap="none" rtlCol="0" anchor="t"/>
          <a:lstStyle/>
          <a:p>
            <a:pPr marL="0" indent="0" algn="r">
              <a:lnSpc>
                <a:spcPts val="2126"/>
              </a:lnSpc>
              <a:buNone/>
            </a:pPr>
            <a:r>
              <a:rPr lang="en-US" sz="1701" b="1" kern="0" spc="-51" dirty="0">
                <a:solidFill>
                  <a:srgbClr val="272525"/>
                </a:solidFill>
                <a:latin typeface="Inter" pitchFamily="34" charset="0"/>
                <a:ea typeface="Inter" pitchFamily="34" charset="-122"/>
                <a:cs typeface="Inter" pitchFamily="34" charset="-120"/>
              </a:rPr>
              <a:t>Cracare</a:t>
            </a:r>
            <a:endParaRPr lang="en-US" sz="1701" dirty="0"/>
          </a:p>
        </p:txBody>
      </p:sp>
      <p:sp>
        <p:nvSpPr>
          <p:cNvPr id="11" name="Text 8"/>
          <p:cNvSpPr/>
          <p:nvPr/>
        </p:nvSpPr>
        <p:spPr>
          <a:xfrm>
            <a:off x="2594967" y="4521041"/>
            <a:ext cx="3769638" cy="1382911"/>
          </a:xfrm>
          <a:prstGeom prst="rect">
            <a:avLst/>
          </a:prstGeom>
          <a:noFill/>
          <a:ln/>
        </p:spPr>
        <p:txBody>
          <a:bodyPr wrap="square" rtlCol="0" anchor="t"/>
          <a:lstStyle/>
          <a:p>
            <a:pPr marL="0" indent="0" algn="r">
              <a:lnSpc>
                <a:spcPts val="2177"/>
              </a:lnSpc>
              <a:buNone/>
            </a:pPr>
            <a:r>
              <a:rPr lang="en-US" sz="1361" kern="0" spc="-27" dirty="0">
                <a:solidFill>
                  <a:srgbClr val="272525"/>
                </a:solidFill>
                <a:latin typeface="Inter" pitchFamily="34" charset="0"/>
                <a:ea typeface="Inter" pitchFamily="34" charset="-122"/>
                <a:cs typeface="Inter" pitchFamily="34" charset="-120"/>
              </a:rPr>
              <a:t>Procesul de cracare folosește căldură și catalizatori pentru a descompune moleculele mari de hidrocarburi în molecule mai mici, obținându-se produse cu valoare adăugată mai mare.</a:t>
            </a:r>
            <a:endParaRPr lang="en-US" sz="1361" dirty="0"/>
          </a:p>
        </p:txBody>
      </p:sp>
      <p:sp>
        <p:nvSpPr>
          <p:cNvPr id="12" name="Shape 9"/>
          <p:cNvSpPr/>
          <p:nvPr/>
        </p:nvSpPr>
        <p:spPr>
          <a:xfrm>
            <a:off x="7509450" y="5210175"/>
            <a:ext cx="604837" cy="34528"/>
          </a:xfrm>
          <a:prstGeom prst="roundRect">
            <a:avLst>
              <a:gd name="adj" fmla="val 225237"/>
            </a:avLst>
          </a:prstGeom>
          <a:solidFill>
            <a:srgbClr val="C0C1D7"/>
          </a:solidFill>
          <a:ln/>
        </p:spPr>
      </p:sp>
      <p:sp>
        <p:nvSpPr>
          <p:cNvPr id="13" name="Shape 10"/>
          <p:cNvSpPr/>
          <p:nvPr/>
        </p:nvSpPr>
        <p:spPr>
          <a:xfrm>
            <a:off x="7120711" y="5033129"/>
            <a:ext cx="388739" cy="388739"/>
          </a:xfrm>
          <a:prstGeom prst="roundRect">
            <a:avLst>
              <a:gd name="adj" fmla="val 20006"/>
            </a:avLst>
          </a:prstGeom>
          <a:solidFill>
            <a:srgbClr val="DADBF1"/>
          </a:solidFill>
          <a:ln w="7620">
            <a:solidFill>
              <a:srgbClr val="C0C1D7"/>
            </a:solidFill>
            <a:prstDash val="solid"/>
          </a:ln>
        </p:spPr>
      </p:sp>
      <p:sp>
        <p:nvSpPr>
          <p:cNvPr id="14" name="Text 11"/>
          <p:cNvSpPr/>
          <p:nvPr/>
        </p:nvSpPr>
        <p:spPr>
          <a:xfrm>
            <a:off x="7237274" y="5097899"/>
            <a:ext cx="15561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2</a:t>
            </a:r>
            <a:endParaRPr lang="en-US" sz="2041" dirty="0"/>
          </a:p>
        </p:txBody>
      </p:sp>
      <p:sp>
        <p:nvSpPr>
          <p:cNvPr id="15" name="Text 12"/>
          <p:cNvSpPr/>
          <p:nvPr/>
        </p:nvSpPr>
        <p:spPr>
          <a:xfrm>
            <a:off x="8265557" y="5011579"/>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Reformare</a:t>
            </a:r>
            <a:endParaRPr lang="en-US" sz="1701" dirty="0"/>
          </a:p>
        </p:txBody>
      </p:sp>
      <p:sp>
        <p:nvSpPr>
          <p:cNvPr id="16" name="Text 13"/>
          <p:cNvSpPr/>
          <p:nvPr/>
        </p:nvSpPr>
        <p:spPr>
          <a:xfrm>
            <a:off x="8265557" y="5385078"/>
            <a:ext cx="3769757" cy="1382911"/>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Reformarea utilizează procese chimice și fizice pentru a modifica structura hidrocarburilor, îmbunătățind proprietățile combustibililor și obținând materii prime pentru industria petrochimică.</a:t>
            </a:r>
            <a:endParaRPr lang="en-US" sz="1361" dirty="0"/>
          </a:p>
        </p:txBody>
      </p:sp>
      <p:sp>
        <p:nvSpPr>
          <p:cNvPr id="17" name="Shape 14"/>
          <p:cNvSpPr/>
          <p:nvPr/>
        </p:nvSpPr>
        <p:spPr>
          <a:xfrm>
            <a:off x="6515874" y="6620828"/>
            <a:ext cx="604837" cy="34528"/>
          </a:xfrm>
          <a:prstGeom prst="roundRect">
            <a:avLst>
              <a:gd name="adj" fmla="val 225237"/>
            </a:avLst>
          </a:prstGeom>
          <a:solidFill>
            <a:srgbClr val="C0C1D7"/>
          </a:solidFill>
          <a:ln/>
        </p:spPr>
      </p:sp>
      <p:sp>
        <p:nvSpPr>
          <p:cNvPr id="18" name="Shape 15"/>
          <p:cNvSpPr/>
          <p:nvPr/>
        </p:nvSpPr>
        <p:spPr>
          <a:xfrm>
            <a:off x="7120711" y="6443782"/>
            <a:ext cx="388739" cy="388739"/>
          </a:xfrm>
          <a:prstGeom prst="roundRect">
            <a:avLst>
              <a:gd name="adj" fmla="val 20006"/>
            </a:avLst>
          </a:prstGeom>
          <a:solidFill>
            <a:srgbClr val="DADBF1"/>
          </a:solidFill>
          <a:ln w="7620">
            <a:solidFill>
              <a:srgbClr val="C0C1D7"/>
            </a:solidFill>
            <a:prstDash val="solid"/>
          </a:ln>
        </p:spPr>
      </p:sp>
      <p:sp>
        <p:nvSpPr>
          <p:cNvPr id="19" name="Text 16"/>
          <p:cNvSpPr/>
          <p:nvPr/>
        </p:nvSpPr>
        <p:spPr>
          <a:xfrm>
            <a:off x="7233464" y="6508552"/>
            <a:ext cx="16323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3</a:t>
            </a:r>
            <a:endParaRPr lang="en-US" sz="2041" dirty="0"/>
          </a:p>
        </p:txBody>
      </p:sp>
      <p:sp>
        <p:nvSpPr>
          <p:cNvPr id="20" name="Text 17"/>
          <p:cNvSpPr/>
          <p:nvPr/>
        </p:nvSpPr>
        <p:spPr>
          <a:xfrm>
            <a:off x="4204335" y="6422231"/>
            <a:ext cx="2160270" cy="269915"/>
          </a:xfrm>
          <a:prstGeom prst="rect">
            <a:avLst/>
          </a:prstGeom>
          <a:noFill/>
          <a:ln/>
        </p:spPr>
        <p:txBody>
          <a:bodyPr wrap="none" rtlCol="0" anchor="t"/>
          <a:lstStyle/>
          <a:p>
            <a:pPr marL="0" indent="0" algn="r">
              <a:lnSpc>
                <a:spcPts val="2126"/>
              </a:lnSpc>
              <a:buNone/>
            </a:pPr>
            <a:r>
              <a:rPr lang="en-US" sz="1701" b="1" kern="0" spc="-51" dirty="0" err="1">
                <a:solidFill>
                  <a:srgbClr val="272525"/>
                </a:solidFill>
                <a:latin typeface="Inter" pitchFamily="34" charset="0"/>
                <a:ea typeface="Inter" pitchFamily="34" charset="-122"/>
                <a:cs typeface="Inter" pitchFamily="34" charset="-120"/>
              </a:rPr>
              <a:t>Sinteză</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p</a:t>
            </a:r>
            <a:r>
              <a:rPr lang="en-US" sz="1701" b="1" kern="0" spc="-51" dirty="0" err="1">
                <a:solidFill>
                  <a:srgbClr val="272525"/>
                </a:solidFill>
                <a:latin typeface="Inter" pitchFamily="34" charset="0"/>
                <a:ea typeface="Inter" pitchFamily="34" charset="-122"/>
                <a:cs typeface="Inter" pitchFamily="34" charset="-120"/>
              </a:rPr>
              <a:t>etrochimică</a:t>
            </a:r>
            <a:endParaRPr lang="en-US" sz="1701" dirty="0"/>
          </a:p>
        </p:txBody>
      </p:sp>
      <p:sp>
        <p:nvSpPr>
          <p:cNvPr id="21" name="Text 18"/>
          <p:cNvSpPr/>
          <p:nvPr/>
        </p:nvSpPr>
        <p:spPr>
          <a:xfrm>
            <a:off x="2594967" y="6795730"/>
            <a:ext cx="3769638" cy="1382911"/>
          </a:xfrm>
          <a:prstGeom prst="rect">
            <a:avLst/>
          </a:prstGeom>
          <a:noFill/>
          <a:ln/>
        </p:spPr>
        <p:txBody>
          <a:bodyPr wrap="square" rtlCol="0" anchor="t"/>
          <a:lstStyle/>
          <a:p>
            <a:pPr marL="0" indent="0" algn="r">
              <a:lnSpc>
                <a:spcPts val="2177"/>
              </a:lnSpc>
              <a:buNone/>
            </a:pPr>
            <a:r>
              <a:rPr lang="en-US" sz="1361" kern="0" spc="-27" dirty="0">
                <a:solidFill>
                  <a:srgbClr val="272525"/>
                </a:solidFill>
                <a:latin typeface="Inter" pitchFamily="34" charset="0"/>
                <a:ea typeface="Inter" pitchFamily="34" charset="-122"/>
                <a:cs typeface="Inter" pitchFamily="34" charset="-120"/>
              </a:rPr>
              <a:t>Reacțiile chimice complexe permit transformarea hidrocarburilor în diverse produse petrochimice, cum ar fi polimeri, fibre sintetice, îngrășăminte și alte substanțe chimice.</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1267"/>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18554"/>
          </a:xfrm>
          <a:prstGeom prst="rect">
            <a:avLst/>
          </a:prstGeom>
        </p:spPr>
      </p:pic>
      <p:sp>
        <p:nvSpPr>
          <p:cNvPr id="5" name="Text 2"/>
          <p:cNvSpPr/>
          <p:nvPr/>
        </p:nvSpPr>
        <p:spPr>
          <a:xfrm>
            <a:off x="1375053" y="3316605"/>
            <a:ext cx="10960894" cy="679609"/>
          </a:xfrm>
          <a:prstGeom prst="rect">
            <a:avLst/>
          </a:prstGeom>
          <a:noFill/>
          <a:ln/>
        </p:spPr>
        <p:txBody>
          <a:bodyPr wrap="none" rtlCol="0" anchor="t"/>
          <a:lstStyle/>
          <a:p>
            <a:pPr marL="0" indent="0">
              <a:lnSpc>
                <a:spcPts val="5352"/>
              </a:lnSpc>
              <a:buNone/>
            </a:pPr>
            <a:r>
              <a:rPr lang="en-US" sz="4281" b="1" kern="0" spc="-128" dirty="0" err="1">
                <a:solidFill>
                  <a:srgbClr val="000000"/>
                </a:solidFill>
                <a:latin typeface="Inter" pitchFamily="34" charset="0"/>
                <a:ea typeface="Inter" pitchFamily="34" charset="-122"/>
                <a:cs typeface="Inter" pitchFamily="34" charset="-120"/>
              </a:rPr>
              <a:t>Produse</a:t>
            </a:r>
            <a:r>
              <a:rPr lang="en-US" sz="4281" b="1" kern="0" spc="-128" dirty="0">
                <a:solidFill>
                  <a:srgbClr val="000000"/>
                </a:solidFill>
                <a:latin typeface="Inter" pitchFamily="34" charset="0"/>
                <a:ea typeface="Inter" pitchFamily="34" charset="-122"/>
                <a:cs typeface="Inter" pitchFamily="34" charset="-120"/>
              </a:rPr>
              <a:t> </a:t>
            </a:r>
            <a:r>
              <a:rPr lang="ro-RO" sz="4281" b="1" kern="0" spc="-128" dirty="0">
                <a:solidFill>
                  <a:srgbClr val="000000"/>
                </a:solidFill>
                <a:latin typeface="Inter" pitchFamily="34" charset="0"/>
                <a:ea typeface="Inter" pitchFamily="34" charset="-122"/>
                <a:cs typeface="Inter" pitchFamily="34" charset="-120"/>
              </a:rPr>
              <a:t>o</a:t>
            </a:r>
            <a:r>
              <a:rPr lang="en-US" sz="4281" b="1" kern="0" spc="-128" dirty="0" err="1">
                <a:solidFill>
                  <a:srgbClr val="000000"/>
                </a:solidFill>
                <a:latin typeface="Inter" pitchFamily="34" charset="0"/>
                <a:ea typeface="Inter" pitchFamily="34" charset="-122"/>
                <a:cs typeface="Inter" pitchFamily="34" charset="-120"/>
              </a:rPr>
              <a:t>bținute</a:t>
            </a:r>
            <a:r>
              <a:rPr lang="en-US" sz="4281" b="1" kern="0" spc="-128" dirty="0">
                <a:solidFill>
                  <a:srgbClr val="000000"/>
                </a:solidFill>
                <a:latin typeface="Inter" pitchFamily="34" charset="0"/>
                <a:ea typeface="Inter" pitchFamily="34" charset="-122"/>
                <a:cs typeface="Inter" pitchFamily="34" charset="-120"/>
              </a:rPr>
              <a:t> </a:t>
            </a:r>
            <a:r>
              <a:rPr lang="en-US" sz="4281" b="1" kern="0" spc="-128" dirty="0" err="1">
                <a:solidFill>
                  <a:srgbClr val="000000"/>
                </a:solidFill>
                <a:latin typeface="Inter" pitchFamily="34" charset="0"/>
                <a:ea typeface="Inter" pitchFamily="34" charset="-122"/>
                <a:cs typeface="Inter" pitchFamily="34" charset="-120"/>
              </a:rPr>
              <a:t>prin</a:t>
            </a:r>
            <a:r>
              <a:rPr lang="en-US" sz="4281" b="1" kern="0" spc="-128" dirty="0">
                <a:solidFill>
                  <a:srgbClr val="000000"/>
                </a:solidFill>
                <a:latin typeface="Inter" pitchFamily="34" charset="0"/>
                <a:ea typeface="Inter" pitchFamily="34" charset="-122"/>
                <a:cs typeface="Inter" pitchFamily="34" charset="-120"/>
              </a:rPr>
              <a:t> </a:t>
            </a:r>
            <a:r>
              <a:rPr lang="ro-RO" sz="4281" b="1" kern="0" spc="-128" dirty="0">
                <a:solidFill>
                  <a:srgbClr val="000000"/>
                </a:solidFill>
                <a:latin typeface="Inter" pitchFamily="34" charset="0"/>
                <a:ea typeface="Inter" pitchFamily="34" charset="-122"/>
                <a:cs typeface="Inter" pitchFamily="34" charset="-120"/>
              </a:rPr>
              <a:t>c</a:t>
            </a:r>
            <a:r>
              <a:rPr lang="en-US" sz="4281" b="1" kern="0" spc="-128" dirty="0" err="1">
                <a:solidFill>
                  <a:srgbClr val="000000"/>
                </a:solidFill>
                <a:latin typeface="Inter" pitchFamily="34" charset="0"/>
                <a:ea typeface="Inter" pitchFamily="34" charset="-122"/>
                <a:cs typeface="Inter" pitchFamily="34" charset="-120"/>
              </a:rPr>
              <a:t>himizarea</a:t>
            </a:r>
            <a:r>
              <a:rPr lang="en-US" sz="4281" b="1" kern="0" spc="-128" dirty="0">
                <a:solidFill>
                  <a:srgbClr val="000000"/>
                </a:solidFill>
                <a:latin typeface="Inter" pitchFamily="34" charset="0"/>
                <a:ea typeface="Inter" pitchFamily="34" charset="-122"/>
                <a:cs typeface="Inter" pitchFamily="34" charset="-120"/>
              </a:rPr>
              <a:t> </a:t>
            </a:r>
            <a:r>
              <a:rPr lang="ro-RO" sz="4281" b="1" kern="0" spc="-128" dirty="0">
                <a:solidFill>
                  <a:srgbClr val="000000"/>
                </a:solidFill>
                <a:latin typeface="Inter" pitchFamily="34" charset="0"/>
                <a:ea typeface="Inter" pitchFamily="34" charset="-122"/>
                <a:cs typeface="Inter" pitchFamily="34" charset="-120"/>
              </a:rPr>
              <a:t>p</a:t>
            </a:r>
            <a:r>
              <a:rPr lang="en-US" sz="4281" b="1" kern="0" spc="-128" dirty="0" err="1">
                <a:solidFill>
                  <a:srgbClr val="000000"/>
                </a:solidFill>
                <a:latin typeface="Inter" pitchFamily="34" charset="0"/>
                <a:ea typeface="Inter" pitchFamily="34" charset="-122"/>
                <a:cs typeface="Inter" pitchFamily="34" charset="-120"/>
              </a:rPr>
              <a:t>etrolului</a:t>
            </a:r>
            <a:endParaRPr lang="en-US" sz="4281" dirty="0"/>
          </a:p>
        </p:txBody>
      </p:sp>
      <p:pic>
        <p:nvPicPr>
          <p:cNvPr id="6" name="Image 1" descr="preencoded.png"/>
          <p:cNvPicPr>
            <a:picLocks noChangeAspect="1"/>
          </p:cNvPicPr>
          <p:nvPr/>
        </p:nvPicPr>
        <p:blipFill>
          <a:blip r:embed="rId4"/>
          <a:stretch>
            <a:fillRect/>
          </a:stretch>
        </p:blipFill>
        <p:spPr>
          <a:xfrm>
            <a:off x="1375053" y="4322326"/>
            <a:ext cx="543639" cy="543639"/>
          </a:xfrm>
          <a:prstGeom prst="rect">
            <a:avLst/>
          </a:prstGeom>
        </p:spPr>
      </p:pic>
      <p:sp>
        <p:nvSpPr>
          <p:cNvPr id="7" name="Text 3"/>
          <p:cNvSpPr/>
          <p:nvPr/>
        </p:nvSpPr>
        <p:spPr>
          <a:xfrm>
            <a:off x="1375053" y="5083373"/>
            <a:ext cx="2718554" cy="339685"/>
          </a:xfrm>
          <a:prstGeom prst="rect">
            <a:avLst/>
          </a:prstGeom>
          <a:noFill/>
          <a:ln/>
        </p:spPr>
        <p:txBody>
          <a:bodyPr wrap="none" rtlCol="0" anchor="t"/>
          <a:lstStyle/>
          <a:p>
            <a:pPr marL="0" indent="0" algn="l">
              <a:lnSpc>
                <a:spcPts val="2676"/>
              </a:lnSpc>
              <a:buNone/>
            </a:pPr>
            <a:r>
              <a:rPr lang="en-US" sz="2141" b="1" kern="0" spc="-64" dirty="0" err="1">
                <a:solidFill>
                  <a:srgbClr val="272525"/>
                </a:solidFill>
                <a:latin typeface="Inter" pitchFamily="34" charset="0"/>
                <a:ea typeface="Inter" pitchFamily="34" charset="-122"/>
                <a:cs typeface="Inter" pitchFamily="34" charset="-120"/>
              </a:rPr>
              <a:t>Materiale</a:t>
            </a:r>
            <a:r>
              <a:rPr lang="en-US" sz="2141" b="1" kern="0" spc="-64" dirty="0">
                <a:solidFill>
                  <a:srgbClr val="272525"/>
                </a:solidFill>
                <a:latin typeface="Inter" pitchFamily="34" charset="0"/>
                <a:ea typeface="Inter" pitchFamily="34" charset="-122"/>
                <a:cs typeface="Inter" pitchFamily="34" charset="-120"/>
              </a:rPr>
              <a:t> </a:t>
            </a:r>
            <a:r>
              <a:rPr lang="ro-RO" sz="2141" b="1" kern="0" spc="-64" dirty="0">
                <a:solidFill>
                  <a:srgbClr val="272525"/>
                </a:solidFill>
                <a:latin typeface="Inter" pitchFamily="34" charset="0"/>
                <a:ea typeface="Inter" pitchFamily="34" charset="-122"/>
                <a:cs typeface="Inter" pitchFamily="34" charset="-120"/>
              </a:rPr>
              <a:t>p</a:t>
            </a:r>
            <a:r>
              <a:rPr lang="en-US" sz="2141" b="1" kern="0" spc="-64" dirty="0" err="1">
                <a:solidFill>
                  <a:srgbClr val="272525"/>
                </a:solidFill>
                <a:latin typeface="Inter" pitchFamily="34" charset="0"/>
                <a:ea typeface="Inter" pitchFamily="34" charset="-122"/>
                <a:cs typeface="Inter" pitchFamily="34" charset="-120"/>
              </a:rPr>
              <a:t>lastice</a:t>
            </a:r>
            <a:endParaRPr lang="en-US" sz="2141" dirty="0"/>
          </a:p>
        </p:txBody>
      </p:sp>
      <p:sp>
        <p:nvSpPr>
          <p:cNvPr id="8" name="Text 4"/>
          <p:cNvSpPr/>
          <p:nvPr/>
        </p:nvSpPr>
        <p:spPr>
          <a:xfrm>
            <a:off x="1375053" y="5553432"/>
            <a:ext cx="2725460" cy="1740098"/>
          </a:xfrm>
          <a:prstGeom prst="rect">
            <a:avLst/>
          </a:prstGeom>
          <a:noFill/>
          <a:ln/>
        </p:spPr>
        <p:txBody>
          <a:bodyPr wrap="square" rtlCol="0" anchor="t"/>
          <a:lstStyle/>
          <a:p>
            <a:pPr marL="0" indent="0" algn="l">
              <a:lnSpc>
                <a:spcPts val="2740"/>
              </a:lnSpc>
              <a:buNone/>
            </a:pPr>
            <a:r>
              <a:rPr lang="en-US" sz="1712" kern="0" spc="-34" dirty="0">
                <a:solidFill>
                  <a:srgbClr val="272525"/>
                </a:solidFill>
                <a:latin typeface="Inter" pitchFamily="34" charset="0"/>
                <a:ea typeface="Inter" pitchFamily="34" charset="-122"/>
                <a:cs typeface="Inter" pitchFamily="34" charset="-120"/>
              </a:rPr>
              <a:t>Polimeri sintetici, cum ar fi polietilena, polistirenul și PVC, sunt obținuți prin prelucrarea fracțiunilor petroliere.</a:t>
            </a:r>
            <a:endParaRPr lang="en-US" sz="1712" dirty="0"/>
          </a:p>
        </p:txBody>
      </p:sp>
      <p:pic>
        <p:nvPicPr>
          <p:cNvPr id="9" name="Image 2" descr="preencoded.png"/>
          <p:cNvPicPr>
            <a:picLocks noChangeAspect="1"/>
          </p:cNvPicPr>
          <p:nvPr/>
        </p:nvPicPr>
        <p:blipFill>
          <a:blip r:embed="rId5"/>
          <a:stretch>
            <a:fillRect/>
          </a:stretch>
        </p:blipFill>
        <p:spPr>
          <a:xfrm>
            <a:off x="4426625" y="4322326"/>
            <a:ext cx="543639" cy="543639"/>
          </a:xfrm>
          <a:prstGeom prst="rect">
            <a:avLst/>
          </a:prstGeom>
        </p:spPr>
      </p:pic>
      <p:sp>
        <p:nvSpPr>
          <p:cNvPr id="10" name="Text 5"/>
          <p:cNvSpPr/>
          <p:nvPr/>
        </p:nvSpPr>
        <p:spPr>
          <a:xfrm>
            <a:off x="4426625" y="5083373"/>
            <a:ext cx="2725460" cy="679371"/>
          </a:xfrm>
          <a:prstGeom prst="rect">
            <a:avLst/>
          </a:prstGeom>
          <a:noFill/>
          <a:ln/>
        </p:spPr>
        <p:txBody>
          <a:bodyPr wrap="square" rtlCol="0" anchor="t"/>
          <a:lstStyle/>
          <a:p>
            <a:pPr marL="0" indent="0" algn="l">
              <a:lnSpc>
                <a:spcPts val="2676"/>
              </a:lnSpc>
              <a:buNone/>
            </a:pPr>
            <a:r>
              <a:rPr lang="en-US" sz="2141" b="1" kern="0" spc="-64" dirty="0" err="1">
                <a:solidFill>
                  <a:srgbClr val="272525"/>
                </a:solidFill>
                <a:latin typeface="Inter" pitchFamily="34" charset="0"/>
                <a:ea typeface="Inter" pitchFamily="34" charset="-122"/>
                <a:cs typeface="Inter" pitchFamily="34" charset="-120"/>
              </a:rPr>
              <a:t>Produse</a:t>
            </a:r>
            <a:r>
              <a:rPr lang="en-US" sz="2141" b="1" kern="0" spc="-64" dirty="0">
                <a:solidFill>
                  <a:srgbClr val="272525"/>
                </a:solidFill>
                <a:latin typeface="Inter" pitchFamily="34" charset="0"/>
                <a:ea typeface="Inter" pitchFamily="34" charset="-122"/>
                <a:cs typeface="Inter" pitchFamily="34" charset="-120"/>
              </a:rPr>
              <a:t> </a:t>
            </a:r>
            <a:r>
              <a:rPr lang="ro-RO" sz="2141" b="1" kern="0" spc="-64" dirty="0">
                <a:solidFill>
                  <a:srgbClr val="272525"/>
                </a:solidFill>
                <a:latin typeface="Inter" pitchFamily="34" charset="0"/>
                <a:ea typeface="Inter" pitchFamily="34" charset="-122"/>
                <a:cs typeface="Inter" pitchFamily="34" charset="-120"/>
              </a:rPr>
              <a:t>f</a:t>
            </a:r>
            <a:r>
              <a:rPr lang="en-US" sz="2141" b="1" kern="0" spc="-64" dirty="0" err="1">
                <a:solidFill>
                  <a:srgbClr val="272525"/>
                </a:solidFill>
                <a:latin typeface="Inter" pitchFamily="34" charset="0"/>
                <a:ea typeface="Inter" pitchFamily="34" charset="-122"/>
                <a:cs typeface="Inter" pitchFamily="34" charset="-120"/>
              </a:rPr>
              <a:t>armaceutice</a:t>
            </a:r>
            <a:endParaRPr lang="en-US" sz="2141" dirty="0"/>
          </a:p>
        </p:txBody>
      </p:sp>
      <p:sp>
        <p:nvSpPr>
          <p:cNvPr id="11" name="Text 6"/>
          <p:cNvSpPr/>
          <p:nvPr/>
        </p:nvSpPr>
        <p:spPr>
          <a:xfrm>
            <a:off x="4426625" y="5893118"/>
            <a:ext cx="2725460" cy="1740098"/>
          </a:xfrm>
          <a:prstGeom prst="rect">
            <a:avLst/>
          </a:prstGeom>
          <a:noFill/>
          <a:ln/>
        </p:spPr>
        <p:txBody>
          <a:bodyPr wrap="square" rtlCol="0" anchor="t"/>
          <a:lstStyle/>
          <a:p>
            <a:pPr marL="0" indent="0" algn="l">
              <a:lnSpc>
                <a:spcPts val="2740"/>
              </a:lnSpc>
              <a:buNone/>
            </a:pPr>
            <a:r>
              <a:rPr lang="en-US" sz="1712" kern="0" spc="-34" dirty="0">
                <a:solidFill>
                  <a:srgbClr val="272525"/>
                </a:solidFill>
                <a:latin typeface="Inter" pitchFamily="34" charset="0"/>
                <a:ea typeface="Inter" pitchFamily="34" charset="-122"/>
                <a:cs typeface="Inter" pitchFamily="34" charset="-120"/>
              </a:rPr>
              <a:t>Numeroase substanțe active și excipienți utilizați în industria farmaceutică provin din derivate petrochimice.</a:t>
            </a:r>
            <a:endParaRPr lang="en-US" sz="1712" dirty="0"/>
          </a:p>
        </p:txBody>
      </p:sp>
      <p:pic>
        <p:nvPicPr>
          <p:cNvPr id="12" name="Image 3" descr="preencoded.png"/>
          <p:cNvPicPr>
            <a:picLocks noChangeAspect="1"/>
          </p:cNvPicPr>
          <p:nvPr/>
        </p:nvPicPr>
        <p:blipFill>
          <a:blip r:embed="rId6"/>
          <a:stretch>
            <a:fillRect/>
          </a:stretch>
        </p:blipFill>
        <p:spPr>
          <a:xfrm>
            <a:off x="7478197" y="4322326"/>
            <a:ext cx="543639" cy="543639"/>
          </a:xfrm>
          <a:prstGeom prst="rect">
            <a:avLst/>
          </a:prstGeom>
        </p:spPr>
      </p:pic>
      <p:sp>
        <p:nvSpPr>
          <p:cNvPr id="13" name="Text 7"/>
          <p:cNvSpPr/>
          <p:nvPr/>
        </p:nvSpPr>
        <p:spPr>
          <a:xfrm>
            <a:off x="7478197" y="5083373"/>
            <a:ext cx="2718554" cy="339685"/>
          </a:xfrm>
          <a:prstGeom prst="rect">
            <a:avLst/>
          </a:prstGeom>
          <a:noFill/>
          <a:ln/>
        </p:spPr>
        <p:txBody>
          <a:bodyPr wrap="none" rtlCol="0" anchor="t"/>
          <a:lstStyle/>
          <a:p>
            <a:pPr marL="0" indent="0" algn="l">
              <a:lnSpc>
                <a:spcPts val="2676"/>
              </a:lnSpc>
              <a:buNone/>
            </a:pPr>
            <a:r>
              <a:rPr lang="en-US" sz="2141" b="1" kern="0" spc="-64" dirty="0">
                <a:solidFill>
                  <a:srgbClr val="272525"/>
                </a:solidFill>
                <a:latin typeface="Inter" pitchFamily="34" charset="0"/>
                <a:ea typeface="Inter" pitchFamily="34" charset="-122"/>
                <a:cs typeface="Inter" pitchFamily="34" charset="-120"/>
              </a:rPr>
              <a:t>Îngrășăminte</a:t>
            </a:r>
            <a:endParaRPr lang="en-US" sz="2141" dirty="0"/>
          </a:p>
        </p:txBody>
      </p:sp>
      <p:sp>
        <p:nvSpPr>
          <p:cNvPr id="14" name="Text 8"/>
          <p:cNvSpPr/>
          <p:nvPr/>
        </p:nvSpPr>
        <p:spPr>
          <a:xfrm>
            <a:off x="7478197" y="5553432"/>
            <a:ext cx="2725460" cy="1392079"/>
          </a:xfrm>
          <a:prstGeom prst="rect">
            <a:avLst/>
          </a:prstGeom>
          <a:noFill/>
          <a:ln/>
        </p:spPr>
        <p:txBody>
          <a:bodyPr wrap="square" rtlCol="0" anchor="t"/>
          <a:lstStyle/>
          <a:p>
            <a:pPr marL="0" indent="0" algn="l">
              <a:lnSpc>
                <a:spcPts val="2740"/>
              </a:lnSpc>
              <a:buNone/>
            </a:pPr>
            <a:r>
              <a:rPr lang="en-US" sz="1712" kern="0" spc="-34" dirty="0">
                <a:solidFill>
                  <a:srgbClr val="272525"/>
                </a:solidFill>
                <a:latin typeface="Inter" pitchFamily="34" charset="0"/>
                <a:ea typeface="Inter" pitchFamily="34" charset="-122"/>
                <a:cs typeface="Inter" pitchFamily="34" charset="-120"/>
              </a:rPr>
              <a:t>Azotul, fosforul și potasiul obținuți din fracțiuni petroliere sunt componente esențiale ale fertilizatorilor.</a:t>
            </a:r>
            <a:endParaRPr lang="en-US" sz="1712" dirty="0"/>
          </a:p>
        </p:txBody>
      </p:sp>
      <p:pic>
        <p:nvPicPr>
          <p:cNvPr id="15" name="Image 4" descr="preencoded.png"/>
          <p:cNvPicPr>
            <a:picLocks noChangeAspect="1"/>
          </p:cNvPicPr>
          <p:nvPr/>
        </p:nvPicPr>
        <p:blipFill>
          <a:blip r:embed="rId7"/>
          <a:stretch>
            <a:fillRect/>
          </a:stretch>
        </p:blipFill>
        <p:spPr>
          <a:xfrm>
            <a:off x="10529768" y="4322326"/>
            <a:ext cx="543639" cy="543639"/>
          </a:xfrm>
          <a:prstGeom prst="rect">
            <a:avLst/>
          </a:prstGeom>
        </p:spPr>
      </p:pic>
      <p:sp>
        <p:nvSpPr>
          <p:cNvPr id="16" name="Text 9"/>
          <p:cNvSpPr/>
          <p:nvPr/>
        </p:nvSpPr>
        <p:spPr>
          <a:xfrm>
            <a:off x="10529768" y="5083373"/>
            <a:ext cx="2718554" cy="339685"/>
          </a:xfrm>
          <a:prstGeom prst="rect">
            <a:avLst/>
          </a:prstGeom>
          <a:noFill/>
          <a:ln/>
        </p:spPr>
        <p:txBody>
          <a:bodyPr wrap="none" rtlCol="0" anchor="t"/>
          <a:lstStyle/>
          <a:p>
            <a:pPr marL="0" indent="0" algn="l">
              <a:lnSpc>
                <a:spcPts val="2676"/>
              </a:lnSpc>
              <a:buNone/>
            </a:pPr>
            <a:r>
              <a:rPr lang="en-US" sz="2141" b="1" kern="0" spc="-64" dirty="0" err="1">
                <a:solidFill>
                  <a:srgbClr val="272525"/>
                </a:solidFill>
                <a:latin typeface="Inter" pitchFamily="34" charset="0"/>
                <a:ea typeface="Inter" pitchFamily="34" charset="-122"/>
                <a:cs typeface="Inter" pitchFamily="34" charset="-120"/>
              </a:rPr>
              <a:t>Fibre</a:t>
            </a:r>
            <a:r>
              <a:rPr lang="en-US" sz="2141" b="1" kern="0" spc="-64" dirty="0">
                <a:solidFill>
                  <a:srgbClr val="272525"/>
                </a:solidFill>
                <a:latin typeface="Inter" pitchFamily="34" charset="0"/>
                <a:ea typeface="Inter" pitchFamily="34" charset="-122"/>
                <a:cs typeface="Inter" pitchFamily="34" charset="-120"/>
              </a:rPr>
              <a:t> </a:t>
            </a:r>
            <a:r>
              <a:rPr lang="ro-RO" sz="2141" b="1" kern="0" spc="-64" dirty="0">
                <a:solidFill>
                  <a:srgbClr val="272525"/>
                </a:solidFill>
                <a:latin typeface="Inter" pitchFamily="34" charset="0"/>
                <a:ea typeface="Inter" pitchFamily="34" charset="-122"/>
                <a:cs typeface="Inter" pitchFamily="34" charset="-120"/>
              </a:rPr>
              <a:t>s</a:t>
            </a:r>
            <a:r>
              <a:rPr lang="en-US" sz="2141" b="1" kern="0" spc="-64" dirty="0" err="1">
                <a:solidFill>
                  <a:srgbClr val="272525"/>
                </a:solidFill>
                <a:latin typeface="Inter" pitchFamily="34" charset="0"/>
                <a:ea typeface="Inter" pitchFamily="34" charset="-122"/>
                <a:cs typeface="Inter" pitchFamily="34" charset="-120"/>
              </a:rPr>
              <a:t>intetice</a:t>
            </a:r>
            <a:endParaRPr lang="en-US" sz="2141" dirty="0"/>
          </a:p>
        </p:txBody>
      </p:sp>
      <p:sp>
        <p:nvSpPr>
          <p:cNvPr id="17" name="Text 10"/>
          <p:cNvSpPr/>
          <p:nvPr/>
        </p:nvSpPr>
        <p:spPr>
          <a:xfrm>
            <a:off x="10529768" y="5553432"/>
            <a:ext cx="2725460" cy="1740098"/>
          </a:xfrm>
          <a:prstGeom prst="rect">
            <a:avLst/>
          </a:prstGeom>
          <a:noFill/>
          <a:ln/>
        </p:spPr>
        <p:txBody>
          <a:bodyPr wrap="square" rtlCol="0" anchor="t"/>
          <a:lstStyle/>
          <a:p>
            <a:pPr marL="0" indent="0" algn="l">
              <a:lnSpc>
                <a:spcPts val="2740"/>
              </a:lnSpc>
              <a:buNone/>
            </a:pPr>
            <a:r>
              <a:rPr lang="en-US" sz="1712" kern="0" spc="-34" dirty="0">
                <a:solidFill>
                  <a:srgbClr val="272525"/>
                </a:solidFill>
                <a:latin typeface="Inter" pitchFamily="34" charset="0"/>
                <a:ea typeface="Inter" pitchFamily="34" charset="-122"/>
                <a:cs typeface="Inter" pitchFamily="34" charset="-120"/>
              </a:rPr>
              <a:t>Fibre precum poliesterii, nailon și acrilice sunt fabricate folosind produse petrochimice ca materii prime.</a:t>
            </a:r>
            <a:endParaRPr lang="en-US" sz="17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517338"/>
          </a:xfrm>
          <a:prstGeom prst="rect">
            <a:avLst/>
          </a:prstGeom>
        </p:spPr>
      </p:pic>
      <p:sp>
        <p:nvSpPr>
          <p:cNvPr id="5" name="Text 2"/>
          <p:cNvSpPr/>
          <p:nvPr/>
        </p:nvSpPr>
        <p:spPr>
          <a:xfrm>
            <a:off x="1814751" y="3073241"/>
            <a:ext cx="9634657" cy="629364"/>
          </a:xfrm>
          <a:prstGeom prst="rect">
            <a:avLst/>
          </a:prstGeom>
          <a:noFill/>
          <a:ln/>
        </p:spPr>
        <p:txBody>
          <a:bodyPr wrap="none" rtlCol="0" anchor="t"/>
          <a:lstStyle/>
          <a:p>
            <a:pPr marL="0" indent="0">
              <a:lnSpc>
                <a:spcPts val="4955"/>
              </a:lnSpc>
              <a:buNone/>
            </a:pPr>
            <a:r>
              <a:rPr lang="en-US" sz="3964" b="1" kern="0" spc="-119" dirty="0">
                <a:solidFill>
                  <a:srgbClr val="000000"/>
                </a:solidFill>
                <a:latin typeface="Inter" pitchFamily="34" charset="0"/>
                <a:ea typeface="Inter" pitchFamily="34" charset="-122"/>
                <a:cs typeface="Inter" pitchFamily="34" charset="-120"/>
              </a:rPr>
              <a:t>Aplicații ale </a:t>
            </a:r>
            <a:r>
              <a:rPr lang="ro-RO" sz="3964" b="1" kern="0" spc="-119" dirty="0">
                <a:solidFill>
                  <a:srgbClr val="000000"/>
                </a:solidFill>
                <a:latin typeface="Inter" pitchFamily="34" charset="0"/>
                <a:ea typeface="Inter" pitchFamily="34" charset="-122"/>
                <a:cs typeface="Inter" pitchFamily="34" charset="-120"/>
              </a:rPr>
              <a:t>p</a:t>
            </a:r>
            <a:r>
              <a:rPr lang="en-US" sz="3964" b="1" kern="0" spc="-119" dirty="0" err="1">
                <a:solidFill>
                  <a:srgbClr val="000000"/>
                </a:solidFill>
                <a:latin typeface="Inter" pitchFamily="34" charset="0"/>
                <a:ea typeface="Inter" pitchFamily="34" charset="-122"/>
                <a:cs typeface="Inter" pitchFamily="34" charset="-120"/>
              </a:rPr>
              <a:t>roduselor</a:t>
            </a:r>
            <a:r>
              <a:rPr lang="en-US" sz="3964" b="1" kern="0" spc="-119" dirty="0">
                <a:solidFill>
                  <a:srgbClr val="000000"/>
                </a:solidFill>
                <a:latin typeface="Inter" pitchFamily="34" charset="0"/>
                <a:ea typeface="Inter" pitchFamily="34" charset="-122"/>
                <a:cs typeface="Inter" pitchFamily="34" charset="-120"/>
              </a:rPr>
              <a:t> </a:t>
            </a:r>
            <a:r>
              <a:rPr lang="ro-RO" sz="3964" b="1" kern="0" spc="-119" dirty="0">
                <a:solidFill>
                  <a:srgbClr val="000000"/>
                </a:solidFill>
                <a:latin typeface="Inter" pitchFamily="34" charset="0"/>
                <a:ea typeface="Inter" pitchFamily="34" charset="-122"/>
                <a:cs typeface="Inter" pitchFamily="34" charset="-120"/>
              </a:rPr>
              <a:t>c</a:t>
            </a:r>
            <a:r>
              <a:rPr lang="en-US" sz="3964" b="1" kern="0" spc="-119" dirty="0" err="1">
                <a:solidFill>
                  <a:srgbClr val="000000"/>
                </a:solidFill>
                <a:latin typeface="Inter" pitchFamily="34" charset="0"/>
                <a:ea typeface="Inter" pitchFamily="34" charset="-122"/>
                <a:cs typeface="Inter" pitchFamily="34" charset="-120"/>
              </a:rPr>
              <a:t>himice</a:t>
            </a:r>
            <a:r>
              <a:rPr lang="en-US" sz="3964" b="1" kern="0" spc="-119" dirty="0">
                <a:solidFill>
                  <a:srgbClr val="000000"/>
                </a:solidFill>
                <a:latin typeface="Inter" pitchFamily="34" charset="0"/>
                <a:ea typeface="Inter" pitchFamily="34" charset="-122"/>
                <a:cs typeface="Inter" pitchFamily="34" charset="-120"/>
              </a:rPr>
              <a:t> din </a:t>
            </a:r>
            <a:r>
              <a:rPr lang="ro-RO" sz="3964" b="1" kern="0" spc="-119" dirty="0">
                <a:solidFill>
                  <a:srgbClr val="000000"/>
                </a:solidFill>
                <a:latin typeface="Inter" pitchFamily="34" charset="0"/>
                <a:ea typeface="Inter" pitchFamily="34" charset="-122"/>
                <a:cs typeface="Inter" pitchFamily="34" charset="-120"/>
              </a:rPr>
              <a:t>p</a:t>
            </a:r>
            <a:r>
              <a:rPr lang="en-US" sz="3964" b="1" kern="0" spc="-119" dirty="0" err="1">
                <a:solidFill>
                  <a:srgbClr val="000000"/>
                </a:solidFill>
                <a:latin typeface="Inter" pitchFamily="34" charset="0"/>
                <a:ea typeface="Inter" pitchFamily="34" charset="-122"/>
                <a:cs typeface="Inter" pitchFamily="34" charset="-120"/>
              </a:rPr>
              <a:t>etrol</a:t>
            </a:r>
            <a:endParaRPr lang="en-US" sz="3964" dirty="0"/>
          </a:p>
        </p:txBody>
      </p:sp>
      <p:pic>
        <p:nvPicPr>
          <p:cNvPr id="6" name="Image 1" descr="preencoded.png"/>
          <p:cNvPicPr>
            <a:picLocks noChangeAspect="1"/>
          </p:cNvPicPr>
          <p:nvPr/>
        </p:nvPicPr>
        <p:blipFill>
          <a:blip r:embed="rId4"/>
          <a:stretch>
            <a:fillRect/>
          </a:stretch>
        </p:blipFill>
        <p:spPr>
          <a:xfrm>
            <a:off x="1814751" y="4004667"/>
            <a:ext cx="2750106" cy="805458"/>
          </a:xfrm>
          <a:prstGeom prst="rect">
            <a:avLst/>
          </a:prstGeom>
        </p:spPr>
      </p:pic>
      <p:sp>
        <p:nvSpPr>
          <p:cNvPr id="7" name="Text 3"/>
          <p:cNvSpPr/>
          <p:nvPr/>
        </p:nvSpPr>
        <p:spPr>
          <a:xfrm>
            <a:off x="2016085" y="5112187"/>
            <a:ext cx="2347436" cy="314563"/>
          </a:xfrm>
          <a:prstGeom prst="rect">
            <a:avLst/>
          </a:prstGeom>
          <a:noFill/>
          <a:ln/>
        </p:spPr>
        <p:txBody>
          <a:bodyPr wrap="none" rtlCol="0" anchor="t"/>
          <a:lstStyle/>
          <a:p>
            <a:pPr marL="0" indent="0" algn="l">
              <a:lnSpc>
                <a:spcPts val="2478"/>
              </a:lnSpc>
              <a:buNone/>
            </a:pPr>
            <a:r>
              <a:rPr lang="en-US" sz="1982" b="1" kern="0" spc="-59" dirty="0" err="1">
                <a:solidFill>
                  <a:srgbClr val="272525"/>
                </a:solidFill>
                <a:latin typeface="Inter" pitchFamily="34" charset="0"/>
                <a:ea typeface="Inter" pitchFamily="34" charset="-122"/>
                <a:cs typeface="Inter" pitchFamily="34" charset="-120"/>
              </a:rPr>
              <a:t>Materiale</a:t>
            </a:r>
            <a:r>
              <a:rPr lang="en-US" sz="1982" b="1" kern="0" spc="-59" dirty="0">
                <a:solidFill>
                  <a:srgbClr val="272525"/>
                </a:solidFill>
                <a:latin typeface="Inter" pitchFamily="34" charset="0"/>
                <a:ea typeface="Inter" pitchFamily="34" charset="-122"/>
                <a:cs typeface="Inter" pitchFamily="34" charset="-120"/>
              </a:rPr>
              <a:t> </a:t>
            </a:r>
            <a:r>
              <a:rPr lang="ro-RO" sz="1982" b="1" kern="0" spc="-59" dirty="0">
                <a:solidFill>
                  <a:srgbClr val="272525"/>
                </a:solidFill>
                <a:latin typeface="Inter" pitchFamily="34" charset="0"/>
                <a:ea typeface="Inter" pitchFamily="34" charset="-122"/>
                <a:cs typeface="Inter" pitchFamily="34" charset="-120"/>
              </a:rPr>
              <a:t>p</a:t>
            </a:r>
            <a:r>
              <a:rPr lang="en-US" sz="1982" b="1" kern="0" spc="-59" dirty="0" err="1">
                <a:solidFill>
                  <a:srgbClr val="272525"/>
                </a:solidFill>
                <a:latin typeface="Inter" pitchFamily="34" charset="0"/>
                <a:ea typeface="Inter" pitchFamily="34" charset="-122"/>
                <a:cs typeface="Inter" pitchFamily="34" charset="-120"/>
              </a:rPr>
              <a:t>lastice</a:t>
            </a:r>
            <a:endParaRPr lang="en-US" sz="1982" dirty="0"/>
          </a:p>
        </p:txBody>
      </p:sp>
      <p:sp>
        <p:nvSpPr>
          <p:cNvPr id="8" name="Text 4"/>
          <p:cNvSpPr/>
          <p:nvPr/>
        </p:nvSpPr>
        <p:spPr>
          <a:xfrm>
            <a:off x="2016085" y="5547479"/>
            <a:ext cx="2347436" cy="1288256"/>
          </a:xfrm>
          <a:prstGeom prst="rect">
            <a:avLst/>
          </a:prstGeom>
          <a:noFill/>
          <a:ln/>
        </p:spPr>
        <p:txBody>
          <a:bodyPr wrap="square" rtlCol="0" anchor="t"/>
          <a:lstStyle/>
          <a:p>
            <a:pPr marL="0" indent="0" algn="l">
              <a:lnSpc>
                <a:spcPts val="2537"/>
              </a:lnSpc>
              <a:buNone/>
            </a:pPr>
            <a:r>
              <a:rPr lang="en-US" sz="1586" kern="0" spc="-32" dirty="0">
                <a:solidFill>
                  <a:srgbClr val="272525"/>
                </a:solidFill>
                <a:latin typeface="Inter" pitchFamily="34" charset="0"/>
                <a:ea typeface="Inter" pitchFamily="34" charset="-122"/>
                <a:cs typeface="Inter" pitchFamily="34" charset="-120"/>
              </a:rPr>
              <a:t>Utilizate în ambalare, construcții, auto, electronice și multe alte domenii.</a:t>
            </a:r>
            <a:endParaRPr lang="en-US" sz="1586" dirty="0"/>
          </a:p>
        </p:txBody>
      </p:sp>
      <p:pic>
        <p:nvPicPr>
          <p:cNvPr id="9" name="Image 2" descr="preencoded.png"/>
          <p:cNvPicPr>
            <a:picLocks noChangeAspect="1"/>
          </p:cNvPicPr>
          <p:nvPr/>
        </p:nvPicPr>
        <p:blipFill>
          <a:blip r:embed="rId5"/>
          <a:stretch>
            <a:fillRect/>
          </a:stretch>
        </p:blipFill>
        <p:spPr>
          <a:xfrm>
            <a:off x="4564856" y="4004667"/>
            <a:ext cx="2750225" cy="805458"/>
          </a:xfrm>
          <a:prstGeom prst="rect">
            <a:avLst/>
          </a:prstGeom>
        </p:spPr>
      </p:pic>
      <p:sp>
        <p:nvSpPr>
          <p:cNvPr id="10" name="Text 5"/>
          <p:cNvSpPr/>
          <p:nvPr/>
        </p:nvSpPr>
        <p:spPr>
          <a:xfrm>
            <a:off x="4766191" y="5112187"/>
            <a:ext cx="2347555" cy="314563"/>
          </a:xfrm>
          <a:prstGeom prst="rect">
            <a:avLst/>
          </a:prstGeom>
          <a:noFill/>
          <a:ln/>
        </p:spPr>
        <p:txBody>
          <a:bodyPr wrap="none" rtlCol="0" anchor="t"/>
          <a:lstStyle/>
          <a:p>
            <a:pPr marL="0" indent="0" algn="l">
              <a:lnSpc>
                <a:spcPts val="2478"/>
              </a:lnSpc>
              <a:buNone/>
            </a:pPr>
            <a:r>
              <a:rPr lang="en-US" sz="1982" b="1" kern="0" spc="-59" dirty="0" err="1">
                <a:solidFill>
                  <a:srgbClr val="272525"/>
                </a:solidFill>
                <a:latin typeface="Inter" pitchFamily="34" charset="0"/>
                <a:ea typeface="Inter" pitchFamily="34" charset="-122"/>
                <a:cs typeface="Inter" pitchFamily="34" charset="-120"/>
              </a:rPr>
              <a:t>Fibre</a:t>
            </a:r>
            <a:r>
              <a:rPr lang="en-US" sz="1982" b="1" kern="0" spc="-59" dirty="0">
                <a:solidFill>
                  <a:srgbClr val="272525"/>
                </a:solidFill>
                <a:latin typeface="Inter" pitchFamily="34" charset="0"/>
                <a:ea typeface="Inter" pitchFamily="34" charset="-122"/>
                <a:cs typeface="Inter" pitchFamily="34" charset="-120"/>
              </a:rPr>
              <a:t> </a:t>
            </a:r>
            <a:r>
              <a:rPr lang="ro-RO" sz="1982" b="1" kern="0" spc="-59" dirty="0">
                <a:solidFill>
                  <a:srgbClr val="272525"/>
                </a:solidFill>
                <a:latin typeface="Inter" pitchFamily="34" charset="0"/>
                <a:ea typeface="Inter" pitchFamily="34" charset="-122"/>
                <a:cs typeface="Inter" pitchFamily="34" charset="-120"/>
              </a:rPr>
              <a:t>s</a:t>
            </a:r>
            <a:r>
              <a:rPr lang="en-US" sz="1982" b="1" kern="0" spc="-59" dirty="0" err="1">
                <a:solidFill>
                  <a:srgbClr val="272525"/>
                </a:solidFill>
                <a:latin typeface="Inter" pitchFamily="34" charset="0"/>
                <a:ea typeface="Inter" pitchFamily="34" charset="-122"/>
                <a:cs typeface="Inter" pitchFamily="34" charset="-120"/>
              </a:rPr>
              <a:t>intetice</a:t>
            </a:r>
            <a:endParaRPr lang="en-US" sz="1982" dirty="0"/>
          </a:p>
        </p:txBody>
      </p:sp>
      <p:sp>
        <p:nvSpPr>
          <p:cNvPr id="11" name="Text 6"/>
          <p:cNvSpPr/>
          <p:nvPr/>
        </p:nvSpPr>
        <p:spPr>
          <a:xfrm>
            <a:off x="4766191" y="5547479"/>
            <a:ext cx="2347555" cy="1610320"/>
          </a:xfrm>
          <a:prstGeom prst="rect">
            <a:avLst/>
          </a:prstGeom>
          <a:noFill/>
          <a:ln/>
        </p:spPr>
        <p:txBody>
          <a:bodyPr wrap="square" rtlCol="0" anchor="t"/>
          <a:lstStyle/>
          <a:p>
            <a:pPr marL="0" indent="0" algn="l">
              <a:lnSpc>
                <a:spcPts val="2537"/>
              </a:lnSpc>
              <a:buNone/>
            </a:pPr>
            <a:r>
              <a:rPr lang="en-US" sz="1586" kern="0" spc="-32" dirty="0">
                <a:solidFill>
                  <a:srgbClr val="272525"/>
                </a:solidFill>
                <a:latin typeface="Inter" pitchFamily="34" charset="0"/>
                <a:ea typeface="Inter" pitchFamily="34" charset="-122"/>
                <a:cs typeface="Inter" pitchFamily="34" charset="-120"/>
              </a:rPr>
              <a:t>Îmbunătățesc confortul, durabilitatea și proprietățile textile ale îmbrăcămintei și altor produse.</a:t>
            </a:r>
            <a:endParaRPr lang="en-US" sz="1586" dirty="0"/>
          </a:p>
        </p:txBody>
      </p:sp>
      <p:pic>
        <p:nvPicPr>
          <p:cNvPr id="12" name="Image 3" descr="preencoded.png"/>
          <p:cNvPicPr>
            <a:picLocks noChangeAspect="1"/>
          </p:cNvPicPr>
          <p:nvPr/>
        </p:nvPicPr>
        <p:blipFill>
          <a:blip r:embed="rId6"/>
          <a:stretch>
            <a:fillRect/>
          </a:stretch>
        </p:blipFill>
        <p:spPr>
          <a:xfrm>
            <a:off x="7315081" y="4004667"/>
            <a:ext cx="2750225" cy="805458"/>
          </a:xfrm>
          <a:prstGeom prst="rect">
            <a:avLst/>
          </a:prstGeom>
        </p:spPr>
      </p:pic>
      <p:sp>
        <p:nvSpPr>
          <p:cNvPr id="13" name="Text 7"/>
          <p:cNvSpPr/>
          <p:nvPr/>
        </p:nvSpPr>
        <p:spPr>
          <a:xfrm>
            <a:off x="7516416" y="5112187"/>
            <a:ext cx="2347555" cy="629126"/>
          </a:xfrm>
          <a:prstGeom prst="rect">
            <a:avLst/>
          </a:prstGeom>
          <a:noFill/>
          <a:ln/>
        </p:spPr>
        <p:txBody>
          <a:bodyPr wrap="square" rtlCol="0" anchor="t"/>
          <a:lstStyle/>
          <a:p>
            <a:pPr marL="0" indent="0" algn="l">
              <a:lnSpc>
                <a:spcPts val="2478"/>
              </a:lnSpc>
              <a:buNone/>
            </a:pPr>
            <a:r>
              <a:rPr lang="en-US" sz="1982" b="1" kern="0" spc="-59" dirty="0" err="1">
                <a:solidFill>
                  <a:srgbClr val="272525"/>
                </a:solidFill>
                <a:latin typeface="Inter" pitchFamily="34" charset="0"/>
                <a:ea typeface="Inter" pitchFamily="34" charset="-122"/>
                <a:cs typeface="Inter" pitchFamily="34" charset="-120"/>
              </a:rPr>
              <a:t>Produse</a:t>
            </a:r>
            <a:r>
              <a:rPr lang="en-US" sz="1982" b="1" kern="0" spc="-59" dirty="0">
                <a:solidFill>
                  <a:srgbClr val="272525"/>
                </a:solidFill>
                <a:latin typeface="Inter" pitchFamily="34" charset="0"/>
                <a:ea typeface="Inter" pitchFamily="34" charset="-122"/>
                <a:cs typeface="Inter" pitchFamily="34" charset="-120"/>
              </a:rPr>
              <a:t> </a:t>
            </a:r>
            <a:r>
              <a:rPr lang="ro-RO" sz="1982" b="1" kern="0" spc="-59" dirty="0">
                <a:solidFill>
                  <a:srgbClr val="272525"/>
                </a:solidFill>
                <a:latin typeface="Inter" pitchFamily="34" charset="0"/>
                <a:ea typeface="Inter" pitchFamily="34" charset="-122"/>
                <a:cs typeface="Inter" pitchFamily="34" charset="-120"/>
              </a:rPr>
              <a:t>f</a:t>
            </a:r>
            <a:r>
              <a:rPr lang="en-US" sz="1982" b="1" kern="0" spc="-59" dirty="0" err="1">
                <a:solidFill>
                  <a:srgbClr val="272525"/>
                </a:solidFill>
                <a:latin typeface="Inter" pitchFamily="34" charset="0"/>
                <a:ea typeface="Inter" pitchFamily="34" charset="-122"/>
                <a:cs typeface="Inter" pitchFamily="34" charset="-120"/>
              </a:rPr>
              <a:t>armaceutice</a:t>
            </a:r>
            <a:endParaRPr lang="en-US" sz="1982" dirty="0"/>
          </a:p>
        </p:txBody>
      </p:sp>
      <p:sp>
        <p:nvSpPr>
          <p:cNvPr id="14" name="Text 8"/>
          <p:cNvSpPr/>
          <p:nvPr/>
        </p:nvSpPr>
        <p:spPr>
          <a:xfrm>
            <a:off x="7516416" y="5862042"/>
            <a:ext cx="2347555" cy="1610320"/>
          </a:xfrm>
          <a:prstGeom prst="rect">
            <a:avLst/>
          </a:prstGeom>
          <a:noFill/>
          <a:ln/>
        </p:spPr>
        <p:txBody>
          <a:bodyPr wrap="square" rtlCol="0" anchor="t"/>
          <a:lstStyle/>
          <a:p>
            <a:pPr marL="0" indent="0" algn="l">
              <a:lnSpc>
                <a:spcPts val="2537"/>
              </a:lnSpc>
              <a:buNone/>
            </a:pPr>
            <a:r>
              <a:rPr lang="en-US" sz="1586" kern="0" spc="-32" dirty="0">
                <a:solidFill>
                  <a:srgbClr val="272525"/>
                </a:solidFill>
                <a:latin typeface="Inter" pitchFamily="34" charset="0"/>
                <a:ea typeface="Inter" pitchFamily="34" charset="-122"/>
                <a:cs typeface="Inter" pitchFamily="34" charset="-120"/>
              </a:rPr>
              <a:t>Substanțe active, excipienți și auxiliari în dezvoltarea de medicamente și suplimente.</a:t>
            </a:r>
            <a:endParaRPr lang="en-US" sz="1586" dirty="0"/>
          </a:p>
        </p:txBody>
      </p:sp>
      <p:pic>
        <p:nvPicPr>
          <p:cNvPr id="15" name="Image 4" descr="preencoded.png"/>
          <p:cNvPicPr>
            <a:picLocks noChangeAspect="1"/>
          </p:cNvPicPr>
          <p:nvPr/>
        </p:nvPicPr>
        <p:blipFill>
          <a:blip r:embed="rId7"/>
          <a:stretch>
            <a:fillRect/>
          </a:stretch>
        </p:blipFill>
        <p:spPr>
          <a:xfrm>
            <a:off x="10065306" y="4004667"/>
            <a:ext cx="2750225" cy="805458"/>
          </a:xfrm>
          <a:prstGeom prst="rect">
            <a:avLst/>
          </a:prstGeom>
        </p:spPr>
      </p:pic>
      <p:sp>
        <p:nvSpPr>
          <p:cNvPr id="16" name="Text 9"/>
          <p:cNvSpPr/>
          <p:nvPr/>
        </p:nvSpPr>
        <p:spPr>
          <a:xfrm>
            <a:off x="10266640" y="5112187"/>
            <a:ext cx="2347555" cy="629126"/>
          </a:xfrm>
          <a:prstGeom prst="rect">
            <a:avLst/>
          </a:prstGeom>
          <a:noFill/>
          <a:ln/>
        </p:spPr>
        <p:txBody>
          <a:bodyPr wrap="square" rtlCol="0" anchor="t"/>
          <a:lstStyle/>
          <a:p>
            <a:pPr marL="0" indent="0" algn="l">
              <a:lnSpc>
                <a:spcPts val="2478"/>
              </a:lnSpc>
              <a:buNone/>
            </a:pPr>
            <a:r>
              <a:rPr lang="en-US" sz="1982" b="1" kern="0" spc="-59" dirty="0" err="1">
                <a:solidFill>
                  <a:srgbClr val="272525"/>
                </a:solidFill>
                <a:latin typeface="Inter" pitchFamily="34" charset="0"/>
                <a:ea typeface="Inter" pitchFamily="34" charset="-122"/>
                <a:cs typeface="Inter" pitchFamily="34" charset="-120"/>
              </a:rPr>
              <a:t>Produse</a:t>
            </a:r>
            <a:r>
              <a:rPr lang="en-US" sz="1982" b="1" kern="0" spc="-59" dirty="0">
                <a:solidFill>
                  <a:srgbClr val="272525"/>
                </a:solidFill>
                <a:latin typeface="Inter" pitchFamily="34" charset="0"/>
                <a:ea typeface="Inter" pitchFamily="34" charset="-122"/>
                <a:cs typeface="Inter" pitchFamily="34" charset="-120"/>
              </a:rPr>
              <a:t> </a:t>
            </a:r>
            <a:r>
              <a:rPr lang="ro-RO" sz="1982" b="1" kern="0" spc="-59" dirty="0">
                <a:solidFill>
                  <a:srgbClr val="272525"/>
                </a:solidFill>
                <a:latin typeface="Inter" pitchFamily="34" charset="0"/>
                <a:ea typeface="Inter" pitchFamily="34" charset="-122"/>
                <a:cs typeface="Inter" pitchFamily="34" charset="-120"/>
              </a:rPr>
              <a:t>a</a:t>
            </a:r>
            <a:r>
              <a:rPr lang="en-US" sz="1982" b="1" kern="0" spc="-59" dirty="0" err="1">
                <a:solidFill>
                  <a:srgbClr val="272525"/>
                </a:solidFill>
                <a:latin typeface="Inter" pitchFamily="34" charset="0"/>
                <a:ea typeface="Inter" pitchFamily="34" charset="-122"/>
                <a:cs typeface="Inter" pitchFamily="34" charset="-120"/>
              </a:rPr>
              <a:t>grochimice</a:t>
            </a:r>
            <a:endParaRPr lang="en-US" sz="1982" dirty="0"/>
          </a:p>
        </p:txBody>
      </p:sp>
      <p:sp>
        <p:nvSpPr>
          <p:cNvPr id="17" name="Text 10"/>
          <p:cNvSpPr/>
          <p:nvPr/>
        </p:nvSpPr>
        <p:spPr>
          <a:xfrm>
            <a:off x="10266640" y="5862042"/>
            <a:ext cx="2347555" cy="1288256"/>
          </a:xfrm>
          <a:prstGeom prst="rect">
            <a:avLst/>
          </a:prstGeom>
          <a:noFill/>
          <a:ln/>
        </p:spPr>
        <p:txBody>
          <a:bodyPr wrap="square" rtlCol="0" anchor="t"/>
          <a:lstStyle/>
          <a:p>
            <a:pPr marL="0" indent="0" algn="l">
              <a:lnSpc>
                <a:spcPts val="2537"/>
              </a:lnSpc>
              <a:buNone/>
            </a:pPr>
            <a:r>
              <a:rPr lang="en-US" sz="1586" kern="0" spc="-32" dirty="0">
                <a:solidFill>
                  <a:srgbClr val="272525"/>
                </a:solidFill>
                <a:latin typeface="Inter" pitchFamily="34" charset="0"/>
                <a:ea typeface="Inter" pitchFamily="34" charset="-122"/>
                <a:cs typeface="Inter" pitchFamily="34" charset="-120"/>
              </a:rPr>
              <a:t>Îngrășăminte, pesticide și alte substanțe care contribuie la creșterea producției agricole.</a:t>
            </a:r>
            <a:endParaRPr lang="en-US" sz="15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619726"/>
            <a:ext cx="12902327" cy="1543050"/>
          </a:xfrm>
          <a:prstGeom prst="rect">
            <a:avLst/>
          </a:prstGeom>
          <a:noFill/>
          <a:ln/>
        </p:spPr>
        <p:txBody>
          <a:bodyPr wrap="square" rtlCol="0" anchor="t"/>
          <a:lstStyle/>
          <a:p>
            <a:pPr marL="0" indent="0">
              <a:lnSpc>
                <a:spcPts val="6075"/>
              </a:lnSpc>
              <a:buNone/>
            </a:pPr>
            <a:r>
              <a:rPr lang="en-US" sz="4860" b="1" kern="0" spc="-146" dirty="0" err="1">
                <a:solidFill>
                  <a:srgbClr val="000000"/>
                </a:solidFill>
                <a:latin typeface="Inter" pitchFamily="34" charset="0"/>
                <a:ea typeface="Inter" pitchFamily="34" charset="-122"/>
                <a:cs typeface="Inter" pitchFamily="34" charset="-120"/>
              </a:rPr>
              <a:t>Importanța</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c</a:t>
            </a:r>
            <a:r>
              <a:rPr lang="en-US" sz="4860" b="1" kern="0" spc="-146" dirty="0" err="1">
                <a:solidFill>
                  <a:srgbClr val="000000"/>
                </a:solidFill>
                <a:latin typeface="Inter" pitchFamily="34" charset="0"/>
                <a:ea typeface="Inter" pitchFamily="34" charset="-122"/>
                <a:cs typeface="Inter" pitchFamily="34" charset="-120"/>
              </a:rPr>
              <a:t>himizării</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p</a:t>
            </a:r>
            <a:r>
              <a:rPr lang="en-US" sz="4860" b="1" kern="0" spc="-146" dirty="0" err="1">
                <a:solidFill>
                  <a:srgbClr val="000000"/>
                </a:solidFill>
                <a:latin typeface="Inter" pitchFamily="34" charset="0"/>
                <a:ea typeface="Inter" pitchFamily="34" charset="-122"/>
                <a:cs typeface="Inter" pitchFamily="34" charset="-120"/>
              </a:rPr>
              <a:t>etrolului</a:t>
            </a:r>
            <a:r>
              <a:rPr lang="en-US" sz="4860" b="1" kern="0" spc="-146" dirty="0">
                <a:solidFill>
                  <a:srgbClr val="000000"/>
                </a:solidFill>
                <a:latin typeface="Inter" pitchFamily="34" charset="0"/>
                <a:ea typeface="Inter" pitchFamily="34" charset="-122"/>
                <a:cs typeface="Inter" pitchFamily="34" charset="-120"/>
              </a:rPr>
              <a:t> </a:t>
            </a:r>
            <a:r>
              <a:rPr lang="en-US" sz="4860" b="1" kern="0" spc="-146" dirty="0" err="1">
                <a:solidFill>
                  <a:srgbClr val="000000"/>
                </a:solidFill>
                <a:latin typeface="Inter" pitchFamily="34" charset="0"/>
                <a:ea typeface="Inter" pitchFamily="34" charset="-122"/>
                <a:cs typeface="Inter" pitchFamily="34" charset="-120"/>
              </a:rPr>
              <a:t>pentru</a:t>
            </a:r>
            <a:r>
              <a:rPr lang="en-US" sz="4860" b="1" kern="0" spc="-146" dirty="0">
                <a:solidFill>
                  <a:srgbClr val="000000"/>
                </a:solidFill>
                <a:latin typeface="Inter" pitchFamily="34" charset="0"/>
                <a:ea typeface="Inter" pitchFamily="34" charset="-122"/>
                <a:cs typeface="Inter" pitchFamily="34" charset="-120"/>
              </a:rPr>
              <a:t> </a:t>
            </a:r>
            <a:r>
              <a:rPr lang="ro-RO" sz="4860" b="1" kern="0" spc="-146" dirty="0">
                <a:solidFill>
                  <a:srgbClr val="000000"/>
                </a:solidFill>
                <a:latin typeface="Inter" pitchFamily="34" charset="0"/>
                <a:ea typeface="Inter" pitchFamily="34" charset="-122"/>
                <a:cs typeface="Inter" pitchFamily="34" charset="-120"/>
              </a:rPr>
              <a:t>e</a:t>
            </a:r>
            <a:r>
              <a:rPr lang="en-US" sz="4860" b="1" kern="0" spc="-146" dirty="0" err="1">
                <a:solidFill>
                  <a:srgbClr val="000000"/>
                </a:solidFill>
                <a:latin typeface="Inter" pitchFamily="34" charset="0"/>
                <a:ea typeface="Inter" pitchFamily="34" charset="-122"/>
                <a:cs typeface="Inter" pitchFamily="34" charset="-120"/>
              </a:rPr>
              <a:t>conomi</a:t>
            </a:r>
            <a:r>
              <a:rPr lang="ro-RO" sz="4860" b="1" kern="0" spc="-146" dirty="0">
                <a:solidFill>
                  <a:srgbClr val="000000"/>
                </a:solidFill>
                <a:latin typeface="Inter" pitchFamily="34" charset="0"/>
                <a:ea typeface="Inter" pitchFamily="34" charset="-122"/>
                <a:cs typeface="Inter" pitchFamily="34" charset="-120"/>
              </a:rPr>
              <a:t>e</a:t>
            </a:r>
            <a:endParaRPr lang="en-US" sz="4860" dirty="0"/>
          </a:p>
        </p:txBody>
      </p:sp>
      <p:sp>
        <p:nvSpPr>
          <p:cNvPr id="5" name="Text 3"/>
          <p:cNvSpPr/>
          <p:nvPr/>
        </p:nvSpPr>
        <p:spPr>
          <a:xfrm>
            <a:off x="864037" y="3779877"/>
            <a:ext cx="3263503" cy="385763"/>
          </a:xfrm>
          <a:prstGeom prst="rect">
            <a:avLst/>
          </a:prstGeom>
          <a:noFill/>
          <a:ln/>
        </p:spPr>
        <p:txBody>
          <a:bodyPr wrap="none" rtlCol="0" anchor="t"/>
          <a:lstStyle/>
          <a:p>
            <a:pPr marL="0" indent="0">
              <a:lnSpc>
                <a:spcPts val="3038"/>
              </a:lnSpc>
              <a:buNone/>
            </a:pPr>
            <a:r>
              <a:rPr lang="en-US" sz="2430" b="1" kern="0" spc="-73" dirty="0" err="1">
                <a:solidFill>
                  <a:srgbClr val="000000"/>
                </a:solidFill>
                <a:latin typeface="Inter" pitchFamily="34" charset="0"/>
                <a:ea typeface="Inter" pitchFamily="34" charset="-122"/>
                <a:cs typeface="Inter" pitchFamily="34" charset="-120"/>
              </a:rPr>
              <a:t>Contribuție</a:t>
            </a:r>
            <a:r>
              <a:rPr lang="en-US" sz="2430" b="1" kern="0" spc="-73" dirty="0">
                <a:solidFill>
                  <a:srgbClr val="000000"/>
                </a:solidFill>
                <a:latin typeface="Inter" pitchFamily="34" charset="0"/>
                <a:ea typeface="Inter" pitchFamily="34" charset="-122"/>
                <a:cs typeface="Inter" pitchFamily="34" charset="-120"/>
              </a:rPr>
              <a:t> </a:t>
            </a:r>
            <a:r>
              <a:rPr lang="ro-RO" sz="2430" b="1" kern="0" spc="-73" dirty="0">
                <a:solidFill>
                  <a:srgbClr val="000000"/>
                </a:solidFill>
                <a:latin typeface="Inter" pitchFamily="34" charset="0"/>
                <a:ea typeface="Inter" pitchFamily="34" charset="-122"/>
                <a:cs typeface="Inter" pitchFamily="34" charset="-120"/>
              </a:rPr>
              <a:t>e</a:t>
            </a:r>
            <a:r>
              <a:rPr lang="en-US" sz="2430" b="1" kern="0" spc="-73" dirty="0" err="1">
                <a:solidFill>
                  <a:srgbClr val="000000"/>
                </a:solidFill>
                <a:latin typeface="Inter" pitchFamily="34" charset="0"/>
                <a:ea typeface="Inter" pitchFamily="34" charset="-122"/>
                <a:cs typeface="Inter" pitchFamily="34" charset="-120"/>
              </a:rPr>
              <a:t>conomică</a:t>
            </a:r>
            <a:endParaRPr lang="en-US" sz="2430" dirty="0"/>
          </a:p>
        </p:txBody>
      </p:sp>
      <p:sp>
        <p:nvSpPr>
          <p:cNvPr id="6" name="Text 4"/>
          <p:cNvSpPr/>
          <p:nvPr/>
        </p:nvSpPr>
        <p:spPr>
          <a:xfrm>
            <a:off x="864037" y="4412456"/>
            <a:ext cx="3898821" cy="1975247"/>
          </a:xfrm>
          <a:prstGeom prst="rect">
            <a:avLst/>
          </a:prstGeom>
          <a:noFill/>
          <a:ln/>
        </p:spPr>
        <p:txBody>
          <a:bodyPr wrap="square" rtlCol="0" anchor="t"/>
          <a:lstStyle/>
          <a:p>
            <a:pPr marL="0" indent="0" algn="just">
              <a:lnSpc>
                <a:spcPts val="3110"/>
              </a:lnSpc>
              <a:buNone/>
            </a:pPr>
            <a:r>
              <a:rPr lang="en-US" sz="1944" kern="0" spc="-39" dirty="0">
                <a:solidFill>
                  <a:srgbClr val="272525"/>
                </a:solidFill>
                <a:latin typeface="Inter" pitchFamily="34" charset="0"/>
                <a:ea typeface="Inter" pitchFamily="34" charset="-122"/>
                <a:cs typeface="Inter" pitchFamily="34" charset="-120"/>
              </a:rPr>
              <a:t>Industria petrochimică reprezintă un sector strategic, generând venituri semnificative și furnizând materii prime esențiale pentru alte industrii.</a:t>
            </a:r>
            <a:endParaRPr lang="en-US" sz="1944" dirty="0"/>
          </a:p>
        </p:txBody>
      </p:sp>
      <p:sp>
        <p:nvSpPr>
          <p:cNvPr id="7" name="Text 5"/>
          <p:cNvSpPr/>
          <p:nvPr/>
        </p:nvSpPr>
        <p:spPr>
          <a:xfrm>
            <a:off x="5372695" y="3779877"/>
            <a:ext cx="3356610" cy="385763"/>
          </a:xfrm>
          <a:prstGeom prst="rect">
            <a:avLst/>
          </a:prstGeom>
          <a:noFill/>
          <a:ln/>
        </p:spPr>
        <p:txBody>
          <a:bodyPr wrap="none" rtlCol="0" anchor="t"/>
          <a:lstStyle/>
          <a:p>
            <a:pPr marL="0" indent="0">
              <a:lnSpc>
                <a:spcPts val="3038"/>
              </a:lnSpc>
              <a:buNone/>
            </a:pPr>
            <a:r>
              <a:rPr lang="en-US" sz="2430" b="1" kern="0" spc="-73" dirty="0" err="1">
                <a:solidFill>
                  <a:srgbClr val="000000"/>
                </a:solidFill>
                <a:latin typeface="Inter" pitchFamily="34" charset="0"/>
                <a:ea typeface="Inter" pitchFamily="34" charset="-122"/>
                <a:cs typeface="Inter" pitchFamily="34" charset="-120"/>
              </a:rPr>
              <a:t>Dezvoltare</a:t>
            </a:r>
            <a:r>
              <a:rPr lang="en-US" sz="2430" b="1" kern="0" spc="-73" dirty="0">
                <a:solidFill>
                  <a:srgbClr val="000000"/>
                </a:solidFill>
                <a:latin typeface="Inter" pitchFamily="34" charset="0"/>
                <a:ea typeface="Inter" pitchFamily="34" charset="-122"/>
                <a:cs typeface="Inter" pitchFamily="34" charset="-120"/>
              </a:rPr>
              <a:t> </a:t>
            </a:r>
            <a:r>
              <a:rPr lang="ro-RO" sz="2430" b="1" kern="0" spc="-73" dirty="0">
                <a:solidFill>
                  <a:srgbClr val="000000"/>
                </a:solidFill>
                <a:latin typeface="Inter" pitchFamily="34" charset="0"/>
                <a:ea typeface="Inter" pitchFamily="34" charset="-122"/>
                <a:cs typeface="Inter" pitchFamily="34" charset="-120"/>
              </a:rPr>
              <a:t>t</a:t>
            </a:r>
            <a:r>
              <a:rPr lang="en-US" sz="2430" b="1" kern="0" spc="-73" dirty="0" err="1">
                <a:solidFill>
                  <a:srgbClr val="000000"/>
                </a:solidFill>
                <a:latin typeface="Inter" pitchFamily="34" charset="0"/>
                <a:ea typeface="Inter" pitchFamily="34" charset="-122"/>
                <a:cs typeface="Inter" pitchFamily="34" charset="-120"/>
              </a:rPr>
              <a:t>ehnologică</a:t>
            </a:r>
            <a:endParaRPr lang="en-US" sz="2430" dirty="0"/>
          </a:p>
        </p:txBody>
      </p:sp>
      <p:sp>
        <p:nvSpPr>
          <p:cNvPr id="8" name="Text 6"/>
          <p:cNvSpPr/>
          <p:nvPr/>
        </p:nvSpPr>
        <p:spPr>
          <a:xfrm>
            <a:off x="5372695" y="4412456"/>
            <a:ext cx="3898821" cy="1975247"/>
          </a:xfrm>
          <a:prstGeom prst="rect">
            <a:avLst/>
          </a:prstGeom>
          <a:noFill/>
          <a:ln/>
        </p:spPr>
        <p:txBody>
          <a:bodyPr wrap="square" rtlCol="0" anchor="t"/>
          <a:lstStyle/>
          <a:p>
            <a:pPr marL="0" indent="0" algn="just">
              <a:lnSpc>
                <a:spcPts val="3110"/>
              </a:lnSpc>
              <a:buNone/>
            </a:pPr>
            <a:r>
              <a:rPr lang="en-US" sz="1944" kern="0" spc="-39" dirty="0">
                <a:solidFill>
                  <a:srgbClr val="272525"/>
                </a:solidFill>
                <a:latin typeface="Inter" pitchFamily="34" charset="0"/>
                <a:ea typeface="Inter" pitchFamily="34" charset="-122"/>
                <a:cs typeface="Inter" pitchFamily="34" charset="-120"/>
              </a:rPr>
              <a:t>Inovațiile în domeniul chimizării petrolului conduc la îmbunătățirea eficienței proceselor și la dezvoltarea de noi produse și aplicații.</a:t>
            </a:r>
            <a:endParaRPr lang="en-US" sz="1944" dirty="0"/>
          </a:p>
        </p:txBody>
      </p:sp>
      <p:sp>
        <p:nvSpPr>
          <p:cNvPr id="9" name="Text 7"/>
          <p:cNvSpPr/>
          <p:nvPr/>
        </p:nvSpPr>
        <p:spPr>
          <a:xfrm>
            <a:off x="9881354" y="3779877"/>
            <a:ext cx="3086100" cy="385763"/>
          </a:xfrm>
          <a:prstGeom prst="rect">
            <a:avLst/>
          </a:prstGeom>
          <a:noFill/>
          <a:ln/>
        </p:spPr>
        <p:txBody>
          <a:bodyPr wrap="none" rtlCol="0" anchor="t"/>
          <a:lstStyle/>
          <a:p>
            <a:pPr marL="0" indent="0">
              <a:lnSpc>
                <a:spcPts val="3038"/>
              </a:lnSpc>
              <a:buNone/>
            </a:pPr>
            <a:r>
              <a:rPr lang="en-US" sz="2430" b="1" kern="0" spc="-73" dirty="0" err="1">
                <a:solidFill>
                  <a:srgbClr val="000000"/>
                </a:solidFill>
                <a:latin typeface="Inter" pitchFamily="34" charset="0"/>
                <a:ea typeface="Inter" pitchFamily="34" charset="-122"/>
                <a:cs typeface="Inter" pitchFamily="34" charset="-120"/>
              </a:rPr>
              <a:t>Impactul</a:t>
            </a:r>
            <a:r>
              <a:rPr lang="en-US" sz="2430" b="1" kern="0" spc="-73" dirty="0">
                <a:solidFill>
                  <a:srgbClr val="000000"/>
                </a:solidFill>
                <a:latin typeface="Inter" pitchFamily="34" charset="0"/>
                <a:ea typeface="Inter" pitchFamily="34" charset="-122"/>
                <a:cs typeface="Inter" pitchFamily="34" charset="-120"/>
              </a:rPr>
              <a:t> </a:t>
            </a:r>
            <a:r>
              <a:rPr lang="ro-RO" sz="2430" b="1" kern="0" spc="-73" dirty="0">
                <a:solidFill>
                  <a:srgbClr val="000000"/>
                </a:solidFill>
                <a:latin typeface="Inter" pitchFamily="34" charset="0"/>
                <a:ea typeface="Inter" pitchFamily="34" charset="-122"/>
                <a:cs typeface="Inter" pitchFamily="34" charset="-120"/>
              </a:rPr>
              <a:t>s</a:t>
            </a:r>
            <a:r>
              <a:rPr lang="en-US" sz="2430" b="1" kern="0" spc="-73" dirty="0" err="1">
                <a:solidFill>
                  <a:srgbClr val="000000"/>
                </a:solidFill>
                <a:latin typeface="Inter" pitchFamily="34" charset="0"/>
                <a:ea typeface="Inter" pitchFamily="34" charset="-122"/>
                <a:cs typeface="Inter" pitchFamily="34" charset="-120"/>
              </a:rPr>
              <a:t>ocial</a:t>
            </a:r>
            <a:endParaRPr lang="en-US" sz="2430" dirty="0"/>
          </a:p>
        </p:txBody>
      </p:sp>
      <p:sp>
        <p:nvSpPr>
          <p:cNvPr id="10" name="Text 8"/>
          <p:cNvSpPr/>
          <p:nvPr/>
        </p:nvSpPr>
        <p:spPr>
          <a:xfrm>
            <a:off x="9881354" y="4412456"/>
            <a:ext cx="3898821" cy="1975247"/>
          </a:xfrm>
          <a:prstGeom prst="rect">
            <a:avLst/>
          </a:prstGeom>
          <a:noFill/>
          <a:ln/>
        </p:spPr>
        <p:txBody>
          <a:bodyPr wrap="square" rtlCol="0" anchor="t"/>
          <a:lstStyle/>
          <a:p>
            <a:pPr marL="0" indent="0" algn="just">
              <a:lnSpc>
                <a:spcPts val="3110"/>
              </a:lnSpc>
              <a:buNone/>
            </a:pPr>
            <a:r>
              <a:rPr lang="en-US" sz="1944" kern="0" spc="-39" dirty="0">
                <a:solidFill>
                  <a:srgbClr val="272525"/>
                </a:solidFill>
                <a:latin typeface="Inter" pitchFamily="34" charset="0"/>
                <a:ea typeface="Inter" pitchFamily="34" charset="-122"/>
                <a:cs typeface="Inter" pitchFamily="34" charset="-120"/>
              </a:rPr>
              <a:t>Produsele petrochimice sunt prezente în viața de zi cu zi, îmbunătățind standardul de viață și contribuind la bunăstarea populației.</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845</Words>
  <Application>Microsoft Office PowerPoint</Application>
  <PresentationFormat>Довільний</PresentationFormat>
  <Paragraphs>86</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Ala</dc:creator>
  <cp:lastModifiedBy>Liliya Hovornyan</cp:lastModifiedBy>
  <cp:revision>2</cp:revision>
  <dcterms:created xsi:type="dcterms:W3CDTF">2024-07-02T09:11:44Z</dcterms:created>
  <dcterms:modified xsi:type="dcterms:W3CDTF">2024-07-02T09:17:52Z</dcterms:modified>
</cp:coreProperties>
</file>