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0" d="100"/>
          <a:sy n="70" d="100"/>
        </p:scale>
        <p:origin x="605" y="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0725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9446419" y="2489597"/>
            <a:ext cx="4881443" cy="3720703"/>
          </a:xfrm>
          <a:prstGeom prst="rect">
            <a:avLst/>
          </a:prstGeom>
        </p:spPr>
      </p:pic>
      <p:sp>
        <p:nvSpPr>
          <p:cNvPr id="6" name="Text 2"/>
          <p:cNvSpPr/>
          <p:nvPr/>
        </p:nvSpPr>
        <p:spPr>
          <a:xfrm>
            <a:off x="846773" y="665798"/>
            <a:ext cx="8199256" cy="3130034"/>
          </a:xfrm>
          <a:prstGeom prst="rect">
            <a:avLst/>
          </a:prstGeom>
          <a:noFill/>
          <a:ln/>
        </p:spPr>
        <p:txBody>
          <a:bodyPr wrap="square" rtlCol="0" anchor="t"/>
          <a:lstStyle/>
          <a:p>
            <a:pPr marL="0" indent="0" algn="ctr">
              <a:lnSpc>
                <a:spcPts val="8216"/>
              </a:lnSpc>
              <a:buNone/>
            </a:pPr>
            <a:r>
              <a:rPr lang="en-US" sz="6573" b="1" dirty="0">
                <a:solidFill>
                  <a:srgbClr val="443728"/>
                </a:solidFill>
                <a:latin typeface="Crimson Pro" pitchFamily="34" charset="0"/>
                <a:ea typeface="Crimson Pro" pitchFamily="34" charset="-122"/>
                <a:cs typeface="Crimson Pro" pitchFamily="34" charset="-120"/>
              </a:rPr>
              <a:t>Fondarea Romei și importanța sa istorică</a:t>
            </a:r>
            <a:endParaRPr lang="en-US" sz="6573" dirty="0"/>
          </a:p>
        </p:txBody>
      </p:sp>
      <p:sp>
        <p:nvSpPr>
          <p:cNvPr id="7" name="Text 3"/>
          <p:cNvSpPr/>
          <p:nvPr/>
        </p:nvSpPr>
        <p:spPr>
          <a:xfrm>
            <a:off x="846773" y="4158734"/>
            <a:ext cx="7450455" cy="2709505"/>
          </a:xfrm>
          <a:prstGeom prst="rect">
            <a:avLst/>
          </a:prstGeom>
          <a:noFill/>
          <a:ln/>
        </p:spPr>
        <p:txBody>
          <a:bodyPr wrap="square" rtlCol="0" anchor="t"/>
          <a:lstStyle/>
          <a:p>
            <a:pPr marL="0" indent="0" algn="just">
              <a:lnSpc>
                <a:spcPts val="3048"/>
              </a:lnSpc>
              <a:buNone/>
            </a:pPr>
            <a:r>
              <a:rPr lang="en-US" sz="1905" dirty="0">
                <a:solidFill>
                  <a:srgbClr val="443728"/>
                </a:solidFill>
                <a:latin typeface="Open Sans" pitchFamily="34" charset="0"/>
                <a:ea typeface="Open Sans" pitchFamily="34" charset="-122"/>
                <a:cs typeface="Open Sans" pitchFamily="34" charset="-120"/>
              </a:rPr>
              <a:t>Rom</a:t>
            </a:r>
            <a:r>
              <a:rPr lang="ro-RO" sz="1905" dirty="0">
                <a:solidFill>
                  <a:srgbClr val="443728"/>
                </a:solidFill>
                <a:latin typeface="Open Sans" pitchFamily="34" charset="0"/>
                <a:ea typeface="Open Sans" pitchFamily="34" charset="-122"/>
                <a:cs typeface="Open Sans" pitchFamily="34" charset="-120"/>
              </a:rPr>
              <a:t>a</a:t>
            </a:r>
            <a:r>
              <a:rPr lang="en-US" sz="1905" dirty="0">
                <a:solidFill>
                  <a:srgbClr val="443728"/>
                </a:solidFill>
                <a:latin typeface="Open Sans" pitchFamily="34" charset="0"/>
                <a:ea typeface="Open Sans" pitchFamily="34" charset="-122"/>
                <a:cs typeface="Open Sans" pitchFamily="34" charset="-120"/>
              </a:rPr>
              <a:t> </a:t>
            </a:r>
            <a:r>
              <a:rPr lang="en-US" sz="1905" dirty="0" err="1">
                <a:solidFill>
                  <a:srgbClr val="443728"/>
                </a:solidFill>
                <a:latin typeface="Open Sans" pitchFamily="34" charset="0"/>
                <a:ea typeface="Open Sans" pitchFamily="34" charset="-122"/>
                <a:cs typeface="Open Sans" pitchFamily="34" charset="-120"/>
              </a:rPr>
              <a:t>este</a:t>
            </a:r>
            <a:r>
              <a:rPr lang="en-US" sz="1905" dirty="0">
                <a:solidFill>
                  <a:srgbClr val="443728"/>
                </a:solidFill>
                <a:latin typeface="Open Sans" pitchFamily="34" charset="0"/>
                <a:ea typeface="Open Sans" pitchFamily="34" charset="-122"/>
                <a:cs typeface="Open Sans" pitchFamily="34" charset="-120"/>
              </a:rPr>
              <a:t> </a:t>
            </a:r>
            <a:r>
              <a:rPr lang="ro-RO" sz="1905" dirty="0">
                <a:solidFill>
                  <a:srgbClr val="443728"/>
                </a:solidFill>
                <a:latin typeface="Open Sans" pitchFamily="34" charset="0"/>
                <a:ea typeface="Open Sans" pitchFamily="34" charset="-122"/>
                <a:cs typeface="Open Sans" pitchFamily="34" charset="-120"/>
              </a:rPr>
              <a:t>una</a:t>
            </a:r>
            <a:r>
              <a:rPr lang="en-US" sz="1905" dirty="0">
                <a:solidFill>
                  <a:srgbClr val="443728"/>
                </a:solidFill>
                <a:latin typeface="Open Sans" pitchFamily="34" charset="0"/>
                <a:ea typeface="Open Sans" pitchFamily="34" charset="-122"/>
                <a:cs typeface="Open Sans" pitchFamily="34" charset="-120"/>
              </a:rPr>
              <a:t> dintre cele mai influente și renumite civilizații din istoria antică. Fondată în jurul anului 753 î.Hr., Roma a început ca un mic sat de pe malurile Tibrului și a crescut treptat pentru a deveni un imperiu care a dominat Marea Mediterană. Întemeierea Romei a reprezentat o etapă crucială în dezvoltarea culturii și civilizației occidentale, și al cărei impact se simte și astăzi în multe aspecte ale societății moderne.</a:t>
            </a:r>
            <a:endParaRPr lang="en-US" sz="1905" dirty="0"/>
          </a:p>
        </p:txBody>
      </p:sp>
      <p:sp>
        <p:nvSpPr>
          <p:cNvPr id="8" name="Shape 4"/>
          <p:cNvSpPr/>
          <p:nvPr/>
        </p:nvSpPr>
        <p:spPr>
          <a:xfrm>
            <a:off x="846773" y="7158514"/>
            <a:ext cx="387072" cy="387072"/>
          </a:xfrm>
          <a:prstGeom prst="roundRect">
            <a:avLst>
              <a:gd name="adj" fmla="val 23621150"/>
            </a:avLst>
          </a:prstGeom>
          <a:noFill/>
          <a:ln w="7620">
            <a:solidFill>
              <a:srgbClr val="FFFFFF"/>
            </a:solidFill>
            <a:prstDash val="solid"/>
          </a:ln>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10056733"/>
          </a:xfrm>
          <a:prstGeom prst="rect">
            <a:avLst/>
          </a:prstGeom>
          <a:solidFill>
            <a:srgbClr val="FFFCFA"/>
          </a:solidFill>
          <a:ln/>
        </p:spPr>
      </p:sp>
      <p:pic>
        <p:nvPicPr>
          <p:cNvPr id="4" name="Image 0" descr="preencoded.png"/>
          <p:cNvPicPr>
            <a:picLocks noChangeAspect="1"/>
          </p:cNvPicPr>
          <p:nvPr/>
        </p:nvPicPr>
        <p:blipFill>
          <a:blip r:embed="rId3"/>
          <a:stretch>
            <a:fillRect/>
          </a:stretch>
        </p:blipFill>
        <p:spPr>
          <a:xfrm>
            <a:off x="0" y="0"/>
            <a:ext cx="14630400" cy="2160270"/>
          </a:xfrm>
          <a:prstGeom prst="rect">
            <a:avLst/>
          </a:prstGeom>
        </p:spPr>
      </p:pic>
      <p:sp>
        <p:nvSpPr>
          <p:cNvPr id="5" name="Text 2"/>
          <p:cNvSpPr/>
          <p:nvPr/>
        </p:nvSpPr>
        <p:spPr>
          <a:xfrm>
            <a:off x="2594967" y="2635448"/>
            <a:ext cx="9440347" cy="1080135"/>
          </a:xfrm>
          <a:prstGeom prst="rect">
            <a:avLst/>
          </a:prstGeom>
          <a:noFill/>
          <a:ln/>
        </p:spPr>
        <p:txBody>
          <a:bodyPr wrap="square" rtlCol="0" anchor="t"/>
          <a:lstStyle/>
          <a:p>
            <a:pPr marL="0" indent="0">
              <a:lnSpc>
                <a:spcPts val="4253"/>
              </a:lnSpc>
              <a:buNone/>
            </a:pPr>
            <a:r>
              <a:rPr lang="en-US" sz="3402" b="1" dirty="0">
                <a:solidFill>
                  <a:srgbClr val="443728"/>
                </a:solidFill>
                <a:latin typeface="Crimson Pro" pitchFamily="34" charset="0"/>
                <a:ea typeface="Crimson Pro" pitchFamily="34" charset="-122"/>
                <a:cs typeface="Crimson Pro" pitchFamily="34" charset="-120"/>
              </a:rPr>
              <a:t>Moștenirea Romei: influența asupra civilizației europene</a:t>
            </a:r>
            <a:endParaRPr lang="en-US" sz="3402" dirty="0"/>
          </a:p>
        </p:txBody>
      </p:sp>
      <p:sp>
        <p:nvSpPr>
          <p:cNvPr id="6" name="Shape 3"/>
          <p:cNvSpPr/>
          <p:nvPr/>
        </p:nvSpPr>
        <p:spPr>
          <a:xfrm>
            <a:off x="2594967" y="3974783"/>
            <a:ext cx="9440347" cy="5606772"/>
          </a:xfrm>
          <a:prstGeom prst="roundRect">
            <a:avLst>
              <a:gd name="adj" fmla="val 1387"/>
            </a:avLst>
          </a:prstGeom>
          <a:noFill/>
          <a:ln w="7620">
            <a:solidFill>
              <a:srgbClr val="000000">
                <a:alpha val="8000"/>
              </a:srgbClr>
            </a:solidFill>
            <a:prstDash val="solid"/>
          </a:ln>
        </p:spPr>
      </p:sp>
      <p:sp>
        <p:nvSpPr>
          <p:cNvPr id="7" name="Shape 4"/>
          <p:cNvSpPr/>
          <p:nvPr/>
        </p:nvSpPr>
        <p:spPr>
          <a:xfrm>
            <a:off x="2602587" y="3982402"/>
            <a:ext cx="9425107" cy="1328737"/>
          </a:xfrm>
          <a:prstGeom prst="rect">
            <a:avLst/>
          </a:prstGeom>
          <a:solidFill>
            <a:srgbClr val="FFFFFF">
              <a:alpha val="4000"/>
            </a:srgbClr>
          </a:solidFill>
          <a:ln/>
        </p:spPr>
      </p:sp>
      <p:sp>
        <p:nvSpPr>
          <p:cNvPr id="8" name="Text 5"/>
          <p:cNvSpPr/>
          <p:nvPr/>
        </p:nvSpPr>
        <p:spPr>
          <a:xfrm>
            <a:off x="2775466" y="4093607"/>
            <a:ext cx="4363164" cy="276582"/>
          </a:xfrm>
          <a:prstGeom prst="rect">
            <a:avLst/>
          </a:prstGeom>
          <a:noFill/>
          <a:ln/>
        </p:spPr>
        <p:txBody>
          <a:bodyPr wrap="none" rtlCol="0" anchor="t"/>
          <a:lstStyle/>
          <a:p>
            <a:pPr marL="0" indent="0">
              <a:lnSpc>
                <a:spcPts val="2177"/>
              </a:lnSpc>
              <a:buNone/>
            </a:pPr>
            <a:r>
              <a:rPr lang="en-US" sz="1361" dirty="0">
                <a:solidFill>
                  <a:srgbClr val="443728"/>
                </a:solidFill>
                <a:latin typeface="Open Sans" pitchFamily="34" charset="0"/>
                <a:ea typeface="Open Sans" pitchFamily="34" charset="-122"/>
                <a:cs typeface="Open Sans" pitchFamily="34" charset="-120"/>
              </a:rPr>
              <a:t>Limbă și Cultură</a:t>
            </a:r>
            <a:endParaRPr lang="en-US" sz="1361" dirty="0"/>
          </a:p>
        </p:txBody>
      </p:sp>
      <p:sp>
        <p:nvSpPr>
          <p:cNvPr id="9" name="Text 6"/>
          <p:cNvSpPr/>
          <p:nvPr/>
        </p:nvSpPr>
        <p:spPr>
          <a:xfrm>
            <a:off x="7491770" y="4093607"/>
            <a:ext cx="4363164" cy="1106329"/>
          </a:xfrm>
          <a:prstGeom prst="rect">
            <a:avLst/>
          </a:prstGeom>
          <a:noFill/>
          <a:ln/>
        </p:spPr>
        <p:txBody>
          <a:bodyPr wrap="square" rtlCol="0" anchor="t"/>
          <a:lstStyle/>
          <a:p>
            <a:pPr marL="0" indent="0">
              <a:lnSpc>
                <a:spcPts val="2177"/>
              </a:lnSpc>
              <a:buNone/>
            </a:pPr>
            <a:r>
              <a:rPr lang="en-US" sz="1361" dirty="0">
                <a:solidFill>
                  <a:srgbClr val="443728"/>
                </a:solidFill>
                <a:latin typeface="Open Sans" pitchFamily="34" charset="0"/>
                <a:ea typeface="Open Sans" pitchFamily="34" charset="-122"/>
                <a:cs typeface="Open Sans" pitchFamily="34" charset="-120"/>
              </a:rPr>
              <a:t>Limba latină și moștenirea culturală romană, precum arhitectura, arta și literatura, au influențat puternic dezvoltarea civilizațiilor europene în Evul Mediu și Renaștere.</a:t>
            </a:r>
            <a:endParaRPr lang="en-US" sz="1361" dirty="0"/>
          </a:p>
        </p:txBody>
      </p:sp>
      <p:sp>
        <p:nvSpPr>
          <p:cNvPr id="10" name="Shape 7"/>
          <p:cNvSpPr/>
          <p:nvPr/>
        </p:nvSpPr>
        <p:spPr>
          <a:xfrm>
            <a:off x="2602587" y="5311140"/>
            <a:ext cx="9425107" cy="1328737"/>
          </a:xfrm>
          <a:prstGeom prst="rect">
            <a:avLst/>
          </a:prstGeom>
          <a:solidFill>
            <a:srgbClr val="000000">
              <a:alpha val="4000"/>
            </a:srgbClr>
          </a:solidFill>
          <a:ln/>
        </p:spPr>
      </p:sp>
      <p:sp>
        <p:nvSpPr>
          <p:cNvPr id="11" name="Text 8"/>
          <p:cNvSpPr/>
          <p:nvPr/>
        </p:nvSpPr>
        <p:spPr>
          <a:xfrm>
            <a:off x="2775466" y="5422344"/>
            <a:ext cx="4363164" cy="276582"/>
          </a:xfrm>
          <a:prstGeom prst="rect">
            <a:avLst/>
          </a:prstGeom>
          <a:noFill/>
          <a:ln/>
        </p:spPr>
        <p:txBody>
          <a:bodyPr wrap="none" rtlCol="0" anchor="t"/>
          <a:lstStyle/>
          <a:p>
            <a:pPr marL="0" indent="0">
              <a:lnSpc>
                <a:spcPts val="2177"/>
              </a:lnSpc>
              <a:buNone/>
            </a:pPr>
            <a:r>
              <a:rPr lang="en-US" sz="1361" dirty="0">
                <a:solidFill>
                  <a:srgbClr val="443728"/>
                </a:solidFill>
                <a:latin typeface="Open Sans" pitchFamily="34" charset="0"/>
                <a:ea typeface="Open Sans" pitchFamily="34" charset="-122"/>
                <a:cs typeface="Open Sans" pitchFamily="34" charset="-120"/>
              </a:rPr>
              <a:t>Organizare Politică</a:t>
            </a:r>
            <a:endParaRPr lang="en-US" sz="1361" dirty="0"/>
          </a:p>
        </p:txBody>
      </p:sp>
      <p:sp>
        <p:nvSpPr>
          <p:cNvPr id="12" name="Text 9"/>
          <p:cNvSpPr/>
          <p:nvPr/>
        </p:nvSpPr>
        <p:spPr>
          <a:xfrm>
            <a:off x="7491770" y="5422344"/>
            <a:ext cx="4363164" cy="1106329"/>
          </a:xfrm>
          <a:prstGeom prst="rect">
            <a:avLst/>
          </a:prstGeom>
          <a:noFill/>
          <a:ln/>
        </p:spPr>
        <p:txBody>
          <a:bodyPr wrap="square" rtlCol="0" anchor="t"/>
          <a:lstStyle/>
          <a:p>
            <a:pPr marL="0" indent="0">
              <a:lnSpc>
                <a:spcPts val="2177"/>
              </a:lnSpc>
              <a:buNone/>
            </a:pPr>
            <a:r>
              <a:rPr lang="en-US" sz="1361" dirty="0">
                <a:solidFill>
                  <a:srgbClr val="443728"/>
                </a:solidFill>
                <a:latin typeface="Open Sans" pitchFamily="34" charset="0"/>
                <a:ea typeface="Open Sans" pitchFamily="34" charset="-122"/>
                <a:cs typeface="Open Sans" pitchFamily="34" charset="-120"/>
              </a:rPr>
              <a:t>Modelul de organizare politică și administrativă al Imperiului Roman, bazat pe ideea de stat unitar și centralizat, a servit ca model pentru multe state europene ulterioare.</a:t>
            </a:r>
            <a:endParaRPr lang="en-US" sz="1361" dirty="0"/>
          </a:p>
        </p:txBody>
      </p:sp>
      <p:sp>
        <p:nvSpPr>
          <p:cNvPr id="13" name="Shape 10"/>
          <p:cNvSpPr/>
          <p:nvPr/>
        </p:nvSpPr>
        <p:spPr>
          <a:xfrm>
            <a:off x="2602587" y="6639877"/>
            <a:ext cx="9425107" cy="1328737"/>
          </a:xfrm>
          <a:prstGeom prst="rect">
            <a:avLst/>
          </a:prstGeom>
          <a:solidFill>
            <a:srgbClr val="FFFFFF">
              <a:alpha val="4000"/>
            </a:srgbClr>
          </a:solidFill>
          <a:ln/>
        </p:spPr>
      </p:sp>
      <p:sp>
        <p:nvSpPr>
          <p:cNvPr id="14" name="Text 11"/>
          <p:cNvSpPr/>
          <p:nvPr/>
        </p:nvSpPr>
        <p:spPr>
          <a:xfrm>
            <a:off x="2775466" y="6751082"/>
            <a:ext cx="4363164" cy="276582"/>
          </a:xfrm>
          <a:prstGeom prst="rect">
            <a:avLst/>
          </a:prstGeom>
          <a:noFill/>
          <a:ln/>
        </p:spPr>
        <p:txBody>
          <a:bodyPr wrap="none" rtlCol="0" anchor="t"/>
          <a:lstStyle/>
          <a:p>
            <a:pPr marL="0" indent="0">
              <a:lnSpc>
                <a:spcPts val="2177"/>
              </a:lnSpc>
              <a:buNone/>
            </a:pPr>
            <a:r>
              <a:rPr lang="en-US" sz="1361" dirty="0">
                <a:solidFill>
                  <a:srgbClr val="443728"/>
                </a:solidFill>
                <a:latin typeface="Open Sans" pitchFamily="34" charset="0"/>
                <a:ea typeface="Open Sans" pitchFamily="34" charset="-122"/>
                <a:cs typeface="Open Sans" pitchFamily="34" charset="-120"/>
              </a:rPr>
              <a:t>Sistem Juridic</a:t>
            </a:r>
            <a:endParaRPr lang="en-US" sz="1361" dirty="0"/>
          </a:p>
        </p:txBody>
      </p:sp>
      <p:sp>
        <p:nvSpPr>
          <p:cNvPr id="15" name="Text 12"/>
          <p:cNvSpPr/>
          <p:nvPr/>
        </p:nvSpPr>
        <p:spPr>
          <a:xfrm>
            <a:off x="7491770" y="6751082"/>
            <a:ext cx="4363164" cy="1106329"/>
          </a:xfrm>
          <a:prstGeom prst="rect">
            <a:avLst/>
          </a:prstGeom>
          <a:noFill/>
          <a:ln/>
        </p:spPr>
        <p:txBody>
          <a:bodyPr wrap="square" rtlCol="0" anchor="t"/>
          <a:lstStyle/>
          <a:p>
            <a:pPr marL="0" indent="0">
              <a:lnSpc>
                <a:spcPts val="2177"/>
              </a:lnSpc>
              <a:buNone/>
            </a:pPr>
            <a:r>
              <a:rPr lang="en-US" sz="1361" dirty="0">
                <a:solidFill>
                  <a:srgbClr val="443728"/>
                </a:solidFill>
                <a:latin typeface="Open Sans" pitchFamily="34" charset="0"/>
                <a:ea typeface="Open Sans" pitchFamily="34" charset="-122"/>
                <a:cs typeface="Open Sans" pitchFamily="34" charset="-120"/>
              </a:rPr>
              <a:t>Codul lui Iustinian și principiile dreptului roman au reprezentat o bază esențială pentru dezvoltarea sistemelor juridice în Europa, influențând profund legislația multor țări.</a:t>
            </a:r>
            <a:endParaRPr lang="en-US" sz="1361" dirty="0"/>
          </a:p>
        </p:txBody>
      </p:sp>
      <p:sp>
        <p:nvSpPr>
          <p:cNvPr id="16" name="Shape 13"/>
          <p:cNvSpPr/>
          <p:nvPr/>
        </p:nvSpPr>
        <p:spPr>
          <a:xfrm>
            <a:off x="2602587" y="7968615"/>
            <a:ext cx="9425107" cy="1605320"/>
          </a:xfrm>
          <a:prstGeom prst="rect">
            <a:avLst/>
          </a:prstGeom>
          <a:solidFill>
            <a:srgbClr val="000000">
              <a:alpha val="4000"/>
            </a:srgbClr>
          </a:solidFill>
          <a:ln/>
        </p:spPr>
      </p:sp>
      <p:sp>
        <p:nvSpPr>
          <p:cNvPr id="17" name="Text 14"/>
          <p:cNvSpPr/>
          <p:nvPr/>
        </p:nvSpPr>
        <p:spPr>
          <a:xfrm>
            <a:off x="2775466" y="8079819"/>
            <a:ext cx="4363164" cy="276582"/>
          </a:xfrm>
          <a:prstGeom prst="rect">
            <a:avLst/>
          </a:prstGeom>
          <a:noFill/>
          <a:ln/>
        </p:spPr>
        <p:txBody>
          <a:bodyPr wrap="none" rtlCol="0" anchor="t"/>
          <a:lstStyle/>
          <a:p>
            <a:pPr marL="0" indent="0">
              <a:lnSpc>
                <a:spcPts val="2177"/>
              </a:lnSpc>
              <a:buNone/>
            </a:pPr>
            <a:r>
              <a:rPr lang="en-US" sz="1361" dirty="0">
                <a:solidFill>
                  <a:srgbClr val="443728"/>
                </a:solidFill>
                <a:latin typeface="Open Sans" pitchFamily="34" charset="0"/>
                <a:ea typeface="Open Sans" pitchFamily="34" charset="-122"/>
                <a:cs typeface="Open Sans" pitchFamily="34" charset="-120"/>
              </a:rPr>
              <a:t>Infrastructură și Inginerie</a:t>
            </a:r>
            <a:endParaRPr lang="en-US" sz="1361" dirty="0"/>
          </a:p>
        </p:txBody>
      </p:sp>
      <p:sp>
        <p:nvSpPr>
          <p:cNvPr id="18" name="Text 15"/>
          <p:cNvSpPr/>
          <p:nvPr/>
        </p:nvSpPr>
        <p:spPr>
          <a:xfrm>
            <a:off x="7491770" y="8079819"/>
            <a:ext cx="4363164" cy="1382911"/>
          </a:xfrm>
          <a:prstGeom prst="rect">
            <a:avLst/>
          </a:prstGeom>
          <a:noFill/>
          <a:ln/>
        </p:spPr>
        <p:txBody>
          <a:bodyPr wrap="square" rtlCol="0" anchor="t"/>
          <a:lstStyle/>
          <a:p>
            <a:pPr marL="0" indent="0">
              <a:lnSpc>
                <a:spcPts val="2177"/>
              </a:lnSpc>
              <a:buNone/>
            </a:pPr>
            <a:r>
              <a:rPr lang="en-US" sz="1361" dirty="0">
                <a:solidFill>
                  <a:srgbClr val="443728"/>
                </a:solidFill>
                <a:latin typeface="Open Sans" pitchFamily="34" charset="0"/>
                <a:ea typeface="Open Sans" pitchFamily="34" charset="-122"/>
                <a:cs typeface="Open Sans" pitchFamily="34" charset="-120"/>
              </a:rPr>
              <a:t>Tehnologiile și realizările inginerești ale Romanilor, cum ar fi drumurile, podurile, acvadactele și sistemele de apă, au reprezentat modele și inspirație pentru dezvoltarea infrastructurii europene în secolele următoare.</a:t>
            </a:r>
            <a:endParaRPr lang="en-US" sz="136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9517975"/>
          </a:xfrm>
          <a:prstGeom prst="rect">
            <a:avLst/>
          </a:prstGeom>
          <a:solidFill>
            <a:srgbClr val="FFFCFA"/>
          </a:solidFill>
          <a:ln/>
        </p:spPr>
      </p:sp>
      <p:pic>
        <p:nvPicPr>
          <p:cNvPr id="4" name="Image 0" descr="preencoded.png"/>
          <p:cNvPicPr>
            <a:picLocks noChangeAspect="1"/>
          </p:cNvPicPr>
          <p:nvPr/>
        </p:nvPicPr>
        <p:blipFill rotWithShape="1">
          <a:blip r:embed="rId3"/>
          <a:srcRect t="25534" r="12046"/>
          <a:stretch/>
        </p:blipFill>
        <p:spPr>
          <a:xfrm>
            <a:off x="0" y="-65314"/>
            <a:ext cx="14630400" cy="2225584"/>
          </a:xfrm>
          <a:prstGeom prst="rect">
            <a:avLst/>
          </a:prstGeom>
        </p:spPr>
      </p:pic>
      <p:sp>
        <p:nvSpPr>
          <p:cNvPr id="5" name="Text 2"/>
          <p:cNvSpPr/>
          <p:nvPr/>
        </p:nvSpPr>
        <p:spPr>
          <a:xfrm>
            <a:off x="2594967" y="2635448"/>
            <a:ext cx="9440347" cy="1080135"/>
          </a:xfrm>
          <a:prstGeom prst="rect">
            <a:avLst/>
          </a:prstGeom>
          <a:noFill/>
          <a:ln/>
        </p:spPr>
        <p:txBody>
          <a:bodyPr wrap="square" rtlCol="0" anchor="t"/>
          <a:lstStyle/>
          <a:p>
            <a:pPr marL="0" indent="0">
              <a:lnSpc>
                <a:spcPts val="4253"/>
              </a:lnSpc>
              <a:buNone/>
            </a:pPr>
            <a:r>
              <a:rPr lang="en-US" sz="3402" b="1" dirty="0">
                <a:solidFill>
                  <a:srgbClr val="443728"/>
                </a:solidFill>
                <a:latin typeface="Crimson Pro" pitchFamily="34" charset="0"/>
                <a:ea typeface="Crimson Pro" pitchFamily="34" charset="-122"/>
                <a:cs typeface="Crimson Pro" pitchFamily="34" charset="-120"/>
              </a:rPr>
              <a:t>Primii regi ai Romei: Romulus, Numa Pompilius și Tullus Hostilius</a:t>
            </a:r>
            <a:endParaRPr lang="en-US" sz="3402" dirty="0"/>
          </a:p>
        </p:txBody>
      </p:sp>
      <p:sp>
        <p:nvSpPr>
          <p:cNvPr id="6" name="Shape 3"/>
          <p:cNvSpPr/>
          <p:nvPr/>
        </p:nvSpPr>
        <p:spPr>
          <a:xfrm>
            <a:off x="2594967" y="6508790"/>
            <a:ext cx="9440347" cy="34528"/>
          </a:xfrm>
          <a:prstGeom prst="roundRect">
            <a:avLst>
              <a:gd name="adj" fmla="val 225237"/>
            </a:avLst>
          </a:prstGeom>
          <a:solidFill>
            <a:srgbClr val="D1C8C6"/>
          </a:solidFill>
          <a:ln/>
        </p:spPr>
      </p:sp>
      <p:sp>
        <p:nvSpPr>
          <p:cNvPr id="7" name="Shape 4"/>
          <p:cNvSpPr/>
          <p:nvPr/>
        </p:nvSpPr>
        <p:spPr>
          <a:xfrm>
            <a:off x="4894540" y="5904012"/>
            <a:ext cx="34528" cy="604838"/>
          </a:xfrm>
          <a:prstGeom prst="roundRect">
            <a:avLst>
              <a:gd name="adj" fmla="val 225237"/>
            </a:avLst>
          </a:prstGeom>
          <a:solidFill>
            <a:srgbClr val="D1C8C6"/>
          </a:solidFill>
          <a:ln/>
        </p:spPr>
      </p:sp>
      <p:sp>
        <p:nvSpPr>
          <p:cNvPr id="8" name="Shape 5"/>
          <p:cNvSpPr/>
          <p:nvPr/>
        </p:nvSpPr>
        <p:spPr>
          <a:xfrm>
            <a:off x="4717494" y="6314420"/>
            <a:ext cx="388739" cy="388739"/>
          </a:xfrm>
          <a:prstGeom prst="roundRect">
            <a:avLst>
              <a:gd name="adj" fmla="val 20006"/>
            </a:avLst>
          </a:prstGeom>
          <a:solidFill>
            <a:srgbClr val="EBE2E0"/>
          </a:solidFill>
          <a:ln w="7620">
            <a:solidFill>
              <a:srgbClr val="D1C8C6"/>
            </a:solidFill>
            <a:prstDash val="solid"/>
          </a:ln>
        </p:spPr>
      </p:sp>
      <p:sp>
        <p:nvSpPr>
          <p:cNvPr id="9" name="Text 6"/>
          <p:cNvSpPr/>
          <p:nvPr/>
        </p:nvSpPr>
        <p:spPr>
          <a:xfrm>
            <a:off x="4863346" y="6379190"/>
            <a:ext cx="97036" cy="259199"/>
          </a:xfrm>
          <a:prstGeom prst="rect">
            <a:avLst/>
          </a:prstGeom>
          <a:noFill/>
          <a:ln/>
        </p:spPr>
        <p:txBody>
          <a:bodyPr wrap="none" rtlCol="0" anchor="t"/>
          <a:lstStyle/>
          <a:p>
            <a:pPr marL="0" indent="0" algn="ctr">
              <a:lnSpc>
                <a:spcPts val="2041"/>
              </a:lnSpc>
              <a:buNone/>
            </a:pPr>
            <a:r>
              <a:rPr lang="en-US" sz="2041" b="1" dirty="0">
                <a:solidFill>
                  <a:srgbClr val="443728"/>
                </a:solidFill>
                <a:latin typeface="Crimson Pro" pitchFamily="34" charset="0"/>
                <a:ea typeface="Crimson Pro" pitchFamily="34" charset="-122"/>
                <a:cs typeface="Crimson Pro" pitchFamily="34" charset="-120"/>
              </a:rPr>
              <a:t>1</a:t>
            </a:r>
            <a:endParaRPr lang="en-US" sz="2041" dirty="0"/>
          </a:p>
        </p:txBody>
      </p:sp>
      <p:sp>
        <p:nvSpPr>
          <p:cNvPr id="10" name="Text 7"/>
          <p:cNvSpPr/>
          <p:nvPr/>
        </p:nvSpPr>
        <p:spPr>
          <a:xfrm>
            <a:off x="3831669" y="3974783"/>
            <a:ext cx="2160270" cy="269915"/>
          </a:xfrm>
          <a:prstGeom prst="rect">
            <a:avLst/>
          </a:prstGeom>
          <a:noFill/>
          <a:ln/>
        </p:spPr>
        <p:txBody>
          <a:bodyPr wrap="none" rtlCol="0" anchor="t"/>
          <a:lstStyle/>
          <a:p>
            <a:pPr marL="0" indent="0" algn="ctr">
              <a:lnSpc>
                <a:spcPts val="2126"/>
              </a:lnSpc>
              <a:buNone/>
            </a:pPr>
            <a:r>
              <a:rPr lang="en-US" sz="1701" b="1" dirty="0">
                <a:solidFill>
                  <a:srgbClr val="443728"/>
                </a:solidFill>
                <a:latin typeface="Crimson Pro" pitchFamily="34" charset="0"/>
                <a:ea typeface="Crimson Pro" pitchFamily="34" charset="-122"/>
                <a:cs typeface="Crimson Pro" pitchFamily="34" charset="-120"/>
              </a:rPr>
              <a:t>Romulus</a:t>
            </a:r>
            <a:endParaRPr lang="en-US" sz="1701" dirty="0"/>
          </a:p>
        </p:txBody>
      </p:sp>
      <p:sp>
        <p:nvSpPr>
          <p:cNvPr id="11" name="Text 8"/>
          <p:cNvSpPr/>
          <p:nvPr/>
        </p:nvSpPr>
        <p:spPr>
          <a:xfrm>
            <a:off x="2767727" y="4348282"/>
            <a:ext cx="4288274" cy="1382911"/>
          </a:xfrm>
          <a:prstGeom prst="rect">
            <a:avLst/>
          </a:prstGeom>
          <a:noFill/>
          <a:ln/>
        </p:spPr>
        <p:txBody>
          <a:bodyPr wrap="square" rtlCol="0" anchor="t"/>
          <a:lstStyle/>
          <a:p>
            <a:pPr marL="0" indent="0" algn="ctr">
              <a:lnSpc>
                <a:spcPts val="2177"/>
              </a:lnSpc>
              <a:buNone/>
            </a:pPr>
            <a:r>
              <a:rPr lang="en-US" sz="1361" dirty="0">
                <a:solidFill>
                  <a:srgbClr val="443728"/>
                </a:solidFill>
                <a:latin typeface="Open Sans" pitchFamily="34" charset="0"/>
                <a:ea typeface="Open Sans" pitchFamily="34" charset="-122"/>
                <a:cs typeface="Open Sans" pitchFamily="34" charset="-120"/>
              </a:rPr>
              <a:t>Legenda spune că Romulus, fiul zeului Marte, a fost fondatorul Romei în 753 î.Hr. După ce a ucis fratele său Remus, Romulus a devenit primul rege al noului oraș și a pus bazele organizării sociale și politice a Romei.</a:t>
            </a:r>
            <a:endParaRPr lang="en-US" sz="1361" dirty="0"/>
          </a:p>
        </p:txBody>
      </p:sp>
      <p:sp>
        <p:nvSpPr>
          <p:cNvPr id="12" name="Shape 9"/>
          <p:cNvSpPr/>
          <p:nvPr/>
        </p:nvSpPr>
        <p:spPr>
          <a:xfrm>
            <a:off x="7297817" y="6508730"/>
            <a:ext cx="34528" cy="604838"/>
          </a:xfrm>
          <a:prstGeom prst="roundRect">
            <a:avLst>
              <a:gd name="adj" fmla="val 225237"/>
            </a:avLst>
          </a:prstGeom>
          <a:solidFill>
            <a:srgbClr val="D1C8C6"/>
          </a:solidFill>
          <a:ln/>
        </p:spPr>
      </p:sp>
      <p:sp>
        <p:nvSpPr>
          <p:cNvPr id="13" name="Shape 10"/>
          <p:cNvSpPr/>
          <p:nvPr/>
        </p:nvSpPr>
        <p:spPr>
          <a:xfrm>
            <a:off x="7120771" y="6314420"/>
            <a:ext cx="388739" cy="388739"/>
          </a:xfrm>
          <a:prstGeom prst="roundRect">
            <a:avLst>
              <a:gd name="adj" fmla="val 20006"/>
            </a:avLst>
          </a:prstGeom>
          <a:solidFill>
            <a:srgbClr val="EBE2E0"/>
          </a:solidFill>
          <a:ln w="7620">
            <a:solidFill>
              <a:srgbClr val="D1C8C6"/>
            </a:solidFill>
            <a:prstDash val="solid"/>
          </a:ln>
        </p:spPr>
      </p:sp>
      <p:sp>
        <p:nvSpPr>
          <p:cNvPr id="14" name="Text 11"/>
          <p:cNvSpPr/>
          <p:nvPr/>
        </p:nvSpPr>
        <p:spPr>
          <a:xfrm>
            <a:off x="7249001" y="6379190"/>
            <a:ext cx="132159" cy="259199"/>
          </a:xfrm>
          <a:prstGeom prst="rect">
            <a:avLst/>
          </a:prstGeom>
          <a:noFill/>
          <a:ln/>
        </p:spPr>
        <p:txBody>
          <a:bodyPr wrap="none" rtlCol="0" anchor="t"/>
          <a:lstStyle/>
          <a:p>
            <a:pPr marL="0" indent="0" algn="ctr">
              <a:lnSpc>
                <a:spcPts val="2041"/>
              </a:lnSpc>
              <a:buNone/>
            </a:pPr>
            <a:r>
              <a:rPr lang="en-US" sz="2041" b="1" dirty="0">
                <a:solidFill>
                  <a:srgbClr val="443728"/>
                </a:solidFill>
                <a:latin typeface="Crimson Pro" pitchFamily="34" charset="0"/>
                <a:ea typeface="Crimson Pro" pitchFamily="34" charset="-122"/>
                <a:cs typeface="Crimson Pro" pitchFamily="34" charset="-120"/>
              </a:rPr>
              <a:t>2</a:t>
            </a:r>
            <a:endParaRPr lang="en-US" sz="2041" dirty="0"/>
          </a:p>
        </p:txBody>
      </p:sp>
      <p:sp>
        <p:nvSpPr>
          <p:cNvPr id="15" name="Text 12"/>
          <p:cNvSpPr/>
          <p:nvPr/>
        </p:nvSpPr>
        <p:spPr>
          <a:xfrm>
            <a:off x="6234946" y="7286387"/>
            <a:ext cx="2160270" cy="269915"/>
          </a:xfrm>
          <a:prstGeom prst="rect">
            <a:avLst/>
          </a:prstGeom>
          <a:noFill/>
          <a:ln/>
        </p:spPr>
        <p:txBody>
          <a:bodyPr wrap="none" rtlCol="0" anchor="t"/>
          <a:lstStyle/>
          <a:p>
            <a:pPr marL="0" indent="0" algn="ctr">
              <a:lnSpc>
                <a:spcPts val="2126"/>
              </a:lnSpc>
              <a:buNone/>
            </a:pPr>
            <a:r>
              <a:rPr lang="en-US" sz="1701" b="1" dirty="0">
                <a:solidFill>
                  <a:srgbClr val="443728"/>
                </a:solidFill>
                <a:latin typeface="Crimson Pro" pitchFamily="34" charset="0"/>
                <a:ea typeface="Crimson Pro" pitchFamily="34" charset="-122"/>
                <a:cs typeface="Crimson Pro" pitchFamily="34" charset="-120"/>
              </a:rPr>
              <a:t>Numa Pompilius</a:t>
            </a:r>
            <a:endParaRPr lang="en-US" sz="1701" dirty="0"/>
          </a:p>
        </p:txBody>
      </p:sp>
      <p:sp>
        <p:nvSpPr>
          <p:cNvPr id="16" name="Text 13"/>
          <p:cNvSpPr/>
          <p:nvPr/>
        </p:nvSpPr>
        <p:spPr>
          <a:xfrm>
            <a:off x="5171003" y="7659886"/>
            <a:ext cx="4288274" cy="1382911"/>
          </a:xfrm>
          <a:prstGeom prst="rect">
            <a:avLst/>
          </a:prstGeom>
          <a:noFill/>
          <a:ln/>
        </p:spPr>
        <p:txBody>
          <a:bodyPr wrap="square" rtlCol="0" anchor="t"/>
          <a:lstStyle/>
          <a:p>
            <a:pPr marL="0" indent="0" algn="ctr">
              <a:lnSpc>
                <a:spcPts val="2177"/>
              </a:lnSpc>
              <a:buNone/>
            </a:pPr>
            <a:r>
              <a:rPr lang="en-US" sz="1361" dirty="0">
                <a:solidFill>
                  <a:srgbClr val="443728"/>
                </a:solidFill>
                <a:latin typeface="Open Sans" pitchFamily="34" charset="0"/>
                <a:ea typeface="Open Sans" pitchFamily="34" charset="-122"/>
                <a:cs typeface="Open Sans" pitchFamily="34" charset="-120"/>
              </a:rPr>
              <a:t>Numa Pompilius, al doilea rege al Romei, a fost un conducător pașnic care a pus accentul pe religie, drept și organizarea statului. El a introdus noi ritualuri și sărbători, consolidând astfel fundamentul moral al Romei.</a:t>
            </a:r>
            <a:endParaRPr lang="en-US" sz="1361" dirty="0"/>
          </a:p>
        </p:txBody>
      </p:sp>
      <p:sp>
        <p:nvSpPr>
          <p:cNvPr id="17" name="Shape 14"/>
          <p:cNvSpPr/>
          <p:nvPr/>
        </p:nvSpPr>
        <p:spPr>
          <a:xfrm>
            <a:off x="9701093" y="5904012"/>
            <a:ext cx="34528" cy="604838"/>
          </a:xfrm>
          <a:prstGeom prst="roundRect">
            <a:avLst>
              <a:gd name="adj" fmla="val 225237"/>
            </a:avLst>
          </a:prstGeom>
          <a:solidFill>
            <a:srgbClr val="D1C8C6"/>
          </a:solidFill>
          <a:ln/>
        </p:spPr>
      </p:sp>
      <p:sp>
        <p:nvSpPr>
          <p:cNvPr id="18" name="Shape 15"/>
          <p:cNvSpPr/>
          <p:nvPr/>
        </p:nvSpPr>
        <p:spPr>
          <a:xfrm>
            <a:off x="9524048" y="6314420"/>
            <a:ext cx="388739" cy="388739"/>
          </a:xfrm>
          <a:prstGeom prst="roundRect">
            <a:avLst>
              <a:gd name="adj" fmla="val 20006"/>
            </a:avLst>
          </a:prstGeom>
          <a:solidFill>
            <a:srgbClr val="EBE2E0"/>
          </a:solidFill>
          <a:ln w="7620">
            <a:solidFill>
              <a:srgbClr val="D1C8C6"/>
            </a:solidFill>
            <a:prstDash val="solid"/>
          </a:ln>
        </p:spPr>
      </p:sp>
      <p:sp>
        <p:nvSpPr>
          <p:cNvPr id="19" name="Text 16"/>
          <p:cNvSpPr/>
          <p:nvPr/>
        </p:nvSpPr>
        <p:spPr>
          <a:xfrm>
            <a:off x="9655135" y="6379190"/>
            <a:ext cx="126563" cy="259199"/>
          </a:xfrm>
          <a:prstGeom prst="rect">
            <a:avLst/>
          </a:prstGeom>
          <a:noFill/>
          <a:ln/>
        </p:spPr>
        <p:txBody>
          <a:bodyPr wrap="none" rtlCol="0" anchor="t"/>
          <a:lstStyle/>
          <a:p>
            <a:pPr marL="0" indent="0" algn="ctr">
              <a:lnSpc>
                <a:spcPts val="2041"/>
              </a:lnSpc>
              <a:buNone/>
            </a:pPr>
            <a:r>
              <a:rPr lang="en-US" sz="2041" b="1" dirty="0">
                <a:solidFill>
                  <a:srgbClr val="443728"/>
                </a:solidFill>
                <a:latin typeface="Crimson Pro" pitchFamily="34" charset="0"/>
                <a:ea typeface="Crimson Pro" pitchFamily="34" charset="-122"/>
                <a:cs typeface="Crimson Pro" pitchFamily="34" charset="-120"/>
              </a:rPr>
              <a:t>3</a:t>
            </a:r>
            <a:endParaRPr lang="en-US" sz="2041" dirty="0"/>
          </a:p>
        </p:txBody>
      </p:sp>
      <p:sp>
        <p:nvSpPr>
          <p:cNvPr id="20" name="Text 17"/>
          <p:cNvSpPr/>
          <p:nvPr/>
        </p:nvSpPr>
        <p:spPr>
          <a:xfrm>
            <a:off x="8638223" y="3974783"/>
            <a:ext cx="2160270" cy="269915"/>
          </a:xfrm>
          <a:prstGeom prst="rect">
            <a:avLst/>
          </a:prstGeom>
          <a:noFill/>
          <a:ln/>
        </p:spPr>
        <p:txBody>
          <a:bodyPr wrap="none" rtlCol="0" anchor="t"/>
          <a:lstStyle/>
          <a:p>
            <a:pPr marL="0" indent="0" algn="ctr">
              <a:lnSpc>
                <a:spcPts val="2126"/>
              </a:lnSpc>
              <a:buNone/>
            </a:pPr>
            <a:r>
              <a:rPr lang="en-US" sz="1701" b="1" dirty="0">
                <a:solidFill>
                  <a:srgbClr val="443728"/>
                </a:solidFill>
                <a:latin typeface="Crimson Pro" pitchFamily="34" charset="0"/>
                <a:ea typeface="Crimson Pro" pitchFamily="34" charset="-122"/>
                <a:cs typeface="Crimson Pro" pitchFamily="34" charset="-120"/>
              </a:rPr>
              <a:t>Tullus Hostilius</a:t>
            </a:r>
            <a:endParaRPr lang="en-US" sz="1701" dirty="0"/>
          </a:p>
        </p:txBody>
      </p:sp>
      <p:sp>
        <p:nvSpPr>
          <p:cNvPr id="21" name="Text 18"/>
          <p:cNvSpPr/>
          <p:nvPr/>
        </p:nvSpPr>
        <p:spPr>
          <a:xfrm>
            <a:off x="7574280" y="4348282"/>
            <a:ext cx="4288274" cy="1382911"/>
          </a:xfrm>
          <a:prstGeom prst="rect">
            <a:avLst/>
          </a:prstGeom>
          <a:noFill/>
          <a:ln/>
        </p:spPr>
        <p:txBody>
          <a:bodyPr wrap="square" rtlCol="0" anchor="t"/>
          <a:lstStyle/>
          <a:p>
            <a:pPr marL="0" indent="0" algn="ctr">
              <a:lnSpc>
                <a:spcPts val="2177"/>
              </a:lnSpc>
              <a:buNone/>
            </a:pPr>
            <a:r>
              <a:rPr lang="en-US" sz="1361" dirty="0">
                <a:solidFill>
                  <a:srgbClr val="443728"/>
                </a:solidFill>
                <a:latin typeface="Open Sans" pitchFamily="34" charset="0"/>
                <a:ea typeface="Open Sans" pitchFamily="34" charset="-122"/>
                <a:cs typeface="Open Sans" pitchFamily="34" charset="-120"/>
              </a:rPr>
              <a:t>Tullus Hostilius, al treilea rege al Romei, a fost un conducător militar care a extins teritoriul Romei prin cucerirea orașului rival Alba Longa. El a consolidat puterea militară a Romei și a pregătit terenul pentru expansiunea ulterioară.</a:t>
            </a:r>
            <a:endParaRPr lang="en-US" sz="136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sp>
        <p:nvSpPr>
          <p:cNvPr id="4" name="Text 2"/>
          <p:cNvSpPr/>
          <p:nvPr/>
        </p:nvSpPr>
        <p:spPr>
          <a:xfrm>
            <a:off x="864037" y="1017865"/>
            <a:ext cx="11552396" cy="771525"/>
          </a:xfrm>
          <a:prstGeom prst="rect">
            <a:avLst/>
          </a:prstGeom>
          <a:noFill/>
          <a:ln/>
        </p:spPr>
        <p:txBody>
          <a:bodyPr wrap="none" rtlCol="0" anchor="t"/>
          <a:lstStyle/>
          <a:p>
            <a:pPr marL="0" indent="0">
              <a:lnSpc>
                <a:spcPts val="6075"/>
              </a:lnSpc>
              <a:buNone/>
            </a:pPr>
            <a:r>
              <a:rPr lang="en-US" sz="4860" b="1" dirty="0">
                <a:solidFill>
                  <a:srgbClr val="443728"/>
                </a:solidFill>
                <a:latin typeface="Crimson Pro" pitchFamily="34" charset="0"/>
                <a:ea typeface="Crimson Pro" pitchFamily="34" charset="-122"/>
                <a:cs typeface="Crimson Pro" pitchFamily="34" charset="-120"/>
              </a:rPr>
              <a:t>Războaiele romano-latine și cucerirea Italiei</a:t>
            </a:r>
            <a:endParaRPr lang="en-US" sz="4860" dirty="0"/>
          </a:p>
        </p:txBody>
      </p:sp>
      <p:sp>
        <p:nvSpPr>
          <p:cNvPr id="5" name="Text 3"/>
          <p:cNvSpPr/>
          <p:nvPr/>
        </p:nvSpPr>
        <p:spPr>
          <a:xfrm>
            <a:off x="864037" y="2406491"/>
            <a:ext cx="3390543" cy="385763"/>
          </a:xfrm>
          <a:prstGeom prst="rect">
            <a:avLst/>
          </a:prstGeom>
          <a:noFill/>
          <a:ln/>
        </p:spPr>
        <p:txBody>
          <a:bodyPr wrap="none" rtlCol="0" anchor="t"/>
          <a:lstStyle/>
          <a:p>
            <a:pPr marL="0" indent="0">
              <a:lnSpc>
                <a:spcPts val="3038"/>
              </a:lnSpc>
              <a:buNone/>
            </a:pPr>
            <a:r>
              <a:rPr lang="en-US" sz="2430" b="1" dirty="0">
                <a:solidFill>
                  <a:srgbClr val="443728"/>
                </a:solidFill>
                <a:latin typeface="Crimson Pro" pitchFamily="34" charset="0"/>
                <a:ea typeface="Crimson Pro" pitchFamily="34" charset="-122"/>
                <a:cs typeface="Crimson Pro" pitchFamily="34" charset="-120"/>
              </a:rPr>
              <a:t>Războaiele romano-latine</a:t>
            </a:r>
            <a:endParaRPr lang="en-US" sz="2430" dirty="0"/>
          </a:p>
        </p:txBody>
      </p:sp>
      <p:sp>
        <p:nvSpPr>
          <p:cNvPr id="6" name="Text 4"/>
          <p:cNvSpPr/>
          <p:nvPr/>
        </p:nvSpPr>
        <p:spPr>
          <a:xfrm>
            <a:off x="864037" y="3039070"/>
            <a:ext cx="3898821" cy="3160395"/>
          </a:xfrm>
          <a:prstGeom prst="rect">
            <a:avLst/>
          </a:prstGeom>
          <a:noFill/>
          <a:ln/>
        </p:spPr>
        <p:txBody>
          <a:bodyPr wrap="square" rtlCol="0" anchor="t"/>
          <a:lstStyle/>
          <a:p>
            <a:pPr marL="0" indent="0">
              <a:lnSpc>
                <a:spcPts val="3110"/>
              </a:lnSpc>
              <a:buNone/>
            </a:pPr>
            <a:r>
              <a:rPr lang="en-US" sz="1944" dirty="0">
                <a:solidFill>
                  <a:srgbClr val="443728"/>
                </a:solidFill>
                <a:latin typeface="Open Sans" pitchFamily="34" charset="0"/>
                <a:ea typeface="Open Sans" pitchFamily="34" charset="-122"/>
                <a:cs typeface="Open Sans" pitchFamily="34" charset="-120"/>
              </a:rPr>
              <a:t>După perioada regală, Roma a intrat într-o serie de conflicte cu aliatele sale latine, încercând să-și consolideze hegemonia asupra Peninsulei Italice. Aceste războaie au dus la cucerirea treptată a Latiumului și instaurarea supremației Romei în regiune.</a:t>
            </a:r>
            <a:endParaRPr lang="en-US" sz="1944" dirty="0"/>
          </a:p>
        </p:txBody>
      </p:sp>
      <p:sp>
        <p:nvSpPr>
          <p:cNvPr id="7" name="Text 5"/>
          <p:cNvSpPr/>
          <p:nvPr/>
        </p:nvSpPr>
        <p:spPr>
          <a:xfrm>
            <a:off x="5372695" y="2406491"/>
            <a:ext cx="3086100" cy="385763"/>
          </a:xfrm>
          <a:prstGeom prst="rect">
            <a:avLst/>
          </a:prstGeom>
          <a:noFill/>
          <a:ln/>
        </p:spPr>
        <p:txBody>
          <a:bodyPr wrap="none" rtlCol="0" anchor="t"/>
          <a:lstStyle/>
          <a:p>
            <a:pPr marL="0" indent="0">
              <a:lnSpc>
                <a:spcPts val="3038"/>
              </a:lnSpc>
              <a:buNone/>
            </a:pPr>
            <a:r>
              <a:rPr lang="en-US" sz="2430" b="1" dirty="0">
                <a:solidFill>
                  <a:srgbClr val="443728"/>
                </a:solidFill>
                <a:latin typeface="Crimson Pro" pitchFamily="34" charset="0"/>
                <a:ea typeface="Crimson Pro" pitchFamily="34" charset="-122"/>
                <a:cs typeface="Crimson Pro" pitchFamily="34" charset="-120"/>
              </a:rPr>
              <a:t>Cucerirea Italiei</a:t>
            </a:r>
            <a:endParaRPr lang="en-US" sz="2430" dirty="0"/>
          </a:p>
        </p:txBody>
      </p:sp>
      <p:sp>
        <p:nvSpPr>
          <p:cNvPr id="8" name="Text 6"/>
          <p:cNvSpPr/>
          <p:nvPr/>
        </p:nvSpPr>
        <p:spPr>
          <a:xfrm>
            <a:off x="5372695" y="3039070"/>
            <a:ext cx="3898821" cy="3950494"/>
          </a:xfrm>
          <a:prstGeom prst="rect">
            <a:avLst/>
          </a:prstGeom>
          <a:noFill/>
          <a:ln/>
        </p:spPr>
        <p:txBody>
          <a:bodyPr wrap="square" rtlCol="0" anchor="t"/>
          <a:lstStyle/>
          <a:p>
            <a:pPr marL="0" indent="0">
              <a:lnSpc>
                <a:spcPts val="3110"/>
              </a:lnSpc>
              <a:buNone/>
            </a:pPr>
            <a:r>
              <a:rPr lang="en-US" sz="1944" dirty="0">
                <a:solidFill>
                  <a:srgbClr val="443728"/>
                </a:solidFill>
                <a:latin typeface="Open Sans" pitchFamily="34" charset="0"/>
                <a:ea typeface="Open Sans" pitchFamily="34" charset="-122"/>
                <a:cs typeface="Open Sans" pitchFamily="34" charset="-120"/>
              </a:rPr>
              <a:t>Odată ce și-a asigurat controlul asupra Peninsulei Italice, Roma a pornit la cucerirea întregii Italii. Prin intermediul alianțelor și al unor campanii militare, Roma a reușit să supună celelalte popoare italice, cum ar fi samniții, etruschii și grecii din sudul Italiei, extinzându-și astfel granițele și puterea.</a:t>
            </a:r>
            <a:endParaRPr lang="en-US" sz="1944" dirty="0"/>
          </a:p>
        </p:txBody>
      </p:sp>
      <p:sp>
        <p:nvSpPr>
          <p:cNvPr id="9" name="Text 7"/>
          <p:cNvSpPr/>
          <p:nvPr/>
        </p:nvSpPr>
        <p:spPr>
          <a:xfrm>
            <a:off x="9881354" y="2406491"/>
            <a:ext cx="3217545" cy="385763"/>
          </a:xfrm>
          <a:prstGeom prst="rect">
            <a:avLst/>
          </a:prstGeom>
          <a:noFill/>
          <a:ln/>
        </p:spPr>
        <p:txBody>
          <a:bodyPr wrap="none" rtlCol="0" anchor="t"/>
          <a:lstStyle/>
          <a:p>
            <a:pPr marL="0" indent="0">
              <a:lnSpc>
                <a:spcPts val="3038"/>
              </a:lnSpc>
              <a:buNone/>
            </a:pPr>
            <a:r>
              <a:rPr lang="en-US" sz="2430" b="1" dirty="0">
                <a:solidFill>
                  <a:srgbClr val="443728"/>
                </a:solidFill>
                <a:latin typeface="Crimson Pro" pitchFamily="34" charset="0"/>
                <a:ea typeface="Crimson Pro" pitchFamily="34" charset="-122"/>
                <a:cs typeface="Crimson Pro" pitchFamily="34" charset="-120"/>
              </a:rPr>
              <a:t>Organizarea provinciilor</a:t>
            </a:r>
            <a:endParaRPr lang="en-US" sz="2430" dirty="0"/>
          </a:p>
        </p:txBody>
      </p:sp>
      <p:sp>
        <p:nvSpPr>
          <p:cNvPr id="10" name="Text 8"/>
          <p:cNvSpPr/>
          <p:nvPr/>
        </p:nvSpPr>
        <p:spPr>
          <a:xfrm>
            <a:off x="9881354" y="3039070"/>
            <a:ext cx="3898821" cy="3555444"/>
          </a:xfrm>
          <a:prstGeom prst="rect">
            <a:avLst/>
          </a:prstGeom>
          <a:noFill/>
          <a:ln/>
        </p:spPr>
        <p:txBody>
          <a:bodyPr wrap="square" rtlCol="0" anchor="t"/>
          <a:lstStyle/>
          <a:p>
            <a:pPr marL="0" indent="0">
              <a:lnSpc>
                <a:spcPts val="3110"/>
              </a:lnSpc>
              <a:buNone/>
            </a:pPr>
            <a:r>
              <a:rPr lang="en-US" sz="1944" dirty="0">
                <a:solidFill>
                  <a:srgbClr val="443728"/>
                </a:solidFill>
                <a:latin typeface="Open Sans" pitchFamily="34" charset="0"/>
                <a:ea typeface="Open Sans" pitchFamily="34" charset="-122"/>
                <a:cs typeface="Open Sans" pitchFamily="34" charset="-120"/>
              </a:rPr>
              <a:t>După ce a cucerit Italia, Roma a început să organizeze teritoriul în provincii administrative, impunând un sistem unitar de conducere și legi. Acest proces a fost esențial pentru consolidarea puterii Romei și pentru eficientizarea administrației imperiului în creștere.</a:t>
            </a:r>
            <a:endParaRPr lang="en-US" sz="1944"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10347722"/>
          </a:xfrm>
          <a:prstGeom prst="rect">
            <a:avLst/>
          </a:prstGeom>
          <a:solidFill>
            <a:srgbClr val="FFFCFA"/>
          </a:solidFill>
          <a:ln/>
        </p:spPr>
      </p:sp>
      <p:pic>
        <p:nvPicPr>
          <p:cNvPr id="4" name="Image 0" descr="preencoded.png"/>
          <p:cNvPicPr>
            <a:picLocks noChangeAspect="1"/>
          </p:cNvPicPr>
          <p:nvPr/>
        </p:nvPicPr>
        <p:blipFill>
          <a:blip r:embed="rId3"/>
          <a:stretch>
            <a:fillRect/>
          </a:stretch>
        </p:blipFill>
        <p:spPr>
          <a:xfrm>
            <a:off x="0" y="0"/>
            <a:ext cx="14630400" cy="2160270"/>
          </a:xfrm>
          <a:prstGeom prst="rect">
            <a:avLst/>
          </a:prstGeom>
        </p:spPr>
      </p:pic>
      <p:sp>
        <p:nvSpPr>
          <p:cNvPr id="5" name="Text 2"/>
          <p:cNvSpPr/>
          <p:nvPr/>
        </p:nvSpPr>
        <p:spPr>
          <a:xfrm>
            <a:off x="2594967" y="2635448"/>
            <a:ext cx="9440347" cy="1080135"/>
          </a:xfrm>
          <a:prstGeom prst="rect">
            <a:avLst/>
          </a:prstGeom>
          <a:noFill/>
          <a:ln/>
        </p:spPr>
        <p:txBody>
          <a:bodyPr wrap="square" rtlCol="0" anchor="t"/>
          <a:lstStyle/>
          <a:p>
            <a:pPr marL="0" indent="0" algn="ctr">
              <a:lnSpc>
                <a:spcPts val="4253"/>
              </a:lnSpc>
              <a:buNone/>
            </a:pPr>
            <a:r>
              <a:rPr lang="en-US" sz="3402" b="1" dirty="0">
                <a:solidFill>
                  <a:srgbClr val="443728"/>
                </a:solidFill>
                <a:latin typeface="Crimson Pro" pitchFamily="34" charset="0"/>
                <a:ea typeface="Crimson Pro" pitchFamily="34" charset="-122"/>
                <a:cs typeface="Crimson Pro" pitchFamily="34" charset="-120"/>
              </a:rPr>
              <a:t>Războaiele punice și expansiunea romană în Mediterana</a:t>
            </a:r>
            <a:endParaRPr lang="en-US" sz="3402" dirty="0"/>
          </a:p>
        </p:txBody>
      </p:sp>
      <p:sp>
        <p:nvSpPr>
          <p:cNvPr id="6" name="Shape 3"/>
          <p:cNvSpPr/>
          <p:nvPr/>
        </p:nvSpPr>
        <p:spPr>
          <a:xfrm>
            <a:off x="2594967" y="6785372"/>
            <a:ext cx="9440347" cy="34528"/>
          </a:xfrm>
          <a:prstGeom prst="roundRect">
            <a:avLst>
              <a:gd name="adj" fmla="val 225237"/>
            </a:avLst>
          </a:prstGeom>
          <a:solidFill>
            <a:srgbClr val="D1C8C6"/>
          </a:solidFill>
          <a:ln/>
        </p:spPr>
      </p:sp>
      <p:sp>
        <p:nvSpPr>
          <p:cNvPr id="7" name="Shape 4"/>
          <p:cNvSpPr/>
          <p:nvPr/>
        </p:nvSpPr>
        <p:spPr>
          <a:xfrm>
            <a:off x="4894540" y="6180594"/>
            <a:ext cx="34528" cy="604838"/>
          </a:xfrm>
          <a:prstGeom prst="roundRect">
            <a:avLst>
              <a:gd name="adj" fmla="val 225237"/>
            </a:avLst>
          </a:prstGeom>
          <a:solidFill>
            <a:srgbClr val="D1C8C6"/>
          </a:solidFill>
          <a:ln/>
        </p:spPr>
      </p:sp>
      <p:sp>
        <p:nvSpPr>
          <p:cNvPr id="8" name="Shape 5"/>
          <p:cNvSpPr/>
          <p:nvPr/>
        </p:nvSpPr>
        <p:spPr>
          <a:xfrm>
            <a:off x="4717494" y="6591002"/>
            <a:ext cx="388739" cy="388739"/>
          </a:xfrm>
          <a:prstGeom prst="roundRect">
            <a:avLst>
              <a:gd name="adj" fmla="val 20006"/>
            </a:avLst>
          </a:prstGeom>
          <a:solidFill>
            <a:srgbClr val="EBE2E0"/>
          </a:solidFill>
          <a:ln w="7620">
            <a:solidFill>
              <a:srgbClr val="D1C8C6"/>
            </a:solidFill>
            <a:prstDash val="solid"/>
          </a:ln>
        </p:spPr>
      </p:sp>
      <p:sp>
        <p:nvSpPr>
          <p:cNvPr id="9" name="Text 6"/>
          <p:cNvSpPr/>
          <p:nvPr/>
        </p:nvSpPr>
        <p:spPr>
          <a:xfrm>
            <a:off x="4863346" y="6655772"/>
            <a:ext cx="97036" cy="259199"/>
          </a:xfrm>
          <a:prstGeom prst="rect">
            <a:avLst/>
          </a:prstGeom>
          <a:noFill/>
          <a:ln/>
        </p:spPr>
        <p:txBody>
          <a:bodyPr wrap="none" rtlCol="0" anchor="t"/>
          <a:lstStyle/>
          <a:p>
            <a:pPr marL="0" indent="0" algn="ctr">
              <a:lnSpc>
                <a:spcPts val="2041"/>
              </a:lnSpc>
              <a:buNone/>
            </a:pPr>
            <a:r>
              <a:rPr lang="en-US" sz="2041" b="1" dirty="0">
                <a:solidFill>
                  <a:srgbClr val="443728"/>
                </a:solidFill>
                <a:latin typeface="Crimson Pro" pitchFamily="34" charset="0"/>
                <a:ea typeface="Crimson Pro" pitchFamily="34" charset="-122"/>
                <a:cs typeface="Crimson Pro" pitchFamily="34" charset="-120"/>
              </a:rPr>
              <a:t>1</a:t>
            </a:r>
            <a:endParaRPr lang="en-US" sz="2041" dirty="0"/>
          </a:p>
        </p:txBody>
      </p:sp>
      <p:sp>
        <p:nvSpPr>
          <p:cNvPr id="10" name="Text 7"/>
          <p:cNvSpPr/>
          <p:nvPr/>
        </p:nvSpPr>
        <p:spPr>
          <a:xfrm>
            <a:off x="3831669" y="3974783"/>
            <a:ext cx="2160270" cy="269915"/>
          </a:xfrm>
          <a:prstGeom prst="rect">
            <a:avLst/>
          </a:prstGeom>
          <a:noFill/>
          <a:ln/>
        </p:spPr>
        <p:txBody>
          <a:bodyPr wrap="none" rtlCol="0" anchor="t"/>
          <a:lstStyle/>
          <a:p>
            <a:pPr marL="0" indent="0" algn="ctr">
              <a:lnSpc>
                <a:spcPts val="2126"/>
              </a:lnSpc>
              <a:buNone/>
            </a:pPr>
            <a:r>
              <a:rPr lang="en-US" sz="1701" b="1" dirty="0">
                <a:solidFill>
                  <a:srgbClr val="443728"/>
                </a:solidFill>
                <a:latin typeface="Crimson Pro" pitchFamily="34" charset="0"/>
                <a:ea typeface="Crimson Pro" pitchFamily="34" charset="-122"/>
                <a:cs typeface="Crimson Pro" pitchFamily="34" charset="-120"/>
              </a:rPr>
              <a:t>Primul Război Punic</a:t>
            </a:r>
            <a:endParaRPr lang="en-US" sz="1701" dirty="0"/>
          </a:p>
        </p:txBody>
      </p:sp>
      <p:sp>
        <p:nvSpPr>
          <p:cNvPr id="11" name="Text 8"/>
          <p:cNvSpPr/>
          <p:nvPr/>
        </p:nvSpPr>
        <p:spPr>
          <a:xfrm>
            <a:off x="2767727" y="4348282"/>
            <a:ext cx="4288274" cy="1659493"/>
          </a:xfrm>
          <a:prstGeom prst="rect">
            <a:avLst/>
          </a:prstGeom>
          <a:noFill/>
          <a:ln/>
        </p:spPr>
        <p:txBody>
          <a:bodyPr wrap="square" rtlCol="0" anchor="t"/>
          <a:lstStyle/>
          <a:p>
            <a:pPr marL="0" indent="0" algn="ctr">
              <a:lnSpc>
                <a:spcPts val="2177"/>
              </a:lnSpc>
              <a:buNone/>
            </a:pPr>
            <a:r>
              <a:rPr lang="en-US" sz="1361" dirty="0">
                <a:solidFill>
                  <a:srgbClr val="443728"/>
                </a:solidFill>
                <a:latin typeface="Open Sans" pitchFamily="34" charset="0"/>
                <a:ea typeface="Open Sans" pitchFamily="34" charset="-122"/>
                <a:cs typeface="Open Sans" pitchFamily="34" charset="-120"/>
              </a:rPr>
              <a:t>În secolul al III-lea î.Hr., Roma a intrat în conflict cu Cartagina, o puternică civilizație feniciana din nordul Africii, într-o luptă pentru supremație în Marea Mediterană. Primul Război Punic a durat 23 de ani și s-a încheiat cu victoria Romei, care a dobândit controlul asupra Siciliei.</a:t>
            </a:r>
            <a:endParaRPr lang="en-US" sz="1361" dirty="0"/>
          </a:p>
        </p:txBody>
      </p:sp>
      <p:sp>
        <p:nvSpPr>
          <p:cNvPr id="12" name="Shape 9"/>
          <p:cNvSpPr/>
          <p:nvPr/>
        </p:nvSpPr>
        <p:spPr>
          <a:xfrm>
            <a:off x="7297817" y="6785312"/>
            <a:ext cx="34528" cy="604838"/>
          </a:xfrm>
          <a:prstGeom prst="roundRect">
            <a:avLst>
              <a:gd name="adj" fmla="val 225237"/>
            </a:avLst>
          </a:prstGeom>
          <a:solidFill>
            <a:srgbClr val="D1C8C6"/>
          </a:solidFill>
          <a:ln/>
        </p:spPr>
      </p:sp>
      <p:sp>
        <p:nvSpPr>
          <p:cNvPr id="13" name="Shape 10"/>
          <p:cNvSpPr/>
          <p:nvPr/>
        </p:nvSpPr>
        <p:spPr>
          <a:xfrm>
            <a:off x="7120771" y="6591002"/>
            <a:ext cx="388739" cy="388739"/>
          </a:xfrm>
          <a:prstGeom prst="roundRect">
            <a:avLst>
              <a:gd name="adj" fmla="val 20006"/>
            </a:avLst>
          </a:prstGeom>
          <a:solidFill>
            <a:srgbClr val="EBE2E0"/>
          </a:solidFill>
          <a:ln w="7620">
            <a:solidFill>
              <a:srgbClr val="D1C8C6"/>
            </a:solidFill>
            <a:prstDash val="solid"/>
          </a:ln>
        </p:spPr>
      </p:sp>
      <p:sp>
        <p:nvSpPr>
          <p:cNvPr id="14" name="Text 11"/>
          <p:cNvSpPr/>
          <p:nvPr/>
        </p:nvSpPr>
        <p:spPr>
          <a:xfrm>
            <a:off x="7249001" y="6655772"/>
            <a:ext cx="132159" cy="259199"/>
          </a:xfrm>
          <a:prstGeom prst="rect">
            <a:avLst/>
          </a:prstGeom>
          <a:noFill/>
          <a:ln/>
        </p:spPr>
        <p:txBody>
          <a:bodyPr wrap="none" rtlCol="0" anchor="t"/>
          <a:lstStyle/>
          <a:p>
            <a:pPr marL="0" indent="0" algn="ctr">
              <a:lnSpc>
                <a:spcPts val="2041"/>
              </a:lnSpc>
              <a:buNone/>
            </a:pPr>
            <a:r>
              <a:rPr lang="en-US" sz="2041" b="1" dirty="0">
                <a:solidFill>
                  <a:srgbClr val="443728"/>
                </a:solidFill>
                <a:latin typeface="Crimson Pro" pitchFamily="34" charset="0"/>
                <a:ea typeface="Crimson Pro" pitchFamily="34" charset="-122"/>
                <a:cs typeface="Crimson Pro" pitchFamily="34" charset="-120"/>
              </a:rPr>
              <a:t>2</a:t>
            </a:r>
            <a:endParaRPr lang="en-US" sz="2041" dirty="0"/>
          </a:p>
        </p:txBody>
      </p:sp>
      <p:sp>
        <p:nvSpPr>
          <p:cNvPr id="15" name="Text 12"/>
          <p:cNvSpPr/>
          <p:nvPr/>
        </p:nvSpPr>
        <p:spPr>
          <a:xfrm>
            <a:off x="6234946" y="7562969"/>
            <a:ext cx="2160270" cy="269915"/>
          </a:xfrm>
          <a:prstGeom prst="rect">
            <a:avLst/>
          </a:prstGeom>
          <a:noFill/>
          <a:ln/>
        </p:spPr>
        <p:txBody>
          <a:bodyPr wrap="none" rtlCol="0" anchor="t"/>
          <a:lstStyle/>
          <a:p>
            <a:pPr marL="0" indent="0" algn="ctr">
              <a:lnSpc>
                <a:spcPts val="2126"/>
              </a:lnSpc>
              <a:buNone/>
            </a:pPr>
            <a:r>
              <a:rPr lang="en-US" sz="1701" b="1" dirty="0">
                <a:solidFill>
                  <a:srgbClr val="443728"/>
                </a:solidFill>
                <a:latin typeface="Crimson Pro" pitchFamily="34" charset="0"/>
                <a:ea typeface="Crimson Pro" pitchFamily="34" charset="-122"/>
                <a:cs typeface="Crimson Pro" pitchFamily="34" charset="-120"/>
              </a:rPr>
              <a:t>Al Doilea Război Punic</a:t>
            </a:r>
            <a:endParaRPr lang="en-US" sz="1701" dirty="0"/>
          </a:p>
        </p:txBody>
      </p:sp>
      <p:sp>
        <p:nvSpPr>
          <p:cNvPr id="16" name="Text 13"/>
          <p:cNvSpPr/>
          <p:nvPr/>
        </p:nvSpPr>
        <p:spPr>
          <a:xfrm>
            <a:off x="5171003" y="7936468"/>
            <a:ext cx="4288274" cy="1936075"/>
          </a:xfrm>
          <a:prstGeom prst="rect">
            <a:avLst/>
          </a:prstGeom>
          <a:noFill/>
          <a:ln/>
        </p:spPr>
        <p:txBody>
          <a:bodyPr wrap="square" rtlCol="0" anchor="t"/>
          <a:lstStyle/>
          <a:p>
            <a:pPr marL="0" indent="0" algn="ctr">
              <a:lnSpc>
                <a:spcPts val="2177"/>
              </a:lnSpc>
              <a:buNone/>
            </a:pPr>
            <a:r>
              <a:rPr lang="en-US" sz="1361" dirty="0">
                <a:solidFill>
                  <a:srgbClr val="443728"/>
                </a:solidFill>
                <a:latin typeface="Open Sans" pitchFamily="34" charset="0"/>
                <a:ea typeface="Open Sans" pitchFamily="34" charset="-122"/>
                <a:cs typeface="Open Sans" pitchFamily="34" charset="-120"/>
              </a:rPr>
              <a:t>Câțiva ani mai târziu, Cartagina, condusă de celebrul general Hannibal, a atacat direct Italia, traversând Alpii cu elefanți. Acest conflict, cunoscut sub numele de Al Doilea Război Punic, a fost marcat de victoriile lui Hannibal, dar în cele din urmă s-a terminat cu înfrângerea Cartaginei și consolidarea puterii Romei în Mediterana.</a:t>
            </a:r>
            <a:endParaRPr lang="en-US" sz="1361" dirty="0"/>
          </a:p>
        </p:txBody>
      </p:sp>
      <p:sp>
        <p:nvSpPr>
          <p:cNvPr id="17" name="Shape 14"/>
          <p:cNvSpPr/>
          <p:nvPr/>
        </p:nvSpPr>
        <p:spPr>
          <a:xfrm>
            <a:off x="9701093" y="6180594"/>
            <a:ext cx="34528" cy="604838"/>
          </a:xfrm>
          <a:prstGeom prst="roundRect">
            <a:avLst>
              <a:gd name="adj" fmla="val 225237"/>
            </a:avLst>
          </a:prstGeom>
          <a:solidFill>
            <a:srgbClr val="D1C8C6"/>
          </a:solidFill>
          <a:ln/>
        </p:spPr>
      </p:sp>
      <p:sp>
        <p:nvSpPr>
          <p:cNvPr id="18" name="Shape 15"/>
          <p:cNvSpPr/>
          <p:nvPr/>
        </p:nvSpPr>
        <p:spPr>
          <a:xfrm>
            <a:off x="9524048" y="6591002"/>
            <a:ext cx="388739" cy="388739"/>
          </a:xfrm>
          <a:prstGeom prst="roundRect">
            <a:avLst>
              <a:gd name="adj" fmla="val 20006"/>
            </a:avLst>
          </a:prstGeom>
          <a:solidFill>
            <a:srgbClr val="EBE2E0"/>
          </a:solidFill>
          <a:ln w="7620">
            <a:solidFill>
              <a:srgbClr val="D1C8C6"/>
            </a:solidFill>
            <a:prstDash val="solid"/>
          </a:ln>
        </p:spPr>
      </p:sp>
      <p:sp>
        <p:nvSpPr>
          <p:cNvPr id="19" name="Text 16"/>
          <p:cNvSpPr/>
          <p:nvPr/>
        </p:nvSpPr>
        <p:spPr>
          <a:xfrm>
            <a:off x="9655135" y="6655772"/>
            <a:ext cx="126563" cy="259199"/>
          </a:xfrm>
          <a:prstGeom prst="rect">
            <a:avLst/>
          </a:prstGeom>
          <a:noFill/>
          <a:ln/>
        </p:spPr>
        <p:txBody>
          <a:bodyPr wrap="none" rtlCol="0" anchor="t"/>
          <a:lstStyle/>
          <a:p>
            <a:pPr marL="0" indent="0" algn="ctr">
              <a:lnSpc>
                <a:spcPts val="2041"/>
              </a:lnSpc>
              <a:buNone/>
            </a:pPr>
            <a:r>
              <a:rPr lang="en-US" sz="2041" b="1" dirty="0">
                <a:solidFill>
                  <a:srgbClr val="443728"/>
                </a:solidFill>
                <a:latin typeface="Crimson Pro" pitchFamily="34" charset="0"/>
                <a:ea typeface="Crimson Pro" pitchFamily="34" charset="-122"/>
                <a:cs typeface="Crimson Pro" pitchFamily="34" charset="-120"/>
              </a:rPr>
              <a:t>3</a:t>
            </a:r>
            <a:endParaRPr lang="en-US" sz="2041" dirty="0"/>
          </a:p>
        </p:txBody>
      </p:sp>
      <p:sp>
        <p:nvSpPr>
          <p:cNvPr id="20" name="Text 17"/>
          <p:cNvSpPr/>
          <p:nvPr/>
        </p:nvSpPr>
        <p:spPr>
          <a:xfrm>
            <a:off x="8638223" y="3974783"/>
            <a:ext cx="2160270" cy="269915"/>
          </a:xfrm>
          <a:prstGeom prst="rect">
            <a:avLst/>
          </a:prstGeom>
          <a:noFill/>
          <a:ln/>
        </p:spPr>
        <p:txBody>
          <a:bodyPr wrap="none" rtlCol="0" anchor="t"/>
          <a:lstStyle/>
          <a:p>
            <a:pPr marL="0" indent="0" algn="ctr">
              <a:lnSpc>
                <a:spcPts val="2126"/>
              </a:lnSpc>
              <a:buNone/>
            </a:pPr>
            <a:r>
              <a:rPr lang="en-US" sz="1701" b="1" dirty="0">
                <a:solidFill>
                  <a:srgbClr val="443728"/>
                </a:solidFill>
                <a:latin typeface="Crimson Pro" pitchFamily="34" charset="0"/>
                <a:ea typeface="Crimson Pro" pitchFamily="34" charset="-122"/>
                <a:cs typeface="Crimson Pro" pitchFamily="34" charset="-120"/>
              </a:rPr>
              <a:t>Distrugerea Cartaginei</a:t>
            </a:r>
            <a:endParaRPr lang="en-US" sz="1701" dirty="0"/>
          </a:p>
        </p:txBody>
      </p:sp>
      <p:sp>
        <p:nvSpPr>
          <p:cNvPr id="21" name="Text 18"/>
          <p:cNvSpPr/>
          <p:nvPr/>
        </p:nvSpPr>
        <p:spPr>
          <a:xfrm>
            <a:off x="7574280" y="4348282"/>
            <a:ext cx="4288274" cy="1659493"/>
          </a:xfrm>
          <a:prstGeom prst="rect">
            <a:avLst/>
          </a:prstGeom>
          <a:noFill/>
          <a:ln/>
        </p:spPr>
        <p:txBody>
          <a:bodyPr wrap="square" rtlCol="0" anchor="t"/>
          <a:lstStyle/>
          <a:p>
            <a:pPr marL="0" indent="0" algn="ctr">
              <a:lnSpc>
                <a:spcPts val="2177"/>
              </a:lnSpc>
              <a:buNone/>
            </a:pPr>
            <a:r>
              <a:rPr lang="en-US" sz="1361" dirty="0">
                <a:solidFill>
                  <a:srgbClr val="443728"/>
                </a:solidFill>
                <a:latin typeface="Open Sans" pitchFamily="34" charset="0"/>
                <a:ea typeface="Open Sans" pitchFamily="34" charset="-122"/>
                <a:cs typeface="Open Sans" pitchFamily="34" charset="-120"/>
              </a:rPr>
              <a:t>După Al Treilea Război Punic, Roma a decis să distrugă definitiv Cartagina, oraș pe care îl considera o amenințare perpetuă. În anul 146 î.Hr., Roma a cucerit și distrus Cartagina, eliminând astfel un rival important și consolidându-și hegemonia în întreaga regiune a Mării Mediterane.</a:t>
            </a:r>
            <a:endParaRPr lang="en-US" sz="136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9359979" y="1688783"/>
            <a:ext cx="5054322" cy="4852035"/>
          </a:xfrm>
          <a:prstGeom prst="rect">
            <a:avLst/>
          </a:prstGeom>
        </p:spPr>
      </p:pic>
      <p:sp>
        <p:nvSpPr>
          <p:cNvPr id="6" name="Text 2"/>
          <p:cNvSpPr/>
          <p:nvPr/>
        </p:nvSpPr>
        <p:spPr>
          <a:xfrm>
            <a:off x="604837" y="845344"/>
            <a:ext cx="7934325" cy="1080135"/>
          </a:xfrm>
          <a:prstGeom prst="rect">
            <a:avLst/>
          </a:prstGeom>
          <a:noFill/>
          <a:ln/>
        </p:spPr>
        <p:txBody>
          <a:bodyPr wrap="square" rtlCol="0" anchor="t"/>
          <a:lstStyle/>
          <a:p>
            <a:pPr marL="0" indent="0" algn="ctr">
              <a:lnSpc>
                <a:spcPts val="4253"/>
              </a:lnSpc>
              <a:buNone/>
            </a:pPr>
            <a:r>
              <a:rPr lang="en-US" sz="3402" b="1" dirty="0">
                <a:solidFill>
                  <a:srgbClr val="443728"/>
                </a:solidFill>
                <a:latin typeface="Crimson Pro" pitchFamily="34" charset="0"/>
                <a:ea typeface="Crimson Pro" pitchFamily="34" charset="-122"/>
                <a:cs typeface="Crimson Pro" pitchFamily="34" charset="-120"/>
              </a:rPr>
              <a:t>Războaiele dacice și extinderea granițelor Imperiului Roman</a:t>
            </a:r>
            <a:endParaRPr lang="en-US" sz="3402" dirty="0"/>
          </a:p>
        </p:txBody>
      </p:sp>
      <p:pic>
        <p:nvPicPr>
          <p:cNvPr id="7" name="Image 2" descr="preencoded.png"/>
          <p:cNvPicPr>
            <a:picLocks noChangeAspect="1"/>
          </p:cNvPicPr>
          <p:nvPr/>
        </p:nvPicPr>
        <p:blipFill>
          <a:blip r:embed="rId5"/>
          <a:stretch>
            <a:fillRect/>
          </a:stretch>
        </p:blipFill>
        <p:spPr>
          <a:xfrm>
            <a:off x="604837" y="2184678"/>
            <a:ext cx="864037" cy="1548765"/>
          </a:xfrm>
          <a:prstGeom prst="rect">
            <a:avLst/>
          </a:prstGeom>
        </p:spPr>
      </p:pic>
      <p:sp>
        <p:nvSpPr>
          <p:cNvPr id="8" name="Text 3"/>
          <p:cNvSpPr/>
          <p:nvPr/>
        </p:nvSpPr>
        <p:spPr>
          <a:xfrm>
            <a:off x="1728073" y="2357438"/>
            <a:ext cx="2160270" cy="269915"/>
          </a:xfrm>
          <a:prstGeom prst="rect">
            <a:avLst/>
          </a:prstGeom>
          <a:noFill/>
          <a:ln/>
        </p:spPr>
        <p:txBody>
          <a:bodyPr wrap="none" rtlCol="0" anchor="t"/>
          <a:lstStyle/>
          <a:p>
            <a:pPr marL="0" indent="0" algn="l">
              <a:lnSpc>
                <a:spcPts val="2126"/>
              </a:lnSpc>
              <a:buNone/>
            </a:pPr>
            <a:r>
              <a:rPr lang="en-US" sz="1701" b="1" dirty="0">
                <a:solidFill>
                  <a:srgbClr val="443728"/>
                </a:solidFill>
                <a:latin typeface="Crimson Pro" pitchFamily="34" charset="0"/>
                <a:ea typeface="Crimson Pro" pitchFamily="34" charset="-122"/>
                <a:cs typeface="Crimson Pro" pitchFamily="34" charset="-120"/>
              </a:rPr>
              <a:t>Campania lui Traian</a:t>
            </a:r>
            <a:endParaRPr lang="en-US" sz="1701" dirty="0"/>
          </a:p>
        </p:txBody>
      </p:sp>
      <p:sp>
        <p:nvSpPr>
          <p:cNvPr id="9" name="Text 4"/>
          <p:cNvSpPr/>
          <p:nvPr/>
        </p:nvSpPr>
        <p:spPr>
          <a:xfrm>
            <a:off x="1728073" y="2730937"/>
            <a:ext cx="6811089" cy="829747"/>
          </a:xfrm>
          <a:prstGeom prst="rect">
            <a:avLst/>
          </a:prstGeom>
          <a:noFill/>
          <a:ln/>
        </p:spPr>
        <p:txBody>
          <a:bodyPr wrap="square" rtlCol="0" anchor="t"/>
          <a:lstStyle/>
          <a:p>
            <a:pPr marL="0" indent="0" algn="l">
              <a:lnSpc>
                <a:spcPts val="2177"/>
              </a:lnSpc>
              <a:buNone/>
            </a:pPr>
            <a:r>
              <a:rPr lang="en-US" sz="1361" dirty="0">
                <a:solidFill>
                  <a:srgbClr val="443728"/>
                </a:solidFill>
                <a:latin typeface="Open Sans" pitchFamily="34" charset="0"/>
                <a:ea typeface="Open Sans" pitchFamily="34" charset="-122"/>
                <a:cs typeface="Open Sans" pitchFamily="34" charset="-120"/>
              </a:rPr>
              <a:t>În timpul domniei împăratului Traian, Roma s-a implicat într-o serie de conflicte cu triburile dacice, conduse de regele Decebal. Aceste războaie dacice s-au soldat cu cucerirea Daciei și extinderea granițelor Imperiului Roman până la Marea Neagră.</a:t>
            </a:r>
            <a:endParaRPr lang="en-US" sz="1361" dirty="0"/>
          </a:p>
        </p:txBody>
      </p:sp>
      <p:pic>
        <p:nvPicPr>
          <p:cNvPr id="10" name="Image 3" descr="preencoded.png"/>
          <p:cNvPicPr>
            <a:picLocks noChangeAspect="1"/>
          </p:cNvPicPr>
          <p:nvPr/>
        </p:nvPicPr>
        <p:blipFill>
          <a:blip r:embed="rId6"/>
          <a:stretch>
            <a:fillRect/>
          </a:stretch>
        </p:blipFill>
        <p:spPr>
          <a:xfrm>
            <a:off x="604837" y="3733443"/>
            <a:ext cx="864037" cy="1825347"/>
          </a:xfrm>
          <a:prstGeom prst="rect">
            <a:avLst/>
          </a:prstGeom>
        </p:spPr>
      </p:pic>
      <p:sp>
        <p:nvSpPr>
          <p:cNvPr id="11" name="Text 5"/>
          <p:cNvSpPr/>
          <p:nvPr/>
        </p:nvSpPr>
        <p:spPr>
          <a:xfrm>
            <a:off x="1728073" y="3906203"/>
            <a:ext cx="2160270" cy="269915"/>
          </a:xfrm>
          <a:prstGeom prst="rect">
            <a:avLst/>
          </a:prstGeom>
          <a:noFill/>
          <a:ln/>
        </p:spPr>
        <p:txBody>
          <a:bodyPr wrap="none" rtlCol="0" anchor="t"/>
          <a:lstStyle/>
          <a:p>
            <a:pPr marL="0" indent="0" algn="l">
              <a:lnSpc>
                <a:spcPts val="2126"/>
              </a:lnSpc>
              <a:buNone/>
            </a:pPr>
            <a:r>
              <a:rPr lang="en-US" sz="1701" b="1" dirty="0">
                <a:solidFill>
                  <a:srgbClr val="443728"/>
                </a:solidFill>
                <a:latin typeface="Crimson Pro" pitchFamily="34" charset="0"/>
                <a:ea typeface="Crimson Pro" pitchFamily="34" charset="-122"/>
                <a:cs typeface="Crimson Pro" pitchFamily="34" charset="-120"/>
              </a:rPr>
              <a:t>Importanța strategică</a:t>
            </a:r>
            <a:endParaRPr lang="en-US" sz="1701" dirty="0"/>
          </a:p>
        </p:txBody>
      </p:sp>
      <p:sp>
        <p:nvSpPr>
          <p:cNvPr id="12" name="Text 6"/>
          <p:cNvSpPr/>
          <p:nvPr/>
        </p:nvSpPr>
        <p:spPr>
          <a:xfrm>
            <a:off x="1728073" y="4279702"/>
            <a:ext cx="6811089" cy="1106329"/>
          </a:xfrm>
          <a:prstGeom prst="rect">
            <a:avLst/>
          </a:prstGeom>
          <a:noFill/>
          <a:ln/>
        </p:spPr>
        <p:txBody>
          <a:bodyPr wrap="square" rtlCol="0" anchor="t"/>
          <a:lstStyle/>
          <a:p>
            <a:pPr marL="0" indent="0" algn="l">
              <a:lnSpc>
                <a:spcPts val="2177"/>
              </a:lnSpc>
              <a:buNone/>
            </a:pPr>
            <a:r>
              <a:rPr lang="en-US" sz="1361" dirty="0">
                <a:solidFill>
                  <a:srgbClr val="443728"/>
                </a:solidFill>
                <a:latin typeface="Open Sans" pitchFamily="34" charset="0"/>
                <a:ea typeface="Open Sans" pitchFamily="34" charset="-122"/>
                <a:cs typeface="Open Sans" pitchFamily="34" charset="-120"/>
              </a:rPr>
              <a:t>Cucerirea Daciei a fost esențială pentru Roma, deoarece a permis controlul asupra unor importante resurse naturale, cum ar fi aurul și argintul, și a consolidat granițele imperiului în regiunea Dunării. Totodată, Dacia a devenit o provincie prosperă, integrată în sistemul economic și administrativ roman.</a:t>
            </a:r>
            <a:endParaRPr lang="en-US" sz="1361" dirty="0"/>
          </a:p>
        </p:txBody>
      </p:sp>
      <p:pic>
        <p:nvPicPr>
          <p:cNvPr id="13" name="Image 4" descr="preencoded.png"/>
          <p:cNvPicPr>
            <a:picLocks noChangeAspect="1"/>
          </p:cNvPicPr>
          <p:nvPr/>
        </p:nvPicPr>
        <p:blipFill>
          <a:blip r:embed="rId7"/>
          <a:stretch>
            <a:fillRect/>
          </a:stretch>
        </p:blipFill>
        <p:spPr>
          <a:xfrm>
            <a:off x="604837" y="5558790"/>
            <a:ext cx="864037" cy="1825347"/>
          </a:xfrm>
          <a:prstGeom prst="rect">
            <a:avLst/>
          </a:prstGeom>
        </p:spPr>
      </p:pic>
      <p:sp>
        <p:nvSpPr>
          <p:cNvPr id="14" name="Text 7"/>
          <p:cNvSpPr/>
          <p:nvPr/>
        </p:nvSpPr>
        <p:spPr>
          <a:xfrm>
            <a:off x="1728073" y="5731550"/>
            <a:ext cx="2160270" cy="269915"/>
          </a:xfrm>
          <a:prstGeom prst="rect">
            <a:avLst/>
          </a:prstGeom>
          <a:noFill/>
          <a:ln/>
        </p:spPr>
        <p:txBody>
          <a:bodyPr wrap="none" rtlCol="0" anchor="t"/>
          <a:lstStyle/>
          <a:p>
            <a:pPr marL="0" indent="0" algn="l">
              <a:lnSpc>
                <a:spcPts val="2126"/>
              </a:lnSpc>
              <a:buNone/>
            </a:pPr>
            <a:r>
              <a:rPr lang="en-US" sz="1701" b="1" dirty="0">
                <a:solidFill>
                  <a:srgbClr val="443728"/>
                </a:solidFill>
                <a:latin typeface="Crimson Pro" pitchFamily="34" charset="0"/>
                <a:ea typeface="Crimson Pro" pitchFamily="34" charset="-122"/>
                <a:cs typeface="Crimson Pro" pitchFamily="34" charset="-120"/>
              </a:rPr>
              <a:t>Extinderea Imperiului</a:t>
            </a:r>
            <a:endParaRPr lang="en-US" sz="1701" dirty="0"/>
          </a:p>
        </p:txBody>
      </p:sp>
      <p:sp>
        <p:nvSpPr>
          <p:cNvPr id="15" name="Text 8"/>
          <p:cNvSpPr/>
          <p:nvPr/>
        </p:nvSpPr>
        <p:spPr>
          <a:xfrm>
            <a:off x="1728073" y="6105049"/>
            <a:ext cx="6811089" cy="1106329"/>
          </a:xfrm>
          <a:prstGeom prst="rect">
            <a:avLst/>
          </a:prstGeom>
          <a:noFill/>
          <a:ln/>
        </p:spPr>
        <p:txBody>
          <a:bodyPr wrap="square" rtlCol="0" anchor="t"/>
          <a:lstStyle/>
          <a:p>
            <a:pPr marL="0" indent="0" algn="l">
              <a:lnSpc>
                <a:spcPts val="2177"/>
              </a:lnSpc>
              <a:buNone/>
            </a:pPr>
            <a:r>
              <a:rPr lang="en-US" sz="1361" dirty="0">
                <a:solidFill>
                  <a:srgbClr val="443728"/>
                </a:solidFill>
                <a:latin typeface="Open Sans" pitchFamily="34" charset="0"/>
                <a:ea typeface="Open Sans" pitchFamily="34" charset="-122"/>
                <a:cs typeface="Open Sans" pitchFamily="34" charset="-120"/>
              </a:rPr>
              <a:t>Victoriile împotriva dacilor au marcat un moment cheie în expansiunea Imperiului Roman, care a ajuns să se întindă de la Oceanul Atlantic până la Marea Neagră. Această extindere teritorială a permis Romei să își consolideze puterea și să își impună influența în întreaga regiune a Europei.</a:t>
            </a:r>
            <a:endParaRPr lang="en-US" sz="136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pic>
        <p:nvPicPr>
          <p:cNvPr id="5" name="Image 1" descr="preencoded.png"/>
          <p:cNvPicPr>
            <a:picLocks noChangeAspect="1"/>
          </p:cNvPicPr>
          <p:nvPr/>
        </p:nvPicPr>
        <p:blipFill rotWithShape="1">
          <a:blip r:embed="rId4"/>
          <a:srcRect t="4427"/>
          <a:stretch/>
        </p:blipFill>
        <p:spPr>
          <a:xfrm>
            <a:off x="9359979" y="2460170"/>
            <a:ext cx="5054322" cy="3469975"/>
          </a:xfrm>
          <a:prstGeom prst="rect">
            <a:avLst/>
          </a:prstGeom>
        </p:spPr>
      </p:pic>
      <p:sp>
        <p:nvSpPr>
          <p:cNvPr id="6" name="Text 2"/>
          <p:cNvSpPr/>
          <p:nvPr/>
        </p:nvSpPr>
        <p:spPr>
          <a:xfrm>
            <a:off x="604837" y="788075"/>
            <a:ext cx="7934325" cy="1080135"/>
          </a:xfrm>
          <a:prstGeom prst="rect">
            <a:avLst/>
          </a:prstGeom>
          <a:noFill/>
          <a:ln/>
        </p:spPr>
        <p:txBody>
          <a:bodyPr wrap="square" rtlCol="0" anchor="t"/>
          <a:lstStyle/>
          <a:p>
            <a:pPr marL="0" indent="0" algn="ctr">
              <a:lnSpc>
                <a:spcPts val="4253"/>
              </a:lnSpc>
              <a:buNone/>
            </a:pPr>
            <a:r>
              <a:rPr lang="en-US" sz="3402" b="1" dirty="0">
                <a:solidFill>
                  <a:srgbClr val="443728"/>
                </a:solidFill>
                <a:latin typeface="Crimson Pro" pitchFamily="34" charset="0"/>
                <a:ea typeface="Crimson Pro" pitchFamily="34" charset="-122"/>
                <a:cs typeface="Crimson Pro" pitchFamily="34" charset="-120"/>
              </a:rPr>
              <a:t>Războaiele civile și ascensiunea Imperiului Roman</a:t>
            </a:r>
            <a:endParaRPr lang="en-US" sz="3402" dirty="0"/>
          </a:p>
        </p:txBody>
      </p:sp>
      <p:sp>
        <p:nvSpPr>
          <p:cNvPr id="7" name="Shape 3"/>
          <p:cNvSpPr/>
          <p:nvPr/>
        </p:nvSpPr>
        <p:spPr>
          <a:xfrm>
            <a:off x="604837" y="2127409"/>
            <a:ext cx="7934325" cy="1564005"/>
          </a:xfrm>
          <a:prstGeom prst="roundRect">
            <a:avLst>
              <a:gd name="adj" fmla="val 4972"/>
            </a:avLst>
          </a:prstGeom>
          <a:solidFill>
            <a:srgbClr val="EBE2E0"/>
          </a:solidFill>
          <a:ln w="7620">
            <a:solidFill>
              <a:srgbClr val="D1C8C6"/>
            </a:solidFill>
            <a:prstDash val="solid"/>
          </a:ln>
        </p:spPr>
      </p:sp>
      <p:sp>
        <p:nvSpPr>
          <p:cNvPr id="8" name="Text 4"/>
          <p:cNvSpPr/>
          <p:nvPr/>
        </p:nvSpPr>
        <p:spPr>
          <a:xfrm>
            <a:off x="785217" y="2307788"/>
            <a:ext cx="2295882" cy="269915"/>
          </a:xfrm>
          <a:prstGeom prst="rect">
            <a:avLst/>
          </a:prstGeom>
          <a:noFill/>
          <a:ln/>
        </p:spPr>
        <p:txBody>
          <a:bodyPr wrap="none" rtlCol="0" anchor="t"/>
          <a:lstStyle/>
          <a:p>
            <a:pPr marL="0" indent="0">
              <a:lnSpc>
                <a:spcPts val="2126"/>
              </a:lnSpc>
              <a:buNone/>
            </a:pPr>
            <a:r>
              <a:rPr lang="en-US" sz="1701" b="1" dirty="0">
                <a:solidFill>
                  <a:srgbClr val="443728"/>
                </a:solidFill>
                <a:latin typeface="Crimson Pro" pitchFamily="34" charset="0"/>
                <a:ea typeface="Crimson Pro" pitchFamily="34" charset="-122"/>
                <a:cs typeface="Crimson Pro" pitchFamily="34" charset="-120"/>
              </a:rPr>
              <a:t>Ascensiunea lui Octavian</a:t>
            </a:r>
            <a:endParaRPr lang="en-US" sz="1701" dirty="0"/>
          </a:p>
        </p:txBody>
      </p:sp>
      <p:sp>
        <p:nvSpPr>
          <p:cNvPr id="9" name="Text 5"/>
          <p:cNvSpPr/>
          <p:nvPr/>
        </p:nvSpPr>
        <p:spPr>
          <a:xfrm>
            <a:off x="785217" y="2681288"/>
            <a:ext cx="7573566" cy="829747"/>
          </a:xfrm>
          <a:prstGeom prst="rect">
            <a:avLst/>
          </a:prstGeom>
          <a:noFill/>
          <a:ln/>
        </p:spPr>
        <p:txBody>
          <a:bodyPr wrap="square" rtlCol="0" anchor="t"/>
          <a:lstStyle/>
          <a:p>
            <a:pPr marL="0" indent="0">
              <a:lnSpc>
                <a:spcPts val="2177"/>
              </a:lnSpc>
              <a:buNone/>
            </a:pPr>
            <a:r>
              <a:rPr lang="en-US" sz="1361" dirty="0">
                <a:solidFill>
                  <a:srgbClr val="443728"/>
                </a:solidFill>
                <a:latin typeface="Open Sans" pitchFamily="34" charset="0"/>
                <a:ea typeface="Open Sans" pitchFamily="34" charset="-122"/>
                <a:cs typeface="Open Sans" pitchFamily="34" charset="-120"/>
              </a:rPr>
              <a:t>După asasinarea lui Iulius Cezar, Roma a fost marcată de o perioadă tulbure de războaie civile. În cele din urmă, Octavian, nepotul lui Cezar, a ieșit învingător, devenind primul împărat al Romei sub numele de Augustus. Această victorie a pus bazele Imperiului Roman.</a:t>
            </a:r>
            <a:endParaRPr lang="en-US" sz="1361" dirty="0"/>
          </a:p>
        </p:txBody>
      </p:sp>
      <p:sp>
        <p:nvSpPr>
          <p:cNvPr id="10" name="Shape 6"/>
          <p:cNvSpPr/>
          <p:nvPr/>
        </p:nvSpPr>
        <p:spPr>
          <a:xfrm>
            <a:off x="604837" y="3864173"/>
            <a:ext cx="7934325" cy="1564005"/>
          </a:xfrm>
          <a:prstGeom prst="roundRect">
            <a:avLst>
              <a:gd name="adj" fmla="val 4972"/>
            </a:avLst>
          </a:prstGeom>
          <a:solidFill>
            <a:srgbClr val="EBE2E0"/>
          </a:solidFill>
          <a:ln w="7620">
            <a:solidFill>
              <a:srgbClr val="D1C8C6"/>
            </a:solidFill>
            <a:prstDash val="solid"/>
          </a:ln>
        </p:spPr>
      </p:sp>
      <p:sp>
        <p:nvSpPr>
          <p:cNvPr id="11" name="Text 7"/>
          <p:cNvSpPr/>
          <p:nvPr/>
        </p:nvSpPr>
        <p:spPr>
          <a:xfrm>
            <a:off x="785217" y="4044553"/>
            <a:ext cx="2822972" cy="269915"/>
          </a:xfrm>
          <a:prstGeom prst="rect">
            <a:avLst/>
          </a:prstGeom>
          <a:noFill/>
          <a:ln/>
        </p:spPr>
        <p:txBody>
          <a:bodyPr wrap="none" rtlCol="0" anchor="t"/>
          <a:lstStyle/>
          <a:p>
            <a:pPr marL="0" indent="0">
              <a:lnSpc>
                <a:spcPts val="2126"/>
              </a:lnSpc>
              <a:buNone/>
            </a:pPr>
            <a:r>
              <a:rPr lang="en-US" sz="1701" b="1" dirty="0">
                <a:solidFill>
                  <a:srgbClr val="443728"/>
                </a:solidFill>
                <a:latin typeface="Crimson Pro" pitchFamily="34" charset="0"/>
                <a:ea typeface="Crimson Pro" pitchFamily="34" charset="-122"/>
                <a:cs typeface="Crimson Pro" pitchFamily="34" charset="-120"/>
              </a:rPr>
              <a:t>Dominația Claudio-Flavienilor</a:t>
            </a:r>
            <a:endParaRPr lang="en-US" sz="1701" dirty="0"/>
          </a:p>
        </p:txBody>
      </p:sp>
      <p:sp>
        <p:nvSpPr>
          <p:cNvPr id="12" name="Text 8"/>
          <p:cNvSpPr/>
          <p:nvPr/>
        </p:nvSpPr>
        <p:spPr>
          <a:xfrm>
            <a:off x="785217" y="4418052"/>
            <a:ext cx="7573566" cy="829747"/>
          </a:xfrm>
          <a:prstGeom prst="rect">
            <a:avLst/>
          </a:prstGeom>
          <a:noFill/>
          <a:ln/>
        </p:spPr>
        <p:txBody>
          <a:bodyPr wrap="square" rtlCol="0" anchor="t"/>
          <a:lstStyle/>
          <a:p>
            <a:pPr marL="0" indent="0">
              <a:lnSpc>
                <a:spcPts val="2177"/>
              </a:lnSpc>
              <a:buNone/>
            </a:pPr>
            <a:r>
              <a:rPr lang="en-US" sz="1361" dirty="0">
                <a:solidFill>
                  <a:srgbClr val="443728"/>
                </a:solidFill>
                <a:latin typeface="Open Sans" pitchFamily="34" charset="0"/>
                <a:ea typeface="Open Sans" pitchFamily="34" charset="-122"/>
                <a:cs typeface="Open Sans" pitchFamily="34" charset="-120"/>
              </a:rPr>
              <a:t>Dinastia Claudio-Flavienilor, care a urmat după Octavian, a consolidat autoritatea și puterea imperială. Împărați precum Claudiu, Nero și Vespasian au condus Roma într-o perioadă de relativa stabilitate politică și economică, în timp ce extindeau teritoriile imperiului.</a:t>
            </a:r>
            <a:endParaRPr lang="en-US" sz="1361" dirty="0"/>
          </a:p>
        </p:txBody>
      </p:sp>
      <p:sp>
        <p:nvSpPr>
          <p:cNvPr id="13" name="Shape 9"/>
          <p:cNvSpPr/>
          <p:nvPr/>
        </p:nvSpPr>
        <p:spPr>
          <a:xfrm>
            <a:off x="604837" y="5600938"/>
            <a:ext cx="7934325" cy="1840587"/>
          </a:xfrm>
          <a:prstGeom prst="roundRect">
            <a:avLst>
              <a:gd name="adj" fmla="val 4225"/>
            </a:avLst>
          </a:prstGeom>
          <a:solidFill>
            <a:srgbClr val="EBE2E0"/>
          </a:solidFill>
          <a:ln w="7620">
            <a:solidFill>
              <a:srgbClr val="D1C8C6"/>
            </a:solidFill>
            <a:prstDash val="solid"/>
          </a:ln>
        </p:spPr>
      </p:sp>
      <p:sp>
        <p:nvSpPr>
          <p:cNvPr id="14" name="Text 10"/>
          <p:cNvSpPr/>
          <p:nvPr/>
        </p:nvSpPr>
        <p:spPr>
          <a:xfrm>
            <a:off x="785217" y="5781318"/>
            <a:ext cx="2196822" cy="269915"/>
          </a:xfrm>
          <a:prstGeom prst="rect">
            <a:avLst/>
          </a:prstGeom>
          <a:noFill/>
          <a:ln/>
        </p:spPr>
        <p:txBody>
          <a:bodyPr wrap="none" rtlCol="0" anchor="t"/>
          <a:lstStyle/>
          <a:p>
            <a:pPr marL="0" indent="0">
              <a:lnSpc>
                <a:spcPts val="2126"/>
              </a:lnSpc>
              <a:buNone/>
            </a:pPr>
            <a:r>
              <a:rPr lang="en-US" sz="1701" b="1" dirty="0">
                <a:solidFill>
                  <a:srgbClr val="443728"/>
                </a:solidFill>
                <a:latin typeface="Crimson Pro" pitchFamily="34" charset="0"/>
                <a:ea typeface="Crimson Pro" pitchFamily="34" charset="-122"/>
                <a:cs typeface="Crimson Pro" pitchFamily="34" charset="-120"/>
              </a:rPr>
              <a:t>Criza Secolului al III-lea</a:t>
            </a:r>
            <a:endParaRPr lang="en-US" sz="1701" dirty="0"/>
          </a:p>
        </p:txBody>
      </p:sp>
      <p:sp>
        <p:nvSpPr>
          <p:cNvPr id="15" name="Text 11"/>
          <p:cNvSpPr/>
          <p:nvPr/>
        </p:nvSpPr>
        <p:spPr>
          <a:xfrm>
            <a:off x="785217" y="6154817"/>
            <a:ext cx="7573566" cy="1106329"/>
          </a:xfrm>
          <a:prstGeom prst="rect">
            <a:avLst/>
          </a:prstGeom>
          <a:noFill/>
          <a:ln/>
        </p:spPr>
        <p:txBody>
          <a:bodyPr wrap="square" rtlCol="0" anchor="t"/>
          <a:lstStyle/>
          <a:p>
            <a:pPr marL="0" indent="0">
              <a:lnSpc>
                <a:spcPts val="2177"/>
              </a:lnSpc>
              <a:buNone/>
            </a:pPr>
            <a:r>
              <a:rPr lang="en-US" sz="1361" dirty="0">
                <a:solidFill>
                  <a:srgbClr val="443728"/>
                </a:solidFill>
                <a:latin typeface="Open Sans" pitchFamily="34" charset="0"/>
                <a:ea typeface="Open Sans" pitchFamily="34" charset="-122"/>
                <a:cs typeface="Open Sans" pitchFamily="34" charset="-120"/>
              </a:rPr>
              <a:t>Ulterior, Imperiul Roman a trecut printr-o perioadă de turbulențe și instabilitate politică cunoscută sub numele de Criza Secolului al III-lea. Uzurpările, războaiele civile și invaziile barbare au amenințat integritatea teritorială a imperiului, pregătind terenul pentru declinul și căderea Romei de Apus.</a:t>
            </a:r>
            <a:endParaRPr lang="en-US" sz="136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sp>
        <p:nvSpPr>
          <p:cNvPr id="4" name="Text 2"/>
          <p:cNvSpPr/>
          <p:nvPr/>
        </p:nvSpPr>
        <p:spPr>
          <a:xfrm>
            <a:off x="1226106" y="792361"/>
            <a:ext cx="12178189" cy="1393269"/>
          </a:xfrm>
          <a:prstGeom prst="rect">
            <a:avLst/>
          </a:prstGeom>
          <a:noFill/>
          <a:ln/>
        </p:spPr>
        <p:txBody>
          <a:bodyPr wrap="square" rtlCol="0" anchor="t"/>
          <a:lstStyle/>
          <a:p>
            <a:pPr marL="0" indent="0" algn="ctr">
              <a:lnSpc>
                <a:spcPts val="5486"/>
              </a:lnSpc>
              <a:buNone/>
            </a:pPr>
            <a:r>
              <a:rPr lang="en-US" sz="4389" b="1" dirty="0">
                <a:solidFill>
                  <a:srgbClr val="443728"/>
                </a:solidFill>
                <a:latin typeface="Crimson Pro" pitchFamily="34" charset="0"/>
                <a:ea typeface="Crimson Pro" pitchFamily="34" charset="-122"/>
                <a:cs typeface="Crimson Pro" pitchFamily="34" charset="-120"/>
              </a:rPr>
              <a:t>Organizarea statului roman: administrație, armată și drept</a:t>
            </a:r>
            <a:endParaRPr lang="en-US" sz="4389" dirty="0"/>
          </a:p>
        </p:txBody>
      </p:sp>
      <p:sp>
        <p:nvSpPr>
          <p:cNvPr id="5" name="Text 3"/>
          <p:cNvSpPr/>
          <p:nvPr/>
        </p:nvSpPr>
        <p:spPr>
          <a:xfrm>
            <a:off x="1226106" y="2742843"/>
            <a:ext cx="2786777" cy="348377"/>
          </a:xfrm>
          <a:prstGeom prst="rect">
            <a:avLst/>
          </a:prstGeom>
          <a:noFill/>
          <a:ln/>
        </p:spPr>
        <p:txBody>
          <a:bodyPr wrap="none" rtlCol="0" anchor="t"/>
          <a:lstStyle/>
          <a:p>
            <a:pPr marL="0" indent="0">
              <a:lnSpc>
                <a:spcPts val="2743"/>
              </a:lnSpc>
              <a:buNone/>
            </a:pPr>
            <a:r>
              <a:rPr lang="en-US" sz="2194" b="1" dirty="0">
                <a:solidFill>
                  <a:srgbClr val="443728"/>
                </a:solidFill>
                <a:latin typeface="Crimson Pro" pitchFamily="34" charset="0"/>
                <a:ea typeface="Crimson Pro" pitchFamily="34" charset="-122"/>
                <a:cs typeface="Crimson Pro" pitchFamily="34" charset="-120"/>
              </a:rPr>
              <a:t>Administrația Romei</a:t>
            </a:r>
            <a:endParaRPr lang="en-US" sz="2194" dirty="0"/>
          </a:p>
        </p:txBody>
      </p:sp>
      <p:sp>
        <p:nvSpPr>
          <p:cNvPr id="6" name="Text 4"/>
          <p:cNvSpPr/>
          <p:nvPr/>
        </p:nvSpPr>
        <p:spPr>
          <a:xfrm>
            <a:off x="1226106" y="3314105"/>
            <a:ext cx="3696295" cy="3922514"/>
          </a:xfrm>
          <a:prstGeom prst="rect">
            <a:avLst/>
          </a:prstGeom>
          <a:noFill/>
          <a:ln/>
        </p:spPr>
        <p:txBody>
          <a:bodyPr wrap="square" rtlCol="0" anchor="t"/>
          <a:lstStyle/>
          <a:p>
            <a:pPr marL="0" indent="0">
              <a:lnSpc>
                <a:spcPts val="2809"/>
              </a:lnSpc>
              <a:buNone/>
            </a:pPr>
            <a:r>
              <a:rPr lang="en-US" sz="1755" dirty="0">
                <a:solidFill>
                  <a:srgbClr val="443728"/>
                </a:solidFill>
                <a:latin typeface="Open Sans" pitchFamily="34" charset="0"/>
                <a:ea typeface="Open Sans" pitchFamily="34" charset="-122"/>
                <a:cs typeface="Open Sans" pitchFamily="34" charset="-120"/>
              </a:rPr>
              <a:t>Imperiul Roman a dezvoltat o structură administrativă complexă și eficientă, care a permis conducerea și controlul unui vast teritoriu. Provincia, condusă de un guvernator, a reprezentat unitatea de bază a administrației. Totodată, Roma a implementat un sistem organizat de impozite, drumuri și infrastructură publică pentru a menține coeziunea imperiului.</a:t>
            </a:r>
            <a:endParaRPr lang="en-US" sz="1755" dirty="0"/>
          </a:p>
        </p:txBody>
      </p:sp>
      <p:sp>
        <p:nvSpPr>
          <p:cNvPr id="7" name="Text 5"/>
          <p:cNvSpPr/>
          <p:nvPr/>
        </p:nvSpPr>
        <p:spPr>
          <a:xfrm>
            <a:off x="5473898" y="2742843"/>
            <a:ext cx="2786777" cy="348377"/>
          </a:xfrm>
          <a:prstGeom prst="rect">
            <a:avLst/>
          </a:prstGeom>
          <a:noFill/>
          <a:ln/>
        </p:spPr>
        <p:txBody>
          <a:bodyPr wrap="none" rtlCol="0" anchor="t"/>
          <a:lstStyle/>
          <a:p>
            <a:pPr marL="0" indent="0">
              <a:lnSpc>
                <a:spcPts val="2743"/>
              </a:lnSpc>
              <a:buNone/>
            </a:pPr>
            <a:r>
              <a:rPr lang="en-US" sz="2194" b="1" dirty="0">
                <a:solidFill>
                  <a:srgbClr val="443728"/>
                </a:solidFill>
                <a:latin typeface="Crimson Pro" pitchFamily="34" charset="0"/>
                <a:ea typeface="Crimson Pro" pitchFamily="34" charset="-122"/>
                <a:cs typeface="Crimson Pro" pitchFamily="34" charset="-120"/>
              </a:rPr>
              <a:t>Armata Romană</a:t>
            </a:r>
            <a:endParaRPr lang="en-US" sz="2194" dirty="0"/>
          </a:p>
        </p:txBody>
      </p:sp>
      <p:sp>
        <p:nvSpPr>
          <p:cNvPr id="8" name="Text 6"/>
          <p:cNvSpPr/>
          <p:nvPr/>
        </p:nvSpPr>
        <p:spPr>
          <a:xfrm>
            <a:off x="5473898" y="3314105"/>
            <a:ext cx="3696295" cy="3922514"/>
          </a:xfrm>
          <a:prstGeom prst="rect">
            <a:avLst/>
          </a:prstGeom>
          <a:noFill/>
          <a:ln/>
        </p:spPr>
        <p:txBody>
          <a:bodyPr wrap="square" rtlCol="0" anchor="t"/>
          <a:lstStyle/>
          <a:p>
            <a:pPr marL="0" indent="0">
              <a:lnSpc>
                <a:spcPts val="2809"/>
              </a:lnSpc>
              <a:buNone/>
            </a:pPr>
            <a:r>
              <a:rPr lang="en-US" sz="1755" dirty="0">
                <a:solidFill>
                  <a:srgbClr val="443728"/>
                </a:solidFill>
                <a:latin typeface="Open Sans" pitchFamily="34" charset="0"/>
                <a:ea typeface="Open Sans" pitchFamily="34" charset="-122"/>
                <a:cs typeface="Open Sans" pitchFamily="34" charset="-120"/>
              </a:rPr>
              <a:t>Armata a jucat un rol esențial în succesul Imperiului Roman. Legiunile romane, formate din soldați profesioniști și bine echipați, au fost decisive în cucerirea și menținerea controlului asupra teritoriilor. Organizarea militară, disciplina și strategia romană au reprezentat factori-cheie în expansiunea și dominația imperiului.</a:t>
            </a:r>
            <a:endParaRPr lang="en-US" sz="1755" dirty="0"/>
          </a:p>
        </p:txBody>
      </p:sp>
      <p:sp>
        <p:nvSpPr>
          <p:cNvPr id="9" name="Text 7"/>
          <p:cNvSpPr/>
          <p:nvPr/>
        </p:nvSpPr>
        <p:spPr>
          <a:xfrm>
            <a:off x="9721691" y="2742843"/>
            <a:ext cx="2786777" cy="348377"/>
          </a:xfrm>
          <a:prstGeom prst="rect">
            <a:avLst/>
          </a:prstGeom>
          <a:noFill/>
          <a:ln/>
        </p:spPr>
        <p:txBody>
          <a:bodyPr wrap="none" rtlCol="0" anchor="t"/>
          <a:lstStyle/>
          <a:p>
            <a:pPr marL="0" indent="0">
              <a:lnSpc>
                <a:spcPts val="2743"/>
              </a:lnSpc>
              <a:buNone/>
            </a:pPr>
            <a:r>
              <a:rPr lang="en-US" sz="2194" b="1" dirty="0">
                <a:solidFill>
                  <a:srgbClr val="443728"/>
                </a:solidFill>
                <a:latin typeface="Crimson Pro" pitchFamily="34" charset="0"/>
                <a:ea typeface="Crimson Pro" pitchFamily="34" charset="-122"/>
                <a:cs typeface="Crimson Pro" pitchFamily="34" charset="-120"/>
              </a:rPr>
              <a:t>Sistemul Juridic Roman</a:t>
            </a:r>
            <a:endParaRPr lang="en-US" sz="2194" dirty="0"/>
          </a:p>
        </p:txBody>
      </p:sp>
      <p:sp>
        <p:nvSpPr>
          <p:cNvPr id="10" name="Text 8"/>
          <p:cNvSpPr/>
          <p:nvPr/>
        </p:nvSpPr>
        <p:spPr>
          <a:xfrm>
            <a:off x="9721691" y="3314105"/>
            <a:ext cx="3696295" cy="3209330"/>
          </a:xfrm>
          <a:prstGeom prst="rect">
            <a:avLst/>
          </a:prstGeom>
          <a:noFill/>
          <a:ln/>
        </p:spPr>
        <p:txBody>
          <a:bodyPr wrap="square" rtlCol="0" anchor="t"/>
          <a:lstStyle/>
          <a:p>
            <a:pPr marL="0" indent="0">
              <a:lnSpc>
                <a:spcPts val="2809"/>
              </a:lnSpc>
              <a:buNone/>
            </a:pPr>
            <a:r>
              <a:rPr lang="en-US" sz="1755" dirty="0">
                <a:solidFill>
                  <a:srgbClr val="443728"/>
                </a:solidFill>
                <a:latin typeface="Open Sans" pitchFamily="34" charset="0"/>
                <a:ea typeface="Open Sans" pitchFamily="34" charset="-122"/>
                <a:cs typeface="Open Sans" pitchFamily="34" charset="-120"/>
              </a:rPr>
              <a:t>Dreptul roman, bazat pe concepte de justiție, proprietate și contract, a reprezentat o contribuție importantă a Romei la dezvoltarea civilizației occidentale. Acest sistem juridic, codificat în Codul lui Iustinian, a creat standarde legale care au influențat profund legislația multor țări europene.</a:t>
            </a:r>
            <a:endParaRPr lang="en-US" sz="1755"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11076742"/>
          </a:xfrm>
          <a:prstGeom prst="rect">
            <a:avLst/>
          </a:prstGeom>
          <a:solidFill>
            <a:srgbClr val="FFFCFA"/>
          </a:solidFill>
          <a:ln/>
        </p:spPr>
      </p:sp>
      <p:pic>
        <p:nvPicPr>
          <p:cNvPr id="4" name="Image 0" descr="preencoded.png"/>
          <p:cNvPicPr>
            <a:picLocks noChangeAspect="1"/>
          </p:cNvPicPr>
          <p:nvPr/>
        </p:nvPicPr>
        <p:blipFill>
          <a:blip r:embed="rId3"/>
          <a:stretch>
            <a:fillRect/>
          </a:stretch>
        </p:blipFill>
        <p:spPr>
          <a:xfrm>
            <a:off x="9144000" y="0"/>
            <a:ext cx="5486400" cy="11076742"/>
          </a:xfrm>
          <a:prstGeom prst="rect">
            <a:avLst/>
          </a:prstGeom>
        </p:spPr>
      </p:pic>
      <p:pic>
        <p:nvPicPr>
          <p:cNvPr id="5" name="Image 1" descr="preencoded.png"/>
          <p:cNvPicPr>
            <a:picLocks noChangeAspect="1"/>
          </p:cNvPicPr>
          <p:nvPr/>
        </p:nvPicPr>
        <p:blipFill rotWithShape="1">
          <a:blip r:embed="rId4"/>
          <a:srcRect l="50433" t="36206" r="10264" b="11457"/>
          <a:stretch/>
        </p:blipFill>
        <p:spPr>
          <a:xfrm>
            <a:off x="9856712" y="2853314"/>
            <a:ext cx="4223959" cy="4218641"/>
          </a:xfrm>
          <a:prstGeom prst="rect">
            <a:avLst/>
          </a:prstGeom>
        </p:spPr>
      </p:pic>
      <p:sp>
        <p:nvSpPr>
          <p:cNvPr id="6" name="Text 2"/>
          <p:cNvSpPr/>
          <p:nvPr/>
        </p:nvSpPr>
        <p:spPr>
          <a:xfrm>
            <a:off x="604837" y="475178"/>
            <a:ext cx="7934325" cy="1080135"/>
          </a:xfrm>
          <a:prstGeom prst="rect">
            <a:avLst/>
          </a:prstGeom>
          <a:noFill/>
          <a:ln/>
        </p:spPr>
        <p:txBody>
          <a:bodyPr wrap="square" rtlCol="0" anchor="t"/>
          <a:lstStyle/>
          <a:p>
            <a:pPr marL="0" indent="0" algn="ctr">
              <a:lnSpc>
                <a:spcPts val="4253"/>
              </a:lnSpc>
              <a:buNone/>
            </a:pPr>
            <a:r>
              <a:rPr lang="en-US" sz="3402" b="1" dirty="0">
                <a:solidFill>
                  <a:srgbClr val="443728"/>
                </a:solidFill>
                <a:latin typeface="Crimson Pro" pitchFamily="34" charset="0"/>
                <a:ea typeface="Crimson Pro" pitchFamily="34" charset="-122"/>
                <a:cs typeface="Crimson Pro" pitchFamily="34" charset="-120"/>
              </a:rPr>
              <a:t>Dezvoltarea economică și socială a Imperiului Roman</a:t>
            </a:r>
            <a:endParaRPr lang="en-US" sz="3402" dirty="0"/>
          </a:p>
        </p:txBody>
      </p:sp>
      <p:pic>
        <p:nvPicPr>
          <p:cNvPr id="7" name="Image 2" descr="preencoded.png"/>
          <p:cNvPicPr>
            <a:picLocks noChangeAspect="1"/>
          </p:cNvPicPr>
          <p:nvPr/>
        </p:nvPicPr>
        <p:blipFill>
          <a:blip r:embed="rId5"/>
          <a:stretch>
            <a:fillRect/>
          </a:stretch>
        </p:blipFill>
        <p:spPr>
          <a:xfrm>
            <a:off x="604837" y="1814513"/>
            <a:ext cx="431959" cy="431959"/>
          </a:xfrm>
          <a:prstGeom prst="rect">
            <a:avLst/>
          </a:prstGeom>
        </p:spPr>
      </p:pic>
      <p:sp>
        <p:nvSpPr>
          <p:cNvPr id="8" name="Text 3"/>
          <p:cNvSpPr/>
          <p:nvPr/>
        </p:nvSpPr>
        <p:spPr>
          <a:xfrm>
            <a:off x="604837" y="2419231"/>
            <a:ext cx="2160270" cy="269915"/>
          </a:xfrm>
          <a:prstGeom prst="rect">
            <a:avLst/>
          </a:prstGeom>
          <a:noFill/>
          <a:ln/>
        </p:spPr>
        <p:txBody>
          <a:bodyPr wrap="none" rtlCol="0" anchor="t"/>
          <a:lstStyle/>
          <a:p>
            <a:pPr marL="0" indent="0" algn="l">
              <a:lnSpc>
                <a:spcPts val="2126"/>
              </a:lnSpc>
              <a:buNone/>
            </a:pPr>
            <a:r>
              <a:rPr lang="en-US" sz="1701" b="1" dirty="0">
                <a:solidFill>
                  <a:srgbClr val="443728"/>
                </a:solidFill>
                <a:latin typeface="Crimson Pro" pitchFamily="34" charset="0"/>
                <a:ea typeface="Crimson Pro" pitchFamily="34" charset="-122"/>
                <a:cs typeface="Crimson Pro" pitchFamily="34" charset="-120"/>
              </a:rPr>
              <a:t>Agricultură</a:t>
            </a:r>
            <a:endParaRPr lang="en-US" sz="1701" dirty="0"/>
          </a:p>
        </p:txBody>
      </p:sp>
      <p:sp>
        <p:nvSpPr>
          <p:cNvPr id="9" name="Text 4"/>
          <p:cNvSpPr/>
          <p:nvPr/>
        </p:nvSpPr>
        <p:spPr>
          <a:xfrm>
            <a:off x="604837" y="2792730"/>
            <a:ext cx="7934325" cy="829747"/>
          </a:xfrm>
          <a:prstGeom prst="rect">
            <a:avLst/>
          </a:prstGeom>
          <a:noFill/>
          <a:ln/>
        </p:spPr>
        <p:txBody>
          <a:bodyPr wrap="square" rtlCol="0" anchor="t"/>
          <a:lstStyle/>
          <a:p>
            <a:pPr marL="0" indent="0" algn="l">
              <a:lnSpc>
                <a:spcPts val="2177"/>
              </a:lnSpc>
              <a:buNone/>
            </a:pPr>
            <a:r>
              <a:rPr lang="en-US" sz="1361" dirty="0">
                <a:solidFill>
                  <a:srgbClr val="443728"/>
                </a:solidFill>
                <a:latin typeface="Open Sans" pitchFamily="34" charset="0"/>
                <a:ea typeface="Open Sans" pitchFamily="34" charset="-122"/>
                <a:cs typeface="Open Sans" pitchFamily="34" charset="-120"/>
              </a:rPr>
              <a:t>Economia Romei s-a bazat în mare parte pe o agricultură dezvoltată, care a asigurat surse de hrană și materii prime pentru întregul imperiu. Tehnici avansate de irigare și terasare a terenurilor au permis o producție agricolă abundentă.</a:t>
            </a:r>
            <a:endParaRPr lang="en-US" sz="1361" dirty="0"/>
          </a:p>
        </p:txBody>
      </p:sp>
      <p:pic>
        <p:nvPicPr>
          <p:cNvPr id="10" name="Image 3" descr="preencoded.png"/>
          <p:cNvPicPr>
            <a:picLocks noChangeAspect="1"/>
          </p:cNvPicPr>
          <p:nvPr/>
        </p:nvPicPr>
        <p:blipFill>
          <a:blip r:embed="rId6"/>
          <a:stretch>
            <a:fillRect/>
          </a:stretch>
        </p:blipFill>
        <p:spPr>
          <a:xfrm>
            <a:off x="604837" y="4140875"/>
            <a:ext cx="431959" cy="431959"/>
          </a:xfrm>
          <a:prstGeom prst="rect">
            <a:avLst/>
          </a:prstGeom>
        </p:spPr>
      </p:pic>
      <p:sp>
        <p:nvSpPr>
          <p:cNvPr id="11" name="Text 5"/>
          <p:cNvSpPr/>
          <p:nvPr/>
        </p:nvSpPr>
        <p:spPr>
          <a:xfrm>
            <a:off x="604837" y="4745593"/>
            <a:ext cx="2160270" cy="269915"/>
          </a:xfrm>
          <a:prstGeom prst="rect">
            <a:avLst/>
          </a:prstGeom>
          <a:noFill/>
          <a:ln/>
        </p:spPr>
        <p:txBody>
          <a:bodyPr wrap="none" rtlCol="0" anchor="t"/>
          <a:lstStyle/>
          <a:p>
            <a:pPr marL="0" indent="0" algn="l">
              <a:lnSpc>
                <a:spcPts val="2126"/>
              </a:lnSpc>
              <a:buNone/>
            </a:pPr>
            <a:r>
              <a:rPr lang="en-US" sz="1701" b="1" dirty="0">
                <a:solidFill>
                  <a:srgbClr val="443728"/>
                </a:solidFill>
                <a:latin typeface="Crimson Pro" pitchFamily="34" charset="0"/>
                <a:ea typeface="Crimson Pro" pitchFamily="34" charset="-122"/>
                <a:cs typeface="Crimson Pro" pitchFamily="34" charset="-120"/>
              </a:rPr>
              <a:t>Comerț</a:t>
            </a:r>
            <a:endParaRPr lang="en-US" sz="1701" dirty="0"/>
          </a:p>
        </p:txBody>
      </p:sp>
      <p:sp>
        <p:nvSpPr>
          <p:cNvPr id="12" name="Text 6"/>
          <p:cNvSpPr/>
          <p:nvPr/>
        </p:nvSpPr>
        <p:spPr>
          <a:xfrm>
            <a:off x="604837" y="5119092"/>
            <a:ext cx="7934325" cy="829747"/>
          </a:xfrm>
          <a:prstGeom prst="rect">
            <a:avLst/>
          </a:prstGeom>
          <a:noFill/>
          <a:ln/>
        </p:spPr>
        <p:txBody>
          <a:bodyPr wrap="square" rtlCol="0" anchor="t"/>
          <a:lstStyle/>
          <a:p>
            <a:pPr marL="0" indent="0" algn="l">
              <a:lnSpc>
                <a:spcPts val="2177"/>
              </a:lnSpc>
              <a:buNone/>
            </a:pPr>
            <a:r>
              <a:rPr lang="en-US" sz="1361" dirty="0">
                <a:solidFill>
                  <a:srgbClr val="443728"/>
                </a:solidFill>
                <a:latin typeface="Open Sans" pitchFamily="34" charset="0"/>
                <a:ea typeface="Open Sans" pitchFamily="34" charset="-122"/>
                <a:cs typeface="Open Sans" pitchFamily="34" charset="-120"/>
              </a:rPr>
              <a:t>Rețeaua de drumuri, porturi și nave comerciale a facilitat un comerț intens în întreaga regiune a Mării Mediterane și dincolo de ea. Produse precum grâul, vinul, uleiul de măsline și ceramica romană au circulat pe scară largă.</a:t>
            </a:r>
            <a:endParaRPr lang="en-US" sz="1361" dirty="0"/>
          </a:p>
        </p:txBody>
      </p:sp>
      <p:pic>
        <p:nvPicPr>
          <p:cNvPr id="13" name="Image 4" descr="preencoded.png"/>
          <p:cNvPicPr>
            <a:picLocks noChangeAspect="1"/>
          </p:cNvPicPr>
          <p:nvPr/>
        </p:nvPicPr>
        <p:blipFill>
          <a:blip r:embed="rId7"/>
          <a:stretch>
            <a:fillRect/>
          </a:stretch>
        </p:blipFill>
        <p:spPr>
          <a:xfrm>
            <a:off x="604837" y="6467237"/>
            <a:ext cx="431959" cy="431959"/>
          </a:xfrm>
          <a:prstGeom prst="rect">
            <a:avLst/>
          </a:prstGeom>
        </p:spPr>
      </p:pic>
      <p:sp>
        <p:nvSpPr>
          <p:cNvPr id="14" name="Text 7"/>
          <p:cNvSpPr/>
          <p:nvPr/>
        </p:nvSpPr>
        <p:spPr>
          <a:xfrm>
            <a:off x="604837" y="7071955"/>
            <a:ext cx="2160270" cy="269915"/>
          </a:xfrm>
          <a:prstGeom prst="rect">
            <a:avLst/>
          </a:prstGeom>
          <a:noFill/>
          <a:ln/>
        </p:spPr>
        <p:txBody>
          <a:bodyPr wrap="none" rtlCol="0" anchor="t"/>
          <a:lstStyle/>
          <a:p>
            <a:pPr marL="0" indent="0" algn="l">
              <a:lnSpc>
                <a:spcPts val="2126"/>
              </a:lnSpc>
              <a:buNone/>
            </a:pPr>
            <a:r>
              <a:rPr lang="en-US" sz="1701" b="1" dirty="0">
                <a:solidFill>
                  <a:srgbClr val="443728"/>
                </a:solidFill>
                <a:latin typeface="Crimson Pro" pitchFamily="34" charset="0"/>
                <a:ea typeface="Crimson Pro" pitchFamily="34" charset="-122"/>
                <a:cs typeface="Crimson Pro" pitchFamily="34" charset="-120"/>
              </a:rPr>
              <a:t>Urbanizare</a:t>
            </a:r>
            <a:endParaRPr lang="en-US" sz="1701" dirty="0"/>
          </a:p>
        </p:txBody>
      </p:sp>
      <p:sp>
        <p:nvSpPr>
          <p:cNvPr id="15" name="Text 8"/>
          <p:cNvSpPr/>
          <p:nvPr/>
        </p:nvSpPr>
        <p:spPr>
          <a:xfrm>
            <a:off x="604837" y="7445454"/>
            <a:ext cx="7934325" cy="829747"/>
          </a:xfrm>
          <a:prstGeom prst="rect">
            <a:avLst/>
          </a:prstGeom>
          <a:noFill/>
          <a:ln/>
        </p:spPr>
        <p:txBody>
          <a:bodyPr wrap="square" rtlCol="0" anchor="t"/>
          <a:lstStyle/>
          <a:p>
            <a:pPr marL="0" indent="0" algn="l">
              <a:lnSpc>
                <a:spcPts val="2177"/>
              </a:lnSpc>
              <a:buNone/>
            </a:pPr>
            <a:r>
              <a:rPr lang="en-US" sz="1361" dirty="0">
                <a:solidFill>
                  <a:srgbClr val="443728"/>
                </a:solidFill>
                <a:latin typeface="Open Sans" pitchFamily="34" charset="0"/>
                <a:ea typeface="Open Sans" pitchFamily="34" charset="-122"/>
                <a:cs typeface="Open Sans" pitchFamily="34" charset="-120"/>
              </a:rPr>
              <a:t>Dezvoltarea unor orașe bine planificate, cu infrastructură și instituții publice, a fost o altă caracteristică remarcabilă a Imperiului Roman. Orașe precum Roma, Carthago, Alexandria sau Antiohia au fost centre economice, culturale și administrative importante.</a:t>
            </a:r>
            <a:endParaRPr lang="en-US" sz="1361" dirty="0"/>
          </a:p>
        </p:txBody>
      </p:sp>
      <p:pic>
        <p:nvPicPr>
          <p:cNvPr id="16" name="Image 5" descr="preencoded.png"/>
          <p:cNvPicPr>
            <a:picLocks noChangeAspect="1"/>
          </p:cNvPicPr>
          <p:nvPr/>
        </p:nvPicPr>
        <p:blipFill>
          <a:blip r:embed="rId8"/>
          <a:stretch>
            <a:fillRect/>
          </a:stretch>
        </p:blipFill>
        <p:spPr>
          <a:xfrm>
            <a:off x="604837" y="8793599"/>
            <a:ext cx="431959" cy="431959"/>
          </a:xfrm>
          <a:prstGeom prst="rect">
            <a:avLst/>
          </a:prstGeom>
        </p:spPr>
      </p:pic>
      <p:sp>
        <p:nvSpPr>
          <p:cNvPr id="17" name="Text 9"/>
          <p:cNvSpPr/>
          <p:nvPr/>
        </p:nvSpPr>
        <p:spPr>
          <a:xfrm>
            <a:off x="604837" y="9398318"/>
            <a:ext cx="2160270" cy="269915"/>
          </a:xfrm>
          <a:prstGeom prst="rect">
            <a:avLst/>
          </a:prstGeom>
          <a:noFill/>
          <a:ln/>
        </p:spPr>
        <p:txBody>
          <a:bodyPr wrap="none" rtlCol="0" anchor="t"/>
          <a:lstStyle/>
          <a:p>
            <a:pPr marL="0" indent="0" algn="l">
              <a:lnSpc>
                <a:spcPts val="2126"/>
              </a:lnSpc>
              <a:buNone/>
            </a:pPr>
            <a:r>
              <a:rPr lang="en-US" sz="1701" b="1" dirty="0">
                <a:solidFill>
                  <a:srgbClr val="443728"/>
                </a:solidFill>
                <a:latin typeface="Crimson Pro" pitchFamily="34" charset="0"/>
                <a:ea typeface="Crimson Pro" pitchFamily="34" charset="-122"/>
                <a:cs typeface="Crimson Pro" pitchFamily="34" charset="-120"/>
              </a:rPr>
              <a:t>Inginerie</a:t>
            </a:r>
            <a:endParaRPr lang="en-US" sz="1701" dirty="0"/>
          </a:p>
        </p:txBody>
      </p:sp>
      <p:sp>
        <p:nvSpPr>
          <p:cNvPr id="18" name="Text 10"/>
          <p:cNvSpPr/>
          <p:nvPr/>
        </p:nvSpPr>
        <p:spPr>
          <a:xfrm>
            <a:off x="604837" y="9771817"/>
            <a:ext cx="7934325" cy="829747"/>
          </a:xfrm>
          <a:prstGeom prst="rect">
            <a:avLst/>
          </a:prstGeom>
          <a:noFill/>
          <a:ln/>
        </p:spPr>
        <p:txBody>
          <a:bodyPr wrap="square" rtlCol="0" anchor="t"/>
          <a:lstStyle/>
          <a:p>
            <a:pPr marL="0" indent="0" algn="l">
              <a:lnSpc>
                <a:spcPts val="2177"/>
              </a:lnSpc>
              <a:buNone/>
            </a:pPr>
            <a:r>
              <a:rPr lang="en-US" sz="1361" dirty="0">
                <a:solidFill>
                  <a:srgbClr val="443728"/>
                </a:solidFill>
                <a:latin typeface="Open Sans" pitchFamily="34" charset="0"/>
                <a:ea typeface="Open Sans" pitchFamily="34" charset="-122"/>
                <a:cs typeface="Open Sans" pitchFamily="34" charset="-120"/>
              </a:rPr>
              <a:t>Romanii au fost recunoscuți pentru abilitatea lor în domeniul ingineriei, construind drumuri, poduri, acvducte și alte lucrări publice care au permis dezvoltarea imperiului. Tehnicile și inovațiile lor în domeniul ingineriei au fost influente în epocile ulterioare.</a:t>
            </a:r>
            <a:endParaRPr lang="en-US" sz="136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60675"/>
          </a:xfrm>
          <a:prstGeom prst="rect">
            <a:avLst/>
          </a:prstGeom>
          <a:solidFill>
            <a:srgbClr val="FFFCFA"/>
          </a:solidFill>
          <a:ln/>
        </p:spPr>
      </p:sp>
      <p:pic>
        <p:nvPicPr>
          <p:cNvPr id="4" name="Image 0" descr="preencoded.png"/>
          <p:cNvPicPr>
            <a:picLocks noChangeAspect="1"/>
          </p:cNvPicPr>
          <p:nvPr/>
        </p:nvPicPr>
        <p:blipFill>
          <a:blip r:embed="rId3"/>
          <a:stretch>
            <a:fillRect/>
          </a:stretch>
        </p:blipFill>
        <p:spPr>
          <a:xfrm>
            <a:off x="0" y="0"/>
            <a:ext cx="14630400" cy="2160270"/>
          </a:xfrm>
          <a:prstGeom prst="rect">
            <a:avLst/>
          </a:prstGeom>
        </p:spPr>
      </p:pic>
      <p:sp>
        <p:nvSpPr>
          <p:cNvPr id="5" name="Text 2"/>
          <p:cNvSpPr/>
          <p:nvPr/>
        </p:nvSpPr>
        <p:spPr>
          <a:xfrm>
            <a:off x="2594967" y="2635448"/>
            <a:ext cx="8421529" cy="540068"/>
          </a:xfrm>
          <a:prstGeom prst="rect">
            <a:avLst/>
          </a:prstGeom>
          <a:noFill/>
          <a:ln/>
        </p:spPr>
        <p:txBody>
          <a:bodyPr wrap="none" rtlCol="0" anchor="t"/>
          <a:lstStyle/>
          <a:p>
            <a:pPr marL="0" indent="0" algn="ctr">
              <a:lnSpc>
                <a:spcPts val="4253"/>
              </a:lnSpc>
              <a:buNone/>
            </a:pPr>
            <a:r>
              <a:rPr lang="en-US" sz="3402" b="1" dirty="0">
                <a:solidFill>
                  <a:srgbClr val="443728"/>
                </a:solidFill>
                <a:latin typeface="Crimson Pro" pitchFamily="34" charset="0"/>
                <a:ea typeface="Crimson Pro" pitchFamily="34" charset="-122"/>
                <a:cs typeface="Crimson Pro" pitchFamily="34" charset="-120"/>
              </a:rPr>
              <a:t>Declinul și căderea Imperiului Roman de Apus</a:t>
            </a:r>
            <a:endParaRPr lang="en-US" sz="3402" dirty="0"/>
          </a:p>
        </p:txBody>
      </p:sp>
      <p:sp>
        <p:nvSpPr>
          <p:cNvPr id="6" name="Shape 3"/>
          <p:cNvSpPr/>
          <p:nvPr/>
        </p:nvSpPr>
        <p:spPr>
          <a:xfrm>
            <a:off x="2594967" y="3629025"/>
            <a:ext cx="388739" cy="388739"/>
          </a:xfrm>
          <a:prstGeom prst="roundRect">
            <a:avLst>
              <a:gd name="adj" fmla="val 20006"/>
            </a:avLst>
          </a:prstGeom>
          <a:solidFill>
            <a:srgbClr val="EBE2E0"/>
          </a:solidFill>
          <a:ln w="7620">
            <a:solidFill>
              <a:srgbClr val="D1C8C6"/>
            </a:solidFill>
            <a:prstDash val="solid"/>
          </a:ln>
        </p:spPr>
      </p:sp>
      <p:sp>
        <p:nvSpPr>
          <p:cNvPr id="7" name="Text 4"/>
          <p:cNvSpPr/>
          <p:nvPr/>
        </p:nvSpPr>
        <p:spPr>
          <a:xfrm>
            <a:off x="2740819" y="3693795"/>
            <a:ext cx="97036" cy="259199"/>
          </a:xfrm>
          <a:prstGeom prst="rect">
            <a:avLst/>
          </a:prstGeom>
          <a:noFill/>
          <a:ln/>
        </p:spPr>
        <p:txBody>
          <a:bodyPr wrap="none" rtlCol="0" anchor="t"/>
          <a:lstStyle/>
          <a:p>
            <a:pPr marL="0" indent="0" algn="ctr">
              <a:lnSpc>
                <a:spcPts val="2041"/>
              </a:lnSpc>
              <a:buNone/>
            </a:pPr>
            <a:r>
              <a:rPr lang="en-US" sz="2041" b="1" dirty="0">
                <a:solidFill>
                  <a:srgbClr val="443728"/>
                </a:solidFill>
                <a:latin typeface="Crimson Pro" pitchFamily="34" charset="0"/>
                <a:ea typeface="Crimson Pro" pitchFamily="34" charset="-122"/>
                <a:cs typeface="Crimson Pro" pitchFamily="34" charset="-120"/>
              </a:rPr>
              <a:t>1</a:t>
            </a:r>
            <a:endParaRPr lang="en-US" sz="2041" dirty="0"/>
          </a:p>
        </p:txBody>
      </p:sp>
      <p:sp>
        <p:nvSpPr>
          <p:cNvPr id="8" name="Text 5"/>
          <p:cNvSpPr/>
          <p:nvPr/>
        </p:nvSpPr>
        <p:spPr>
          <a:xfrm>
            <a:off x="3156466" y="3629025"/>
            <a:ext cx="2160270" cy="269915"/>
          </a:xfrm>
          <a:prstGeom prst="rect">
            <a:avLst/>
          </a:prstGeom>
          <a:noFill/>
          <a:ln/>
        </p:spPr>
        <p:txBody>
          <a:bodyPr wrap="none" rtlCol="0" anchor="t"/>
          <a:lstStyle/>
          <a:p>
            <a:pPr marL="0" indent="0">
              <a:lnSpc>
                <a:spcPts val="2126"/>
              </a:lnSpc>
              <a:buNone/>
            </a:pPr>
            <a:r>
              <a:rPr lang="en-US" sz="1701" b="1" dirty="0">
                <a:solidFill>
                  <a:srgbClr val="443728"/>
                </a:solidFill>
                <a:latin typeface="Crimson Pro" pitchFamily="34" charset="0"/>
                <a:ea typeface="Crimson Pro" pitchFamily="34" charset="-122"/>
                <a:cs typeface="Crimson Pro" pitchFamily="34" charset="-120"/>
              </a:rPr>
              <a:t>Divizarea Imperiului</a:t>
            </a:r>
            <a:endParaRPr lang="en-US" sz="1701" dirty="0"/>
          </a:p>
        </p:txBody>
      </p:sp>
      <p:sp>
        <p:nvSpPr>
          <p:cNvPr id="9" name="Text 6"/>
          <p:cNvSpPr/>
          <p:nvPr/>
        </p:nvSpPr>
        <p:spPr>
          <a:xfrm>
            <a:off x="3156466" y="4002524"/>
            <a:ext cx="4072295" cy="1382911"/>
          </a:xfrm>
          <a:prstGeom prst="rect">
            <a:avLst/>
          </a:prstGeom>
          <a:noFill/>
          <a:ln/>
        </p:spPr>
        <p:txBody>
          <a:bodyPr wrap="square" rtlCol="0" anchor="t"/>
          <a:lstStyle/>
          <a:p>
            <a:pPr marL="0" indent="0">
              <a:lnSpc>
                <a:spcPts val="2177"/>
              </a:lnSpc>
              <a:buNone/>
            </a:pPr>
            <a:r>
              <a:rPr lang="en-US" sz="1361" dirty="0">
                <a:solidFill>
                  <a:srgbClr val="443728"/>
                </a:solidFill>
                <a:latin typeface="Open Sans" pitchFamily="34" charset="0"/>
                <a:ea typeface="Open Sans" pitchFamily="34" charset="-122"/>
                <a:cs typeface="Open Sans" pitchFamily="34" charset="-120"/>
              </a:rPr>
              <a:t>În secolul al IV-lea, Imperiul Roman a fost divizat în două imperii separate - Imperiul Roman de Apus și Imperiul Roman de Răsărit. Această împărțire a slăbit autoritatea centrală și a facilitat invaziile barbare în partea de Apus.</a:t>
            </a:r>
            <a:endParaRPr lang="en-US" sz="1361" dirty="0"/>
          </a:p>
        </p:txBody>
      </p:sp>
      <p:sp>
        <p:nvSpPr>
          <p:cNvPr id="10" name="Shape 7"/>
          <p:cNvSpPr/>
          <p:nvPr/>
        </p:nvSpPr>
        <p:spPr>
          <a:xfrm>
            <a:off x="7401520" y="3629025"/>
            <a:ext cx="388739" cy="388739"/>
          </a:xfrm>
          <a:prstGeom prst="roundRect">
            <a:avLst>
              <a:gd name="adj" fmla="val 20006"/>
            </a:avLst>
          </a:prstGeom>
          <a:solidFill>
            <a:srgbClr val="EBE2E0"/>
          </a:solidFill>
          <a:ln w="7620">
            <a:solidFill>
              <a:srgbClr val="D1C8C6"/>
            </a:solidFill>
            <a:prstDash val="solid"/>
          </a:ln>
        </p:spPr>
      </p:sp>
      <p:sp>
        <p:nvSpPr>
          <p:cNvPr id="11" name="Text 8"/>
          <p:cNvSpPr/>
          <p:nvPr/>
        </p:nvSpPr>
        <p:spPr>
          <a:xfrm>
            <a:off x="7529751" y="3693795"/>
            <a:ext cx="132159" cy="259199"/>
          </a:xfrm>
          <a:prstGeom prst="rect">
            <a:avLst/>
          </a:prstGeom>
          <a:noFill/>
          <a:ln/>
        </p:spPr>
        <p:txBody>
          <a:bodyPr wrap="none" rtlCol="0" anchor="t"/>
          <a:lstStyle/>
          <a:p>
            <a:pPr marL="0" indent="0" algn="ctr">
              <a:lnSpc>
                <a:spcPts val="2041"/>
              </a:lnSpc>
              <a:buNone/>
            </a:pPr>
            <a:r>
              <a:rPr lang="en-US" sz="2041" b="1" dirty="0">
                <a:solidFill>
                  <a:srgbClr val="443728"/>
                </a:solidFill>
                <a:latin typeface="Crimson Pro" pitchFamily="34" charset="0"/>
                <a:ea typeface="Crimson Pro" pitchFamily="34" charset="-122"/>
                <a:cs typeface="Crimson Pro" pitchFamily="34" charset="-120"/>
              </a:rPr>
              <a:t>2</a:t>
            </a:r>
            <a:endParaRPr lang="en-US" sz="2041" dirty="0"/>
          </a:p>
        </p:txBody>
      </p:sp>
      <p:sp>
        <p:nvSpPr>
          <p:cNvPr id="12" name="Text 9"/>
          <p:cNvSpPr/>
          <p:nvPr/>
        </p:nvSpPr>
        <p:spPr>
          <a:xfrm>
            <a:off x="7963019" y="3629025"/>
            <a:ext cx="2412325" cy="269915"/>
          </a:xfrm>
          <a:prstGeom prst="rect">
            <a:avLst/>
          </a:prstGeom>
          <a:noFill/>
          <a:ln/>
        </p:spPr>
        <p:txBody>
          <a:bodyPr wrap="none" rtlCol="0" anchor="t"/>
          <a:lstStyle/>
          <a:p>
            <a:pPr marL="0" indent="0">
              <a:lnSpc>
                <a:spcPts val="2126"/>
              </a:lnSpc>
              <a:buNone/>
            </a:pPr>
            <a:r>
              <a:rPr lang="en-US" sz="1701" b="1" dirty="0">
                <a:solidFill>
                  <a:srgbClr val="443728"/>
                </a:solidFill>
                <a:latin typeface="Crimson Pro" pitchFamily="34" charset="0"/>
                <a:ea typeface="Crimson Pro" pitchFamily="34" charset="-122"/>
                <a:cs typeface="Crimson Pro" pitchFamily="34" charset="-120"/>
              </a:rPr>
              <a:t>Crize Economice și Sociale</a:t>
            </a:r>
            <a:endParaRPr lang="en-US" sz="1701" dirty="0"/>
          </a:p>
        </p:txBody>
      </p:sp>
      <p:sp>
        <p:nvSpPr>
          <p:cNvPr id="13" name="Text 10"/>
          <p:cNvSpPr/>
          <p:nvPr/>
        </p:nvSpPr>
        <p:spPr>
          <a:xfrm>
            <a:off x="7963019" y="4002524"/>
            <a:ext cx="4072295" cy="1659493"/>
          </a:xfrm>
          <a:prstGeom prst="rect">
            <a:avLst/>
          </a:prstGeom>
          <a:noFill/>
          <a:ln/>
        </p:spPr>
        <p:txBody>
          <a:bodyPr wrap="square" rtlCol="0" anchor="t"/>
          <a:lstStyle/>
          <a:p>
            <a:pPr marL="0" indent="0">
              <a:lnSpc>
                <a:spcPts val="2177"/>
              </a:lnSpc>
              <a:buNone/>
            </a:pPr>
            <a:r>
              <a:rPr lang="en-US" sz="1361" dirty="0">
                <a:solidFill>
                  <a:srgbClr val="443728"/>
                </a:solidFill>
                <a:latin typeface="Open Sans" pitchFamily="34" charset="0"/>
                <a:ea typeface="Open Sans" pitchFamily="34" charset="-122"/>
                <a:cs typeface="Open Sans" pitchFamily="34" charset="-120"/>
              </a:rPr>
              <a:t>Imperiul Roman a fost afectat de o serie de crize economice și sociale, cum ar fi inflația, declinul demografic și criza sclavagismului. Aceste probleme au subminat stabilitatea politică și au pregătit terenul pentru căderea Imperiului de Apus.</a:t>
            </a:r>
            <a:endParaRPr lang="en-US" sz="1361" dirty="0"/>
          </a:p>
        </p:txBody>
      </p:sp>
      <p:sp>
        <p:nvSpPr>
          <p:cNvPr id="14" name="Shape 11"/>
          <p:cNvSpPr/>
          <p:nvPr/>
        </p:nvSpPr>
        <p:spPr>
          <a:xfrm>
            <a:off x="2594967" y="6029087"/>
            <a:ext cx="388739" cy="388739"/>
          </a:xfrm>
          <a:prstGeom prst="roundRect">
            <a:avLst>
              <a:gd name="adj" fmla="val 20006"/>
            </a:avLst>
          </a:prstGeom>
          <a:solidFill>
            <a:srgbClr val="EBE2E0"/>
          </a:solidFill>
          <a:ln w="7620">
            <a:solidFill>
              <a:srgbClr val="D1C8C6"/>
            </a:solidFill>
            <a:prstDash val="solid"/>
          </a:ln>
        </p:spPr>
      </p:sp>
      <p:sp>
        <p:nvSpPr>
          <p:cNvPr id="15" name="Text 12"/>
          <p:cNvSpPr/>
          <p:nvPr/>
        </p:nvSpPr>
        <p:spPr>
          <a:xfrm>
            <a:off x="2726055" y="6093857"/>
            <a:ext cx="126563" cy="259199"/>
          </a:xfrm>
          <a:prstGeom prst="rect">
            <a:avLst/>
          </a:prstGeom>
          <a:noFill/>
          <a:ln/>
        </p:spPr>
        <p:txBody>
          <a:bodyPr wrap="none" rtlCol="0" anchor="t"/>
          <a:lstStyle/>
          <a:p>
            <a:pPr marL="0" indent="0" algn="ctr">
              <a:lnSpc>
                <a:spcPts val="2041"/>
              </a:lnSpc>
              <a:buNone/>
            </a:pPr>
            <a:r>
              <a:rPr lang="en-US" sz="2041" b="1" dirty="0">
                <a:solidFill>
                  <a:srgbClr val="443728"/>
                </a:solidFill>
                <a:latin typeface="Crimson Pro" pitchFamily="34" charset="0"/>
                <a:ea typeface="Crimson Pro" pitchFamily="34" charset="-122"/>
                <a:cs typeface="Crimson Pro" pitchFamily="34" charset="-120"/>
              </a:rPr>
              <a:t>3</a:t>
            </a:r>
            <a:endParaRPr lang="en-US" sz="2041" dirty="0"/>
          </a:p>
        </p:txBody>
      </p:sp>
      <p:sp>
        <p:nvSpPr>
          <p:cNvPr id="16" name="Text 13"/>
          <p:cNvSpPr/>
          <p:nvPr/>
        </p:nvSpPr>
        <p:spPr>
          <a:xfrm>
            <a:off x="3156466" y="6029087"/>
            <a:ext cx="2160270" cy="269915"/>
          </a:xfrm>
          <a:prstGeom prst="rect">
            <a:avLst/>
          </a:prstGeom>
          <a:noFill/>
          <a:ln/>
        </p:spPr>
        <p:txBody>
          <a:bodyPr wrap="none" rtlCol="0" anchor="t"/>
          <a:lstStyle/>
          <a:p>
            <a:pPr marL="0" indent="0">
              <a:lnSpc>
                <a:spcPts val="2126"/>
              </a:lnSpc>
              <a:buNone/>
            </a:pPr>
            <a:r>
              <a:rPr lang="en-US" sz="1701" b="1" dirty="0">
                <a:solidFill>
                  <a:srgbClr val="443728"/>
                </a:solidFill>
                <a:latin typeface="Crimson Pro" pitchFamily="34" charset="0"/>
                <a:ea typeface="Crimson Pro" pitchFamily="34" charset="-122"/>
                <a:cs typeface="Crimson Pro" pitchFamily="34" charset="-120"/>
              </a:rPr>
              <a:t>Invaziile Barbare</a:t>
            </a:r>
            <a:endParaRPr lang="en-US" sz="1701" dirty="0"/>
          </a:p>
        </p:txBody>
      </p:sp>
      <p:sp>
        <p:nvSpPr>
          <p:cNvPr id="17" name="Text 14"/>
          <p:cNvSpPr/>
          <p:nvPr/>
        </p:nvSpPr>
        <p:spPr>
          <a:xfrm>
            <a:off x="3156466" y="6402586"/>
            <a:ext cx="4072295" cy="1382911"/>
          </a:xfrm>
          <a:prstGeom prst="rect">
            <a:avLst/>
          </a:prstGeom>
          <a:noFill/>
          <a:ln/>
        </p:spPr>
        <p:txBody>
          <a:bodyPr wrap="square" rtlCol="0" anchor="t"/>
          <a:lstStyle/>
          <a:p>
            <a:pPr marL="0" indent="0">
              <a:lnSpc>
                <a:spcPts val="2177"/>
              </a:lnSpc>
              <a:buNone/>
            </a:pPr>
            <a:r>
              <a:rPr lang="en-US" sz="1361" dirty="0">
                <a:solidFill>
                  <a:srgbClr val="443728"/>
                </a:solidFill>
                <a:latin typeface="Open Sans" pitchFamily="34" charset="0"/>
                <a:ea typeface="Open Sans" pitchFamily="34" charset="-122"/>
                <a:cs typeface="Open Sans" pitchFamily="34" charset="-120"/>
              </a:rPr>
              <a:t>Migrația populațiilor germanice, precum goții, vandalii și hunnii, a reprezentat o amenințare majoră pentru Imperiul Roman de Apus. Aceste invazii au dus la cucerirea Romei în 476 d.Hr. și prăbușirea definitivă a Imperiului de Apus.</a:t>
            </a:r>
            <a:endParaRPr lang="en-US" sz="1361" dirty="0"/>
          </a:p>
        </p:txBody>
      </p:sp>
      <p:sp>
        <p:nvSpPr>
          <p:cNvPr id="18" name="Shape 15"/>
          <p:cNvSpPr/>
          <p:nvPr/>
        </p:nvSpPr>
        <p:spPr>
          <a:xfrm>
            <a:off x="7401520" y="6029087"/>
            <a:ext cx="388739" cy="388739"/>
          </a:xfrm>
          <a:prstGeom prst="roundRect">
            <a:avLst>
              <a:gd name="adj" fmla="val 20006"/>
            </a:avLst>
          </a:prstGeom>
          <a:solidFill>
            <a:srgbClr val="EBE2E0"/>
          </a:solidFill>
          <a:ln w="7620">
            <a:solidFill>
              <a:srgbClr val="D1C8C6"/>
            </a:solidFill>
            <a:prstDash val="solid"/>
          </a:ln>
        </p:spPr>
      </p:sp>
      <p:sp>
        <p:nvSpPr>
          <p:cNvPr id="19" name="Text 16"/>
          <p:cNvSpPr/>
          <p:nvPr/>
        </p:nvSpPr>
        <p:spPr>
          <a:xfrm>
            <a:off x="7525941" y="6093857"/>
            <a:ext cx="139779" cy="259199"/>
          </a:xfrm>
          <a:prstGeom prst="rect">
            <a:avLst/>
          </a:prstGeom>
          <a:noFill/>
          <a:ln/>
        </p:spPr>
        <p:txBody>
          <a:bodyPr wrap="none" rtlCol="0" anchor="t"/>
          <a:lstStyle/>
          <a:p>
            <a:pPr marL="0" indent="0" algn="ctr">
              <a:lnSpc>
                <a:spcPts val="2041"/>
              </a:lnSpc>
              <a:buNone/>
            </a:pPr>
            <a:r>
              <a:rPr lang="en-US" sz="2041" b="1" dirty="0">
                <a:solidFill>
                  <a:srgbClr val="443728"/>
                </a:solidFill>
                <a:latin typeface="Crimson Pro" pitchFamily="34" charset="0"/>
                <a:ea typeface="Crimson Pro" pitchFamily="34" charset="-122"/>
                <a:cs typeface="Crimson Pro" pitchFamily="34" charset="-120"/>
              </a:rPr>
              <a:t>4</a:t>
            </a:r>
            <a:endParaRPr lang="en-US" sz="2041" dirty="0"/>
          </a:p>
        </p:txBody>
      </p:sp>
      <p:sp>
        <p:nvSpPr>
          <p:cNvPr id="20" name="Text 17"/>
          <p:cNvSpPr/>
          <p:nvPr/>
        </p:nvSpPr>
        <p:spPr>
          <a:xfrm>
            <a:off x="7963019" y="6029087"/>
            <a:ext cx="2160270" cy="269915"/>
          </a:xfrm>
          <a:prstGeom prst="rect">
            <a:avLst/>
          </a:prstGeom>
          <a:noFill/>
          <a:ln/>
        </p:spPr>
        <p:txBody>
          <a:bodyPr wrap="none" rtlCol="0" anchor="t"/>
          <a:lstStyle/>
          <a:p>
            <a:pPr marL="0" indent="0">
              <a:lnSpc>
                <a:spcPts val="2126"/>
              </a:lnSpc>
              <a:buNone/>
            </a:pPr>
            <a:r>
              <a:rPr lang="en-US" sz="1701" b="1" dirty="0">
                <a:solidFill>
                  <a:srgbClr val="443728"/>
                </a:solidFill>
                <a:latin typeface="Crimson Pro" pitchFamily="34" charset="0"/>
                <a:ea typeface="Crimson Pro" pitchFamily="34" charset="-122"/>
                <a:cs typeface="Crimson Pro" pitchFamily="34" charset="-120"/>
              </a:rPr>
              <a:t>Moștenirea Romei</a:t>
            </a:r>
            <a:endParaRPr lang="en-US" sz="1701" dirty="0"/>
          </a:p>
        </p:txBody>
      </p:sp>
      <p:sp>
        <p:nvSpPr>
          <p:cNvPr id="21" name="Text 18"/>
          <p:cNvSpPr/>
          <p:nvPr/>
        </p:nvSpPr>
        <p:spPr>
          <a:xfrm>
            <a:off x="7963019" y="6402586"/>
            <a:ext cx="4072295" cy="1382911"/>
          </a:xfrm>
          <a:prstGeom prst="rect">
            <a:avLst/>
          </a:prstGeom>
          <a:noFill/>
          <a:ln/>
        </p:spPr>
        <p:txBody>
          <a:bodyPr wrap="square" rtlCol="0" anchor="t"/>
          <a:lstStyle/>
          <a:p>
            <a:pPr marL="0" indent="0">
              <a:lnSpc>
                <a:spcPts val="2177"/>
              </a:lnSpc>
              <a:buNone/>
            </a:pPr>
            <a:r>
              <a:rPr lang="en-US" sz="1361" dirty="0">
                <a:solidFill>
                  <a:srgbClr val="443728"/>
                </a:solidFill>
                <a:latin typeface="Open Sans" pitchFamily="34" charset="0"/>
                <a:ea typeface="Open Sans" pitchFamily="34" charset="-122"/>
                <a:cs typeface="Open Sans" pitchFamily="34" charset="-120"/>
              </a:rPr>
              <a:t>Deși Imperiul Roman de Apus s-a prăbușit, moștenirea sa culturală, politică și juridică a continuat să influențeze în mod substanțial dezvoltarea civilizației europene în Evul Mediu și în epocile ulterioare.</a:t>
            </a:r>
            <a:endParaRPr lang="en-US" sz="136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1536</Words>
  <Application>Microsoft Office PowerPoint</Application>
  <PresentationFormat>Довільний</PresentationFormat>
  <Paragraphs>91</Paragraphs>
  <Slides>10</Slides>
  <Notes>10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10</vt:i4>
      </vt:variant>
    </vt:vector>
  </HeadingPairs>
  <TitlesOfParts>
    <vt:vector size="14" baseType="lpstr">
      <vt:lpstr>Arial</vt:lpstr>
      <vt:lpstr>Crimson Pro</vt:lpstr>
      <vt:lpstr>Open Sans</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Mariana C</dc:creator>
  <cp:lastModifiedBy>Liliya Hovornyan</cp:lastModifiedBy>
  <cp:revision>2</cp:revision>
  <dcterms:created xsi:type="dcterms:W3CDTF">2024-07-02T21:25:57Z</dcterms:created>
  <dcterms:modified xsi:type="dcterms:W3CDTF">2024-07-02T21:32:12Z</dcterms:modified>
</cp:coreProperties>
</file>