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75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8610" y="2491740"/>
            <a:ext cx="4869180" cy="3246120"/>
          </a:xfrm>
          <a:prstGeom prst="rect">
            <a:avLst/>
          </a:prstGeom>
        </p:spPr>
      </p:pic>
      <p:sp>
        <p:nvSpPr>
          <p:cNvPr id="6" name="Text 2"/>
          <p:cNvSpPr/>
          <p:nvPr/>
        </p:nvSpPr>
        <p:spPr>
          <a:xfrm>
            <a:off x="6350437" y="1522571"/>
            <a:ext cx="7415927" cy="2129314"/>
          </a:xfrm>
          <a:prstGeom prst="rect">
            <a:avLst/>
          </a:prstGeom>
          <a:noFill/>
          <a:ln/>
        </p:spPr>
        <p:txBody>
          <a:bodyPr wrap="square" rtlCol="0" anchor="t"/>
          <a:lstStyle/>
          <a:p>
            <a:pPr marL="0" indent="0" algn="ctr">
              <a:lnSpc>
                <a:spcPts val="8384"/>
              </a:lnSpc>
              <a:buNone/>
            </a:pPr>
            <a:r>
              <a:rPr lang="en-US" sz="6707" b="1" kern="0" spc="-201" dirty="0">
                <a:solidFill>
                  <a:srgbClr val="000000"/>
                </a:solidFill>
                <a:latin typeface="Inter" pitchFamily="34" charset="0"/>
                <a:ea typeface="Inter" pitchFamily="34" charset="-122"/>
                <a:cs typeface="Inter" pitchFamily="34" charset="-120"/>
              </a:rPr>
              <a:t>Lucrul mecanic și puterea mecanică</a:t>
            </a:r>
            <a:endParaRPr lang="en-US" sz="6707" dirty="0"/>
          </a:p>
        </p:txBody>
      </p:sp>
      <p:sp>
        <p:nvSpPr>
          <p:cNvPr id="7" name="Text 3"/>
          <p:cNvSpPr/>
          <p:nvPr/>
        </p:nvSpPr>
        <p:spPr>
          <a:xfrm>
            <a:off x="6350437" y="4022169"/>
            <a:ext cx="7415927" cy="1975247"/>
          </a:xfrm>
          <a:prstGeom prst="rect">
            <a:avLst/>
          </a:prstGeom>
          <a:noFill/>
          <a:ln/>
        </p:spPr>
        <p:txBody>
          <a:bodyPr wrap="square" rtlCol="0" anchor="t"/>
          <a:lstStyle/>
          <a:p>
            <a:pPr marL="0" indent="0" algn="just">
              <a:lnSpc>
                <a:spcPts val="3110"/>
              </a:lnSpc>
              <a:buNone/>
            </a:pPr>
            <a:r>
              <a:rPr lang="en-US" sz="2400" kern="0" spc="-39" dirty="0">
                <a:latin typeface="Inter" pitchFamily="34" charset="0"/>
                <a:ea typeface="Inter" pitchFamily="34" charset="-122"/>
                <a:cs typeface="Inter" pitchFamily="34" charset="-120"/>
              </a:rPr>
              <a:t>Lucrul mecanic și puterea mecanică reprezintă concepte fundamentale în mecanică, cu aplicații în diverse domenii, de la inginerie la fizică și în viața de zi cu zi. Înțelegerea acestor noțiuni permite o mai bună cuantificare și optimizare a proceselor și sistemelor în care forțele mecanice joacă un rol central.</a:t>
            </a:r>
            <a:endParaRPr lang="en-US" sz="2400" dirty="0"/>
          </a:p>
        </p:txBody>
      </p:sp>
      <p:sp>
        <p:nvSpPr>
          <p:cNvPr id="8" name="Shape 4"/>
          <p:cNvSpPr/>
          <p:nvPr/>
        </p:nvSpPr>
        <p:spPr>
          <a:xfrm>
            <a:off x="6350437" y="6293525"/>
            <a:ext cx="394930" cy="394930"/>
          </a:xfrm>
          <a:prstGeom prst="roundRect">
            <a:avLst>
              <a:gd name="adj" fmla="val 23151155"/>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255044"/>
          </a:xfrm>
          <a:prstGeom prst="rect">
            <a:avLst/>
          </a:prstGeom>
        </p:spPr>
      </p:pic>
      <p:sp>
        <p:nvSpPr>
          <p:cNvPr id="5" name="Text 2"/>
          <p:cNvSpPr/>
          <p:nvPr/>
        </p:nvSpPr>
        <p:spPr>
          <a:xfrm>
            <a:off x="2387918" y="2896195"/>
            <a:ext cx="9854565" cy="1127522"/>
          </a:xfrm>
          <a:prstGeom prst="rect">
            <a:avLst/>
          </a:prstGeom>
          <a:noFill/>
          <a:ln/>
        </p:spPr>
        <p:txBody>
          <a:bodyPr wrap="square" rtlCol="0" anchor="t"/>
          <a:lstStyle/>
          <a:p>
            <a:pPr marL="0" indent="0">
              <a:lnSpc>
                <a:spcPts val="4439"/>
              </a:lnSpc>
              <a:buNone/>
            </a:pPr>
            <a:r>
              <a:rPr lang="en-US" sz="3551" b="1" kern="0" spc="-107" dirty="0">
                <a:solidFill>
                  <a:srgbClr val="000000"/>
                </a:solidFill>
                <a:latin typeface="Inter" pitchFamily="34" charset="0"/>
                <a:ea typeface="Inter" pitchFamily="34" charset="-122"/>
                <a:cs typeface="Inter" pitchFamily="34" charset="-120"/>
              </a:rPr>
              <a:t>Importanța lucrului mecanic și a puterii mecanice în viața de zi cu zi</a:t>
            </a:r>
            <a:endParaRPr lang="en-US" sz="3551" dirty="0"/>
          </a:p>
        </p:txBody>
      </p:sp>
      <p:pic>
        <p:nvPicPr>
          <p:cNvPr id="6" name="Image 1" descr="preencoded.png"/>
          <p:cNvPicPr>
            <a:picLocks noChangeAspect="1"/>
          </p:cNvPicPr>
          <p:nvPr/>
        </p:nvPicPr>
        <p:blipFill>
          <a:blip r:embed="rId4"/>
          <a:stretch>
            <a:fillRect/>
          </a:stretch>
        </p:blipFill>
        <p:spPr>
          <a:xfrm>
            <a:off x="2387918" y="4294227"/>
            <a:ext cx="3284815" cy="721519"/>
          </a:xfrm>
          <a:prstGeom prst="rect">
            <a:avLst/>
          </a:prstGeom>
        </p:spPr>
      </p:pic>
      <p:sp>
        <p:nvSpPr>
          <p:cNvPr id="7" name="Text 3"/>
          <p:cNvSpPr/>
          <p:nvPr/>
        </p:nvSpPr>
        <p:spPr>
          <a:xfrm>
            <a:off x="2568297" y="5286256"/>
            <a:ext cx="2255044" cy="281821"/>
          </a:xfrm>
          <a:prstGeom prst="rect">
            <a:avLst/>
          </a:prstGeom>
          <a:noFill/>
          <a:ln/>
        </p:spPr>
        <p:txBody>
          <a:bodyPr wrap="none" rtlCol="0" anchor="t"/>
          <a:lstStyle/>
          <a:p>
            <a:pPr marL="0" indent="0" algn="l">
              <a:lnSpc>
                <a:spcPts val="2220"/>
              </a:lnSpc>
              <a:buNone/>
            </a:pPr>
            <a:r>
              <a:rPr lang="en-US" sz="1776" b="1" kern="0" spc="-53" dirty="0">
                <a:solidFill>
                  <a:srgbClr val="272525"/>
                </a:solidFill>
                <a:latin typeface="Inter" pitchFamily="34" charset="0"/>
                <a:ea typeface="Inter" pitchFamily="34" charset="-122"/>
                <a:cs typeface="Inter" pitchFamily="34" charset="-120"/>
              </a:rPr>
              <a:t>Energie în mișcare</a:t>
            </a:r>
            <a:endParaRPr lang="en-US" sz="1776" dirty="0"/>
          </a:p>
        </p:txBody>
      </p:sp>
      <p:sp>
        <p:nvSpPr>
          <p:cNvPr id="8" name="Text 4"/>
          <p:cNvSpPr/>
          <p:nvPr/>
        </p:nvSpPr>
        <p:spPr>
          <a:xfrm>
            <a:off x="2568297" y="5676305"/>
            <a:ext cx="2924056" cy="1731645"/>
          </a:xfrm>
          <a:prstGeom prst="rect">
            <a:avLst/>
          </a:prstGeom>
          <a:noFill/>
          <a:ln/>
        </p:spPr>
        <p:txBody>
          <a:bodyPr wrap="square" rtlCol="0" anchor="t"/>
          <a:lstStyle/>
          <a:p>
            <a:pPr marL="0" indent="0" algn="l">
              <a:lnSpc>
                <a:spcPts val="2273"/>
              </a:lnSpc>
              <a:buNone/>
            </a:pPr>
            <a:r>
              <a:rPr lang="en-US" sz="1421" kern="0" spc="-28" dirty="0">
                <a:solidFill>
                  <a:srgbClr val="272525"/>
                </a:solidFill>
                <a:latin typeface="Inter" pitchFamily="34" charset="0"/>
                <a:ea typeface="Inter" pitchFamily="34" charset="-122"/>
                <a:cs typeface="Inter" pitchFamily="34" charset="-120"/>
              </a:rPr>
              <a:t>Lucrul mecanic și puterea mecanică sunt esențiale în transferul și conversia energiei în activitățile cotidiene, de la ridicarea greutăților la funcționarea mașinilor și echipamentelor.</a:t>
            </a:r>
            <a:endParaRPr lang="en-US" sz="1421" dirty="0"/>
          </a:p>
        </p:txBody>
      </p:sp>
      <p:pic>
        <p:nvPicPr>
          <p:cNvPr id="9" name="Image 2" descr="preencoded.png"/>
          <p:cNvPicPr>
            <a:picLocks noChangeAspect="1"/>
          </p:cNvPicPr>
          <p:nvPr/>
        </p:nvPicPr>
        <p:blipFill>
          <a:blip r:embed="rId5"/>
          <a:stretch>
            <a:fillRect/>
          </a:stretch>
        </p:blipFill>
        <p:spPr>
          <a:xfrm>
            <a:off x="5672733" y="4294227"/>
            <a:ext cx="3284815" cy="721519"/>
          </a:xfrm>
          <a:prstGeom prst="rect">
            <a:avLst/>
          </a:prstGeom>
        </p:spPr>
      </p:pic>
      <p:sp>
        <p:nvSpPr>
          <p:cNvPr id="10" name="Text 5"/>
          <p:cNvSpPr/>
          <p:nvPr/>
        </p:nvSpPr>
        <p:spPr>
          <a:xfrm>
            <a:off x="5853112" y="5286256"/>
            <a:ext cx="2287310" cy="281821"/>
          </a:xfrm>
          <a:prstGeom prst="rect">
            <a:avLst/>
          </a:prstGeom>
          <a:noFill/>
          <a:ln/>
        </p:spPr>
        <p:txBody>
          <a:bodyPr wrap="none" rtlCol="0" anchor="t"/>
          <a:lstStyle/>
          <a:p>
            <a:pPr marL="0" indent="0" algn="l">
              <a:lnSpc>
                <a:spcPts val="2220"/>
              </a:lnSpc>
              <a:buNone/>
            </a:pPr>
            <a:r>
              <a:rPr lang="en-US" sz="1776" b="1" kern="0" spc="-53" dirty="0">
                <a:solidFill>
                  <a:srgbClr val="272525"/>
                </a:solidFill>
                <a:latin typeface="Inter" pitchFamily="34" charset="0"/>
                <a:ea typeface="Inter" pitchFamily="34" charset="-122"/>
                <a:cs typeface="Inter" pitchFamily="34" charset="-120"/>
              </a:rPr>
              <a:t>Eficiență și optimizare</a:t>
            </a:r>
            <a:endParaRPr lang="en-US" sz="1776" dirty="0"/>
          </a:p>
        </p:txBody>
      </p:sp>
      <p:sp>
        <p:nvSpPr>
          <p:cNvPr id="11" name="Text 6"/>
          <p:cNvSpPr/>
          <p:nvPr/>
        </p:nvSpPr>
        <p:spPr>
          <a:xfrm>
            <a:off x="5853112" y="5676305"/>
            <a:ext cx="2924056" cy="1443038"/>
          </a:xfrm>
          <a:prstGeom prst="rect">
            <a:avLst/>
          </a:prstGeom>
          <a:noFill/>
          <a:ln/>
        </p:spPr>
        <p:txBody>
          <a:bodyPr wrap="square" rtlCol="0" anchor="t"/>
          <a:lstStyle/>
          <a:p>
            <a:pPr marL="0" indent="0" algn="l">
              <a:lnSpc>
                <a:spcPts val="2273"/>
              </a:lnSpc>
              <a:buNone/>
            </a:pPr>
            <a:r>
              <a:rPr lang="en-US" sz="1421" kern="0" spc="-28" dirty="0">
                <a:solidFill>
                  <a:srgbClr val="272525"/>
                </a:solidFill>
                <a:latin typeface="Inter" pitchFamily="34" charset="0"/>
                <a:ea typeface="Inter" pitchFamily="34" charset="-122"/>
                <a:cs typeface="Inter" pitchFamily="34" charset="-120"/>
              </a:rPr>
              <a:t>Înțelegerea și calculul corect al lucrului mecanic și puterii mecanice permit optimizarea sistemelor și proceselor pentru a maximiza eficiența și productivitatea.</a:t>
            </a:r>
            <a:endParaRPr lang="en-US" sz="1421" dirty="0"/>
          </a:p>
        </p:txBody>
      </p:sp>
      <p:pic>
        <p:nvPicPr>
          <p:cNvPr id="12" name="Image 3" descr="preencoded.png"/>
          <p:cNvPicPr>
            <a:picLocks noChangeAspect="1"/>
          </p:cNvPicPr>
          <p:nvPr/>
        </p:nvPicPr>
        <p:blipFill>
          <a:blip r:embed="rId6"/>
          <a:stretch>
            <a:fillRect/>
          </a:stretch>
        </p:blipFill>
        <p:spPr>
          <a:xfrm>
            <a:off x="8957548" y="4294227"/>
            <a:ext cx="3284934" cy="721519"/>
          </a:xfrm>
          <a:prstGeom prst="rect">
            <a:avLst/>
          </a:prstGeom>
        </p:spPr>
      </p:pic>
      <p:sp>
        <p:nvSpPr>
          <p:cNvPr id="13" name="Text 7"/>
          <p:cNvSpPr/>
          <p:nvPr/>
        </p:nvSpPr>
        <p:spPr>
          <a:xfrm>
            <a:off x="9137928" y="5286256"/>
            <a:ext cx="2255044" cy="281821"/>
          </a:xfrm>
          <a:prstGeom prst="rect">
            <a:avLst/>
          </a:prstGeom>
          <a:noFill/>
          <a:ln/>
        </p:spPr>
        <p:txBody>
          <a:bodyPr wrap="none" rtlCol="0" anchor="t"/>
          <a:lstStyle/>
          <a:p>
            <a:pPr marL="0" indent="0" algn="l">
              <a:lnSpc>
                <a:spcPts val="2220"/>
              </a:lnSpc>
              <a:buNone/>
            </a:pPr>
            <a:r>
              <a:rPr lang="en-US" sz="1776" b="1" kern="0" spc="-53" dirty="0">
                <a:solidFill>
                  <a:srgbClr val="272525"/>
                </a:solidFill>
                <a:latin typeface="Inter" pitchFamily="34" charset="0"/>
                <a:ea typeface="Inter" pitchFamily="34" charset="-122"/>
                <a:cs typeface="Inter" pitchFamily="34" charset="-120"/>
              </a:rPr>
              <a:t>Cercetare și inovație</a:t>
            </a:r>
            <a:endParaRPr lang="en-US" sz="1776" dirty="0"/>
          </a:p>
        </p:txBody>
      </p:sp>
      <p:sp>
        <p:nvSpPr>
          <p:cNvPr id="14" name="Text 8"/>
          <p:cNvSpPr/>
          <p:nvPr/>
        </p:nvSpPr>
        <p:spPr>
          <a:xfrm>
            <a:off x="9137928" y="5676305"/>
            <a:ext cx="2924175" cy="1443038"/>
          </a:xfrm>
          <a:prstGeom prst="rect">
            <a:avLst/>
          </a:prstGeom>
          <a:noFill/>
          <a:ln/>
        </p:spPr>
        <p:txBody>
          <a:bodyPr wrap="square" rtlCol="0" anchor="t"/>
          <a:lstStyle/>
          <a:p>
            <a:pPr marL="0" indent="0" algn="l">
              <a:lnSpc>
                <a:spcPts val="2273"/>
              </a:lnSpc>
              <a:buNone/>
            </a:pPr>
            <a:r>
              <a:rPr lang="en-US" sz="1421" kern="0" spc="-28" dirty="0">
                <a:solidFill>
                  <a:srgbClr val="272525"/>
                </a:solidFill>
                <a:latin typeface="Inter" pitchFamily="34" charset="0"/>
                <a:ea typeface="Inter" pitchFamily="34" charset="-122"/>
                <a:cs typeface="Inter" pitchFamily="34" charset="-120"/>
              </a:rPr>
              <a:t>Studiul lucrului mecanic și al puterii mecanice joacă un rol fundamental în diverse domenii științifice și de inginerie, conducând la noi descoperiri și inovații tehnologice.</a:t>
            </a:r>
            <a:endParaRPr lang="en-US" sz="142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610439"/>
            <a:ext cx="7182564"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Definiția lucrului mecanic</a:t>
            </a:r>
            <a:endParaRPr lang="en-US" sz="4860" dirty="0"/>
          </a:p>
        </p:txBody>
      </p:sp>
      <p:sp>
        <p:nvSpPr>
          <p:cNvPr id="5" name="Text 3"/>
          <p:cNvSpPr/>
          <p:nvPr/>
        </p:nvSpPr>
        <p:spPr>
          <a:xfrm>
            <a:off x="864037" y="2999065"/>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Lucrul mecanic</a:t>
            </a:r>
            <a:endParaRPr lang="en-US" sz="2430" dirty="0"/>
          </a:p>
        </p:txBody>
      </p:sp>
      <p:sp>
        <p:nvSpPr>
          <p:cNvPr id="6" name="Text 4"/>
          <p:cNvSpPr/>
          <p:nvPr/>
        </p:nvSpPr>
        <p:spPr>
          <a:xfrm>
            <a:off x="864037" y="3631644"/>
            <a:ext cx="3898821" cy="2370296"/>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Lucrul mecanic este o măsură a transferului de energie prin aplicarea unei forțe care provoacă o deplasare. Acesta este definit ca produsul scalar al forței aplicate și a deplasării în direcția forței.</a:t>
            </a:r>
            <a:endParaRPr lang="en-US" sz="1944" dirty="0"/>
          </a:p>
        </p:txBody>
      </p:sp>
      <p:sp>
        <p:nvSpPr>
          <p:cNvPr id="7" name="Text 5"/>
          <p:cNvSpPr/>
          <p:nvPr/>
        </p:nvSpPr>
        <p:spPr>
          <a:xfrm>
            <a:off x="5372695" y="2999065"/>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Condiții</a:t>
            </a:r>
            <a:endParaRPr lang="en-US" sz="2430" dirty="0"/>
          </a:p>
        </p:txBody>
      </p:sp>
      <p:sp>
        <p:nvSpPr>
          <p:cNvPr id="8" name="Text 6"/>
          <p:cNvSpPr/>
          <p:nvPr/>
        </p:nvSpPr>
        <p:spPr>
          <a:xfrm>
            <a:off x="5372695" y="3631644"/>
            <a:ext cx="3898821" cy="2370296"/>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Lucrul mecanic este diferit de zero doar dacă forța aplicată are o componentă în direcția deplasării. Dacă forța și deplasarea sunt perpendiculare, lucrul mecanic este zero.</a:t>
            </a:r>
            <a:endParaRPr lang="en-US" sz="1944" dirty="0"/>
          </a:p>
        </p:txBody>
      </p:sp>
      <p:sp>
        <p:nvSpPr>
          <p:cNvPr id="9" name="Text 7"/>
          <p:cNvSpPr/>
          <p:nvPr/>
        </p:nvSpPr>
        <p:spPr>
          <a:xfrm>
            <a:off x="9881354" y="2999065"/>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Semnificație</a:t>
            </a:r>
            <a:endParaRPr lang="en-US" sz="2430" dirty="0"/>
          </a:p>
        </p:txBody>
      </p:sp>
      <p:sp>
        <p:nvSpPr>
          <p:cNvPr id="10" name="Text 8"/>
          <p:cNvSpPr/>
          <p:nvPr/>
        </p:nvSpPr>
        <p:spPr>
          <a:xfrm>
            <a:off x="9881354" y="3631644"/>
            <a:ext cx="3898821" cy="2765346"/>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Lucrul mecanic reprezintă energia transferată unui obiect prin aplicarea unei forțe care produce o deplasare. Acesta poate fi pozitiv (energie transferată), negativ (energie extrasă) sau zero (fără transfer de energie).</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810232"/>
          </a:xfrm>
          <a:prstGeom prst="rect">
            <a:avLst/>
          </a:prstGeom>
        </p:spPr>
      </p:pic>
      <p:sp>
        <p:nvSpPr>
          <p:cNvPr id="5" name="Text 2"/>
          <p:cNvSpPr/>
          <p:nvPr/>
        </p:nvSpPr>
        <p:spPr>
          <a:xfrm>
            <a:off x="1174790" y="3429595"/>
            <a:ext cx="10313670" cy="702588"/>
          </a:xfrm>
          <a:prstGeom prst="rect">
            <a:avLst/>
          </a:prstGeom>
          <a:noFill/>
          <a:ln/>
        </p:spPr>
        <p:txBody>
          <a:bodyPr wrap="none" rtlCol="0" anchor="t"/>
          <a:lstStyle/>
          <a:p>
            <a:pPr marL="0" indent="0">
              <a:lnSpc>
                <a:spcPts val="5532"/>
              </a:lnSpc>
              <a:buNone/>
            </a:pPr>
            <a:r>
              <a:rPr lang="en-US" sz="4426" b="1" kern="0" spc="-133" dirty="0">
                <a:solidFill>
                  <a:srgbClr val="000000"/>
                </a:solidFill>
                <a:latin typeface="Inter" pitchFamily="34" charset="0"/>
                <a:ea typeface="Inter" pitchFamily="34" charset="-122"/>
                <a:cs typeface="Inter" pitchFamily="34" charset="-120"/>
              </a:rPr>
              <a:t>Unități de măsură pentru lucrul mecanic</a:t>
            </a:r>
            <a:endParaRPr lang="en-US" sz="4426" dirty="0"/>
          </a:p>
        </p:txBody>
      </p:sp>
      <p:sp>
        <p:nvSpPr>
          <p:cNvPr id="6" name="Shape 3"/>
          <p:cNvSpPr/>
          <p:nvPr/>
        </p:nvSpPr>
        <p:spPr>
          <a:xfrm>
            <a:off x="1174790" y="4722257"/>
            <a:ext cx="505778" cy="505778"/>
          </a:xfrm>
          <a:prstGeom prst="roundRect">
            <a:avLst>
              <a:gd name="adj" fmla="val 20003"/>
            </a:avLst>
          </a:prstGeom>
          <a:solidFill>
            <a:srgbClr val="DADBF1"/>
          </a:solidFill>
          <a:ln w="7620">
            <a:solidFill>
              <a:srgbClr val="C0C1D7"/>
            </a:solidFill>
            <a:prstDash val="solid"/>
          </a:ln>
        </p:spPr>
      </p:sp>
      <p:sp>
        <p:nvSpPr>
          <p:cNvPr id="7" name="Text 4"/>
          <p:cNvSpPr/>
          <p:nvPr/>
        </p:nvSpPr>
        <p:spPr>
          <a:xfrm>
            <a:off x="1350169" y="4806553"/>
            <a:ext cx="154900" cy="337185"/>
          </a:xfrm>
          <a:prstGeom prst="rect">
            <a:avLst/>
          </a:prstGeom>
          <a:noFill/>
          <a:ln/>
        </p:spPr>
        <p:txBody>
          <a:bodyPr wrap="none" rtlCol="0" anchor="t"/>
          <a:lstStyle/>
          <a:p>
            <a:pPr marL="0" indent="0" algn="ctr">
              <a:lnSpc>
                <a:spcPts val="2655"/>
              </a:lnSpc>
              <a:buNone/>
            </a:pPr>
            <a:r>
              <a:rPr lang="en-US" sz="2655" b="1" kern="0" spc="-80" dirty="0">
                <a:solidFill>
                  <a:srgbClr val="272525"/>
                </a:solidFill>
                <a:latin typeface="Inter" pitchFamily="34" charset="0"/>
                <a:ea typeface="Inter" pitchFamily="34" charset="-122"/>
                <a:cs typeface="Inter" pitchFamily="34" charset="-120"/>
              </a:rPr>
              <a:t>1</a:t>
            </a:r>
            <a:endParaRPr lang="en-US" sz="2655" dirty="0"/>
          </a:p>
        </p:txBody>
      </p:sp>
      <p:sp>
        <p:nvSpPr>
          <p:cNvPr id="8" name="Text 5"/>
          <p:cNvSpPr/>
          <p:nvPr/>
        </p:nvSpPr>
        <p:spPr>
          <a:xfrm>
            <a:off x="1905357" y="4722257"/>
            <a:ext cx="2810232" cy="351234"/>
          </a:xfrm>
          <a:prstGeom prst="rect">
            <a:avLst/>
          </a:prstGeom>
          <a:noFill/>
          <a:ln/>
        </p:spPr>
        <p:txBody>
          <a:bodyPr wrap="none" rtlCol="0" anchor="t"/>
          <a:lstStyle/>
          <a:p>
            <a:pPr marL="0" indent="0">
              <a:lnSpc>
                <a:spcPts val="2766"/>
              </a:lnSpc>
              <a:buNone/>
            </a:pPr>
            <a:r>
              <a:rPr lang="en-US" sz="2213" b="1" kern="0" spc="-66" dirty="0">
                <a:solidFill>
                  <a:srgbClr val="272525"/>
                </a:solidFill>
                <a:latin typeface="Inter" pitchFamily="34" charset="0"/>
                <a:ea typeface="Inter" pitchFamily="34" charset="-122"/>
                <a:cs typeface="Inter" pitchFamily="34" charset="-120"/>
              </a:rPr>
              <a:t>Joule (J)</a:t>
            </a:r>
            <a:endParaRPr lang="en-US" sz="2213" dirty="0"/>
          </a:p>
        </p:txBody>
      </p:sp>
      <p:sp>
        <p:nvSpPr>
          <p:cNvPr id="9" name="Text 6"/>
          <p:cNvSpPr/>
          <p:nvPr/>
        </p:nvSpPr>
        <p:spPr>
          <a:xfrm>
            <a:off x="1905357" y="5208270"/>
            <a:ext cx="5297448" cy="719138"/>
          </a:xfrm>
          <a:prstGeom prst="rect">
            <a:avLst/>
          </a:prstGeom>
          <a:noFill/>
          <a:ln/>
        </p:spPr>
        <p:txBody>
          <a:bodyPr wrap="square" rtlCol="0" anchor="t"/>
          <a:lstStyle/>
          <a:p>
            <a:pPr marL="0" indent="0">
              <a:lnSpc>
                <a:spcPts val="2832"/>
              </a:lnSpc>
              <a:buNone/>
            </a:pPr>
            <a:r>
              <a:rPr lang="en-US" sz="1770" kern="0" spc="-35" dirty="0">
                <a:solidFill>
                  <a:srgbClr val="272525"/>
                </a:solidFill>
                <a:latin typeface="Inter" pitchFamily="34" charset="0"/>
                <a:ea typeface="Inter" pitchFamily="34" charset="-122"/>
                <a:cs typeface="Inter" pitchFamily="34" charset="-120"/>
              </a:rPr>
              <a:t>Unitatea internațională de măsură pentru lucrul mecanic. 1 J = 1 N·m (Newton-metru).</a:t>
            </a:r>
            <a:endParaRPr lang="en-US" sz="1770" dirty="0"/>
          </a:p>
        </p:txBody>
      </p:sp>
      <p:sp>
        <p:nvSpPr>
          <p:cNvPr id="10" name="Shape 7"/>
          <p:cNvSpPr/>
          <p:nvPr/>
        </p:nvSpPr>
        <p:spPr>
          <a:xfrm>
            <a:off x="7427595" y="4722257"/>
            <a:ext cx="505778" cy="505778"/>
          </a:xfrm>
          <a:prstGeom prst="roundRect">
            <a:avLst>
              <a:gd name="adj" fmla="val 20003"/>
            </a:avLst>
          </a:prstGeom>
          <a:solidFill>
            <a:srgbClr val="DADBF1"/>
          </a:solidFill>
          <a:ln w="7620">
            <a:solidFill>
              <a:srgbClr val="C0C1D7"/>
            </a:solidFill>
            <a:prstDash val="solid"/>
          </a:ln>
        </p:spPr>
      </p:sp>
      <p:sp>
        <p:nvSpPr>
          <p:cNvPr id="11" name="Text 8"/>
          <p:cNvSpPr/>
          <p:nvPr/>
        </p:nvSpPr>
        <p:spPr>
          <a:xfrm>
            <a:off x="7579281" y="4806553"/>
            <a:ext cx="202406" cy="337185"/>
          </a:xfrm>
          <a:prstGeom prst="rect">
            <a:avLst/>
          </a:prstGeom>
          <a:noFill/>
          <a:ln/>
        </p:spPr>
        <p:txBody>
          <a:bodyPr wrap="none" rtlCol="0" anchor="t"/>
          <a:lstStyle/>
          <a:p>
            <a:pPr marL="0" indent="0" algn="ctr">
              <a:lnSpc>
                <a:spcPts val="2655"/>
              </a:lnSpc>
              <a:buNone/>
            </a:pPr>
            <a:r>
              <a:rPr lang="en-US" sz="2655" b="1" kern="0" spc="-80" dirty="0">
                <a:solidFill>
                  <a:srgbClr val="272525"/>
                </a:solidFill>
                <a:latin typeface="Inter" pitchFamily="34" charset="0"/>
                <a:ea typeface="Inter" pitchFamily="34" charset="-122"/>
                <a:cs typeface="Inter" pitchFamily="34" charset="-120"/>
              </a:rPr>
              <a:t>2</a:t>
            </a:r>
            <a:endParaRPr lang="en-US" sz="2655" dirty="0"/>
          </a:p>
        </p:txBody>
      </p:sp>
      <p:sp>
        <p:nvSpPr>
          <p:cNvPr id="12" name="Text 9"/>
          <p:cNvSpPr/>
          <p:nvPr/>
        </p:nvSpPr>
        <p:spPr>
          <a:xfrm>
            <a:off x="8158163" y="4722257"/>
            <a:ext cx="2810232" cy="351234"/>
          </a:xfrm>
          <a:prstGeom prst="rect">
            <a:avLst/>
          </a:prstGeom>
          <a:noFill/>
          <a:ln/>
        </p:spPr>
        <p:txBody>
          <a:bodyPr wrap="none" rtlCol="0" anchor="t"/>
          <a:lstStyle/>
          <a:p>
            <a:pPr marL="0" indent="0">
              <a:lnSpc>
                <a:spcPts val="2766"/>
              </a:lnSpc>
              <a:buNone/>
            </a:pPr>
            <a:r>
              <a:rPr lang="en-US" sz="2213" b="1" kern="0" spc="-66" dirty="0">
                <a:solidFill>
                  <a:srgbClr val="272525"/>
                </a:solidFill>
                <a:latin typeface="Inter" pitchFamily="34" charset="0"/>
                <a:ea typeface="Inter" pitchFamily="34" charset="-122"/>
                <a:cs typeface="Inter" pitchFamily="34" charset="-120"/>
              </a:rPr>
              <a:t>Erg</a:t>
            </a:r>
            <a:endParaRPr lang="en-US" sz="2213" dirty="0"/>
          </a:p>
        </p:txBody>
      </p:sp>
      <p:sp>
        <p:nvSpPr>
          <p:cNvPr id="13" name="Text 10"/>
          <p:cNvSpPr/>
          <p:nvPr/>
        </p:nvSpPr>
        <p:spPr>
          <a:xfrm>
            <a:off x="8158163" y="5208270"/>
            <a:ext cx="5297448" cy="719138"/>
          </a:xfrm>
          <a:prstGeom prst="rect">
            <a:avLst/>
          </a:prstGeom>
          <a:noFill/>
          <a:ln/>
        </p:spPr>
        <p:txBody>
          <a:bodyPr wrap="square" rtlCol="0" anchor="t"/>
          <a:lstStyle/>
          <a:p>
            <a:pPr marL="0" indent="0">
              <a:lnSpc>
                <a:spcPts val="2832"/>
              </a:lnSpc>
              <a:buNone/>
            </a:pPr>
            <a:r>
              <a:rPr lang="en-US" sz="1770" kern="0" spc="-35" dirty="0">
                <a:solidFill>
                  <a:srgbClr val="272525"/>
                </a:solidFill>
                <a:latin typeface="Inter" pitchFamily="34" charset="0"/>
                <a:ea typeface="Inter" pitchFamily="34" charset="-122"/>
                <a:cs typeface="Inter" pitchFamily="34" charset="-120"/>
              </a:rPr>
              <a:t>Unitate de măsură din Sistemul CGS (centimetru-gram-secundă), unde 1 J = 10^7 erg.</a:t>
            </a:r>
            <a:endParaRPr lang="en-US" sz="1770" dirty="0"/>
          </a:p>
        </p:txBody>
      </p:sp>
      <p:sp>
        <p:nvSpPr>
          <p:cNvPr id="14" name="Shape 11"/>
          <p:cNvSpPr/>
          <p:nvPr/>
        </p:nvSpPr>
        <p:spPr>
          <a:xfrm>
            <a:off x="1174790" y="6405086"/>
            <a:ext cx="505778" cy="505778"/>
          </a:xfrm>
          <a:prstGeom prst="roundRect">
            <a:avLst>
              <a:gd name="adj" fmla="val 20003"/>
            </a:avLst>
          </a:prstGeom>
          <a:solidFill>
            <a:srgbClr val="DADBF1"/>
          </a:solidFill>
          <a:ln w="7620">
            <a:solidFill>
              <a:srgbClr val="C0C1D7"/>
            </a:solidFill>
            <a:prstDash val="solid"/>
          </a:ln>
        </p:spPr>
      </p:sp>
      <p:sp>
        <p:nvSpPr>
          <p:cNvPr id="15" name="Text 12"/>
          <p:cNvSpPr/>
          <p:nvPr/>
        </p:nvSpPr>
        <p:spPr>
          <a:xfrm>
            <a:off x="1321475" y="6489383"/>
            <a:ext cx="212288" cy="337185"/>
          </a:xfrm>
          <a:prstGeom prst="rect">
            <a:avLst/>
          </a:prstGeom>
          <a:noFill/>
          <a:ln/>
        </p:spPr>
        <p:txBody>
          <a:bodyPr wrap="none" rtlCol="0" anchor="t"/>
          <a:lstStyle/>
          <a:p>
            <a:pPr marL="0" indent="0" algn="ctr">
              <a:lnSpc>
                <a:spcPts val="2655"/>
              </a:lnSpc>
              <a:buNone/>
            </a:pPr>
            <a:r>
              <a:rPr lang="en-US" sz="2655" b="1" kern="0" spc="-80" dirty="0">
                <a:solidFill>
                  <a:srgbClr val="272525"/>
                </a:solidFill>
                <a:latin typeface="Inter" pitchFamily="34" charset="0"/>
                <a:ea typeface="Inter" pitchFamily="34" charset="-122"/>
                <a:cs typeface="Inter" pitchFamily="34" charset="-120"/>
              </a:rPr>
              <a:t>3</a:t>
            </a:r>
            <a:endParaRPr lang="en-US" sz="2655" dirty="0"/>
          </a:p>
        </p:txBody>
      </p:sp>
      <p:sp>
        <p:nvSpPr>
          <p:cNvPr id="16" name="Text 13"/>
          <p:cNvSpPr/>
          <p:nvPr/>
        </p:nvSpPr>
        <p:spPr>
          <a:xfrm>
            <a:off x="1905357" y="6405086"/>
            <a:ext cx="2810232" cy="351234"/>
          </a:xfrm>
          <a:prstGeom prst="rect">
            <a:avLst/>
          </a:prstGeom>
          <a:noFill/>
          <a:ln/>
        </p:spPr>
        <p:txBody>
          <a:bodyPr wrap="none" rtlCol="0" anchor="t"/>
          <a:lstStyle/>
          <a:p>
            <a:pPr marL="0" indent="0">
              <a:lnSpc>
                <a:spcPts val="2766"/>
              </a:lnSpc>
              <a:buNone/>
            </a:pPr>
            <a:r>
              <a:rPr lang="en-US" sz="2213" b="1" kern="0" spc="-66" dirty="0">
                <a:solidFill>
                  <a:srgbClr val="272525"/>
                </a:solidFill>
                <a:latin typeface="Inter" pitchFamily="34" charset="0"/>
                <a:ea typeface="Inter" pitchFamily="34" charset="-122"/>
                <a:cs typeface="Inter" pitchFamily="34" charset="-120"/>
              </a:rPr>
              <a:t>Kilowatt-oră (kWh)</a:t>
            </a:r>
            <a:endParaRPr lang="en-US" sz="2213" dirty="0"/>
          </a:p>
        </p:txBody>
      </p:sp>
      <p:sp>
        <p:nvSpPr>
          <p:cNvPr id="17" name="Text 14"/>
          <p:cNvSpPr/>
          <p:nvPr/>
        </p:nvSpPr>
        <p:spPr>
          <a:xfrm>
            <a:off x="1905357" y="6891099"/>
            <a:ext cx="5297448" cy="719138"/>
          </a:xfrm>
          <a:prstGeom prst="rect">
            <a:avLst/>
          </a:prstGeom>
          <a:noFill/>
          <a:ln/>
        </p:spPr>
        <p:txBody>
          <a:bodyPr wrap="square" rtlCol="0" anchor="t"/>
          <a:lstStyle/>
          <a:p>
            <a:pPr marL="0" indent="0">
              <a:lnSpc>
                <a:spcPts val="2832"/>
              </a:lnSpc>
              <a:buNone/>
            </a:pPr>
            <a:r>
              <a:rPr lang="en-US" sz="1770" kern="0" spc="-35" dirty="0">
                <a:solidFill>
                  <a:srgbClr val="272525"/>
                </a:solidFill>
                <a:latin typeface="Inter" pitchFamily="34" charset="0"/>
                <a:ea typeface="Inter" pitchFamily="34" charset="-122"/>
                <a:cs typeface="Inter" pitchFamily="34" charset="-120"/>
              </a:rPr>
              <a:t>Unitate de măsură folosită în domeniul energiei electrice, unde 1 kWh = 3,6 MJ.</a:t>
            </a:r>
            <a:endParaRPr lang="en-US" sz="1770" dirty="0"/>
          </a:p>
        </p:txBody>
      </p:sp>
      <p:sp>
        <p:nvSpPr>
          <p:cNvPr id="18" name="Shape 15"/>
          <p:cNvSpPr/>
          <p:nvPr/>
        </p:nvSpPr>
        <p:spPr>
          <a:xfrm>
            <a:off x="7427595" y="6405086"/>
            <a:ext cx="505778" cy="505778"/>
          </a:xfrm>
          <a:prstGeom prst="roundRect">
            <a:avLst>
              <a:gd name="adj" fmla="val 20003"/>
            </a:avLst>
          </a:prstGeom>
          <a:solidFill>
            <a:srgbClr val="DADBF1"/>
          </a:solidFill>
          <a:ln w="7620">
            <a:solidFill>
              <a:srgbClr val="C0C1D7"/>
            </a:solidFill>
            <a:prstDash val="solid"/>
          </a:ln>
        </p:spPr>
      </p:sp>
      <p:sp>
        <p:nvSpPr>
          <p:cNvPr id="19" name="Text 16"/>
          <p:cNvSpPr/>
          <p:nvPr/>
        </p:nvSpPr>
        <p:spPr>
          <a:xfrm>
            <a:off x="7571184" y="6489383"/>
            <a:ext cx="218480" cy="337185"/>
          </a:xfrm>
          <a:prstGeom prst="rect">
            <a:avLst/>
          </a:prstGeom>
          <a:noFill/>
          <a:ln/>
        </p:spPr>
        <p:txBody>
          <a:bodyPr wrap="none" rtlCol="0" anchor="t"/>
          <a:lstStyle/>
          <a:p>
            <a:pPr marL="0" indent="0" algn="ctr">
              <a:lnSpc>
                <a:spcPts val="2655"/>
              </a:lnSpc>
              <a:buNone/>
            </a:pPr>
            <a:r>
              <a:rPr lang="en-US" sz="2655" b="1" kern="0" spc="-80" dirty="0">
                <a:solidFill>
                  <a:srgbClr val="272525"/>
                </a:solidFill>
                <a:latin typeface="Inter" pitchFamily="34" charset="0"/>
                <a:ea typeface="Inter" pitchFamily="34" charset="-122"/>
                <a:cs typeface="Inter" pitchFamily="34" charset="-120"/>
              </a:rPr>
              <a:t>4</a:t>
            </a:r>
            <a:endParaRPr lang="en-US" sz="2655" dirty="0"/>
          </a:p>
        </p:txBody>
      </p:sp>
      <p:sp>
        <p:nvSpPr>
          <p:cNvPr id="20" name="Text 17"/>
          <p:cNvSpPr/>
          <p:nvPr/>
        </p:nvSpPr>
        <p:spPr>
          <a:xfrm>
            <a:off x="8158163" y="6405086"/>
            <a:ext cx="2810232" cy="351234"/>
          </a:xfrm>
          <a:prstGeom prst="rect">
            <a:avLst/>
          </a:prstGeom>
          <a:noFill/>
          <a:ln/>
        </p:spPr>
        <p:txBody>
          <a:bodyPr wrap="none" rtlCol="0" anchor="t"/>
          <a:lstStyle/>
          <a:p>
            <a:pPr marL="0" indent="0">
              <a:lnSpc>
                <a:spcPts val="2766"/>
              </a:lnSpc>
              <a:buNone/>
            </a:pPr>
            <a:r>
              <a:rPr lang="en-US" sz="2213" b="1" kern="0" spc="-66" dirty="0">
                <a:solidFill>
                  <a:srgbClr val="272525"/>
                </a:solidFill>
                <a:latin typeface="Inter" pitchFamily="34" charset="0"/>
                <a:ea typeface="Inter" pitchFamily="34" charset="-122"/>
                <a:cs typeface="Inter" pitchFamily="34" charset="-120"/>
              </a:rPr>
              <a:t>Calorie (cal)</a:t>
            </a:r>
            <a:endParaRPr lang="en-US" sz="2213" dirty="0"/>
          </a:p>
        </p:txBody>
      </p:sp>
      <p:sp>
        <p:nvSpPr>
          <p:cNvPr id="21" name="Text 18"/>
          <p:cNvSpPr/>
          <p:nvPr/>
        </p:nvSpPr>
        <p:spPr>
          <a:xfrm>
            <a:off x="8158163" y="6891099"/>
            <a:ext cx="5297448" cy="719138"/>
          </a:xfrm>
          <a:prstGeom prst="rect">
            <a:avLst/>
          </a:prstGeom>
          <a:noFill/>
          <a:ln/>
        </p:spPr>
        <p:txBody>
          <a:bodyPr wrap="square" rtlCol="0" anchor="t"/>
          <a:lstStyle/>
          <a:p>
            <a:pPr marL="0" indent="0">
              <a:lnSpc>
                <a:spcPts val="2832"/>
              </a:lnSpc>
              <a:buNone/>
            </a:pPr>
            <a:r>
              <a:rPr lang="en-US" sz="1770" kern="0" spc="-35" dirty="0">
                <a:solidFill>
                  <a:srgbClr val="272525"/>
                </a:solidFill>
                <a:latin typeface="Inter" pitchFamily="34" charset="0"/>
                <a:ea typeface="Inter" pitchFamily="34" charset="-122"/>
                <a:cs typeface="Inter" pitchFamily="34" charset="-120"/>
              </a:rPr>
              <a:t>Unitate de măsură din Sistemul Tehnic de Măsuri, unde 1 cal = 4,184 J.</a:t>
            </a:r>
            <a:endParaRPr lang="en-US" sz="177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461498"/>
          </a:xfrm>
          <a:prstGeom prst="rect">
            <a:avLst/>
          </a:prstGeom>
        </p:spPr>
      </p:pic>
      <p:sp>
        <p:nvSpPr>
          <p:cNvPr id="5" name="Text 2"/>
          <p:cNvSpPr/>
          <p:nvPr/>
        </p:nvSpPr>
        <p:spPr>
          <a:xfrm>
            <a:off x="1936671" y="3012162"/>
            <a:ext cx="8171855" cy="615315"/>
          </a:xfrm>
          <a:prstGeom prst="rect">
            <a:avLst/>
          </a:prstGeom>
          <a:noFill/>
          <a:ln/>
        </p:spPr>
        <p:txBody>
          <a:bodyPr wrap="none" rtlCol="0" anchor="t"/>
          <a:lstStyle/>
          <a:p>
            <a:pPr marL="0" indent="0">
              <a:lnSpc>
                <a:spcPts val="4846"/>
              </a:lnSpc>
              <a:buNone/>
            </a:pPr>
            <a:r>
              <a:rPr lang="en-US" sz="3877" b="1" kern="0" spc="-116" dirty="0">
                <a:solidFill>
                  <a:srgbClr val="000000"/>
                </a:solidFill>
                <a:latin typeface="Inter" pitchFamily="34" charset="0"/>
                <a:ea typeface="Inter" pitchFamily="34" charset="-122"/>
                <a:cs typeface="Inter" pitchFamily="34" charset="-120"/>
              </a:rPr>
              <a:t>Formula de calcul a lucrului mecanic</a:t>
            </a:r>
            <a:endParaRPr lang="en-US" sz="3877" dirty="0"/>
          </a:p>
        </p:txBody>
      </p:sp>
      <p:sp>
        <p:nvSpPr>
          <p:cNvPr id="6" name="Shape 3"/>
          <p:cNvSpPr/>
          <p:nvPr/>
        </p:nvSpPr>
        <p:spPr>
          <a:xfrm>
            <a:off x="1936671" y="3922752"/>
            <a:ext cx="5280184" cy="1779627"/>
          </a:xfrm>
          <a:prstGeom prst="roundRect">
            <a:avLst>
              <a:gd name="adj" fmla="val 4980"/>
            </a:avLst>
          </a:prstGeom>
          <a:solidFill>
            <a:srgbClr val="DADBF1"/>
          </a:solidFill>
          <a:ln w="7620">
            <a:solidFill>
              <a:srgbClr val="C0C1D7"/>
            </a:solidFill>
            <a:prstDash val="solid"/>
          </a:ln>
        </p:spPr>
      </p:sp>
      <p:sp>
        <p:nvSpPr>
          <p:cNvPr id="7" name="Text 4"/>
          <p:cNvSpPr/>
          <p:nvPr/>
        </p:nvSpPr>
        <p:spPr>
          <a:xfrm>
            <a:off x="2141101" y="4127183"/>
            <a:ext cx="2461498" cy="307538"/>
          </a:xfrm>
          <a:prstGeom prst="rect">
            <a:avLst/>
          </a:prstGeom>
          <a:noFill/>
          <a:ln/>
        </p:spPr>
        <p:txBody>
          <a:bodyPr wrap="none" rtlCol="0" anchor="t"/>
          <a:lstStyle/>
          <a:p>
            <a:pPr marL="0" indent="0">
              <a:lnSpc>
                <a:spcPts val="2423"/>
              </a:lnSpc>
              <a:buNone/>
            </a:pPr>
            <a:r>
              <a:rPr lang="en-US" sz="1938" b="1" kern="0" spc="-58" dirty="0">
                <a:solidFill>
                  <a:srgbClr val="272525"/>
                </a:solidFill>
                <a:latin typeface="Inter" pitchFamily="34" charset="0"/>
                <a:ea typeface="Inter" pitchFamily="34" charset="-122"/>
                <a:cs typeface="Inter" pitchFamily="34" charset="-120"/>
              </a:rPr>
              <a:t>Formula</a:t>
            </a:r>
            <a:endParaRPr lang="en-US" sz="1938" dirty="0"/>
          </a:p>
        </p:txBody>
      </p:sp>
      <p:sp>
        <p:nvSpPr>
          <p:cNvPr id="8" name="Text 5"/>
          <p:cNvSpPr/>
          <p:nvPr/>
        </p:nvSpPr>
        <p:spPr>
          <a:xfrm>
            <a:off x="2141101" y="4552831"/>
            <a:ext cx="4871323" cy="945118"/>
          </a:xfrm>
          <a:prstGeom prst="rect">
            <a:avLst/>
          </a:prstGeom>
          <a:noFill/>
          <a:ln/>
        </p:spPr>
        <p:txBody>
          <a:bodyPr wrap="square" rtlCol="0" anchor="t"/>
          <a:lstStyle/>
          <a:p>
            <a:pPr marL="0" indent="0">
              <a:lnSpc>
                <a:spcPts val="2481"/>
              </a:lnSpc>
              <a:buNone/>
            </a:pPr>
            <a:r>
              <a:rPr lang="en-US" sz="1551" kern="0" spc="-31" dirty="0">
                <a:solidFill>
                  <a:srgbClr val="272525"/>
                </a:solidFill>
                <a:latin typeface="Inter" pitchFamily="34" charset="0"/>
                <a:ea typeface="Inter" pitchFamily="34" charset="-122"/>
                <a:cs typeface="Inter" pitchFamily="34" charset="-120"/>
              </a:rPr>
              <a:t>Lucrul mecanic (W) este egal cu produsul dintre forța (F) aplicată și deplasarea (d) în direcția forței: W = F · d.</a:t>
            </a:r>
            <a:endParaRPr lang="en-US" sz="1551" dirty="0"/>
          </a:p>
        </p:txBody>
      </p:sp>
      <p:sp>
        <p:nvSpPr>
          <p:cNvPr id="9" name="Shape 6"/>
          <p:cNvSpPr/>
          <p:nvPr/>
        </p:nvSpPr>
        <p:spPr>
          <a:xfrm>
            <a:off x="7413665" y="3922752"/>
            <a:ext cx="5280184" cy="1779627"/>
          </a:xfrm>
          <a:prstGeom prst="roundRect">
            <a:avLst>
              <a:gd name="adj" fmla="val 4980"/>
            </a:avLst>
          </a:prstGeom>
          <a:solidFill>
            <a:srgbClr val="DADBF1"/>
          </a:solidFill>
          <a:ln w="7620">
            <a:solidFill>
              <a:srgbClr val="C0C1D7"/>
            </a:solidFill>
            <a:prstDash val="solid"/>
          </a:ln>
        </p:spPr>
      </p:sp>
      <p:sp>
        <p:nvSpPr>
          <p:cNvPr id="10" name="Text 7"/>
          <p:cNvSpPr/>
          <p:nvPr/>
        </p:nvSpPr>
        <p:spPr>
          <a:xfrm>
            <a:off x="7618095" y="4127183"/>
            <a:ext cx="2461498" cy="307538"/>
          </a:xfrm>
          <a:prstGeom prst="rect">
            <a:avLst/>
          </a:prstGeom>
          <a:noFill/>
          <a:ln/>
        </p:spPr>
        <p:txBody>
          <a:bodyPr wrap="none" rtlCol="0" anchor="t"/>
          <a:lstStyle/>
          <a:p>
            <a:pPr marL="0" indent="0">
              <a:lnSpc>
                <a:spcPts val="2423"/>
              </a:lnSpc>
              <a:buNone/>
            </a:pPr>
            <a:r>
              <a:rPr lang="en-US" sz="1938" b="1" kern="0" spc="-58" dirty="0">
                <a:solidFill>
                  <a:srgbClr val="272525"/>
                </a:solidFill>
                <a:latin typeface="Inter" pitchFamily="34" charset="0"/>
                <a:ea typeface="Inter" pitchFamily="34" charset="-122"/>
                <a:cs typeface="Inter" pitchFamily="34" charset="-120"/>
              </a:rPr>
              <a:t>Semn</a:t>
            </a:r>
            <a:endParaRPr lang="en-US" sz="1938" dirty="0"/>
          </a:p>
        </p:txBody>
      </p:sp>
      <p:sp>
        <p:nvSpPr>
          <p:cNvPr id="11" name="Text 8"/>
          <p:cNvSpPr/>
          <p:nvPr/>
        </p:nvSpPr>
        <p:spPr>
          <a:xfrm>
            <a:off x="7618095" y="4552831"/>
            <a:ext cx="4871323" cy="945118"/>
          </a:xfrm>
          <a:prstGeom prst="rect">
            <a:avLst/>
          </a:prstGeom>
          <a:noFill/>
          <a:ln/>
        </p:spPr>
        <p:txBody>
          <a:bodyPr wrap="square" rtlCol="0" anchor="t"/>
          <a:lstStyle/>
          <a:p>
            <a:pPr marL="0" indent="0">
              <a:lnSpc>
                <a:spcPts val="2481"/>
              </a:lnSpc>
              <a:buNone/>
            </a:pPr>
            <a:r>
              <a:rPr lang="en-US" sz="1551" kern="0" spc="-31" dirty="0">
                <a:solidFill>
                  <a:srgbClr val="272525"/>
                </a:solidFill>
                <a:latin typeface="Inter" pitchFamily="34" charset="0"/>
                <a:ea typeface="Inter" pitchFamily="34" charset="-122"/>
                <a:cs typeface="Inter" pitchFamily="34" charset="-120"/>
              </a:rPr>
              <a:t>Lucrul mecanic este pozitiv dacă forța și deplasarea au aceeași direcție, negativ dacă au direcții opuse și zero dacă sunt perpendiculare.</a:t>
            </a:r>
            <a:endParaRPr lang="en-US" sz="1551" dirty="0"/>
          </a:p>
        </p:txBody>
      </p:sp>
      <p:sp>
        <p:nvSpPr>
          <p:cNvPr id="12" name="Shape 9"/>
          <p:cNvSpPr/>
          <p:nvPr/>
        </p:nvSpPr>
        <p:spPr>
          <a:xfrm>
            <a:off x="1936671" y="5899190"/>
            <a:ext cx="5280184" cy="1779627"/>
          </a:xfrm>
          <a:prstGeom prst="roundRect">
            <a:avLst>
              <a:gd name="adj" fmla="val 4980"/>
            </a:avLst>
          </a:prstGeom>
          <a:solidFill>
            <a:srgbClr val="DADBF1"/>
          </a:solidFill>
          <a:ln w="7620">
            <a:solidFill>
              <a:srgbClr val="C0C1D7"/>
            </a:solidFill>
            <a:prstDash val="solid"/>
          </a:ln>
        </p:spPr>
      </p:sp>
      <p:sp>
        <p:nvSpPr>
          <p:cNvPr id="13" name="Text 10"/>
          <p:cNvSpPr/>
          <p:nvPr/>
        </p:nvSpPr>
        <p:spPr>
          <a:xfrm>
            <a:off x="2141101" y="6103620"/>
            <a:ext cx="2461498" cy="307538"/>
          </a:xfrm>
          <a:prstGeom prst="rect">
            <a:avLst/>
          </a:prstGeom>
          <a:noFill/>
          <a:ln/>
        </p:spPr>
        <p:txBody>
          <a:bodyPr wrap="none" rtlCol="0" anchor="t"/>
          <a:lstStyle/>
          <a:p>
            <a:pPr marL="0" indent="0">
              <a:lnSpc>
                <a:spcPts val="2423"/>
              </a:lnSpc>
              <a:buNone/>
            </a:pPr>
            <a:r>
              <a:rPr lang="en-US" sz="1938" b="1" kern="0" spc="-58" dirty="0">
                <a:solidFill>
                  <a:srgbClr val="272525"/>
                </a:solidFill>
                <a:latin typeface="Inter" pitchFamily="34" charset="0"/>
                <a:ea typeface="Inter" pitchFamily="34" charset="-122"/>
                <a:cs typeface="Inter" pitchFamily="34" charset="-120"/>
              </a:rPr>
              <a:t>Unități</a:t>
            </a:r>
            <a:endParaRPr lang="en-US" sz="1938" dirty="0"/>
          </a:p>
        </p:txBody>
      </p:sp>
      <p:sp>
        <p:nvSpPr>
          <p:cNvPr id="14" name="Text 11"/>
          <p:cNvSpPr/>
          <p:nvPr/>
        </p:nvSpPr>
        <p:spPr>
          <a:xfrm>
            <a:off x="2141101" y="6529268"/>
            <a:ext cx="4871323" cy="630079"/>
          </a:xfrm>
          <a:prstGeom prst="rect">
            <a:avLst/>
          </a:prstGeom>
          <a:noFill/>
          <a:ln/>
        </p:spPr>
        <p:txBody>
          <a:bodyPr wrap="square" rtlCol="0" anchor="t"/>
          <a:lstStyle/>
          <a:p>
            <a:pPr marL="0" indent="0">
              <a:lnSpc>
                <a:spcPts val="2481"/>
              </a:lnSpc>
              <a:buNone/>
            </a:pPr>
            <a:r>
              <a:rPr lang="en-US" sz="1551" kern="0" spc="-31" dirty="0">
                <a:solidFill>
                  <a:srgbClr val="272525"/>
                </a:solidFill>
                <a:latin typeface="Inter" pitchFamily="34" charset="0"/>
                <a:ea typeface="Inter" pitchFamily="34" charset="-122"/>
                <a:cs typeface="Inter" pitchFamily="34" charset="-120"/>
              </a:rPr>
              <a:t>Conform formulei, unitatea de măsură pentru lucrul mecanic este Newton-metru (N·m) sau Joule (J).</a:t>
            </a:r>
            <a:endParaRPr lang="en-US" sz="1551" dirty="0"/>
          </a:p>
        </p:txBody>
      </p:sp>
      <p:sp>
        <p:nvSpPr>
          <p:cNvPr id="15" name="Shape 12"/>
          <p:cNvSpPr/>
          <p:nvPr/>
        </p:nvSpPr>
        <p:spPr>
          <a:xfrm>
            <a:off x="7413665" y="5899190"/>
            <a:ext cx="5280184" cy="1779627"/>
          </a:xfrm>
          <a:prstGeom prst="roundRect">
            <a:avLst>
              <a:gd name="adj" fmla="val 4980"/>
            </a:avLst>
          </a:prstGeom>
          <a:solidFill>
            <a:srgbClr val="DADBF1"/>
          </a:solidFill>
          <a:ln w="7620">
            <a:solidFill>
              <a:srgbClr val="C0C1D7"/>
            </a:solidFill>
            <a:prstDash val="solid"/>
          </a:ln>
        </p:spPr>
      </p:sp>
      <p:sp>
        <p:nvSpPr>
          <p:cNvPr id="16" name="Text 13"/>
          <p:cNvSpPr/>
          <p:nvPr/>
        </p:nvSpPr>
        <p:spPr>
          <a:xfrm>
            <a:off x="7618095" y="6103620"/>
            <a:ext cx="2461498" cy="307538"/>
          </a:xfrm>
          <a:prstGeom prst="rect">
            <a:avLst/>
          </a:prstGeom>
          <a:noFill/>
          <a:ln/>
        </p:spPr>
        <p:txBody>
          <a:bodyPr wrap="none" rtlCol="0" anchor="t"/>
          <a:lstStyle/>
          <a:p>
            <a:pPr marL="0" indent="0">
              <a:lnSpc>
                <a:spcPts val="2423"/>
              </a:lnSpc>
              <a:buNone/>
            </a:pPr>
            <a:r>
              <a:rPr lang="en-US" sz="1938" b="1" kern="0" spc="-58" dirty="0">
                <a:solidFill>
                  <a:srgbClr val="272525"/>
                </a:solidFill>
                <a:latin typeface="Inter" pitchFamily="34" charset="0"/>
                <a:ea typeface="Inter" pitchFamily="34" charset="-122"/>
                <a:cs typeface="Inter" pitchFamily="34" charset="-120"/>
              </a:rPr>
              <a:t>Aplicații</a:t>
            </a:r>
            <a:endParaRPr lang="en-US" sz="1938" dirty="0"/>
          </a:p>
        </p:txBody>
      </p:sp>
      <p:sp>
        <p:nvSpPr>
          <p:cNvPr id="17" name="Text 14"/>
          <p:cNvSpPr/>
          <p:nvPr/>
        </p:nvSpPr>
        <p:spPr>
          <a:xfrm>
            <a:off x="7618095" y="6529268"/>
            <a:ext cx="4871323" cy="945118"/>
          </a:xfrm>
          <a:prstGeom prst="rect">
            <a:avLst/>
          </a:prstGeom>
          <a:noFill/>
          <a:ln/>
        </p:spPr>
        <p:txBody>
          <a:bodyPr wrap="square" rtlCol="0" anchor="t"/>
          <a:lstStyle/>
          <a:p>
            <a:pPr marL="0" indent="0">
              <a:lnSpc>
                <a:spcPts val="2481"/>
              </a:lnSpc>
              <a:buNone/>
            </a:pPr>
            <a:r>
              <a:rPr lang="en-US" sz="1551" kern="0" spc="-31" dirty="0">
                <a:solidFill>
                  <a:srgbClr val="272525"/>
                </a:solidFill>
                <a:latin typeface="Inter" pitchFamily="34" charset="0"/>
                <a:ea typeface="Inter" pitchFamily="34" charset="-122"/>
                <a:cs typeface="Inter" pitchFamily="34" charset="-120"/>
              </a:rPr>
              <a:t>Această formulă se aplică în diverse situații, de la ridicarea unui obiect la efectuarea unui efort mecanic într-un sistem.</a:t>
            </a:r>
            <a:endParaRPr lang="en-US" sz="155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095764" y="-64532"/>
            <a:ext cx="7586782" cy="8229600"/>
          </a:xfrm>
          <a:prstGeom prst="rect">
            <a:avLst/>
          </a:prstGeom>
        </p:spPr>
      </p:pic>
      <p:sp>
        <p:nvSpPr>
          <p:cNvPr id="6" name="Text 2"/>
          <p:cNvSpPr/>
          <p:nvPr/>
        </p:nvSpPr>
        <p:spPr>
          <a:xfrm>
            <a:off x="613529" y="1318379"/>
            <a:ext cx="7180898" cy="547807"/>
          </a:xfrm>
          <a:prstGeom prst="rect">
            <a:avLst/>
          </a:prstGeom>
          <a:noFill/>
          <a:ln/>
        </p:spPr>
        <p:txBody>
          <a:bodyPr wrap="none" rtlCol="0" anchor="t"/>
          <a:lstStyle/>
          <a:p>
            <a:pPr marL="0" indent="0">
              <a:lnSpc>
                <a:spcPts val="4314"/>
              </a:lnSpc>
              <a:buNone/>
            </a:pPr>
            <a:r>
              <a:rPr lang="en-US" sz="3451" b="1" kern="0" spc="-104" dirty="0">
                <a:solidFill>
                  <a:srgbClr val="000000"/>
                </a:solidFill>
                <a:latin typeface="Inter" pitchFamily="34" charset="0"/>
                <a:ea typeface="Inter" pitchFamily="34" charset="-122"/>
                <a:cs typeface="Inter" pitchFamily="34" charset="-120"/>
              </a:rPr>
              <a:t>Relația dintre lucrul mecanic și forță</a:t>
            </a:r>
            <a:endParaRPr lang="en-US" sz="3451" dirty="0"/>
          </a:p>
        </p:txBody>
      </p:sp>
      <p:sp>
        <p:nvSpPr>
          <p:cNvPr id="7" name="Shape 3"/>
          <p:cNvSpPr/>
          <p:nvPr/>
        </p:nvSpPr>
        <p:spPr>
          <a:xfrm>
            <a:off x="858917" y="2129076"/>
            <a:ext cx="35004" cy="4782145"/>
          </a:xfrm>
          <a:prstGeom prst="roundRect">
            <a:avLst>
              <a:gd name="adj" fmla="val 225367"/>
            </a:avLst>
          </a:prstGeom>
          <a:solidFill>
            <a:srgbClr val="C0C1D7"/>
          </a:solidFill>
          <a:ln/>
        </p:spPr>
      </p:sp>
      <p:sp>
        <p:nvSpPr>
          <p:cNvPr id="8" name="Shape 4"/>
          <p:cNvSpPr/>
          <p:nvPr/>
        </p:nvSpPr>
        <p:spPr>
          <a:xfrm>
            <a:off x="1073587" y="2505908"/>
            <a:ext cx="613529" cy="35004"/>
          </a:xfrm>
          <a:prstGeom prst="roundRect">
            <a:avLst>
              <a:gd name="adj" fmla="val 225367"/>
            </a:avLst>
          </a:prstGeom>
          <a:solidFill>
            <a:srgbClr val="C0C1D7"/>
          </a:solidFill>
          <a:ln/>
        </p:spPr>
      </p:sp>
      <p:sp>
        <p:nvSpPr>
          <p:cNvPr id="9" name="Shape 5"/>
          <p:cNvSpPr/>
          <p:nvPr/>
        </p:nvSpPr>
        <p:spPr>
          <a:xfrm>
            <a:off x="679252" y="2326243"/>
            <a:ext cx="394335" cy="394335"/>
          </a:xfrm>
          <a:prstGeom prst="roundRect">
            <a:avLst>
              <a:gd name="adj" fmla="val 20005"/>
            </a:avLst>
          </a:prstGeom>
          <a:solidFill>
            <a:srgbClr val="DADBF1"/>
          </a:solidFill>
          <a:ln w="7620">
            <a:solidFill>
              <a:srgbClr val="C0C1D7"/>
            </a:solidFill>
            <a:prstDash val="solid"/>
          </a:ln>
        </p:spPr>
      </p:sp>
      <p:sp>
        <p:nvSpPr>
          <p:cNvPr id="10" name="Text 6"/>
          <p:cNvSpPr/>
          <p:nvPr/>
        </p:nvSpPr>
        <p:spPr>
          <a:xfrm>
            <a:off x="815935" y="2391847"/>
            <a:ext cx="120848" cy="263009"/>
          </a:xfrm>
          <a:prstGeom prst="rect">
            <a:avLst/>
          </a:prstGeom>
          <a:noFill/>
          <a:ln/>
        </p:spPr>
        <p:txBody>
          <a:bodyPr wrap="none" rtlCol="0" anchor="t"/>
          <a:lstStyle/>
          <a:p>
            <a:pPr marL="0" indent="0" algn="ctr">
              <a:lnSpc>
                <a:spcPts val="2071"/>
              </a:lnSpc>
              <a:buNone/>
            </a:pPr>
            <a:r>
              <a:rPr lang="en-US" sz="2071" b="1" kern="0" spc="-62" dirty="0">
                <a:solidFill>
                  <a:srgbClr val="272525"/>
                </a:solidFill>
                <a:latin typeface="Inter" pitchFamily="34" charset="0"/>
                <a:ea typeface="Inter" pitchFamily="34" charset="-122"/>
                <a:cs typeface="Inter" pitchFamily="34" charset="-120"/>
              </a:rPr>
              <a:t>1</a:t>
            </a:r>
            <a:endParaRPr lang="en-US" sz="2071" dirty="0"/>
          </a:p>
        </p:txBody>
      </p:sp>
      <p:sp>
        <p:nvSpPr>
          <p:cNvPr id="11" name="Text 7"/>
          <p:cNvSpPr/>
          <p:nvPr/>
        </p:nvSpPr>
        <p:spPr>
          <a:xfrm>
            <a:off x="1840587" y="2304336"/>
            <a:ext cx="2260402" cy="273844"/>
          </a:xfrm>
          <a:prstGeom prst="rect">
            <a:avLst/>
          </a:prstGeom>
          <a:noFill/>
          <a:ln/>
        </p:spPr>
        <p:txBody>
          <a:bodyPr wrap="none" rtlCol="0" anchor="t"/>
          <a:lstStyle/>
          <a:p>
            <a:pPr marL="0" indent="0" algn="l">
              <a:lnSpc>
                <a:spcPts val="2157"/>
              </a:lnSpc>
              <a:buNone/>
            </a:pPr>
            <a:r>
              <a:rPr lang="en-US" sz="1725" b="1" kern="0" spc="-52" dirty="0">
                <a:solidFill>
                  <a:srgbClr val="272525"/>
                </a:solidFill>
                <a:latin typeface="Inter" pitchFamily="34" charset="0"/>
                <a:ea typeface="Inter" pitchFamily="34" charset="-122"/>
                <a:cs typeface="Inter" pitchFamily="34" charset="-120"/>
              </a:rPr>
              <a:t>Forța și lucrul mecanic</a:t>
            </a:r>
            <a:endParaRPr lang="en-US" sz="1725" dirty="0"/>
          </a:p>
        </p:txBody>
      </p:sp>
      <p:sp>
        <p:nvSpPr>
          <p:cNvPr id="12" name="Text 8"/>
          <p:cNvSpPr/>
          <p:nvPr/>
        </p:nvSpPr>
        <p:spPr>
          <a:xfrm>
            <a:off x="1840587" y="2683312"/>
            <a:ext cx="4830009" cy="841177"/>
          </a:xfrm>
          <a:prstGeom prst="rect">
            <a:avLst/>
          </a:prstGeom>
          <a:noFill/>
          <a:ln/>
        </p:spPr>
        <p:txBody>
          <a:bodyPr wrap="square" rtlCol="0" anchor="t"/>
          <a:lstStyle/>
          <a:p>
            <a:pPr marL="0" indent="0" algn="l">
              <a:lnSpc>
                <a:spcPts val="2209"/>
              </a:lnSpc>
              <a:buNone/>
            </a:pPr>
            <a:r>
              <a:rPr lang="en-US" sz="1380" kern="0" spc="-28" dirty="0">
                <a:solidFill>
                  <a:srgbClr val="272525"/>
                </a:solidFill>
                <a:latin typeface="Inter" pitchFamily="34" charset="0"/>
                <a:ea typeface="Inter" pitchFamily="34" charset="-122"/>
                <a:cs typeface="Inter" pitchFamily="34" charset="-120"/>
              </a:rPr>
              <a:t>Lucrul mecanic este direct proporțional cu forța aplicată. Cu cât forța este mai mare, cu atât lucrul mecanic efectuat va fi mai mare, dacă direcția forței și a deplasării sunt aceleași.</a:t>
            </a:r>
            <a:endParaRPr lang="en-US" sz="1380" dirty="0"/>
          </a:p>
        </p:txBody>
      </p:sp>
      <p:sp>
        <p:nvSpPr>
          <p:cNvPr id="13" name="Shape 9"/>
          <p:cNvSpPr/>
          <p:nvPr/>
        </p:nvSpPr>
        <p:spPr>
          <a:xfrm>
            <a:off x="1073587" y="4251841"/>
            <a:ext cx="613529" cy="35004"/>
          </a:xfrm>
          <a:prstGeom prst="roundRect">
            <a:avLst>
              <a:gd name="adj" fmla="val 225367"/>
            </a:avLst>
          </a:prstGeom>
          <a:solidFill>
            <a:srgbClr val="C0C1D7"/>
          </a:solidFill>
          <a:ln/>
        </p:spPr>
      </p:sp>
      <p:sp>
        <p:nvSpPr>
          <p:cNvPr id="14" name="Shape 10"/>
          <p:cNvSpPr/>
          <p:nvPr/>
        </p:nvSpPr>
        <p:spPr>
          <a:xfrm>
            <a:off x="679252" y="4072176"/>
            <a:ext cx="394335" cy="394335"/>
          </a:xfrm>
          <a:prstGeom prst="roundRect">
            <a:avLst>
              <a:gd name="adj" fmla="val 20005"/>
            </a:avLst>
          </a:prstGeom>
          <a:solidFill>
            <a:srgbClr val="DADBF1"/>
          </a:solidFill>
          <a:ln w="7620">
            <a:solidFill>
              <a:srgbClr val="C0C1D7"/>
            </a:solidFill>
            <a:prstDash val="solid"/>
          </a:ln>
        </p:spPr>
      </p:sp>
      <p:sp>
        <p:nvSpPr>
          <p:cNvPr id="15" name="Text 11"/>
          <p:cNvSpPr/>
          <p:nvPr/>
        </p:nvSpPr>
        <p:spPr>
          <a:xfrm>
            <a:off x="797481" y="4137779"/>
            <a:ext cx="157758" cy="263009"/>
          </a:xfrm>
          <a:prstGeom prst="rect">
            <a:avLst/>
          </a:prstGeom>
          <a:noFill/>
          <a:ln/>
        </p:spPr>
        <p:txBody>
          <a:bodyPr wrap="none" rtlCol="0" anchor="t"/>
          <a:lstStyle/>
          <a:p>
            <a:pPr marL="0" indent="0" algn="ctr">
              <a:lnSpc>
                <a:spcPts val="2071"/>
              </a:lnSpc>
              <a:buNone/>
            </a:pPr>
            <a:r>
              <a:rPr lang="en-US" sz="2071" b="1" kern="0" spc="-62" dirty="0">
                <a:solidFill>
                  <a:srgbClr val="272525"/>
                </a:solidFill>
                <a:latin typeface="Inter" pitchFamily="34" charset="0"/>
                <a:ea typeface="Inter" pitchFamily="34" charset="-122"/>
                <a:cs typeface="Inter" pitchFamily="34" charset="-120"/>
              </a:rPr>
              <a:t>2</a:t>
            </a:r>
            <a:endParaRPr lang="en-US" sz="2071" dirty="0"/>
          </a:p>
        </p:txBody>
      </p:sp>
      <p:sp>
        <p:nvSpPr>
          <p:cNvPr id="16" name="Text 12"/>
          <p:cNvSpPr/>
          <p:nvPr/>
        </p:nvSpPr>
        <p:spPr>
          <a:xfrm>
            <a:off x="1840587" y="4050268"/>
            <a:ext cx="3207782" cy="273844"/>
          </a:xfrm>
          <a:prstGeom prst="rect">
            <a:avLst/>
          </a:prstGeom>
          <a:noFill/>
          <a:ln/>
        </p:spPr>
        <p:txBody>
          <a:bodyPr wrap="none" rtlCol="0" anchor="t"/>
          <a:lstStyle/>
          <a:p>
            <a:pPr marL="0" indent="0" algn="l">
              <a:lnSpc>
                <a:spcPts val="2157"/>
              </a:lnSpc>
              <a:buNone/>
            </a:pPr>
            <a:r>
              <a:rPr lang="en-US" sz="1725" b="1" kern="0" spc="-52" dirty="0">
                <a:solidFill>
                  <a:srgbClr val="272525"/>
                </a:solidFill>
                <a:latin typeface="Inter" pitchFamily="34" charset="0"/>
                <a:ea typeface="Inter" pitchFamily="34" charset="-122"/>
                <a:cs typeface="Inter" pitchFamily="34" charset="-120"/>
              </a:rPr>
              <a:t>Unghiul dintre forță și deplasare</a:t>
            </a:r>
            <a:endParaRPr lang="en-US" sz="1725" dirty="0"/>
          </a:p>
        </p:txBody>
      </p:sp>
      <p:sp>
        <p:nvSpPr>
          <p:cNvPr id="17" name="Text 13"/>
          <p:cNvSpPr/>
          <p:nvPr/>
        </p:nvSpPr>
        <p:spPr>
          <a:xfrm>
            <a:off x="1840587" y="4429244"/>
            <a:ext cx="5255177" cy="841177"/>
          </a:xfrm>
          <a:prstGeom prst="rect">
            <a:avLst/>
          </a:prstGeom>
          <a:noFill/>
          <a:ln/>
        </p:spPr>
        <p:txBody>
          <a:bodyPr wrap="square" rtlCol="0" anchor="t"/>
          <a:lstStyle/>
          <a:p>
            <a:pPr marL="0" indent="0" algn="l">
              <a:lnSpc>
                <a:spcPts val="2209"/>
              </a:lnSpc>
              <a:buNone/>
            </a:pPr>
            <a:r>
              <a:rPr lang="en-US" sz="1380" kern="0" spc="-28" dirty="0">
                <a:solidFill>
                  <a:srgbClr val="272525"/>
                </a:solidFill>
                <a:latin typeface="Inter" pitchFamily="34" charset="0"/>
                <a:ea typeface="Inter" pitchFamily="34" charset="-122"/>
                <a:cs typeface="Inter" pitchFamily="34" charset="-120"/>
              </a:rPr>
              <a:t>Lucrul mecanic este maxim când forța și deplasarea sunt coliniare (în aceeași direcție). Când unghiul dintre forță și deplasare crește, lucrul mecanic scade, până la a fi zero când unghiul este drept.</a:t>
            </a:r>
            <a:endParaRPr lang="en-US" sz="1380" dirty="0"/>
          </a:p>
        </p:txBody>
      </p:sp>
      <p:sp>
        <p:nvSpPr>
          <p:cNvPr id="18" name="Shape 14"/>
          <p:cNvSpPr/>
          <p:nvPr/>
        </p:nvSpPr>
        <p:spPr>
          <a:xfrm>
            <a:off x="1073587" y="5997773"/>
            <a:ext cx="613529" cy="35004"/>
          </a:xfrm>
          <a:prstGeom prst="roundRect">
            <a:avLst>
              <a:gd name="adj" fmla="val 225367"/>
            </a:avLst>
          </a:prstGeom>
          <a:solidFill>
            <a:srgbClr val="C0C1D7"/>
          </a:solidFill>
          <a:ln/>
        </p:spPr>
      </p:sp>
      <p:sp>
        <p:nvSpPr>
          <p:cNvPr id="19" name="Shape 15"/>
          <p:cNvSpPr/>
          <p:nvPr/>
        </p:nvSpPr>
        <p:spPr>
          <a:xfrm>
            <a:off x="679252" y="5818108"/>
            <a:ext cx="394335" cy="394335"/>
          </a:xfrm>
          <a:prstGeom prst="roundRect">
            <a:avLst>
              <a:gd name="adj" fmla="val 20005"/>
            </a:avLst>
          </a:prstGeom>
          <a:solidFill>
            <a:srgbClr val="DADBF1"/>
          </a:solidFill>
          <a:ln w="7620">
            <a:solidFill>
              <a:srgbClr val="C0C1D7"/>
            </a:solidFill>
            <a:prstDash val="solid"/>
          </a:ln>
        </p:spPr>
      </p:sp>
      <p:sp>
        <p:nvSpPr>
          <p:cNvPr id="20" name="Text 16"/>
          <p:cNvSpPr/>
          <p:nvPr/>
        </p:nvSpPr>
        <p:spPr>
          <a:xfrm>
            <a:off x="793671" y="5883712"/>
            <a:ext cx="165497" cy="263009"/>
          </a:xfrm>
          <a:prstGeom prst="rect">
            <a:avLst/>
          </a:prstGeom>
          <a:noFill/>
          <a:ln/>
        </p:spPr>
        <p:txBody>
          <a:bodyPr wrap="none" rtlCol="0" anchor="t"/>
          <a:lstStyle/>
          <a:p>
            <a:pPr marL="0" indent="0" algn="ctr">
              <a:lnSpc>
                <a:spcPts val="2071"/>
              </a:lnSpc>
              <a:buNone/>
            </a:pPr>
            <a:r>
              <a:rPr lang="en-US" sz="2071" b="1" kern="0" spc="-62" dirty="0">
                <a:solidFill>
                  <a:srgbClr val="272525"/>
                </a:solidFill>
                <a:latin typeface="Inter" pitchFamily="34" charset="0"/>
                <a:ea typeface="Inter" pitchFamily="34" charset="-122"/>
                <a:cs typeface="Inter" pitchFamily="34" charset="-120"/>
              </a:rPr>
              <a:t>3</a:t>
            </a:r>
            <a:endParaRPr lang="en-US" sz="2071" dirty="0"/>
          </a:p>
        </p:txBody>
      </p:sp>
      <p:sp>
        <p:nvSpPr>
          <p:cNvPr id="21" name="Text 17"/>
          <p:cNvSpPr/>
          <p:nvPr/>
        </p:nvSpPr>
        <p:spPr>
          <a:xfrm>
            <a:off x="1840587" y="5796201"/>
            <a:ext cx="2191226" cy="273844"/>
          </a:xfrm>
          <a:prstGeom prst="rect">
            <a:avLst/>
          </a:prstGeom>
          <a:noFill/>
          <a:ln/>
        </p:spPr>
        <p:txBody>
          <a:bodyPr wrap="none" rtlCol="0" anchor="t"/>
          <a:lstStyle/>
          <a:p>
            <a:pPr marL="0" indent="0" algn="l">
              <a:lnSpc>
                <a:spcPts val="2157"/>
              </a:lnSpc>
              <a:buNone/>
            </a:pPr>
            <a:r>
              <a:rPr lang="en-US" sz="1725" b="1" kern="0" spc="-52" dirty="0">
                <a:solidFill>
                  <a:srgbClr val="272525"/>
                </a:solidFill>
                <a:latin typeface="Inter" pitchFamily="34" charset="0"/>
                <a:ea typeface="Inter" pitchFamily="34" charset="-122"/>
                <a:cs typeface="Inter" pitchFamily="34" charset="-120"/>
              </a:rPr>
              <a:t>Sens al forței</a:t>
            </a:r>
            <a:endParaRPr lang="en-US" sz="1725" dirty="0"/>
          </a:p>
        </p:txBody>
      </p:sp>
      <p:sp>
        <p:nvSpPr>
          <p:cNvPr id="22" name="Text 18"/>
          <p:cNvSpPr/>
          <p:nvPr/>
        </p:nvSpPr>
        <p:spPr>
          <a:xfrm>
            <a:off x="1840587" y="6175177"/>
            <a:ext cx="4795005" cy="560784"/>
          </a:xfrm>
          <a:prstGeom prst="rect">
            <a:avLst/>
          </a:prstGeom>
          <a:noFill/>
          <a:ln/>
        </p:spPr>
        <p:txBody>
          <a:bodyPr wrap="square" rtlCol="0" anchor="t"/>
          <a:lstStyle/>
          <a:p>
            <a:pPr marL="0" indent="0" algn="l">
              <a:lnSpc>
                <a:spcPts val="2209"/>
              </a:lnSpc>
              <a:buNone/>
            </a:pPr>
            <a:r>
              <a:rPr lang="en-US" sz="1380" kern="0" spc="-28" dirty="0">
                <a:solidFill>
                  <a:srgbClr val="272525"/>
                </a:solidFill>
                <a:latin typeface="Inter" pitchFamily="34" charset="0"/>
                <a:ea typeface="Inter" pitchFamily="34" charset="-122"/>
                <a:cs typeface="Inter" pitchFamily="34" charset="-120"/>
              </a:rPr>
              <a:t>Dacă forța și deplasarea au direcții opuse, lucrul mecanic este negativ, adică energia este extrasă din sistem, nu transferată.</a:t>
            </a:r>
            <a:endParaRPr lang="en-US" sz="1380" dirty="0"/>
          </a:p>
        </p:txBody>
      </p:sp>
      <p:pic>
        <p:nvPicPr>
          <p:cNvPr id="25" name="Рисунок 24">
            <a:extLst>
              <a:ext uri="{FF2B5EF4-FFF2-40B4-BE49-F238E27FC236}">
                <a16:creationId xmlns:a16="http://schemas.microsoft.com/office/drawing/2014/main" id="{EC77A9C7-4549-FFEA-CA91-02118D202CCD}"/>
              </a:ext>
            </a:extLst>
          </p:cNvPr>
          <p:cNvPicPr>
            <a:picLocks noChangeAspect="1"/>
          </p:cNvPicPr>
          <p:nvPr/>
        </p:nvPicPr>
        <p:blipFill>
          <a:blip r:embed="rId4"/>
          <a:stretch>
            <a:fillRect/>
          </a:stretch>
        </p:blipFill>
        <p:spPr>
          <a:xfrm>
            <a:off x="7486999" y="1945660"/>
            <a:ext cx="7071352" cy="43842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7742515" y="-48816"/>
            <a:ext cx="7064991" cy="8229600"/>
          </a:xfrm>
          <a:prstGeom prst="rect">
            <a:avLst/>
          </a:prstGeom>
        </p:spPr>
      </p:pic>
      <p:sp>
        <p:nvSpPr>
          <p:cNvPr id="6" name="Text 2"/>
          <p:cNvSpPr/>
          <p:nvPr/>
        </p:nvSpPr>
        <p:spPr>
          <a:xfrm>
            <a:off x="604837" y="1087517"/>
            <a:ext cx="7934325" cy="1080135"/>
          </a:xfrm>
          <a:prstGeom prst="rect">
            <a:avLst/>
          </a:prstGeom>
          <a:noFill/>
          <a:ln/>
        </p:spPr>
        <p:txBody>
          <a:bodyPr wrap="square" rtlCol="0" anchor="t"/>
          <a:lstStyle/>
          <a:p>
            <a:pPr marL="0" indent="0">
              <a:lnSpc>
                <a:spcPts val="4253"/>
              </a:lnSpc>
              <a:buNone/>
            </a:pPr>
            <a:r>
              <a:rPr lang="en-US" sz="3402" b="1" kern="0" spc="-102" dirty="0">
                <a:solidFill>
                  <a:srgbClr val="000000"/>
                </a:solidFill>
                <a:latin typeface="Inter" pitchFamily="34" charset="0"/>
                <a:ea typeface="Inter" pitchFamily="34" charset="-122"/>
                <a:cs typeface="Inter" pitchFamily="34" charset="-120"/>
              </a:rPr>
              <a:t>Relația dintre lucrul mecanic și deplasare</a:t>
            </a:r>
            <a:endParaRPr lang="en-US" sz="3402" dirty="0"/>
          </a:p>
        </p:txBody>
      </p:sp>
      <p:sp>
        <p:nvSpPr>
          <p:cNvPr id="7" name="Shape 3"/>
          <p:cNvSpPr/>
          <p:nvPr/>
        </p:nvSpPr>
        <p:spPr>
          <a:xfrm>
            <a:off x="846773" y="2426851"/>
            <a:ext cx="34528" cy="4715232"/>
          </a:xfrm>
          <a:prstGeom prst="roundRect">
            <a:avLst>
              <a:gd name="adj" fmla="val 225237"/>
            </a:avLst>
          </a:prstGeom>
          <a:solidFill>
            <a:srgbClr val="C0C1D7"/>
          </a:solidFill>
          <a:ln/>
        </p:spPr>
      </p:sp>
      <p:sp>
        <p:nvSpPr>
          <p:cNvPr id="8" name="Shape 4"/>
          <p:cNvSpPr/>
          <p:nvPr/>
        </p:nvSpPr>
        <p:spPr>
          <a:xfrm>
            <a:off x="1058406" y="2798207"/>
            <a:ext cx="604837" cy="34528"/>
          </a:xfrm>
          <a:prstGeom prst="roundRect">
            <a:avLst>
              <a:gd name="adj" fmla="val 225237"/>
            </a:avLst>
          </a:prstGeom>
          <a:solidFill>
            <a:srgbClr val="C0C1D7"/>
          </a:solidFill>
          <a:ln/>
        </p:spPr>
      </p:sp>
      <p:sp>
        <p:nvSpPr>
          <p:cNvPr id="9" name="Shape 5"/>
          <p:cNvSpPr/>
          <p:nvPr/>
        </p:nvSpPr>
        <p:spPr>
          <a:xfrm>
            <a:off x="669667" y="2621161"/>
            <a:ext cx="388739" cy="388739"/>
          </a:xfrm>
          <a:prstGeom prst="roundRect">
            <a:avLst>
              <a:gd name="adj" fmla="val 20006"/>
            </a:avLst>
          </a:prstGeom>
          <a:solidFill>
            <a:srgbClr val="DADBF1"/>
          </a:solidFill>
          <a:ln w="7620">
            <a:solidFill>
              <a:srgbClr val="C0C1D7"/>
            </a:solidFill>
            <a:prstDash val="solid"/>
          </a:ln>
        </p:spPr>
      </p:sp>
      <p:sp>
        <p:nvSpPr>
          <p:cNvPr id="10" name="Text 6"/>
          <p:cNvSpPr/>
          <p:nvPr/>
        </p:nvSpPr>
        <p:spPr>
          <a:xfrm>
            <a:off x="804446" y="2685931"/>
            <a:ext cx="119063"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1</a:t>
            </a:r>
            <a:endParaRPr lang="en-US" sz="2041" dirty="0"/>
          </a:p>
        </p:txBody>
      </p:sp>
      <p:sp>
        <p:nvSpPr>
          <p:cNvPr id="11" name="Text 7"/>
          <p:cNvSpPr/>
          <p:nvPr/>
        </p:nvSpPr>
        <p:spPr>
          <a:xfrm>
            <a:off x="1814513" y="2599611"/>
            <a:ext cx="2160270" cy="269915"/>
          </a:xfrm>
          <a:prstGeom prst="rect">
            <a:avLst/>
          </a:prstGeom>
          <a:noFill/>
          <a:ln/>
        </p:spPr>
        <p:txBody>
          <a:bodyPr wrap="none" rtlCol="0" anchor="t"/>
          <a:lstStyle/>
          <a:p>
            <a:pPr marL="0" indent="0" algn="l">
              <a:lnSpc>
                <a:spcPts val="2126"/>
              </a:lnSpc>
              <a:buNone/>
            </a:pPr>
            <a:r>
              <a:rPr lang="en-US" sz="1701" b="1" kern="0" spc="-51" dirty="0">
                <a:solidFill>
                  <a:srgbClr val="272525"/>
                </a:solidFill>
                <a:latin typeface="Inter" pitchFamily="34" charset="0"/>
                <a:ea typeface="Inter" pitchFamily="34" charset="-122"/>
                <a:cs typeface="Inter" pitchFamily="34" charset="-120"/>
              </a:rPr>
              <a:t>Distanța parcursă</a:t>
            </a:r>
            <a:endParaRPr lang="en-US" sz="1701" dirty="0"/>
          </a:p>
        </p:txBody>
      </p:sp>
      <p:sp>
        <p:nvSpPr>
          <p:cNvPr id="12" name="Text 8"/>
          <p:cNvSpPr/>
          <p:nvPr/>
        </p:nvSpPr>
        <p:spPr>
          <a:xfrm>
            <a:off x="1814513" y="2973110"/>
            <a:ext cx="4734520" cy="829747"/>
          </a:xfrm>
          <a:prstGeom prst="rect">
            <a:avLst/>
          </a:prstGeom>
          <a:noFill/>
          <a:ln/>
        </p:spPr>
        <p:txBody>
          <a:bodyPr wrap="square" rtlCol="0" anchor="t"/>
          <a:lstStyle/>
          <a:p>
            <a:pPr marL="0" indent="0" algn="l">
              <a:lnSpc>
                <a:spcPts val="2177"/>
              </a:lnSpc>
              <a:buNone/>
            </a:pPr>
            <a:r>
              <a:rPr lang="en-US" sz="1361" kern="0" spc="-27" dirty="0">
                <a:solidFill>
                  <a:srgbClr val="272525"/>
                </a:solidFill>
                <a:latin typeface="Inter" pitchFamily="34" charset="0"/>
                <a:ea typeface="Inter" pitchFamily="34" charset="-122"/>
                <a:cs typeface="Inter" pitchFamily="34" charset="-120"/>
              </a:rPr>
              <a:t>Lucrul mecanic este direct proporțional cu distanța parcursă în direcția forței. Cu cât deplasarea este mai mare, cu atât lucrul mecanic efectuat va fi mai mare, dacă direcția forței și a deplasării sunt aceleași.</a:t>
            </a:r>
            <a:endParaRPr lang="en-US" sz="1361" dirty="0"/>
          </a:p>
        </p:txBody>
      </p:sp>
      <p:sp>
        <p:nvSpPr>
          <p:cNvPr id="13" name="Shape 9"/>
          <p:cNvSpPr/>
          <p:nvPr/>
        </p:nvSpPr>
        <p:spPr>
          <a:xfrm>
            <a:off x="1058406" y="4519732"/>
            <a:ext cx="604837" cy="34528"/>
          </a:xfrm>
          <a:prstGeom prst="roundRect">
            <a:avLst>
              <a:gd name="adj" fmla="val 225237"/>
            </a:avLst>
          </a:prstGeom>
          <a:solidFill>
            <a:srgbClr val="C0C1D7"/>
          </a:solidFill>
          <a:ln/>
        </p:spPr>
      </p:sp>
      <p:sp>
        <p:nvSpPr>
          <p:cNvPr id="14" name="Shape 10"/>
          <p:cNvSpPr/>
          <p:nvPr/>
        </p:nvSpPr>
        <p:spPr>
          <a:xfrm>
            <a:off x="669667" y="4342686"/>
            <a:ext cx="388739" cy="388739"/>
          </a:xfrm>
          <a:prstGeom prst="roundRect">
            <a:avLst>
              <a:gd name="adj" fmla="val 20006"/>
            </a:avLst>
          </a:prstGeom>
          <a:solidFill>
            <a:srgbClr val="DADBF1"/>
          </a:solidFill>
          <a:ln w="7620">
            <a:solidFill>
              <a:srgbClr val="C0C1D7"/>
            </a:solidFill>
            <a:prstDash val="solid"/>
          </a:ln>
        </p:spPr>
      </p:sp>
      <p:sp>
        <p:nvSpPr>
          <p:cNvPr id="15" name="Text 11"/>
          <p:cNvSpPr/>
          <p:nvPr/>
        </p:nvSpPr>
        <p:spPr>
          <a:xfrm>
            <a:off x="786229" y="4407456"/>
            <a:ext cx="155615"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2</a:t>
            </a:r>
            <a:endParaRPr lang="en-US" sz="2041" dirty="0"/>
          </a:p>
        </p:txBody>
      </p:sp>
      <p:sp>
        <p:nvSpPr>
          <p:cNvPr id="16" name="Text 12"/>
          <p:cNvSpPr/>
          <p:nvPr/>
        </p:nvSpPr>
        <p:spPr>
          <a:xfrm>
            <a:off x="1814513" y="4321135"/>
            <a:ext cx="3162419" cy="269915"/>
          </a:xfrm>
          <a:prstGeom prst="rect">
            <a:avLst/>
          </a:prstGeom>
          <a:noFill/>
          <a:ln/>
        </p:spPr>
        <p:txBody>
          <a:bodyPr wrap="none" rtlCol="0" anchor="t"/>
          <a:lstStyle/>
          <a:p>
            <a:pPr marL="0" indent="0" algn="l">
              <a:lnSpc>
                <a:spcPts val="2126"/>
              </a:lnSpc>
              <a:buNone/>
            </a:pPr>
            <a:r>
              <a:rPr lang="en-US" sz="1701" b="1" kern="0" spc="-51" dirty="0">
                <a:solidFill>
                  <a:srgbClr val="272525"/>
                </a:solidFill>
                <a:latin typeface="Inter" pitchFamily="34" charset="0"/>
                <a:ea typeface="Inter" pitchFamily="34" charset="-122"/>
                <a:cs typeface="Inter" pitchFamily="34" charset="-120"/>
              </a:rPr>
              <a:t>Unghiul dintre forță și deplasare</a:t>
            </a:r>
            <a:endParaRPr lang="en-US" sz="1701" dirty="0"/>
          </a:p>
        </p:txBody>
      </p:sp>
      <p:sp>
        <p:nvSpPr>
          <p:cNvPr id="17" name="Text 13"/>
          <p:cNvSpPr/>
          <p:nvPr/>
        </p:nvSpPr>
        <p:spPr>
          <a:xfrm>
            <a:off x="1814513" y="4694634"/>
            <a:ext cx="4413110" cy="829747"/>
          </a:xfrm>
          <a:prstGeom prst="rect">
            <a:avLst/>
          </a:prstGeom>
          <a:noFill/>
          <a:ln/>
        </p:spPr>
        <p:txBody>
          <a:bodyPr wrap="square" rtlCol="0" anchor="t"/>
          <a:lstStyle/>
          <a:p>
            <a:pPr marL="0" indent="0" algn="l">
              <a:lnSpc>
                <a:spcPts val="2177"/>
              </a:lnSpc>
              <a:buNone/>
            </a:pPr>
            <a:r>
              <a:rPr lang="en-US" sz="1361" kern="0" spc="-27" dirty="0">
                <a:solidFill>
                  <a:srgbClr val="272525"/>
                </a:solidFill>
                <a:latin typeface="Inter" pitchFamily="34" charset="0"/>
                <a:ea typeface="Inter" pitchFamily="34" charset="-122"/>
                <a:cs typeface="Inter" pitchFamily="34" charset="-120"/>
              </a:rPr>
              <a:t>Lucrul mecanic este maxim când forța și deplasarea sunt coliniare (în aceeași direcție). Când unghiul dintre forță și deplasare crește, lucrul mecanic scade, până la a fi zero când unghiul este drept.</a:t>
            </a:r>
            <a:endParaRPr lang="en-US" sz="1361" dirty="0"/>
          </a:p>
        </p:txBody>
      </p:sp>
      <p:sp>
        <p:nvSpPr>
          <p:cNvPr id="18" name="Shape 14"/>
          <p:cNvSpPr/>
          <p:nvPr/>
        </p:nvSpPr>
        <p:spPr>
          <a:xfrm>
            <a:off x="1058406" y="6241256"/>
            <a:ext cx="604837" cy="34528"/>
          </a:xfrm>
          <a:prstGeom prst="roundRect">
            <a:avLst>
              <a:gd name="adj" fmla="val 225237"/>
            </a:avLst>
          </a:prstGeom>
          <a:solidFill>
            <a:srgbClr val="C0C1D7"/>
          </a:solidFill>
          <a:ln/>
        </p:spPr>
      </p:sp>
      <p:sp>
        <p:nvSpPr>
          <p:cNvPr id="19" name="Shape 15"/>
          <p:cNvSpPr/>
          <p:nvPr/>
        </p:nvSpPr>
        <p:spPr>
          <a:xfrm>
            <a:off x="669667" y="6064210"/>
            <a:ext cx="388739" cy="388739"/>
          </a:xfrm>
          <a:prstGeom prst="roundRect">
            <a:avLst>
              <a:gd name="adj" fmla="val 20006"/>
            </a:avLst>
          </a:prstGeom>
          <a:solidFill>
            <a:srgbClr val="DADBF1"/>
          </a:solidFill>
          <a:ln w="7620">
            <a:solidFill>
              <a:srgbClr val="C0C1D7"/>
            </a:solidFill>
            <a:prstDash val="solid"/>
          </a:ln>
        </p:spPr>
      </p:sp>
      <p:sp>
        <p:nvSpPr>
          <p:cNvPr id="20" name="Text 16"/>
          <p:cNvSpPr/>
          <p:nvPr/>
        </p:nvSpPr>
        <p:spPr>
          <a:xfrm>
            <a:off x="782419" y="6128980"/>
            <a:ext cx="163235" cy="259199"/>
          </a:xfrm>
          <a:prstGeom prst="rect">
            <a:avLst/>
          </a:prstGeom>
          <a:noFill/>
          <a:ln/>
        </p:spPr>
        <p:txBody>
          <a:bodyPr wrap="none" rtlCol="0" anchor="t"/>
          <a:lstStyle/>
          <a:p>
            <a:pPr marL="0" indent="0" algn="ctr">
              <a:lnSpc>
                <a:spcPts val="2041"/>
              </a:lnSpc>
              <a:buNone/>
            </a:pPr>
            <a:r>
              <a:rPr lang="en-US" sz="2041" b="1" kern="0" spc="-61" dirty="0">
                <a:solidFill>
                  <a:srgbClr val="272525"/>
                </a:solidFill>
                <a:latin typeface="Inter" pitchFamily="34" charset="0"/>
                <a:ea typeface="Inter" pitchFamily="34" charset="-122"/>
                <a:cs typeface="Inter" pitchFamily="34" charset="-120"/>
              </a:rPr>
              <a:t>3</a:t>
            </a:r>
            <a:endParaRPr lang="en-US" sz="2041" dirty="0"/>
          </a:p>
        </p:txBody>
      </p:sp>
      <p:sp>
        <p:nvSpPr>
          <p:cNvPr id="21" name="Text 17"/>
          <p:cNvSpPr/>
          <p:nvPr/>
        </p:nvSpPr>
        <p:spPr>
          <a:xfrm>
            <a:off x="1814513" y="6042660"/>
            <a:ext cx="2160270" cy="269915"/>
          </a:xfrm>
          <a:prstGeom prst="rect">
            <a:avLst/>
          </a:prstGeom>
          <a:noFill/>
          <a:ln/>
        </p:spPr>
        <p:txBody>
          <a:bodyPr wrap="none" rtlCol="0" anchor="t"/>
          <a:lstStyle/>
          <a:p>
            <a:pPr marL="0" indent="0" algn="l">
              <a:lnSpc>
                <a:spcPts val="2126"/>
              </a:lnSpc>
              <a:buNone/>
            </a:pPr>
            <a:r>
              <a:rPr lang="en-US" sz="1701" b="1" kern="0" spc="-51" dirty="0">
                <a:solidFill>
                  <a:srgbClr val="272525"/>
                </a:solidFill>
                <a:latin typeface="Inter" pitchFamily="34" charset="0"/>
                <a:ea typeface="Inter" pitchFamily="34" charset="-122"/>
                <a:cs typeface="Inter" pitchFamily="34" charset="-120"/>
              </a:rPr>
              <a:t>Sens al deplasării</a:t>
            </a:r>
            <a:endParaRPr lang="en-US" sz="1701" dirty="0"/>
          </a:p>
        </p:txBody>
      </p:sp>
      <p:sp>
        <p:nvSpPr>
          <p:cNvPr id="22" name="Text 18"/>
          <p:cNvSpPr/>
          <p:nvPr/>
        </p:nvSpPr>
        <p:spPr>
          <a:xfrm>
            <a:off x="1814513" y="6416159"/>
            <a:ext cx="4481512" cy="553164"/>
          </a:xfrm>
          <a:prstGeom prst="rect">
            <a:avLst/>
          </a:prstGeom>
          <a:noFill/>
          <a:ln/>
        </p:spPr>
        <p:txBody>
          <a:bodyPr wrap="square" rtlCol="0" anchor="t"/>
          <a:lstStyle/>
          <a:p>
            <a:pPr marL="0" indent="0" algn="l">
              <a:lnSpc>
                <a:spcPts val="2177"/>
              </a:lnSpc>
              <a:buNone/>
            </a:pPr>
            <a:r>
              <a:rPr lang="en-US" sz="1361" kern="0" spc="-27" dirty="0">
                <a:solidFill>
                  <a:srgbClr val="272525"/>
                </a:solidFill>
                <a:latin typeface="Inter" pitchFamily="34" charset="0"/>
                <a:ea typeface="Inter" pitchFamily="34" charset="-122"/>
                <a:cs typeface="Inter" pitchFamily="34" charset="-120"/>
              </a:rPr>
              <a:t>Dacă deplasarea are direcția opusă forței, lucrul mecanic este negativ, adică energia este extrasă din sistem, nu transferată.</a:t>
            </a:r>
            <a:endParaRPr lang="en-US" sz="1361" dirty="0"/>
          </a:p>
        </p:txBody>
      </p:sp>
      <p:pic>
        <p:nvPicPr>
          <p:cNvPr id="25" name="Рисунок 24">
            <a:extLst>
              <a:ext uri="{FF2B5EF4-FFF2-40B4-BE49-F238E27FC236}">
                <a16:creationId xmlns:a16="http://schemas.microsoft.com/office/drawing/2014/main" id="{9E65CDC3-2CD4-1559-148D-8EF7EE0A3E06}"/>
              </a:ext>
            </a:extLst>
          </p:cNvPr>
          <p:cNvPicPr>
            <a:picLocks noChangeAspect="1"/>
          </p:cNvPicPr>
          <p:nvPr/>
        </p:nvPicPr>
        <p:blipFill>
          <a:blip r:embed="rId4"/>
          <a:stretch>
            <a:fillRect/>
          </a:stretch>
        </p:blipFill>
        <p:spPr>
          <a:xfrm>
            <a:off x="7869066" y="1628775"/>
            <a:ext cx="6761334" cy="44354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2005489"/>
            <a:ext cx="10680025"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Puterea mecanică: definiție și formule</a:t>
            </a:r>
            <a:endParaRPr lang="en-US" sz="4860" dirty="0"/>
          </a:p>
        </p:txBody>
      </p:sp>
      <p:sp>
        <p:nvSpPr>
          <p:cNvPr id="5" name="Text 3"/>
          <p:cNvSpPr/>
          <p:nvPr/>
        </p:nvSpPr>
        <p:spPr>
          <a:xfrm>
            <a:off x="864037" y="3394115"/>
            <a:ext cx="3624501"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Definiția puterii mecanice</a:t>
            </a:r>
            <a:endParaRPr lang="en-US" sz="2430" dirty="0"/>
          </a:p>
        </p:txBody>
      </p:sp>
      <p:sp>
        <p:nvSpPr>
          <p:cNvPr id="6" name="Text 4"/>
          <p:cNvSpPr/>
          <p:nvPr/>
        </p:nvSpPr>
        <p:spPr>
          <a:xfrm>
            <a:off x="864037" y="4026694"/>
            <a:ext cx="3898821"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Puterea mecanică reprezintă rata de transfer a energiei prin efectuarea de lucru mecanic. Este definită ca lucrul mecanic efectuat per unitate de timp.</a:t>
            </a:r>
            <a:endParaRPr lang="en-US" sz="1944" dirty="0"/>
          </a:p>
        </p:txBody>
      </p:sp>
      <p:sp>
        <p:nvSpPr>
          <p:cNvPr id="7" name="Text 5"/>
          <p:cNvSpPr/>
          <p:nvPr/>
        </p:nvSpPr>
        <p:spPr>
          <a:xfrm>
            <a:off x="5372695" y="3394115"/>
            <a:ext cx="3592473"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Formula puterii mecanice</a:t>
            </a:r>
            <a:endParaRPr lang="en-US" sz="2430" dirty="0"/>
          </a:p>
        </p:txBody>
      </p:sp>
      <p:sp>
        <p:nvSpPr>
          <p:cNvPr id="8" name="Text 6"/>
          <p:cNvSpPr/>
          <p:nvPr/>
        </p:nvSpPr>
        <p:spPr>
          <a:xfrm>
            <a:off x="5372695" y="4026694"/>
            <a:ext cx="389882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Puterea mecanică (P) este egală cu lucrul mecanic (W) efectuat împărțit la intervalul de timp (t) în care a fost efectuat: P = W/t.</a:t>
            </a:r>
            <a:endParaRPr lang="en-US" sz="1944" dirty="0"/>
          </a:p>
        </p:txBody>
      </p:sp>
      <p:sp>
        <p:nvSpPr>
          <p:cNvPr id="9" name="Text 7"/>
          <p:cNvSpPr/>
          <p:nvPr/>
        </p:nvSpPr>
        <p:spPr>
          <a:xfrm>
            <a:off x="9881354" y="3394115"/>
            <a:ext cx="3086100" cy="385763"/>
          </a:xfrm>
          <a:prstGeom prst="rect">
            <a:avLst/>
          </a:prstGeom>
          <a:noFill/>
          <a:ln/>
        </p:spPr>
        <p:txBody>
          <a:bodyPr wrap="none" rtlCol="0" anchor="t"/>
          <a:lstStyle/>
          <a:p>
            <a:pPr marL="0" indent="0">
              <a:lnSpc>
                <a:spcPts val="3038"/>
              </a:lnSpc>
              <a:buNone/>
            </a:pPr>
            <a:r>
              <a:rPr lang="en-US" sz="2430" b="1" kern="0" spc="-73" dirty="0">
                <a:solidFill>
                  <a:srgbClr val="000000"/>
                </a:solidFill>
                <a:latin typeface="Inter" pitchFamily="34" charset="0"/>
                <a:ea typeface="Inter" pitchFamily="34" charset="-122"/>
                <a:cs typeface="Inter" pitchFamily="34" charset="-120"/>
              </a:rPr>
              <a:t>Putere și forță</a:t>
            </a:r>
            <a:endParaRPr lang="en-US" sz="2430" dirty="0"/>
          </a:p>
        </p:txBody>
      </p:sp>
      <p:sp>
        <p:nvSpPr>
          <p:cNvPr id="10" name="Text 8"/>
          <p:cNvSpPr/>
          <p:nvPr/>
        </p:nvSpPr>
        <p:spPr>
          <a:xfrm>
            <a:off x="9881354" y="4026694"/>
            <a:ext cx="389882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Inter" pitchFamily="34" charset="0"/>
                <a:ea typeface="Inter" pitchFamily="34" charset="-122"/>
                <a:cs typeface="Inter" pitchFamily="34" charset="-120"/>
              </a:rPr>
              <a:t>Puterea mecanică este, de asemenea, egală cu produsul dintre forța (F) aplicată și viteza (v) în direcția forței: P = F·v.</a:t>
            </a:r>
            <a:endParaRPr lang="en-US" sz="194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864084"/>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864084"/>
          </a:xfrm>
          <a:prstGeom prst="rect">
            <a:avLst/>
          </a:prstGeom>
        </p:spPr>
      </p:pic>
      <p:pic>
        <p:nvPicPr>
          <p:cNvPr id="5" name="Image 1" descr="preencoded.png"/>
          <p:cNvPicPr>
            <a:picLocks noChangeAspect="1"/>
          </p:cNvPicPr>
          <p:nvPr/>
        </p:nvPicPr>
        <p:blipFill>
          <a:blip r:embed="rId4"/>
          <a:stretch>
            <a:fillRect/>
          </a:stretch>
        </p:blipFill>
        <p:spPr>
          <a:xfrm>
            <a:off x="215979" y="2528292"/>
            <a:ext cx="5054322" cy="3807381"/>
          </a:xfrm>
          <a:prstGeom prst="rect">
            <a:avLst/>
          </a:prstGeom>
        </p:spPr>
      </p:pic>
      <p:sp>
        <p:nvSpPr>
          <p:cNvPr id="6" name="Text 2"/>
          <p:cNvSpPr/>
          <p:nvPr/>
        </p:nvSpPr>
        <p:spPr>
          <a:xfrm>
            <a:off x="6091238" y="475178"/>
            <a:ext cx="7934325" cy="1080135"/>
          </a:xfrm>
          <a:prstGeom prst="rect">
            <a:avLst/>
          </a:prstGeom>
          <a:noFill/>
          <a:ln/>
        </p:spPr>
        <p:txBody>
          <a:bodyPr wrap="square" rtlCol="0" anchor="t"/>
          <a:lstStyle/>
          <a:p>
            <a:pPr marL="0" indent="0">
              <a:lnSpc>
                <a:spcPts val="4253"/>
              </a:lnSpc>
              <a:buNone/>
            </a:pPr>
            <a:r>
              <a:rPr lang="en-US" sz="3402" b="1" kern="0" spc="-102" dirty="0">
                <a:solidFill>
                  <a:srgbClr val="000000"/>
                </a:solidFill>
                <a:latin typeface="Inter" pitchFamily="34" charset="0"/>
                <a:ea typeface="Inter" pitchFamily="34" charset="-122"/>
                <a:cs typeface="Inter" pitchFamily="34" charset="-120"/>
              </a:rPr>
              <a:t>Unități de măsură pentru puterea mecanică</a:t>
            </a:r>
            <a:endParaRPr lang="en-US" sz="3402" dirty="0"/>
          </a:p>
        </p:txBody>
      </p:sp>
      <p:pic>
        <p:nvPicPr>
          <p:cNvPr id="7" name="Image 2" descr="preencoded.png"/>
          <p:cNvPicPr>
            <a:picLocks noChangeAspect="1"/>
          </p:cNvPicPr>
          <p:nvPr/>
        </p:nvPicPr>
        <p:blipFill>
          <a:blip r:embed="rId5"/>
          <a:stretch>
            <a:fillRect/>
          </a:stretch>
        </p:blipFill>
        <p:spPr>
          <a:xfrm>
            <a:off x="6091238" y="1814513"/>
            <a:ext cx="431959" cy="431959"/>
          </a:xfrm>
          <a:prstGeom prst="rect">
            <a:avLst/>
          </a:prstGeom>
        </p:spPr>
      </p:pic>
      <p:sp>
        <p:nvSpPr>
          <p:cNvPr id="8" name="Text 3"/>
          <p:cNvSpPr/>
          <p:nvPr/>
        </p:nvSpPr>
        <p:spPr>
          <a:xfrm>
            <a:off x="6091238" y="2419231"/>
            <a:ext cx="2160270" cy="269915"/>
          </a:xfrm>
          <a:prstGeom prst="rect">
            <a:avLst/>
          </a:prstGeom>
          <a:noFill/>
          <a:ln/>
        </p:spPr>
        <p:txBody>
          <a:bodyPr wrap="none" rtlCol="0" anchor="t"/>
          <a:lstStyle/>
          <a:p>
            <a:pPr marL="0" indent="0" algn="l">
              <a:lnSpc>
                <a:spcPts val="2126"/>
              </a:lnSpc>
              <a:buNone/>
            </a:pPr>
            <a:r>
              <a:rPr lang="en-US" sz="1701" b="1" kern="0" spc="-51" dirty="0">
                <a:solidFill>
                  <a:srgbClr val="272525"/>
                </a:solidFill>
                <a:latin typeface="Inter" pitchFamily="34" charset="0"/>
                <a:ea typeface="Inter" pitchFamily="34" charset="-122"/>
                <a:cs typeface="Inter" pitchFamily="34" charset="-120"/>
              </a:rPr>
              <a:t>Watt (W)</a:t>
            </a:r>
            <a:endParaRPr lang="en-US" sz="1701" dirty="0"/>
          </a:p>
        </p:txBody>
      </p:sp>
      <p:sp>
        <p:nvSpPr>
          <p:cNvPr id="9" name="Text 4"/>
          <p:cNvSpPr/>
          <p:nvPr/>
        </p:nvSpPr>
        <p:spPr>
          <a:xfrm>
            <a:off x="6091238" y="2792730"/>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Inter" pitchFamily="34" charset="0"/>
                <a:ea typeface="Inter" pitchFamily="34" charset="-122"/>
                <a:cs typeface="Inter" pitchFamily="34" charset="-120"/>
              </a:rPr>
              <a:t>Unitatea internațională de măsură pentru puterea mecanică. 1 W = 1 J/s.</a:t>
            </a:r>
            <a:endParaRPr lang="en-US" sz="1361" dirty="0"/>
          </a:p>
        </p:txBody>
      </p:sp>
      <p:pic>
        <p:nvPicPr>
          <p:cNvPr id="10" name="Image 3" descr="preencoded.png"/>
          <p:cNvPicPr>
            <a:picLocks noChangeAspect="1"/>
          </p:cNvPicPr>
          <p:nvPr/>
        </p:nvPicPr>
        <p:blipFill>
          <a:blip r:embed="rId6"/>
          <a:stretch>
            <a:fillRect/>
          </a:stretch>
        </p:blipFill>
        <p:spPr>
          <a:xfrm>
            <a:off x="6091238" y="3587710"/>
            <a:ext cx="431959" cy="431959"/>
          </a:xfrm>
          <a:prstGeom prst="rect">
            <a:avLst/>
          </a:prstGeom>
        </p:spPr>
      </p:pic>
      <p:sp>
        <p:nvSpPr>
          <p:cNvPr id="11" name="Text 5"/>
          <p:cNvSpPr/>
          <p:nvPr/>
        </p:nvSpPr>
        <p:spPr>
          <a:xfrm>
            <a:off x="6091238" y="4192429"/>
            <a:ext cx="2160270" cy="269915"/>
          </a:xfrm>
          <a:prstGeom prst="rect">
            <a:avLst/>
          </a:prstGeom>
          <a:noFill/>
          <a:ln/>
        </p:spPr>
        <p:txBody>
          <a:bodyPr wrap="none" rtlCol="0" anchor="t"/>
          <a:lstStyle/>
          <a:p>
            <a:pPr marL="0" indent="0" algn="l">
              <a:lnSpc>
                <a:spcPts val="2126"/>
              </a:lnSpc>
              <a:buNone/>
            </a:pPr>
            <a:r>
              <a:rPr lang="en-US" sz="1701" b="1" kern="0" spc="-51" dirty="0">
                <a:solidFill>
                  <a:srgbClr val="272525"/>
                </a:solidFill>
                <a:latin typeface="Inter" pitchFamily="34" charset="0"/>
                <a:ea typeface="Inter" pitchFamily="34" charset="-122"/>
                <a:cs typeface="Inter" pitchFamily="34" charset="-120"/>
              </a:rPr>
              <a:t>Calpower (CP)</a:t>
            </a:r>
            <a:endParaRPr lang="en-US" sz="1701" dirty="0"/>
          </a:p>
        </p:txBody>
      </p:sp>
      <p:sp>
        <p:nvSpPr>
          <p:cNvPr id="12" name="Text 6"/>
          <p:cNvSpPr/>
          <p:nvPr/>
        </p:nvSpPr>
        <p:spPr>
          <a:xfrm>
            <a:off x="6091238" y="4565928"/>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Inter" pitchFamily="34" charset="0"/>
                <a:ea typeface="Inter" pitchFamily="34" charset="-122"/>
                <a:cs typeface="Inter" pitchFamily="34" charset="-120"/>
              </a:rPr>
              <a:t>Unitate folosită în trecut, unde 1 CP = 735,5 W.</a:t>
            </a:r>
            <a:endParaRPr lang="en-US" sz="1361" dirty="0"/>
          </a:p>
        </p:txBody>
      </p:sp>
      <p:pic>
        <p:nvPicPr>
          <p:cNvPr id="13" name="Image 4" descr="preencoded.png"/>
          <p:cNvPicPr>
            <a:picLocks noChangeAspect="1"/>
          </p:cNvPicPr>
          <p:nvPr/>
        </p:nvPicPr>
        <p:blipFill>
          <a:blip r:embed="rId7"/>
          <a:stretch>
            <a:fillRect/>
          </a:stretch>
        </p:blipFill>
        <p:spPr>
          <a:xfrm>
            <a:off x="6091238" y="5360908"/>
            <a:ext cx="431959" cy="431959"/>
          </a:xfrm>
          <a:prstGeom prst="rect">
            <a:avLst/>
          </a:prstGeom>
        </p:spPr>
      </p:pic>
      <p:sp>
        <p:nvSpPr>
          <p:cNvPr id="14" name="Text 7"/>
          <p:cNvSpPr/>
          <p:nvPr/>
        </p:nvSpPr>
        <p:spPr>
          <a:xfrm>
            <a:off x="6091238" y="5965627"/>
            <a:ext cx="2160270" cy="269915"/>
          </a:xfrm>
          <a:prstGeom prst="rect">
            <a:avLst/>
          </a:prstGeom>
          <a:noFill/>
          <a:ln/>
        </p:spPr>
        <p:txBody>
          <a:bodyPr wrap="none" rtlCol="0" anchor="t"/>
          <a:lstStyle/>
          <a:p>
            <a:pPr marL="0" indent="0" algn="l">
              <a:lnSpc>
                <a:spcPts val="2126"/>
              </a:lnSpc>
              <a:buNone/>
            </a:pPr>
            <a:r>
              <a:rPr lang="en-US" sz="1701" b="1" kern="0" spc="-51" dirty="0">
                <a:solidFill>
                  <a:srgbClr val="272525"/>
                </a:solidFill>
                <a:latin typeface="Inter" pitchFamily="34" charset="0"/>
                <a:ea typeface="Inter" pitchFamily="34" charset="-122"/>
                <a:cs typeface="Inter" pitchFamily="34" charset="-120"/>
              </a:rPr>
              <a:t>Kilowatt (kW)</a:t>
            </a:r>
            <a:endParaRPr lang="en-US" sz="1701" dirty="0"/>
          </a:p>
        </p:txBody>
      </p:sp>
      <p:sp>
        <p:nvSpPr>
          <p:cNvPr id="15" name="Text 8"/>
          <p:cNvSpPr/>
          <p:nvPr/>
        </p:nvSpPr>
        <p:spPr>
          <a:xfrm>
            <a:off x="6091238" y="6339126"/>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Inter" pitchFamily="34" charset="0"/>
                <a:ea typeface="Inter" pitchFamily="34" charset="-122"/>
                <a:cs typeface="Inter" pitchFamily="34" charset="-120"/>
              </a:rPr>
              <a:t>Unitate mai mare, folosită în special pentru sisteme și mașini de putere mare, unde 1 kW = 1000 W.</a:t>
            </a:r>
            <a:endParaRPr lang="en-US" sz="1361" dirty="0"/>
          </a:p>
        </p:txBody>
      </p:sp>
      <p:pic>
        <p:nvPicPr>
          <p:cNvPr id="16" name="Image 5" descr="preencoded.png"/>
          <p:cNvPicPr>
            <a:picLocks noChangeAspect="1"/>
          </p:cNvPicPr>
          <p:nvPr/>
        </p:nvPicPr>
        <p:blipFill>
          <a:blip r:embed="rId8"/>
          <a:stretch>
            <a:fillRect/>
          </a:stretch>
        </p:blipFill>
        <p:spPr>
          <a:xfrm>
            <a:off x="6091238" y="7134106"/>
            <a:ext cx="431959" cy="431959"/>
          </a:xfrm>
          <a:prstGeom prst="rect">
            <a:avLst/>
          </a:prstGeom>
        </p:spPr>
      </p:pic>
      <p:sp>
        <p:nvSpPr>
          <p:cNvPr id="17" name="Text 9"/>
          <p:cNvSpPr/>
          <p:nvPr/>
        </p:nvSpPr>
        <p:spPr>
          <a:xfrm>
            <a:off x="6091238" y="7738824"/>
            <a:ext cx="2160270" cy="269915"/>
          </a:xfrm>
          <a:prstGeom prst="rect">
            <a:avLst/>
          </a:prstGeom>
          <a:noFill/>
          <a:ln/>
        </p:spPr>
        <p:txBody>
          <a:bodyPr wrap="none" rtlCol="0" anchor="t"/>
          <a:lstStyle/>
          <a:p>
            <a:pPr marL="0" indent="0" algn="l">
              <a:lnSpc>
                <a:spcPts val="2126"/>
              </a:lnSpc>
              <a:buNone/>
            </a:pPr>
            <a:r>
              <a:rPr lang="en-US" sz="1701" b="1" kern="0" spc="-51" dirty="0">
                <a:solidFill>
                  <a:srgbClr val="272525"/>
                </a:solidFill>
                <a:latin typeface="Inter" pitchFamily="34" charset="0"/>
                <a:ea typeface="Inter" pitchFamily="34" charset="-122"/>
                <a:cs typeface="Inter" pitchFamily="34" charset="-120"/>
              </a:rPr>
              <a:t>Electronvolt (eV)</a:t>
            </a:r>
            <a:endParaRPr lang="en-US" sz="1701" dirty="0"/>
          </a:p>
        </p:txBody>
      </p:sp>
      <p:sp>
        <p:nvSpPr>
          <p:cNvPr id="18" name="Text 10"/>
          <p:cNvSpPr/>
          <p:nvPr/>
        </p:nvSpPr>
        <p:spPr>
          <a:xfrm>
            <a:off x="6091238" y="8112323"/>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Inter" pitchFamily="34" charset="0"/>
                <a:ea typeface="Inter" pitchFamily="34" charset="-122"/>
                <a:cs typeface="Inter" pitchFamily="34" charset="-120"/>
              </a:rPr>
              <a:t>Unitate folosită în fizica atomică și particulelor, unde 1 eV = 1,602 x 10^-19 W.</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620208"/>
          </a:xfrm>
          <a:prstGeom prst="rect">
            <a:avLst/>
          </a:prstGeom>
        </p:spPr>
      </p:pic>
      <p:sp>
        <p:nvSpPr>
          <p:cNvPr id="5" name="Text 2"/>
          <p:cNvSpPr/>
          <p:nvPr/>
        </p:nvSpPr>
        <p:spPr>
          <a:xfrm>
            <a:off x="1589961" y="3198733"/>
            <a:ext cx="11450479" cy="1310164"/>
          </a:xfrm>
          <a:prstGeom prst="rect">
            <a:avLst/>
          </a:prstGeom>
          <a:noFill/>
          <a:ln/>
        </p:spPr>
        <p:txBody>
          <a:bodyPr wrap="square" rtlCol="0" anchor="t"/>
          <a:lstStyle/>
          <a:p>
            <a:pPr marL="0" indent="0">
              <a:lnSpc>
                <a:spcPts val="5158"/>
              </a:lnSpc>
              <a:buNone/>
            </a:pPr>
            <a:r>
              <a:rPr lang="en-US" sz="4126" b="1" kern="0" spc="-124" dirty="0">
                <a:solidFill>
                  <a:srgbClr val="000000"/>
                </a:solidFill>
                <a:latin typeface="Inter" pitchFamily="34" charset="0"/>
                <a:ea typeface="Inter" pitchFamily="34" charset="-122"/>
                <a:cs typeface="Inter" pitchFamily="34" charset="-120"/>
              </a:rPr>
              <a:t>Exemple practice de calcul al lucrului mecanic și puterii mecanice</a:t>
            </a:r>
            <a:endParaRPr lang="en-US" sz="4126" dirty="0"/>
          </a:p>
        </p:txBody>
      </p:sp>
      <p:sp>
        <p:nvSpPr>
          <p:cNvPr id="6" name="Shape 3"/>
          <p:cNvSpPr/>
          <p:nvPr/>
        </p:nvSpPr>
        <p:spPr>
          <a:xfrm>
            <a:off x="1589961" y="4823222"/>
            <a:ext cx="11450479" cy="2827734"/>
          </a:xfrm>
          <a:prstGeom prst="roundRect">
            <a:avLst>
              <a:gd name="adj" fmla="val 3336"/>
            </a:avLst>
          </a:prstGeom>
          <a:noFill/>
          <a:ln w="7620">
            <a:solidFill>
              <a:srgbClr val="000000">
                <a:alpha val="8000"/>
              </a:srgbClr>
            </a:solidFill>
            <a:prstDash val="solid"/>
          </a:ln>
        </p:spPr>
      </p:sp>
      <p:sp>
        <p:nvSpPr>
          <p:cNvPr id="7" name="Shape 4"/>
          <p:cNvSpPr/>
          <p:nvPr/>
        </p:nvSpPr>
        <p:spPr>
          <a:xfrm>
            <a:off x="1597581" y="4830842"/>
            <a:ext cx="11435239" cy="937498"/>
          </a:xfrm>
          <a:prstGeom prst="rect">
            <a:avLst/>
          </a:prstGeom>
          <a:solidFill>
            <a:srgbClr val="FFFFFF">
              <a:alpha val="4000"/>
            </a:srgbClr>
          </a:solidFill>
          <a:ln/>
        </p:spPr>
      </p:sp>
      <p:sp>
        <p:nvSpPr>
          <p:cNvPr id="8" name="Text 5"/>
          <p:cNvSpPr/>
          <p:nvPr/>
        </p:nvSpPr>
        <p:spPr>
          <a:xfrm>
            <a:off x="1807131" y="4964192"/>
            <a:ext cx="5294709" cy="670798"/>
          </a:xfrm>
          <a:prstGeom prst="rect">
            <a:avLst/>
          </a:prstGeom>
          <a:noFill/>
          <a:ln/>
        </p:spPr>
        <p:txBody>
          <a:bodyPr wrap="square" rtlCol="0" anchor="t"/>
          <a:lstStyle/>
          <a:p>
            <a:pPr marL="0" indent="0">
              <a:lnSpc>
                <a:spcPts val="2641"/>
              </a:lnSpc>
              <a:buNone/>
            </a:pPr>
            <a:r>
              <a:rPr lang="en-US" sz="1651" kern="0" spc="-33" dirty="0">
                <a:solidFill>
                  <a:srgbClr val="272525"/>
                </a:solidFill>
                <a:latin typeface="Inter" pitchFamily="34" charset="0"/>
                <a:ea typeface="Inter" pitchFamily="34" charset="-122"/>
                <a:cs typeface="Inter" pitchFamily="34" charset="-120"/>
              </a:rPr>
              <a:t>Ridicarea unui obiect cu 1 kg greutate pe o înălțime de 2 m</a:t>
            </a:r>
            <a:endParaRPr lang="en-US" sz="1651" dirty="0"/>
          </a:p>
        </p:txBody>
      </p:sp>
      <p:sp>
        <p:nvSpPr>
          <p:cNvPr id="9" name="Text 6"/>
          <p:cNvSpPr/>
          <p:nvPr/>
        </p:nvSpPr>
        <p:spPr>
          <a:xfrm>
            <a:off x="7528560" y="4964192"/>
            <a:ext cx="5294709" cy="670798"/>
          </a:xfrm>
          <a:prstGeom prst="rect">
            <a:avLst/>
          </a:prstGeom>
          <a:noFill/>
          <a:ln/>
        </p:spPr>
        <p:txBody>
          <a:bodyPr wrap="square" rtlCol="0" anchor="t"/>
          <a:lstStyle/>
          <a:p>
            <a:pPr marL="0" indent="0">
              <a:lnSpc>
                <a:spcPts val="2641"/>
              </a:lnSpc>
              <a:buNone/>
            </a:pPr>
            <a:r>
              <a:rPr lang="en-US" sz="1651" kern="0" spc="-33" dirty="0">
                <a:solidFill>
                  <a:srgbClr val="272525"/>
                </a:solidFill>
                <a:latin typeface="Inter" pitchFamily="34" charset="0"/>
                <a:ea typeface="Inter" pitchFamily="34" charset="-122"/>
                <a:cs typeface="Inter" pitchFamily="34" charset="-120"/>
              </a:rPr>
              <a:t>Lucrul mecanic: W = F·d = m·g·h = 1 kg · 9,8 m/s^2 · 2 m = 19,6 J. Putere: P = W/t = 19,6 J / 2 s = 9,8 W.</a:t>
            </a:r>
            <a:endParaRPr lang="en-US" sz="1651" dirty="0"/>
          </a:p>
        </p:txBody>
      </p:sp>
      <p:sp>
        <p:nvSpPr>
          <p:cNvPr id="10" name="Shape 7"/>
          <p:cNvSpPr/>
          <p:nvPr/>
        </p:nvSpPr>
        <p:spPr>
          <a:xfrm>
            <a:off x="1597581" y="5768340"/>
            <a:ext cx="11435239" cy="937498"/>
          </a:xfrm>
          <a:prstGeom prst="rect">
            <a:avLst/>
          </a:prstGeom>
          <a:solidFill>
            <a:srgbClr val="000000">
              <a:alpha val="4000"/>
            </a:srgbClr>
          </a:solidFill>
          <a:ln/>
        </p:spPr>
      </p:sp>
      <p:sp>
        <p:nvSpPr>
          <p:cNvPr id="11" name="Text 8"/>
          <p:cNvSpPr/>
          <p:nvPr/>
        </p:nvSpPr>
        <p:spPr>
          <a:xfrm>
            <a:off x="1807131" y="5901690"/>
            <a:ext cx="5294709" cy="670798"/>
          </a:xfrm>
          <a:prstGeom prst="rect">
            <a:avLst/>
          </a:prstGeom>
          <a:noFill/>
          <a:ln/>
        </p:spPr>
        <p:txBody>
          <a:bodyPr wrap="square" rtlCol="0" anchor="t"/>
          <a:lstStyle/>
          <a:p>
            <a:pPr marL="0" indent="0">
              <a:lnSpc>
                <a:spcPts val="2641"/>
              </a:lnSpc>
              <a:buNone/>
            </a:pPr>
            <a:r>
              <a:rPr lang="en-US" sz="1651" kern="0" spc="-33" dirty="0">
                <a:solidFill>
                  <a:srgbClr val="272525"/>
                </a:solidFill>
                <a:latin typeface="Inter" pitchFamily="34" charset="0"/>
                <a:ea typeface="Inter" pitchFamily="34" charset="-122"/>
                <a:cs typeface="Inter" pitchFamily="34" charset="-120"/>
              </a:rPr>
              <a:t>Împingerea unui obiect cu o forță de 10 N pe o distanță de 5 m</a:t>
            </a:r>
            <a:endParaRPr lang="en-US" sz="1651" dirty="0"/>
          </a:p>
        </p:txBody>
      </p:sp>
      <p:sp>
        <p:nvSpPr>
          <p:cNvPr id="12" name="Text 9"/>
          <p:cNvSpPr/>
          <p:nvPr/>
        </p:nvSpPr>
        <p:spPr>
          <a:xfrm>
            <a:off x="7528560" y="5901690"/>
            <a:ext cx="5294709" cy="670798"/>
          </a:xfrm>
          <a:prstGeom prst="rect">
            <a:avLst/>
          </a:prstGeom>
          <a:noFill/>
          <a:ln/>
        </p:spPr>
        <p:txBody>
          <a:bodyPr wrap="square" rtlCol="0" anchor="t"/>
          <a:lstStyle/>
          <a:p>
            <a:pPr marL="0" indent="0">
              <a:lnSpc>
                <a:spcPts val="2641"/>
              </a:lnSpc>
              <a:buNone/>
            </a:pPr>
            <a:r>
              <a:rPr lang="en-US" sz="1651" kern="0" spc="-33" dirty="0">
                <a:solidFill>
                  <a:srgbClr val="272525"/>
                </a:solidFill>
                <a:latin typeface="Inter" pitchFamily="34" charset="0"/>
                <a:ea typeface="Inter" pitchFamily="34" charset="-122"/>
                <a:cs typeface="Inter" pitchFamily="34" charset="-120"/>
              </a:rPr>
              <a:t>Lucrul mecanic: W = F·d = 10 N · 5 m = 50 J. Putere: P = W/t = 50 J / 10 s = 5 W.</a:t>
            </a:r>
            <a:endParaRPr lang="en-US" sz="1651" dirty="0"/>
          </a:p>
        </p:txBody>
      </p:sp>
      <p:sp>
        <p:nvSpPr>
          <p:cNvPr id="13" name="Shape 10"/>
          <p:cNvSpPr/>
          <p:nvPr/>
        </p:nvSpPr>
        <p:spPr>
          <a:xfrm>
            <a:off x="1597581" y="6705838"/>
            <a:ext cx="11435239" cy="937498"/>
          </a:xfrm>
          <a:prstGeom prst="rect">
            <a:avLst/>
          </a:prstGeom>
          <a:solidFill>
            <a:srgbClr val="FFFFFF">
              <a:alpha val="4000"/>
            </a:srgbClr>
          </a:solidFill>
          <a:ln/>
        </p:spPr>
      </p:sp>
      <p:sp>
        <p:nvSpPr>
          <p:cNvPr id="14" name="Text 11"/>
          <p:cNvSpPr/>
          <p:nvPr/>
        </p:nvSpPr>
        <p:spPr>
          <a:xfrm>
            <a:off x="1807131" y="6839188"/>
            <a:ext cx="5294709" cy="670798"/>
          </a:xfrm>
          <a:prstGeom prst="rect">
            <a:avLst/>
          </a:prstGeom>
          <a:noFill/>
          <a:ln/>
        </p:spPr>
        <p:txBody>
          <a:bodyPr wrap="square" rtlCol="0" anchor="t"/>
          <a:lstStyle/>
          <a:p>
            <a:pPr marL="0" indent="0">
              <a:lnSpc>
                <a:spcPts val="2641"/>
              </a:lnSpc>
              <a:buNone/>
            </a:pPr>
            <a:r>
              <a:rPr lang="en-US" sz="1651" kern="0" spc="-33" dirty="0">
                <a:solidFill>
                  <a:srgbClr val="272525"/>
                </a:solidFill>
                <a:latin typeface="Inter" pitchFamily="34" charset="0"/>
                <a:ea typeface="Inter" pitchFamily="34" charset="-122"/>
                <a:cs typeface="Inter" pitchFamily="34" charset="-120"/>
              </a:rPr>
              <a:t>Funcționarea unui motor electric de 1 kW timp de 30 minute</a:t>
            </a:r>
            <a:endParaRPr lang="en-US" sz="1651" dirty="0"/>
          </a:p>
        </p:txBody>
      </p:sp>
      <p:sp>
        <p:nvSpPr>
          <p:cNvPr id="15" name="Text 12"/>
          <p:cNvSpPr/>
          <p:nvPr/>
        </p:nvSpPr>
        <p:spPr>
          <a:xfrm>
            <a:off x="7528560" y="6839188"/>
            <a:ext cx="5294709" cy="670798"/>
          </a:xfrm>
          <a:prstGeom prst="rect">
            <a:avLst/>
          </a:prstGeom>
          <a:noFill/>
          <a:ln/>
        </p:spPr>
        <p:txBody>
          <a:bodyPr wrap="square" rtlCol="0" anchor="t"/>
          <a:lstStyle/>
          <a:p>
            <a:pPr marL="0" indent="0">
              <a:lnSpc>
                <a:spcPts val="2641"/>
              </a:lnSpc>
              <a:buNone/>
            </a:pPr>
            <a:r>
              <a:rPr lang="en-US" sz="1651" kern="0" spc="-33" dirty="0">
                <a:solidFill>
                  <a:srgbClr val="272525"/>
                </a:solidFill>
                <a:latin typeface="Inter" pitchFamily="34" charset="0"/>
                <a:ea typeface="Inter" pitchFamily="34" charset="-122"/>
                <a:cs typeface="Inter" pitchFamily="34" charset="-120"/>
              </a:rPr>
              <a:t>Lucrul mecanic: W = P·t = 1 kW · 1800 s = 1800 kJ. Putere: P = 1 kW.</a:t>
            </a:r>
            <a:endParaRPr lang="en-US" sz="165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1051</Words>
  <Application>Microsoft Office PowerPoint</Application>
  <PresentationFormat>Довільний</PresentationFormat>
  <Paragraphs>91</Paragraphs>
  <Slides>10</Slides>
  <Notes>10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10</vt:i4>
      </vt:variant>
    </vt:vector>
  </HeadingPairs>
  <TitlesOfParts>
    <vt:vector size="13" baseType="lpstr">
      <vt:lpstr>Arial</vt:lpstr>
      <vt:lpstr>Inter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Liliya Hovornyan</cp:lastModifiedBy>
  <cp:revision>2</cp:revision>
  <dcterms:created xsi:type="dcterms:W3CDTF">2024-07-03T15:08:55Z</dcterms:created>
  <dcterms:modified xsi:type="dcterms:W3CDTF">2024-07-03T15:14:07Z</dcterms:modified>
</cp:coreProperties>
</file>