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4630400" cy="8229600"/>
  <p:notesSz cx="8229600" cy="146304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70" d="100"/>
          <a:sy n="70" d="100"/>
        </p:scale>
        <p:origin x="605"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16839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sp>
      <p:sp>
        <p:nvSpPr>
          <p:cNvPr id="3" name="Shape 1"/>
          <p:cNvSpPr/>
          <p:nvPr/>
        </p:nvSpPr>
        <p:spPr>
          <a:xfrm>
            <a:off x="0" y="0"/>
            <a:ext cx="14630400" cy="8229600"/>
          </a:xfrm>
          <a:prstGeom prst="rect">
            <a:avLst/>
          </a:prstGeom>
          <a:solidFill>
            <a:srgbClr val="F9F9FF"/>
          </a:solidFill>
          <a:ln/>
        </p:spPr>
      </p:sp>
      <p:pic>
        <p:nvPicPr>
          <p:cNvPr id="4"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6" name="Text 2"/>
          <p:cNvSpPr/>
          <p:nvPr/>
        </p:nvSpPr>
        <p:spPr>
          <a:xfrm>
            <a:off x="864037" y="1420654"/>
            <a:ext cx="7415927" cy="1543050"/>
          </a:xfrm>
          <a:prstGeom prst="rect">
            <a:avLst/>
          </a:prstGeom>
          <a:noFill/>
          <a:ln/>
        </p:spPr>
        <p:txBody>
          <a:bodyPr wrap="square" rtlCol="0" anchor="t"/>
          <a:lstStyle/>
          <a:p>
            <a:pPr marL="0" indent="0" algn="ctr">
              <a:lnSpc>
                <a:spcPts val="6075"/>
              </a:lnSpc>
              <a:buNone/>
            </a:pPr>
            <a:r>
              <a:rPr lang="en-US" sz="4860" b="1" dirty="0">
                <a:solidFill>
                  <a:srgbClr val="C00000"/>
                </a:solidFill>
                <a:latin typeface="Alexandria" pitchFamily="34" charset="0"/>
                <a:ea typeface="Alexandria" pitchFamily="34" charset="-122"/>
                <a:cs typeface="Alexandria" pitchFamily="34" charset="-120"/>
              </a:rPr>
              <a:t>Ludovic al XIV-lea și Palatul de la Versailles</a:t>
            </a:r>
            <a:endParaRPr lang="en-US" sz="4860" b="1" dirty="0">
              <a:solidFill>
                <a:srgbClr val="C00000"/>
              </a:solidFill>
            </a:endParaRPr>
          </a:p>
        </p:txBody>
      </p:sp>
      <p:sp>
        <p:nvSpPr>
          <p:cNvPr id="7" name="Text 3"/>
          <p:cNvSpPr/>
          <p:nvPr/>
        </p:nvSpPr>
        <p:spPr>
          <a:xfrm>
            <a:off x="864037" y="3333988"/>
            <a:ext cx="7415927" cy="2765346"/>
          </a:xfrm>
          <a:prstGeom prst="rect">
            <a:avLst/>
          </a:prstGeom>
          <a:noFill/>
          <a:ln/>
        </p:spPr>
        <p:txBody>
          <a:bodyPr wrap="square" rtlCol="0" anchor="t"/>
          <a:lstStyle/>
          <a:p>
            <a:pPr marL="0" indent="0">
              <a:lnSpc>
                <a:spcPts val="3110"/>
              </a:lnSpc>
              <a:buNone/>
            </a:pPr>
            <a:r>
              <a:rPr lang="en-US" sz="1944" dirty="0">
                <a:solidFill>
                  <a:srgbClr val="404155"/>
                </a:solidFill>
                <a:latin typeface="Nobile" pitchFamily="34" charset="0"/>
                <a:ea typeface="Nobile" pitchFamily="34" charset="-122"/>
                <a:cs typeface="Nobile" pitchFamily="34" charset="-120"/>
              </a:rPr>
              <a:t> Ludovic al XIV-lea, cunoscut și ca "Regele Soarelui", a fost una dintre cele mai influente și puternice figuri din istoria Franței. Domnia sa de 72 de ani a fost marcată de grandoare, luxul și putere absolută, iar Palatul de la Versailles a devenit simbolul acestui imperiu. Construit pe locul unei foste vânători regale, Versailles-ul a devenit nu doar rezidența monarhului, ci și centrul politicii și culturii franceze în secolul al XVII-lea.</a:t>
            </a:r>
            <a:endParaRPr lang="en-US" sz="1944" dirty="0"/>
          </a:p>
        </p:txBody>
      </p:sp>
      <p:sp>
        <p:nvSpPr>
          <p:cNvPr id="8" name="Shape 4"/>
          <p:cNvSpPr/>
          <p:nvPr/>
        </p:nvSpPr>
        <p:spPr>
          <a:xfrm>
            <a:off x="864037" y="6395442"/>
            <a:ext cx="394930" cy="394930"/>
          </a:xfrm>
          <a:prstGeom prst="roundRect">
            <a:avLst>
              <a:gd name="adj" fmla="val 23151155"/>
            </a:avLst>
          </a:prstGeom>
          <a:noFill/>
          <a:ln w="7620">
            <a:solidFill>
              <a:srgbClr val="FFFFFF"/>
            </a:solidFill>
            <a:prstDash val="solid"/>
          </a:ln>
        </p:spPr>
      </p:sp>
      <p:pic>
        <p:nvPicPr>
          <p:cNvPr id="13" name="Рисунок 12">
            <a:extLst>
              <a:ext uri="{FF2B5EF4-FFF2-40B4-BE49-F238E27FC236}">
                <a16:creationId xmlns:a16="http://schemas.microsoft.com/office/drawing/2014/main" id="{65C343E3-E29C-E373-2DAD-2D3B3DFA82F0}"/>
              </a:ext>
            </a:extLst>
          </p:cNvPr>
          <p:cNvPicPr>
            <a:picLocks noChangeAspect="1"/>
          </p:cNvPicPr>
          <p:nvPr/>
        </p:nvPicPr>
        <p:blipFill>
          <a:blip r:embed="rId4"/>
          <a:stretch>
            <a:fillRect/>
          </a:stretch>
        </p:blipFill>
        <p:spPr>
          <a:xfrm>
            <a:off x="9506551" y="2408158"/>
            <a:ext cx="5123849" cy="341328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sp>
      <p:sp>
        <p:nvSpPr>
          <p:cNvPr id="3" name="Shape 1"/>
          <p:cNvSpPr/>
          <p:nvPr/>
        </p:nvSpPr>
        <p:spPr>
          <a:xfrm>
            <a:off x="0" y="0"/>
            <a:ext cx="14630400" cy="8229600"/>
          </a:xfrm>
          <a:prstGeom prst="rect">
            <a:avLst/>
          </a:prstGeom>
          <a:solidFill>
            <a:srgbClr val="F9F9FF"/>
          </a:solidFill>
          <a:ln/>
        </p:spPr>
      </p:sp>
      <p:pic>
        <p:nvPicPr>
          <p:cNvPr id="4" name="Image 0" descr="preencoded.png"/>
          <p:cNvPicPr>
            <a:picLocks noChangeAspect="1"/>
          </p:cNvPicPr>
          <p:nvPr/>
        </p:nvPicPr>
        <p:blipFill>
          <a:blip r:embed="rId3"/>
          <a:stretch>
            <a:fillRect/>
          </a:stretch>
        </p:blipFill>
        <p:spPr>
          <a:xfrm>
            <a:off x="0" y="0"/>
            <a:ext cx="5486400" cy="8229600"/>
          </a:xfrm>
          <a:prstGeom prst="rect">
            <a:avLst/>
          </a:prstGeom>
        </p:spPr>
      </p:pic>
      <p:pic>
        <p:nvPicPr>
          <p:cNvPr id="5" name="Image 1" descr="preencoded.png"/>
          <p:cNvPicPr>
            <a:picLocks noChangeAspect="1"/>
          </p:cNvPicPr>
          <p:nvPr/>
        </p:nvPicPr>
        <p:blipFill rotWithShape="1">
          <a:blip r:embed="rId4"/>
          <a:srcRect t="19152"/>
          <a:stretch/>
        </p:blipFill>
        <p:spPr>
          <a:xfrm>
            <a:off x="280690" y="2839105"/>
            <a:ext cx="5022175" cy="3045261"/>
          </a:xfrm>
          <a:prstGeom prst="rect">
            <a:avLst/>
          </a:prstGeom>
        </p:spPr>
      </p:pic>
      <p:sp>
        <p:nvSpPr>
          <p:cNvPr id="6" name="Text 2"/>
          <p:cNvSpPr/>
          <p:nvPr/>
        </p:nvSpPr>
        <p:spPr>
          <a:xfrm>
            <a:off x="6136243" y="957143"/>
            <a:ext cx="7844314" cy="1160383"/>
          </a:xfrm>
          <a:prstGeom prst="rect">
            <a:avLst/>
          </a:prstGeom>
          <a:noFill/>
          <a:ln/>
        </p:spPr>
        <p:txBody>
          <a:bodyPr wrap="square" rtlCol="0" anchor="t"/>
          <a:lstStyle/>
          <a:p>
            <a:pPr marL="0" indent="0" algn="ctr">
              <a:lnSpc>
                <a:spcPts val="4569"/>
              </a:lnSpc>
              <a:buNone/>
            </a:pPr>
            <a:r>
              <a:rPr lang="en-US" sz="3655" b="1" dirty="0">
                <a:solidFill>
                  <a:srgbClr val="C00000"/>
                </a:solidFill>
                <a:latin typeface="Alexandria" pitchFamily="34" charset="0"/>
                <a:ea typeface="Alexandria" pitchFamily="34" charset="-122"/>
                <a:cs typeface="Alexandria" pitchFamily="34" charset="-120"/>
              </a:rPr>
              <a:t>Moștenirea Versailles-ului în istoria Franței</a:t>
            </a:r>
            <a:endParaRPr lang="en-US" sz="3655" b="1" dirty="0">
              <a:solidFill>
                <a:srgbClr val="C00000"/>
              </a:solidFill>
            </a:endParaRPr>
          </a:p>
        </p:txBody>
      </p:sp>
      <p:sp>
        <p:nvSpPr>
          <p:cNvPr id="7" name="Shape 3"/>
          <p:cNvSpPr/>
          <p:nvPr/>
        </p:nvSpPr>
        <p:spPr>
          <a:xfrm>
            <a:off x="6136243" y="2604849"/>
            <a:ext cx="417671" cy="417671"/>
          </a:xfrm>
          <a:prstGeom prst="roundRect">
            <a:avLst>
              <a:gd name="adj" fmla="val 20005"/>
            </a:avLst>
          </a:prstGeom>
          <a:solidFill>
            <a:srgbClr val="D2DDF9"/>
          </a:solidFill>
          <a:ln w="7620">
            <a:solidFill>
              <a:srgbClr val="B8C3DF"/>
            </a:solidFill>
            <a:prstDash val="solid"/>
          </a:ln>
        </p:spPr>
      </p:sp>
      <p:sp>
        <p:nvSpPr>
          <p:cNvPr id="8" name="Text 4"/>
          <p:cNvSpPr/>
          <p:nvPr/>
        </p:nvSpPr>
        <p:spPr>
          <a:xfrm>
            <a:off x="6292810" y="2674382"/>
            <a:ext cx="104537" cy="278487"/>
          </a:xfrm>
          <a:prstGeom prst="rect">
            <a:avLst/>
          </a:prstGeom>
          <a:noFill/>
          <a:ln/>
        </p:spPr>
        <p:txBody>
          <a:bodyPr wrap="none" rtlCol="0" anchor="t"/>
          <a:lstStyle/>
          <a:p>
            <a:pPr marL="0" indent="0" algn="ctr">
              <a:lnSpc>
                <a:spcPts val="2193"/>
              </a:lnSpc>
              <a:buNone/>
            </a:pPr>
            <a:r>
              <a:rPr lang="en-US" sz="2193" dirty="0">
                <a:solidFill>
                  <a:srgbClr val="404155"/>
                </a:solidFill>
                <a:latin typeface="Alexandria" pitchFamily="34" charset="0"/>
                <a:ea typeface="Alexandria" pitchFamily="34" charset="-122"/>
                <a:cs typeface="Alexandria" pitchFamily="34" charset="-120"/>
              </a:rPr>
              <a:t>1</a:t>
            </a:r>
            <a:endParaRPr lang="en-US" sz="2193" dirty="0"/>
          </a:p>
        </p:txBody>
      </p:sp>
      <p:sp>
        <p:nvSpPr>
          <p:cNvPr id="9" name="Text 5"/>
          <p:cNvSpPr/>
          <p:nvPr/>
        </p:nvSpPr>
        <p:spPr>
          <a:xfrm>
            <a:off x="6739533" y="2604849"/>
            <a:ext cx="2973943" cy="290036"/>
          </a:xfrm>
          <a:prstGeom prst="rect">
            <a:avLst/>
          </a:prstGeom>
          <a:noFill/>
          <a:ln/>
        </p:spPr>
        <p:txBody>
          <a:bodyPr wrap="none" rtlCol="0" anchor="t"/>
          <a:lstStyle/>
          <a:p>
            <a:pPr marL="0" indent="0">
              <a:lnSpc>
                <a:spcPts val="2284"/>
              </a:lnSpc>
              <a:buNone/>
            </a:pPr>
            <a:r>
              <a:rPr lang="en-US" sz="1828" dirty="0">
                <a:solidFill>
                  <a:srgbClr val="404155"/>
                </a:solidFill>
                <a:latin typeface="Alexandria" pitchFamily="34" charset="0"/>
                <a:ea typeface="Alexandria" pitchFamily="34" charset="-122"/>
                <a:cs typeface="Alexandria" pitchFamily="34" charset="-120"/>
              </a:rPr>
              <a:t>Simbol al puterii absolute</a:t>
            </a:r>
            <a:endParaRPr lang="en-US" sz="1828" dirty="0"/>
          </a:p>
        </p:txBody>
      </p:sp>
      <p:sp>
        <p:nvSpPr>
          <p:cNvPr id="10" name="Text 6"/>
          <p:cNvSpPr/>
          <p:nvPr/>
        </p:nvSpPr>
        <p:spPr>
          <a:xfrm>
            <a:off x="6739533" y="3006209"/>
            <a:ext cx="7241024" cy="891540"/>
          </a:xfrm>
          <a:prstGeom prst="rect">
            <a:avLst/>
          </a:prstGeom>
          <a:noFill/>
          <a:ln/>
        </p:spPr>
        <p:txBody>
          <a:bodyPr wrap="square" rtlCol="0" anchor="t"/>
          <a:lstStyle/>
          <a:p>
            <a:pPr marL="0" indent="0">
              <a:lnSpc>
                <a:spcPts val="2339"/>
              </a:lnSpc>
              <a:buNone/>
            </a:pPr>
            <a:r>
              <a:rPr lang="en-US" sz="1462" dirty="0">
                <a:solidFill>
                  <a:srgbClr val="404155"/>
                </a:solidFill>
                <a:latin typeface="Nobile" pitchFamily="34" charset="0"/>
                <a:ea typeface="Nobile" pitchFamily="34" charset="-122"/>
                <a:cs typeface="Nobile" pitchFamily="34" charset="-120"/>
              </a:rPr>
              <a:t>Palatul de la Versailles rămâne în memoria colectivă ca simbolul apogеului absolutismului regal în Franța, reprezentând în piatră și aur viziunea grandioasă a lui Ludovic al XIV-lea asupra propriei domnii.</a:t>
            </a:r>
            <a:endParaRPr lang="en-US" sz="1462" dirty="0"/>
          </a:p>
        </p:txBody>
      </p:sp>
      <p:sp>
        <p:nvSpPr>
          <p:cNvPr id="11" name="Shape 7"/>
          <p:cNvSpPr/>
          <p:nvPr/>
        </p:nvSpPr>
        <p:spPr>
          <a:xfrm>
            <a:off x="6136243" y="4292203"/>
            <a:ext cx="417671" cy="417671"/>
          </a:xfrm>
          <a:prstGeom prst="roundRect">
            <a:avLst>
              <a:gd name="adj" fmla="val 20005"/>
            </a:avLst>
          </a:prstGeom>
          <a:solidFill>
            <a:srgbClr val="D2DDF9"/>
          </a:solidFill>
          <a:ln w="7620">
            <a:solidFill>
              <a:srgbClr val="B8C3DF"/>
            </a:solidFill>
            <a:prstDash val="solid"/>
          </a:ln>
        </p:spPr>
      </p:sp>
      <p:sp>
        <p:nvSpPr>
          <p:cNvPr id="12" name="Text 8"/>
          <p:cNvSpPr/>
          <p:nvPr/>
        </p:nvSpPr>
        <p:spPr>
          <a:xfrm>
            <a:off x="6263521" y="4361736"/>
            <a:ext cx="162997" cy="278487"/>
          </a:xfrm>
          <a:prstGeom prst="rect">
            <a:avLst/>
          </a:prstGeom>
          <a:noFill/>
          <a:ln/>
        </p:spPr>
        <p:txBody>
          <a:bodyPr wrap="none" rtlCol="0" anchor="t"/>
          <a:lstStyle/>
          <a:p>
            <a:pPr marL="0" indent="0" algn="ctr">
              <a:lnSpc>
                <a:spcPts val="2193"/>
              </a:lnSpc>
              <a:buNone/>
            </a:pPr>
            <a:r>
              <a:rPr lang="en-US" sz="2193" dirty="0">
                <a:solidFill>
                  <a:srgbClr val="404155"/>
                </a:solidFill>
                <a:latin typeface="Alexandria" pitchFamily="34" charset="0"/>
                <a:ea typeface="Alexandria" pitchFamily="34" charset="-122"/>
                <a:cs typeface="Alexandria" pitchFamily="34" charset="-120"/>
              </a:rPr>
              <a:t>2</a:t>
            </a:r>
            <a:endParaRPr lang="en-US" sz="2193" dirty="0"/>
          </a:p>
        </p:txBody>
      </p:sp>
      <p:sp>
        <p:nvSpPr>
          <p:cNvPr id="13" name="Text 9"/>
          <p:cNvSpPr/>
          <p:nvPr/>
        </p:nvSpPr>
        <p:spPr>
          <a:xfrm>
            <a:off x="6739533" y="4292203"/>
            <a:ext cx="3235762" cy="290036"/>
          </a:xfrm>
          <a:prstGeom prst="rect">
            <a:avLst/>
          </a:prstGeom>
          <a:noFill/>
          <a:ln/>
        </p:spPr>
        <p:txBody>
          <a:bodyPr wrap="none" rtlCol="0" anchor="t"/>
          <a:lstStyle/>
          <a:p>
            <a:pPr marL="0" indent="0">
              <a:lnSpc>
                <a:spcPts val="2284"/>
              </a:lnSpc>
              <a:buNone/>
            </a:pPr>
            <a:r>
              <a:rPr lang="en-US" sz="1828" dirty="0">
                <a:solidFill>
                  <a:srgbClr val="404155"/>
                </a:solidFill>
                <a:latin typeface="Alexandria" pitchFamily="34" charset="0"/>
                <a:ea typeface="Alexandria" pitchFamily="34" charset="-122"/>
                <a:cs typeface="Alexandria" pitchFamily="34" charset="-120"/>
              </a:rPr>
              <a:t>Premisa Revoluției Franceze</a:t>
            </a:r>
            <a:endParaRPr lang="en-US" sz="1828" dirty="0"/>
          </a:p>
        </p:txBody>
      </p:sp>
      <p:sp>
        <p:nvSpPr>
          <p:cNvPr id="14" name="Text 10"/>
          <p:cNvSpPr/>
          <p:nvPr/>
        </p:nvSpPr>
        <p:spPr>
          <a:xfrm>
            <a:off x="6739533" y="4693563"/>
            <a:ext cx="7241024" cy="891540"/>
          </a:xfrm>
          <a:prstGeom prst="rect">
            <a:avLst/>
          </a:prstGeom>
          <a:noFill/>
          <a:ln/>
        </p:spPr>
        <p:txBody>
          <a:bodyPr wrap="square" rtlCol="0" anchor="t"/>
          <a:lstStyle/>
          <a:p>
            <a:pPr marL="0" indent="0">
              <a:lnSpc>
                <a:spcPts val="2339"/>
              </a:lnSpc>
              <a:buNone/>
            </a:pPr>
            <a:r>
              <a:rPr lang="en-US" sz="1462" dirty="0">
                <a:solidFill>
                  <a:srgbClr val="404155"/>
                </a:solidFill>
                <a:latin typeface="Nobile" pitchFamily="34" charset="0"/>
                <a:ea typeface="Nobile" pitchFamily="34" charset="-122"/>
                <a:cs typeface="Nobile" pitchFamily="34" charset="-120"/>
              </a:rPr>
              <a:t>Exuberanța și excesul de la Versailles, contrastând cu sărăcia și nemulțumirea maselor, a contribuit la creșterea tensiunilor sociale care au condus în final la Revoluția Franceză din 1789.</a:t>
            </a:r>
            <a:endParaRPr lang="en-US" sz="1462" dirty="0"/>
          </a:p>
        </p:txBody>
      </p:sp>
      <p:sp>
        <p:nvSpPr>
          <p:cNvPr id="15" name="Shape 11"/>
          <p:cNvSpPr/>
          <p:nvPr/>
        </p:nvSpPr>
        <p:spPr>
          <a:xfrm>
            <a:off x="6136243" y="5979557"/>
            <a:ext cx="417671" cy="417671"/>
          </a:xfrm>
          <a:prstGeom prst="roundRect">
            <a:avLst>
              <a:gd name="adj" fmla="val 20005"/>
            </a:avLst>
          </a:prstGeom>
          <a:solidFill>
            <a:srgbClr val="D2DDF9"/>
          </a:solidFill>
          <a:ln w="7620">
            <a:solidFill>
              <a:srgbClr val="B8C3DF"/>
            </a:solidFill>
            <a:prstDash val="solid"/>
          </a:ln>
        </p:spPr>
      </p:sp>
      <p:sp>
        <p:nvSpPr>
          <p:cNvPr id="16" name="Text 12"/>
          <p:cNvSpPr/>
          <p:nvPr/>
        </p:nvSpPr>
        <p:spPr>
          <a:xfrm>
            <a:off x="6263045" y="6049089"/>
            <a:ext cx="164068" cy="278487"/>
          </a:xfrm>
          <a:prstGeom prst="rect">
            <a:avLst/>
          </a:prstGeom>
          <a:noFill/>
          <a:ln/>
        </p:spPr>
        <p:txBody>
          <a:bodyPr wrap="none" rtlCol="0" anchor="t"/>
          <a:lstStyle/>
          <a:p>
            <a:pPr marL="0" indent="0" algn="ctr">
              <a:lnSpc>
                <a:spcPts val="2193"/>
              </a:lnSpc>
              <a:buNone/>
            </a:pPr>
            <a:r>
              <a:rPr lang="en-US" sz="2193" dirty="0">
                <a:solidFill>
                  <a:srgbClr val="404155"/>
                </a:solidFill>
                <a:latin typeface="Alexandria" pitchFamily="34" charset="0"/>
                <a:ea typeface="Alexandria" pitchFamily="34" charset="-122"/>
                <a:cs typeface="Alexandria" pitchFamily="34" charset="-120"/>
              </a:rPr>
              <a:t>3</a:t>
            </a:r>
            <a:endParaRPr lang="en-US" sz="2193" dirty="0"/>
          </a:p>
        </p:txBody>
      </p:sp>
      <p:sp>
        <p:nvSpPr>
          <p:cNvPr id="17" name="Text 13"/>
          <p:cNvSpPr/>
          <p:nvPr/>
        </p:nvSpPr>
        <p:spPr>
          <a:xfrm>
            <a:off x="6739533" y="5979557"/>
            <a:ext cx="3283268" cy="290036"/>
          </a:xfrm>
          <a:prstGeom prst="rect">
            <a:avLst/>
          </a:prstGeom>
          <a:noFill/>
          <a:ln/>
        </p:spPr>
        <p:txBody>
          <a:bodyPr wrap="none" rtlCol="0" anchor="t"/>
          <a:lstStyle/>
          <a:p>
            <a:pPr marL="0" indent="0">
              <a:lnSpc>
                <a:spcPts val="2284"/>
              </a:lnSpc>
              <a:buNone/>
            </a:pPr>
            <a:r>
              <a:rPr lang="en-US" sz="1828" dirty="0">
                <a:solidFill>
                  <a:srgbClr val="404155"/>
                </a:solidFill>
                <a:latin typeface="Alexandria" pitchFamily="34" charset="0"/>
                <a:ea typeface="Alexandria" pitchFamily="34" charset="-122"/>
                <a:cs typeface="Alexandria" pitchFamily="34" charset="-120"/>
              </a:rPr>
              <a:t>Patrimoniu cultural mondial</a:t>
            </a:r>
            <a:endParaRPr lang="en-US" sz="1828" dirty="0"/>
          </a:p>
        </p:txBody>
      </p:sp>
      <p:sp>
        <p:nvSpPr>
          <p:cNvPr id="18" name="Text 14"/>
          <p:cNvSpPr/>
          <p:nvPr/>
        </p:nvSpPr>
        <p:spPr>
          <a:xfrm>
            <a:off x="6739533" y="6380917"/>
            <a:ext cx="7241024" cy="891540"/>
          </a:xfrm>
          <a:prstGeom prst="rect">
            <a:avLst/>
          </a:prstGeom>
          <a:noFill/>
          <a:ln/>
        </p:spPr>
        <p:txBody>
          <a:bodyPr wrap="square" rtlCol="0" anchor="t"/>
          <a:lstStyle/>
          <a:p>
            <a:pPr marL="0" indent="0">
              <a:lnSpc>
                <a:spcPts val="2339"/>
              </a:lnSpc>
              <a:buNone/>
            </a:pPr>
            <a:r>
              <a:rPr lang="en-US" sz="1462" dirty="0">
                <a:solidFill>
                  <a:srgbClr val="404155"/>
                </a:solidFill>
                <a:latin typeface="Nobile" pitchFamily="34" charset="0"/>
                <a:ea typeface="Nobile" pitchFamily="34" charset="-122"/>
                <a:cs typeface="Nobile" pitchFamily="34" charset="-120"/>
              </a:rPr>
              <a:t>Datorită valorii și importanței sale istorice, arhitecturale și culturale, Palatul și Grădinile de la Versailles au fost înscrise în 1979 pe Lista Patrimoniului Mondial UNESCO, devenind o atracție turistică mondială.</a:t>
            </a:r>
            <a:endParaRPr lang="en-US" sz="1462"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sp>
      <p:sp>
        <p:nvSpPr>
          <p:cNvPr id="3" name="Shape 1"/>
          <p:cNvSpPr/>
          <p:nvPr/>
        </p:nvSpPr>
        <p:spPr>
          <a:xfrm>
            <a:off x="0" y="0"/>
            <a:ext cx="14630400" cy="8229600"/>
          </a:xfrm>
          <a:prstGeom prst="rect">
            <a:avLst/>
          </a:prstGeom>
          <a:solidFill>
            <a:srgbClr val="F9F9FF"/>
          </a:solidFill>
          <a:ln/>
        </p:spPr>
      </p:sp>
      <p:pic>
        <p:nvPicPr>
          <p:cNvPr id="4"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6" name="Text 2"/>
          <p:cNvSpPr/>
          <p:nvPr/>
        </p:nvSpPr>
        <p:spPr>
          <a:xfrm>
            <a:off x="864037" y="1182886"/>
            <a:ext cx="7415927" cy="1543050"/>
          </a:xfrm>
          <a:prstGeom prst="rect">
            <a:avLst/>
          </a:prstGeom>
          <a:noFill/>
          <a:ln/>
        </p:spPr>
        <p:txBody>
          <a:bodyPr wrap="square" rtlCol="0" anchor="t"/>
          <a:lstStyle/>
          <a:p>
            <a:pPr marL="0" indent="0">
              <a:lnSpc>
                <a:spcPts val="6075"/>
              </a:lnSpc>
              <a:buNone/>
            </a:pPr>
            <a:r>
              <a:rPr lang="en-US" sz="4860" dirty="0">
                <a:solidFill>
                  <a:srgbClr val="1B1B27"/>
                </a:solidFill>
                <a:latin typeface="Alexandria" pitchFamily="34" charset="0"/>
                <a:ea typeface="Alexandria" pitchFamily="34" charset="-122"/>
                <a:cs typeface="Alexandria" pitchFamily="34" charset="-120"/>
              </a:rPr>
              <a:t>Palatul de la Versailles: Centrul puterii</a:t>
            </a:r>
            <a:endParaRPr lang="en-US" sz="4860" dirty="0"/>
          </a:p>
        </p:txBody>
      </p:sp>
      <p:sp>
        <p:nvSpPr>
          <p:cNvPr id="7" name="Text 3"/>
          <p:cNvSpPr/>
          <p:nvPr/>
        </p:nvSpPr>
        <p:spPr>
          <a:xfrm>
            <a:off x="864037" y="3096220"/>
            <a:ext cx="7415927" cy="3950494"/>
          </a:xfrm>
          <a:prstGeom prst="rect">
            <a:avLst/>
          </a:prstGeom>
          <a:noFill/>
          <a:ln/>
        </p:spPr>
        <p:txBody>
          <a:bodyPr wrap="square" rtlCol="0" anchor="t"/>
          <a:lstStyle/>
          <a:p>
            <a:pPr marL="0" indent="0">
              <a:lnSpc>
                <a:spcPts val="3110"/>
              </a:lnSpc>
              <a:buNone/>
            </a:pPr>
            <a:r>
              <a:rPr lang="en-US" sz="1944" dirty="0">
                <a:solidFill>
                  <a:srgbClr val="404155"/>
                </a:solidFill>
                <a:latin typeface="Nobile" pitchFamily="34" charset="0"/>
                <a:ea typeface="Nobile" pitchFamily="34" charset="-122"/>
                <a:cs typeface="Nobile" pitchFamily="34" charset="-120"/>
              </a:rPr>
              <a:t> Palatul de la Versailles a fost construit și reînnoit în mai multe etape pentru a reflecta gloria și puterea crescândă a lui Ludovic al XIV-lea. Complexul impresionant, care include palatul, grădinile și fântânile, a fost proiectat pentru a impresiona și a transmite mesajul absolutismului regal. Fiecare detaliu al arhitecturii și decorațiunilor a fost gândit pentru a sublinia autoritatea și influența Regelui Soare. Versailles a devenit astfel nu doar o reședință regală, ci și un instrument puternic de propagandă și consolidare a puterii absolute a monarhului.</a:t>
            </a:r>
            <a:endParaRPr lang="en-US" sz="1944" dirty="0"/>
          </a:p>
        </p:txBody>
      </p:sp>
      <p:pic>
        <p:nvPicPr>
          <p:cNvPr id="10" name="Рисунок 9">
            <a:extLst>
              <a:ext uri="{FF2B5EF4-FFF2-40B4-BE49-F238E27FC236}">
                <a16:creationId xmlns:a16="http://schemas.microsoft.com/office/drawing/2014/main" id="{9F37820C-1EA4-E172-4817-D523C5871ECA}"/>
              </a:ext>
            </a:extLst>
          </p:cNvPr>
          <p:cNvPicPr>
            <a:picLocks noChangeAspect="1"/>
          </p:cNvPicPr>
          <p:nvPr/>
        </p:nvPicPr>
        <p:blipFill>
          <a:blip r:embed="rId4"/>
          <a:stretch>
            <a:fillRect/>
          </a:stretch>
        </p:blipFill>
        <p:spPr>
          <a:xfrm>
            <a:off x="9208759" y="2095501"/>
            <a:ext cx="5356882" cy="356768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sp>
      <p:sp>
        <p:nvSpPr>
          <p:cNvPr id="3" name="Shape 1"/>
          <p:cNvSpPr/>
          <p:nvPr/>
        </p:nvSpPr>
        <p:spPr>
          <a:xfrm>
            <a:off x="0" y="0"/>
            <a:ext cx="14630400" cy="8375332"/>
          </a:xfrm>
          <a:prstGeom prst="rect">
            <a:avLst/>
          </a:prstGeom>
          <a:solidFill>
            <a:srgbClr val="F9F9FF"/>
          </a:solidFill>
          <a:ln/>
        </p:spPr>
      </p:sp>
      <p:sp>
        <p:nvSpPr>
          <p:cNvPr id="4" name="Text 2"/>
          <p:cNvSpPr/>
          <p:nvPr/>
        </p:nvSpPr>
        <p:spPr>
          <a:xfrm>
            <a:off x="1823085" y="552926"/>
            <a:ext cx="9432846" cy="628293"/>
          </a:xfrm>
          <a:prstGeom prst="rect">
            <a:avLst/>
          </a:prstGeom>
          <a:noFill/>
          <a:ln/>
        </p:spPr>
        <p:txBody>
          <a:bodyPr wrap="none" rtlCol="0" anchor="t"/>
          <a:lstStyle/>
          <a:p>
            <a:pPr marL="0" indent="0" algn="ctr">
              <a:lnSpc>
                <a:spcPts val="4948"/>
              </a:lnSpc>
              <a:buNone/>
            </a:pPr>
            <a:r>
              <a:rPr lang="en-US" sz="3958" b="1" dirty="0">
                <a:solidFill>
                  <a:srgbClr val="C00000"/>
                </a:solidFill>
                <a:latin typeface="Alexandria" pitchFamily="34" charset="0"/>
                <a:ea typeface="Alexandria" pitchFamily="34" charset="-122"/>
                <a:cs typeface="Alexandria" pitchFamily="34" charset="-120"/>
              </a:rPr>
              <a:t>Arhitectura impresionantă a palatului</a:t>
            </a:r>
            <a:endParaRPr lang="en-US" sz="3958" b="1" dirty="0">
              <a:solidFill>
                <a:srgbClr val="C00000"/>
              </a:solidFill>
            </a:endParaRPr>
          </a:p>
        </p:txBody>
      </p:sp>
      <p:sp>
        <p:nvSpPr>
          <p:cNvPr id="6" name="Text 3"/>
          <p:cNvSpPr/>
          <p:nvPr/>
        </p:nvSpPr>
        <p:spPr>
          <a:xfrm>
            <a:off x="1823085" y="5135761"/>
            <a:ext cx="2513528" cy="314087"/>
          </a:xfrm>
          <a:prstGeom prst="rect">
            <a:avLst/>
          </a:prstGeom>
          <a:noFill/>
          <a:ln/>
        </p:spPr>
        <p:txBody>
          <a:bodyPr wrap="none" rtlCol="0" anchor="t"/>
          <a:lstStyle/>
          <a:p>
            <a:pPr marL="0" indent="0" algn="l">
              <a:lnSpc>
                <a:spcPts val="2474"/>
              </a:lnSpc>
              <a:buNone/>
            </a:pPr>
            <a:r>
              <a:rPr lang="en-US" sz="1979" dirty="0">
                <a:solidFill>
                  <a:srgbClr val="404155"/>
                </a:solidFill>
                <a:latin typeface="Alexandria" pitchFamily="34" charset="0"/>
                <a:ea typeface="Alexandria" pitchFamily="34" charset="-122"/>
                <a:cs typeface="Alexandria" pitchFamily="34" charset="-120"/>
              </a:rPr>
              <a:t>Galeria Oglinzilor</a:t>
            </a:r>
            <a:endParaRPr lang="en-US" sz="1979" dirty="0"/>
          </a:p>
        </p:txBody>
      </p:sp>
      <p:sp>
        <p:nvSpPr>
          <p:cNvPr id="7" name="Text 4"/>
          <p:cNvSpPr/>
          <p:nvPr/>
        </p:nvSpPr>
        <p:spPr>
          <a:xfrm>
            <a:off x="1823085" y="5570458"/>
            <a:ext cx="5341263" cy="2251948"/>
          </a:xfrm>
          <a:prstGeom prst="rect">
            <a:avLst/>
          </a:prstGeom>
          <a:noFill/>
          <a:ln/>
        </p:spPr>
        <p:txBody>
          <a:bodyPr wrap="square" rtlCol="0" anchor="t"/>
          <a:lstStyle/>
          <a:p>
            <a:pPr marL="0" indent="0" algn="l">
              <a:lnSpc>
                <a:spcPts val="2533"/>
              </a:lnSpc>
              <a:buNone/>
            </a:pPr>
            <a:r>
              <a:rPr lang="en-US" sz="1583" dirty="0">
                <a:solidFill>
                  <a:srgbClr val="404155"/>
                </a:solidFill>
                <a:latin typeface="Nobile" pitchFamily="34" charset="0"/>
                <a:ea typeface="Nobile" pitchFamily="34" charset="-122"/>
                <a:cs typeface="Nobile" pitchFamily="34" charset="-120"/>
              </a:rPr>
              <a:t>Una dintre cele mai spectaculoase săli din Palatul de la Versailles este celebra Galerie a Oglinzilor. Această imensă sală de bal, cu podele din marmură și tavanuri impregnate cu aur, este un adevărat monument al arhitecturii baroce. Sute de oglinzi reflectă lumina cristalină, creând o senzație de măreție și splendoare fără egal.</a:t>
            </a:r>
            <a:endParaRPr lang="en-US" sz="1583" dirty="0"/>
          </a:p>
        </p:txBody>
      </p:sp>
      <p:pic>
        <p:nvPicPr>
          <p:cNvPr id="8" name="Image 1" descr="preencoded.png"/>
          <p:cNvPicPr>
            <a:picLocks noChangeAspect="1"/>
          </p:cNvPicPr>
          <p:nvPr/>
        </p:nvPicPr>
        <p:blipFill>
          <a:blip r:embed="rId3"/>
          <a:stretch>
            <a:fillRect/>
          </a:stretch>
        </p:blipFill>
        <p:spPr>
          <a:xfrm>
            <a:off x="3472543" y="1250370"/>
            <a:ext cx="5965643" cy="3686938"/>
          </a:xfrm>
          <a:prstGeom prst="rect">
            <a:avLst/>
          </a:prstGeom>
        </p:spPr>
      </p:pic>
      <p:sp>
        <p:nvSpPr>
          <p:cNvPr id="9" name="Text 5"/>
          <p:cNvSpPr/>
          <p:nvPr/>
        </p:nvSpPr>
        <p:spPr>
          <a:xfrm>
            <a:off x="7465933" y="5135761"/>
            <a:ext cx="2513528" cy="314087"/>
          </a:xfrm>
          <a:prstGeom prst="rect">
            <a:avLst/>
          </a:prstGeom>
          <a:noFill/>
          <a:ln/>
        </p:spPr>
        <p:txBody>
          <a:bodyPr wrap="none" rtlCol="0" anchor="t"/>
          <a:lstStyle/>
          <a:p>
            <a:pPr marL="0" indent="0" algn="l">
              <a:lnSpc>
                <a:spcPts val="2474"/>
              </a:lnSpc>
              <a:buNone/>
            </a:pPr>
            <a:r>
              <a:rPr lang="en-US" sz="1979" dirty="0">
                <a:solidFill>
                  <a:srgbClr val="404155"/>
                </a:solidFill>
                <a:latin typeface="Alexandria" pitchFamily="34" charset="0"/>
                <a:ea typeface="Alexandria" pitchFamily="34" charset="-122"/>
                <a:cs typeface="Alexandria" pitchFamily="34" charset="-120"/>
              </a:rPr>
              <a:t>Capela regală</a:t>
            </a:r>
            <a:endParaRPr lang="en-US" sz="1979" dirty="0"/>
          </a:p>
        </p:txBody>
      </p:sp>
      <p:sp>
        <p:nvSpPr>
          <p:cNvPr id="10" name="Text 6"/>
          <p:cNvSpPr/>
          <p:nvPr/>
        </p:nvSpPr>
        <p:spPr>
          <a:xfrm>
            <a:off x="7465933" y="5570458"/>
            <a:ext cx="5341382" cy="1608534"/>
          </a:xfrm>
          <a:prstGeom prst="rect">
            <a:avLst/>
          </a:prstGeom>
          <a:noFill/>
          <a:ln/>
        </p:spPr>
        <p:txBody>
          <a:bodyPr wrap="square" rtlCol="0" anchor="t"/>
          <a:lstStyle/>
          <a:p>
            <a:pPr marL="0" indent="0" algn="l">
              <a:lnSpc>
                <a:spcPts val="2533"/>
              </a:lnSpc>
              <a:buNone/>
            </a:pPr>
            <a:r>
              <a:rPr lang="en-US" sz="1583" dirty="0">
                <a:solidFill>
                  <a:srgbClr val="404155"/>
                </a:solidFill>
                <a:latin typeface="Nobile" pitchFamily="34" charset="0"/>
                <a:ea typeface="Nobile" pitchFamily="34" charset="-122"/>
                <a:cs typeface="Nobile" pitchFamily="34" charset="-120"/>
              </a:rPr>
              <a:t>Palatul de la Versailles include și o impresionantă Capelă Regală, construită în stil clasic francez. Această biserică a fost locul în care Ludovic al XIV-lea își exercita ritual credința catolică, afirmându-și astfel statutul de monarh în grația divină.</a:t>
            </a:r>
            <a:endParaRPr lang="en-US" sz="1583"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sp>
      <p:sp>
        <p:nvSpPr>
          <p:cNvPr id="3" name="Shape 1"/>
          <p:cNvSpPr/>
          <p:nvPr/>
        </p:nvSpPr>
        <p:spPr>
          <a:xfrm>
            <a:off x="0" y="0"/>
            <a:ext cx="14630400" cy="8229600"/>
          </a:xfrm>
          <a:prstGeom prst="rect">
            <a:avLst/>
          </a:prstGeom>
          <a:solidFill>
            <a:srgbClr val="F9F9FF"/>
          </a:solidFill>
          <a:ln/>
        </p:spPr>
      </p:sp>
      <p:sp>
        <p:nvSpPr>
          <p:cNvPr id="4" name="Text 2"/>
          <p:cNvSpPr/>
          <p:nvPr/>
        </p:nvSpPr>
        <p:spPr>
          <a:xfrm>
            <a:off x="864037" y="1022509"/>
            <a:ext cx="10962561" cy="771525"/>
          </a:xfrm>
          <a:prstGeom prst="rect">
            <a:avLst/>
          </a:prstGeom>
          <a:noFill/>
          <a:ln/>
        </p:spPr>
        <p:txBody>
          <a:bodyPr wrap="none" rtlCol="0" anchor="t"/>
          <a:lstStyle/>
          <a:p>
            <a:pPr marL="0" indent="0" algn="ctr">
              <a:lnSpc>
                <a:spcPts val="6075"/>
              </a:lnSpc>
              <a:buNone/>
            </a:pPr>
            <a:r>
              <a:rPr lang="en-US" sz="4860" b="1" dirty="0">
                <a:solidFill>
                  <a:srgbClr val="C00000"/>
                </a:solidFill>
                <a:latin typeface="Alexandria" pitchFamily="34" charset="0"/>
                <a:ea typeface="Alexandria" pitchFamily="34" charset="-122"/>
                <a:cs typeface="Alexandria" pitchFamily="34" charset="-120"/>
              </a:rPr>
              <a:t>Grădinile și fântânile de la Versailles</a:t>
            </a:r>
            <a:endParaRPr lang="en-US" sz="4860" b="1" dirty="0">
              <a:solidFill>
                <a:srgbClr val="C00000"/>
              </a:solidFill>
            </a:endParaRPr>
          </a:p>
        </p:txBody>
      </p:sp>
      <p:sp>
        <p:nvSpPr>
          <p:cNvPr id="5" name="Text 3"/>
          <p:cNvSpPr/>
          <p:nvPr/>
        </p:nvSpPr>
        <p:spPr>
          <a:xfrm>
            <a:off x="864037" y="2411135"/>
            <a:ext cx="3417570" cy="385763"/>
          </a:xfrm>
          <a:prstGeom prst="rect">
            <a:avLst/>
          </a:prstGeom>
          <a:noFill/>
          <a:ln/>
        </p:spPr>
        <p:txBody>
          <a:bodyPr wrap="none" rtlCol="0" anchor="t"/>
          <a:lstStyle/>
          <a:p>
            <a:pPr marL="0" indent="0">
              <a:lnSpc>
                <a:spcPts val="3038"/>
              </a:lnSpc>
              <a:buNone/>
            </a:pPr>
            <a:r>
              <a:rPr lang="en-US" sz="2430" b="1" dirty="0">
                <a:solidFill>
                  <a:srgbClr val="1B1B27"/>
                </a:solidFill>
                <a:latin typeface="Alexandria" pitchFamily="34" charset="0"/>
                <a:ea typeface="Alexandria" pitchFamily="34" charset="-122"/>
                <a:cs typeface="Alexandria" pitchFamily="34" charset="-120"/>
              </a:rPr>
              <a:t>Grădinile maiestuoase</a:t>
            </a:r>
            <a:endParaRPr lang="en-US" sz="2430" b="1" dirty="0"/>
          </a:p>
        </p:txBody>
      </p:sp>
      <p:sp>
        <p:nvSpPr>
          <p:cNvPr id="6" name="Text 4"/>
          <p:cNvSpPr/>
          <p:nvPr/>
        </p:nvSpPr>
        <p:spPr>
          <a:xfrm>
            <a:off x="864037" y="3043714"/>
            <a:ext cx="3898821" cy="3555444"/>
          </a:xfrm>
          <a:prstGeom prst="rect">
            <a:avLst/>
          </a:prstGeom>
          <a:noFill/>
          <a:ln/>
        </p:spPr>
        <p:txBody>
          <a:bodyPr wrap="square" rtlCol="0" anchor="t"/>
          <a:lstStyle/>
          <a:p>
            <a:pPr marL="0" indent="0">
              <a:lnSpc>
                <a:spcPts val="3110"/>
              </a:lnSpc>
              <a:buNone/>
            </a:pPr>
            <a:r>
              <a:rPr lang="en-US" sz="1944" dirty="0">
                <a:solidFill>
                  <a:srgbClr val="404155"/>
                </a:solidFill>
                <a:latin typeface="Nobile" pitchFamily="34" charset="0"/>
                <a:ea typeface="Nobile" pitchFamily="34" charset="-122"/>
                <a:cs typeface="Nobile" pitchFamily="34" charset="-120"/>
              </a:rPr>
              <a:t>Grădinile Palatului de la Versailles sunt o adevărată minune a ingineriei și horticulturii baroce. Întinse pe o suprafață uriașă, aceste grădini sunt caracterizate de simetrie, vegetație impecabil tunsă și o mulțime de fântâni, castele de apă și basine decorative.</a:t>
            </a:r>
            <a:endParaRPr lang="en-US" sz="1944" dirty="0"/>
          </a:p>
        </p:txBody>
      </p:sp>
      <p:sp>
        <p:nvSpPr>
          <p:cNvPr id="7" name="Text 5"/>
          <p:cNvSpPr/>
          <p:nvPr/>
        </p:nvSpPr>
        <p:spPr>
          <a:xfrm>
            <a:off x="5372695" y="2411135"/>
            <a:ext cx="3701177" cy="385763"/>
          </a:xfrm>
          <a:prstGeom prst="rect">
            <a:avLst/>
          </a:prstGeom>
          <a:noFill/>
          <a:ln/>
        </p:spPr>
        <p:txBody>
          <a:bodyPr wrap="none" rtlCol="0" anchor="t"/>
          <a:lstStyle/>
          <a:p>
            <a:pPr marL="0" indent="0">
              <a:lnSpc>
                <a:spcPts val="3038"/>
              </a:lnSpc>
              <a:buNone/>
            </a:pPr>
            <a:r>
              <a:rPr lang="en-US" sz="2430" b="1" dirty="0">
                <a:solidFill>
                  <a:srgbClr val="1B1B27"/>
                </a:solidFill>
                <a:latin typeface="Alexandria" pitchFamily="34" charset="0"/>
                <a:ea typeface="Alexandria" pitchFamily="34" charset="-122"/>
                <a:cs typeface="Alexandria" pitchFamily="34" charset="-120"/>
              </a:rPr>
              <a:t>Fântânile spectaculoase</a:t>
            </a:r>
            <a:endParaRPr lang="en-US" sz="2430" b="1" dirty="0"/>
          </a:p>
        </p:txBody>
      </p:sp>
      <p:sp>
        <p:nvSpPr>
          <p:cNvPr id="8" name="Text 6"/>
          <p:cNvSpPr/>
          <p:nvPr/>
        </p:nvSpPr>
        <p:spPr>
          <a:xfrm>
            <a:off x="5372695" y="3043714"/>
            <a:ext cx="3898821" cy="3555444"/>
          </a:xfrm>
          <a:prstGeom prst="rect">
            <a:avLst/>
          </a:prstGeom>
          <a:noFill/>
          <a:ln/>
        </p:spPr>
        <p:txBody>
          <a:bodyPr wrap="square" rtlCol="0" anchor="t"/>
          <a:lstStyle/>
          <a:p>
            <a:pPr marL="0" indent="0">
              <a:lnSpc>
                <a:spcPts val="3110"/>
              </a:lnSpc>
              <a:buNone/>
            </a:pPr>
            <a:r>
              <a:rPr lang="en-US" sz="1944" dirty="0">
                <a:solidFill>
                  <a:srgbClr val="404155"/>
                </a:solidFill>
                <a:latin typeface="Nobile" pitchFamily="34" charset="0"/>
                <a:ea typeface="Nobile" pitchFamily="34" charset="-122"/>
                <a:cs typeface="Nobile" pitchFamily="34" charset="-120"/>
              </a:rPr>
              <a:t>Una dintre principalele atracții ale Versailles-ului sunt fântânile sale grandioase, care împrăștie apă în spectaculoase jocuri de lumină și sunet. Piesele centrale ale acestor sisteme de fântâni sunt statui mitologice și alegorice care subliniază puterea și gloria monarhului.</a:t>
            </a:r>
            <a:endParaRPr lang="en-US" sz="1944" dirty="0"/>
          </a:p>
        </p:txBody>
      </p:sp>
      <p:sp>
        <p:nvSpPr>
          <p:cNvPr id="9" name="Text 7"/>
          <p:cNvSpPr/>
          <p:nvPr/>
        </p:nvSpPr>
        <p:spPr>
          <a:xfrm>
            <a:off x="9881354" y="2411135"/>
            <a:ext cx="3898821" cy="771525"/>
          </a:xfrm>
          <a:prstGeom prst="rect">
            <a:avLst/>
          </a:prstGeom>
          <a:noFill/>
          <a:ln/>
        </p:spPr>
        <p:txBody>
          <a:bodyPr wrap="square" rtlCol="0" anchor="t"/>
          <a:lstStyle/>
          <a:p>
            <a:pPr marL="0" indent="0">
              <a:lnSpc>
                <a:spcPts val="3038"/>
              </a:lnSpc>
              <a:buNone/>
            </a:pPr>
            <a:r>
              <a:rPr lang="en-US" sz="2430" b="1" dirty="0">
                <a:solidFill>
                  <a:srgbClr val="1B1B27"/>
                </a:solidFill>
                <a:latin typeface="Alexandria" pitchFamily="34" charset="0"/>
                <a:ea typeface="Alexandria" pitchFamily="34" charset="-122"/>
                <a:cs typeface="Alexandria" pitchFamily="34" charset="-120"/>
              </a:rPr>
              <a:t>Punerea în scenă a puterii</a:t>
            </a:r>
            <a:endParaRPr lang="en-US" sz="2430" b="1" dirty="0"/>
          </a:p>
        </p:txBody>
      </p:sp>
      <p:sp>
        <p:nvSpPr>
          <p:cNvPr id="10" name="Text 8"/>
          <p:cNvSpPr/>
          <p:nvPr/>
        </p:nvSpPr>
        <p:spPr>
          <a:xfrm>
            <a:off x="9881354" y="3429476"/>
            <a:ext cx="3898821" cy="3555444"/>
          </a:xfrm>
          <a:prstGeom prst="rect">
            <a:avLst/>
          </a:prstGeom>
          <a:noFill/>
          <a:ln/>
        </p:spPr>
        <p:txBody>
          <a:bodyPr wrap="square" rtlCol="0" anchor="t"/>
          <a:lstStyle/>
          <a:p>
            <a:pPr marL="0" indent="0">
              <a:lnSpc>
                <a:spcPts val="3110"/>
              </a:lnSpc>
              <a:buNone/>
            </a:pPr>
            <a:r>
              <a:rPr lang="en-US" sz="1944" dirty="0">
                <a:solidFill>
                  <a:srgbClr val="404155"/>
                </a:solidFill>
                <a:latin typeface="Nobile" pitchFamily="34" charset="0"/>
                <a:ea typeface="Nobile" pitchFamily="34" charset="-122"/>
                <a:cs typeface="Nobile" pitchFamily="34" charset="-120"/>
              </a:rPr>
              <a:t>Întregul complex al grădinilor și fântânilor de la Versailles a fost gândit ca o punere în scenă a puterii, influenței și dominației lui Ludovic al XIV-lea. Designul rafinat și grandios al acestui peisaj construit a fost menit să transmită impresionante mesaje politice și culturale.</a:t>
            </a:r>
            <a:endParaRPr lang="en-US" sz="1944"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sp>
      <p:sp>
        <p:nvSpPr>
          <p:cNvPr id="3" name="Shape 1"/>
          <p:cNvSpPr/>
          <p:nvPr/>
        </p:nvSpPr>
        <p:spPr>
          <a:xfrm>
            <a:off x="0" y="0"/>
            <a:ext cx="14630400" cy="8523923"/>
          </a:xfrm>
          <a:prstGeom prst="rect">
            <a:avLst/>
          </a:prstGeom>
          <a:solidFill>
            <a:srgbClr val="F9F9FF"/>
          </a:solidFill>
          <a:ln/>
        </p:spPr>
      </p:sp>
      <p:pic>
        <p:nvPicPr>
          <p:cNvPr id="4" name="Image 0" descr="preencoded.png"/>
          <p:cNvPicPr>
            <a:picLocks noChangeAspect="1"/>
          </p:cNvPicPr>
          <p:nvPr/>
        </p:nvPicPr>
        <p:blipFill>
          <a:blip r:embed="rId3"/>
          <a:stretch>
            <a:fillRect/>
          </a:stretch>
        </p:blipFill>
        <p:spPr>
          <a:xfrm>
            <a:off x="0" y="0"/>
            <a:ext cx="5910858" cy="8523923"/>
          </a:xfrm>
          <a:prstGeom prst="rect">
            <a:avLst/>
          </a:prstGeom>
        </p:spPr>
      </p:pic>
      <p:sp>
        <p:nvSpPr>
          <p:cNvPr id="6" name="Text 2"/>
          <p:cNvSpPr/>
          <p:nvPr/>
        </p:nvSpPr>
        <p:spPr>
          <a:xfrm>
            <a:off x="6091238" y="475178"/>
            <a:ext cx="7654766" cy="540068"/>
          </a:xfrm>
          <a:prstGeom prst="rect">
            <a:avLst/>
          </a:prstGeom>
          <a:noFill/>
          <a:ln/>
        </p:spPr>
        <p:txBody>
          <a:bodyPr wrap="none" rtlCol="0" anchor="t"/>
          <a:lstStyle/>
          <a:p>
            <a:pPr marL="0" indent="0" algn="ctr">
              <a:lnSpc>
                <a:spcPts val="4253"/>
              </a:lnSpc>
              <a:buNone/>
            </a:pPr>
            <a:r>
              <a:rPr lang="en-US" sz="3402" b="1" dirty="0">
                <a:solidFill>
                  <a:srgbClr val="C00000"/>
                </a:solidFill>
                <a:latin typeface="Alexandria" pitchFamily="34" charset="0"/>
                <a:ea typeface="Alexandria" pitchFamily="34" charset="-122"/>
                <a:cs typeface="Alexandria" pitchFamily="34" charset="-120"/>
              </a:rPr>
              <a:t>Viața la curtea lui Ludovic al XIV-lea</a:t>
            </a:r>
            <a:endParaRPr lang="en-US" sz="3402" b="1" dirty="0">
              <a:solidFill>
                <a:srgbClr val="C00000"/>
              </a:solidFill>
            </a:endParaRPr>
          </a:p>
        </p:txBody>
      </p:sp>
      <p:sp>
        <p:nvSpPr>
          <p:cNvPr id="7" name="Shape 3"/>
          <p:cNvSpPr/>
          <p:nvPr/>
        </p:nvSpPr>
        <p:spPr>
          <a:xfrm>
            <a:off x="6091238" y="1274445"/>
            <a:ext cx="7934325" cy="1564005"/>
          </a:xfrm>
          <a:prstGeom prst="roundRect">
            <a:avLst>
              <a:gd name="adj" fmla="val 4972"/>
            </a:avLst>
          </a:prstGeom>
          <a:solidFill>
            <a:srgbClr val="D2DDF9"/>
          </a:solidFill>
          <a:ln w="7620">
            <a:solidFill>
              <a:srgbClr val="B8C3DF"/>
            </a:solidFill>
            <a:prstDash val="solid"/>
          </a:ln>
        </p:spPr>
      </p:sp>
      <p:sp>
        <p:nvSpPr>
          <p:cNvPr id="8" name="Text 4"/>
          <p:cNvSpPr/>
          <p:nvPr/>
        </p:nvSpPr>
        <p:spPr>
          <a:xfrm>
            <a:off x="6271617" y="1454825"/>
            <a:ext cx="2160270" cy="269915"/>
          </a:xfrm>
          <a:prstGeom prst="rect">
            <a:avLst/>
          </a:prstGeom>
          <a:noFill/>
          <a:ln/>
        </p:spPr>
        <p:txBody>
          <a:bodyPr wrap="none" rtlCol="0" anchor="t"/>
          <a:lstStyle/>
          <a:p>
            <a:pPr marL="0" indent="0">
              <a:lnSpc>
                <a:spcPts val="2126"/>
              </a:lnSpc>
              <a:buNone/>
            </a:pPr>
            <a:r>
              <a:rPr lang="en-US" sz="1701" dirty="0">
                <a:solidFill>
                  <a:srgbClr val="404155"/>
                </a:solidFill>
                <a:latin typeface="Alexandria" pitchFamily="34" charset="0"/>
                <a:ea typeface="Alexandria" pitchFamily="34" charset="-122"/>
                <a:cs typeface="Alexandria" pitchFamily="34" charset="-120"/>
              </a:rPr>
              <a:t>Rutina ritualică</a:t>
            </a:r>
            <a:endParaRPr lang="en-US" sz="1701" dirty="0"/>
          </a:p>
        </p:txBody>
      </p:sp>
      <p:sp>
        <p:nvSpPr>
          <p:cNvPr id="9" name="Text 5"/>
          <p:cNvSpPr/>
          <p:nvPr/>
        </p:nvSpPr>
        <p:spPr>
          <a:xfrm>
            <a:off x="6271617" y="1828324"/>
            <a:ext cx="7573566" cy="829747"/>
          </a:xfrm>
          <a:prstGeom prst="rect">
            <a:avLst/>
          </a:prstGeom>
          <a:noFill/>
          <a:ln/>
        </p:spPr>
        <p:txBody>
          <a:bodyPr wrap="square" rtlCol="0" anchor="t"/>
          <a:lstStyle/>
          <a:p>
            <a:pPr marL="0" indent="0">
              <a:lnSpc>
                <a:spcPts val="2177"/>
              </a:lnSpc>
              <a:buNone/>
            </a:pPr>
            <a:r>
              <a:rPr lang="en-US" sz="1361" dirty="0">
                <a:solidFill>
                  <a:srgbClr val="404155"/>
                </a:solidFill>
                <a:latin typeface="Nobile" pitchFamily="34" charset="0"/>
                <a:ea typeface="Nobile" pitchFamily="34" charset="-122"/>
                <a:cs typeface="Nobile" pitchFamily="34" charset="-120"/>
              </a:rPr>
              <a:t>Viața la Curtea Regală de la Versailles era extrem de ritualizată și supusă unei etichete stricte. Fiecare activitate a monarhului, de la trezire până la culcare, era organizată conform unui protocol detaliat, menită să sublinieze statutul și autoritatea suveranului.</a:t>
            </a:r>
            <a:endParaRPr lang="en-US" sz="1361" dirty="0"/>
          </a:p>
        </p:txBody>
      </p:sp>
      <p:sp>
        <p:nvSpPr>
          <p:cNvPr id="10" name="Shape 6"/>
          <p:cNvSpPr/>
          <p:nvPr/>
        </p:nvSpPr>
        <p:spPr>
          <a:xfrm>
            <a:off x="6091238" y="3011210"/>
            <a:ext cx="7934325" cy="1564005"/>
          </a:xfrm>
          <a:prstGeom prst="roundRect">
            <a:avLst>
              <a:gd name="adj" fmla="val 4972"/>
            </a:avLst>
          </a:prstGeom>
          <a:solidFill>
            <a:srgbClr val="D2DDF9"/>
          </a:solidFill>
          <a:ln w="7620">
            <a:solidFill>
              <a:srgbClr val="B8C3DF"/>
            </a:solidFill>
            <a:prstDash val="solid"/>
          </a:ln>
        </p:spPr>
      </p:sp>
      <p:sp>
        <p:nvSpPr>
          <p:cNvPr id="11" name="Text 7"/>
          <p:cNvSpPr/>
          <p:nvPr/>
        </p:nvSpPr>
        <p:spPr>
          <a:xfrm>
            <a:off x="6271617" y="3191589"/>
            <a:ext cx="2160270" cy="269915"/>
          </a:xfrm>
          <a:prstGeom prst="rect">
            <a:avLst/>
          </a:prstGeom>
          <a:noFill/>
          <a:ln/>
        </p:spPr>
        <p:txBody>
          <a:bodyPr wrap="none" rtlCol="0" anchor="t"/>
          <a:lstStyle/>
          <a:p>
            <a:pPr marL="0" indent="0">
              <a:lnSpc>
                <a:spcPts val="2126"/>
              </a:lnSpc>
              <a:buNone/>
            </a:pPr>
            <a:r>
              <a:rPr lang="en-US" sz="1701" dirty="0">
                <a:solidFill>
                  <a:srgbClr val="404155"/>
                </a:solidFill>
                <a:latin typeface="Alexandria" pitchFamily="34" charset="0"/>
                <a:ea typeface="Alexandria" pitchFamily="34" charset="-122"/>
                <a:cs typeface="Alexandria" pitchFamily="34" charset="-120"/>
              </a:rPr>
              <a:t>Fastuozitate și lux</a:t>
            </a:r>
            <a:endParaRPr lang="en-US" sz="1701" dirty="0"/>
          </a:p>
        </p:txBody>
      </p:sp>
      <p:sp>
        <p:nvSpPr>
          <p:cNvPr id="12" name="Text 8"/>
          <p:cNvSpPr/>
          <p:nvPr/>
        </p:nvSpPr>
        <p:spPr>
          <a:xfrm>
            <a:off x="6271617" y="3565088"/>
            <a:ext cx="7573566" cy="829747"/>
          </a:xfrm>
          <a:prstGeom prst="rect">
            <a:avLst/>
          </a:prstGeom>
          <a:noFill/>
          <a:ln/>
        </p:spPr>
        <p:txBody>
          <a:bodyPr wrap="square" rtlCol="0" anchor="t"/>
          <a:lstStyle/>
          <a:p>
            <a:pPr marL="0" indent="0">
              <a:lnSpc>
                <a:spcPts val="2177"/>
              </a:lnSpc>
              <a:buNone/>
            </a:pPr>
            <a:r>
              <a:rPr lang="en-US" sz="1361" dirty="0">
                <a:solidFill>
                  <a:srgbClr val="404155"/>
                </a:solidFill>
                <a:latin typeface="Nobile" pitchFamily="34" charset="0"/>
                <a:ea typeface="Nobile" pitchFamily="34" charset="-122"/>
                <a:cs typeface="Nobile" pitchFamily="34" charset="-120"/>
              </a:rPr>
              <a:t>Ludovic al XIV-lea și curtea sa trăiau într-un lux și o abundență fără egal. Palatul și grădinile de la Versailles erau pline de opere de artă, mobilier scump și o paradă fără încetare a bogăției și puterii regale.</a:t>
            </a:r>
            <a:endParaRPr lang="en-US" sz="1361" dirty="0"/>
          </a:p>
        </p:txBody>
      </p:sp>
      <p:sp>
        <p:nvSpPr>
          <p:cNvPr id="13" name="Shape 9"/>
          <p:cNvSpPr/>
          <p:nvPr/>
        </p:nvSpPr>
        <p:spPr>
          <a:xfrm>
            <a:off x="6091238" y="4747974"/>
            <a:ext cx="7934325" cy="1564005"/>
          </a:xfrm>
          <a:prstGeom prst="roundRect">
            <a:avLst>
              <a:gd name="adj" fmla="val 4972"/>
            </a:avLst>
          </a:prstGeom>
          <a:solidFill>
            <a:srgbClr val="D2DDF9"/>
          </a:solidFill>
          <a:ln w="7620">
            <a:solidFill>
              <a:srgbClr val="B8C3DF"/>
            </a:solidFill>
            <a:prstDash val="solid"/>
          </a:ln>
        </p:spPr>
      </p:sp>
      <p:sp>
        <p:nvSpPr>
          <p:cNvPr id="14" name="Text 10"/>
          <p:cNvSpPr/>
          <p:nvPr/>
        </p:nvSpPr>
        <p:spPr>
          <a:xfrm>
            <a:off x="6271617" y="4928354"/>
            <a:ext cx="2214324" cy="269915"/>
          </a:xfrm>
          <a:prstGeom prst="rect">
            <a:avLst/>
          </a:prstGeom>
          <a:noFill/>
          <a:ln/>
        </p:spPr>
        <p:txBody>
          <a:bodyPr wrap="none" rtlCol="0" anchor="t"/>
          <a:lstStyle/>
          <a:p>
            <a:pPr marL="0" indent="0">
              <a:lnSpc>
                <a:spcPts val="2126"/>
              </a:lnSpc>
              <a:buNone/>
            </a:pPr>
            <a:r>
              <a:rPr lang="en-US" sz="1701" dirty="0">
                <a:solidFill>
                  <a:srgbClr val="404155"/>
                </a:solidFill>
                <a:latin typeface="Alexandria" pitchFamily="34" charset="0"/>
                <a:ea typeface="Alexandria" pitchFamily="34" charset="-122"/>
                <a:cs typeface="Alexandria" pitchFamily="34" charset="-120"/>
              </a:rPr>
              <a:t>Concentrarea puterii</a:t>
            </a:r>
            <a:endParaRPr lang="en-US" sz="1701" dirty="0"/>
          </a:p>
        </p:txBody>
      </p:sp>
      <p:sp>
        <p:nvSpPr>
          <p:cNvPr id="15" name="Text 11"/>
          <p:cNvSpPr/>
          <p:nvPr/>
        </p:nvSpPr>
        <p:spPr>
          <a:xfrm>
            <a:off x="6271617" y="5301853"/>
            <a:ext cx="7573566" cy="829747"/>
          </a:xfrm>
          <a:prstGeom prst="rect">
            <a:avLst/>
          </a:prstGeom>
          <a:noFill/>
          <a:ln/>
        </p:spPr>
        <p:txBody>
          <a:bodyPr wrap="square" rtlCol="0" anchor="t"/>
          <a:lstStyle/>
          <a:p>
            <a:pPr marL="0" indent="0">
              <a:lnSpc>
                <a:spcPts val="2177"/>
              </a:lnSpc>
              <a:buNone/>
            </a:pPr>
            <a:r>
              <a:rPr lang="en-US" sz="1361" dirty="0">
                <a:solidFill>
                  <a:srgbClr val="404155"/>
                </a:solidFill>
                <a:latin typeface="Nobile" pitchFamily="34" charset="0"/>
                <a:ea typeface="Nobile" pitchFamily="34" charset="-122"/>
                <a:cs typeface="Nobile" pitchFamily="34" charset="-120"/>
              </a:rPr>
              <a:t>Prin construirea Palatului de la Versailles, Ludovic al XIV-lea a reușit să concentreze tot controlul și puterea politică în jurul său. Nobilimea a fost atrasă la curte, îndepărtându-se de propriile lor domenii și devenind astfel dependentă de bunăvoința regelui.</a:t>
            </a:r>
            <a:endParaRPr lang="en-US" sz="1361" dirty="0"/>
          </a:p>
        </p:txBody>
      </p:sp>
      <p:sp>
        <p:nvSpPr>
          <p:cNvPr id="16" name="Shape 12"/>
          <p:cNvSpPr/>
          <p:nvPr/>
        </p:nvSpPr>
        <p:spPr>
          <a:xfrm>
            <a:off x="6091238" y="6484739"/>
            <a:ext cx="7934325" cy="1564005"/>
          </a:xfrm>
          <a:prstGeom prst="roundRect">
            <a:avLst>
              <a:gd name="adj" fmla="val 4972"/>
            </a:avLst>
          </a:prstGeom>
          <a:solidFill>
            <a:srgbClr val="D2DDF9"/>
          </a:solidFill>
          <a:ln w="7620">
            <a:solidFill>
              <a:srgbClr val="B8C3DF"/>
            </a:solidFill>
            <a:prstDash val="solid"/>
          </a:ln>
        </p:spPr>
      </p:sp>
      <p:sp>
        <p:nvSpPr>
          <p:cNvPr id="17" name="Text 13"/>
          <p:cNvSpPr/>
          <p:nvPr/>
        </p:nvSpPr>
        <p:spPr>
          <a:xfrm>
            <a:off x="6271617" y="6665119"/>
            <a:ext cx="2160270" cy="269915"/>
          </a:xfrm>
          <a:prstGeom prst="rect">
            <a:avLst/>
          </a:prstGeom>
          <a:noFill/>
          <a:ln/>
        </p:spPr>
        <p:txBody>
          <a:bodyPr wrap="none" rtlCol="0" anchor="t"/>
          <a:lstStyle/>
          <a:p>
            <a:pPr marL="0" indent="0">
              <a:lnSpc>
                <a:spcPts val="2126"/>
              </a:lnSpc>
              <a:buNone/>
            </a:pPr>
            <a:r>
              <a:rPr lang="en-US" sz="1701" dirty="0">
                <a:solidFill>
                  <a:srgbClr val="404155"/>
                </a:solidFill>
                <a:latin typeface="Alexandria" pitchFamily="34" charset="0"/>
                <a:ea typeface="Alexandria" pitchFamily="34" charset="-122"/>
                <a:cs typeface="Alexandria" pitchFamily="34" charset="-120"/>
              </a:rPr>
              <a:t>Influență culturală</a:t>
            </a:r>
            <a:endParaRPr lang="en-US" sz="1701" dirty="0"/>
          </a:p>
        </p:txBody>
      </p:sp>
      <p:sp>
        <p:nvSpPr>
          <p:cNvPr id="18" name="Text 14"/>
          <p:cNvSpPr/>
          <p:nvPr/>
        </p:nvSpPr>
        <p:spPr>
          <a:xfrm>
            <a:off x="6271617" y="7038618"/>
            <a:ext cx="7573566" cy="829747"/>
          </a:xfrm>
          <a:prstGeom prst="rect">
            <a:avLst/>
          </a:prstGeom>
          <a:noFill/>
          <a:ln/>
        </p:spPr>
        <p:txBody>
          <a:bodyPr wrap="square" rtlCol="0" anchor="t"/>
          <a:lstStyle/>
          <a:p>
            <a:pPr marL="0" indent="0">
              <a:lnSpc>
                <a:spcPts val="2177"/>
              </a:lnSpc>
              <a:buNone/>
            </a:pPr>
            <a:r>
              <a:rPr lang="en-US" sz="1361" dirty="0">
                <a:solidFill>
                  <a:srgbClr val="404155"/>
                </a:solidFill>
                <a:latin typeface="Nobile" pitchFamily="34" charset="0"/>
                <a:ea typeface="Nobile" pitchFamily="34" charset="-122"/>
                <a:cs typeface="Nobile" pitchFamily="34" charset="-120"/>
              </a:rPr>
              <a:t>Versailles-ul a devenit nu doar un centru politic, ci și un hub cultural de primă mărime. Artiști, scriitori și savanți au fost atrași la curte, iar aici s-au creat unele dintre cele mai importante opere ale culturii franceze clasice.</a:t>
            </a:r>
            <a:endParaRPr lang="en-US" sz="1361" dirty="0"/>
          </a:p>
        </p:txBody>
      </p:sp>
      <p:pic>
        <p:nvPicPr>
          <p:cNvPr id="23" name="Рисунок 22">
            <a:extLst>
              <a:ext uri="{FF2B5EF4-FFF2-40B4-BE49-F238E27FC236}">
                <a16:creationId xmlns:a16="http://schemas.microsoft.com/office/drawing/2014/main" id="{746C9042-4E89-9165-91F6-F33CC51B95EC}"/>
              </a:ext>
            </a:extLst>
          </p:cNvPr>
          <p:cNvPicPr>
            <a:picLocks noChangeAspect="1"/>
          </p:cNvPicPr>
          <p:nvPr/>
        </p:nvPicPr>
        <p:blipFill>
          <a:blip r:embed="rId4"/>
          <a:stretch>
            <a:fillRect/>
          </a:stretch>
        </p:blipFill>
        <p:spPr>
          <a:xfrm>
            <a:off x="198432" y="2924175"/>
            <a:ext cx="5513994" cy="3132951"/>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sp>
      <p:sp>
        <p:nvSpPr>
          <p:cNvPr id="3" name="Shape 1"/>
          <p:cNvSpPr/>
          <p:nvPr/>
        </p:nvSpPr>
        <p:spPr>
          <a:xfrm>
            <a:off x="0" y="0"/>
            <a:ext cx="14630400" cy="8229600"/>
          </a:xfrm>
          <a:prstGeom prst="rect">
            <a:avLst/>
          </a:prstGeom>
          <a:solidFill>
            <a:srgbClr val="F9F9FF"/>
          </a:solidFill>
          <a:ln/>
        </p:spPr>
      </p:sp>
      <p:pic>
        <p:nvPicPr>
          <p:cNvPr id="4" name="Image 0" descr="preencoded.png"/>
          <p:cNvPicPr>
            <a:picLocks noChangeAspect="1"/>
          </p:cNvPicPr>
          <p:nvPr/>
        </p:nvPicPr>
        <p:blipFill>
          <a:blip r:embed="rId3"/>
          <a:stretch>
            <a:fillRect/>
          </a:stretch>
        </p:blipFill>
        <p:spPr>
          <a:xfrm>
            <a:off x="8570535" y="-48697"/>
            <a:ext cx="6051501" cy="8229600"/>
          </a:xfrm>
          <a:prstGeom prst="rect">
            <a:avLst/>
          </a:prstGeom>
        </p:spPr>
      </p:pic>
      <p:sp>
        <p:nvSpPr>
          <p:cNvPr id="6" name="Text 2"/>
          <p:cNvSpPr/>
          <p:nvPr/>
        </p:nvSpPr>
        <p:spPr>
          <a:xfrm>
            <a:off x="604837" y="534352"/>
            <a:ext cx="7934325" cy="1080135"/>
          </a:xfrm>
          <a:prstGeom prst="rect">
            <a:avLst/>
          </a:prstGeom>
          <a:noFill/>
          <a:ln/>
        </p:spPr>
        <p:txBody>
          <a:bodyPr wrap="square" rtlCol="0" anchor="t"/>
          <a:lstStyle/>
          <a:p>
            <a:pPr marL="0" indent="0" algn="ctr">
              <a:lnSpc>
                <a:spcPts val="4253"/>
              </a:lnSpc>
              <a:buNone/>
            </a:pPr>
            <a:r>
              <a:rPr lang="en-US" sz="3402" b="1" dirty="0">
                <a:solidFill>
                  <a:srgbClr val="C00000"/>
                </a:solidFill>
                <a:latin typeface="Alexandria" pitchFamily="34" charset="0"/>
                <a:ea typeface="Alexandria" pitchFamily="34" charset="-122"/>
                <a:cs typeface="Alexandria" pitchFamily="34" charset="-120"/>
              </a:rPr>
              <a:t>Rolul Versailles-ului în consolidarea absolutismului</a:t>
            </a:r>
            <a:endParaRPr lang="en-US" sz="3402" b="1" dirty="0">
              <a:solidFill>
                <a:srgbClr val="C00000"/>
              </a:solidFill>
            </a:endParaRPr>
          </a:p>
        </p:txBody>
      </p:sp>
      <p:sp>
        <p:nvSpPr>
          <p:cNvPr id="7" name="Shape 3"/>
          <p:cNvSpPr/>
          <p:nvPr/>
        </p:nvSpPr>
        <p:spPr>
          <a:xfrm>
            <a:off x="846773" y="1873687"/>
            <a:ext cx="34528" cy="5821561"/>
          </a:xfrm>
          <a:prstGeom prst="roundRect">
            <a:avLst>
              <a:gd name="adj" fmla="val 225237"/>
            </a:avLst>
          </a:prstGeom>
          <a:solidFill>
            <a:srgbClr val="B8C3DF"/>
          </a:solidFill>
          <a:ln/>
        </p:spPr>
      </p:sp>
      <p:sp>
        <p:nvSpPr>
          <p:cNvPr id="8" name="Shape 4"/>
          <p:cNvSpPr/>
          <p:nvPr/>
        </p:nvSpPr>
        <p:spPr>
          <a:xfrm>
            <a:off x="1058406" y="2245043"/>
            <a:ext cx="604837" cy="34528"/>
          </a:xfrm>
          <a:prstGeom prst="roundRect">
            <a:avLst>
              <a:gd name="adj" fmla="val 225237"/>
            </a:avLst>
          </a:prstGeom>
          <a:solidFill>
            <a:srgbClr val="B8C3DF"/>
          </a:solidFill>
          <a:ln/>
        </p:spPr>
      </p:sp>
      <p:sp>
        <p:nvSpPr>
          <p:cNvPr id="9" name="Shape 5"/>
          <p:cNvSpPr/>
          <p:nvPr/>
        </p:nvSpPr>
        <p:spPr>
          <a:xfrm>
            <a:off x="669667" y="2067997"/>
            <a:ext cx="388739" cy="388739"/>
          </a:xfrm>
          <a:prstGeom prst="roundRect">
            <a:avLst>
              <a:gd name="adj" fmla="val 20006"/>
            </a:avLst>
          </a:prstGeom>
          <a:solidFill>
            <a:srgbClr val="D2DDF9"/>
          </a:solidFill>
          <a:ln w="7620">
            <a:solidFill>
              <a:srgbClr val="B8C3DF"/>
            </a:solidFill>
            <a:prstDash val="solid"/>
          </a:ln>
        </p:spPr>
      </p:sp>
      <p:sp>
        <p:nvSpPr>
          <p:cNvPr id="10" name="Text 6"/>
          <p:cNvSpPr/>
          <p:nvPr/>
        </p:nvSpPr>
        <p:spPr>
          <a:xfrm>
            <a:off x="815400" y="2132767"/>
            <a:ext cx="97274" cy="259199"/>
          </a:xfrm>
          <a:prstGeom prst="rect">
            <a:avLst/>
          </a:prstGeom>
          <a:noFill/>
          <a:ln/>
        </p:spPr>
        <p:txBody>
          <a:bodyPr wrap="none" rtlCol="0" anchor="t"/>
          <a:lstStyle/>
          <a:p>
            <a:pPr marL="0" indent="0" algn="ctr">
              <a:lnSpc>
                <a:spcPts val="2041"/>
              </a:lnSpc>
              <a:buNone/>
            </a:pPr>
            <a:r>
              <a:rPr lang="en-US" sz="2041" dirty="0">
                <a:solidFill>
                  <a:srgbClr val="404155"/>
                </a:solidFill>
                <a:latin typeface="Alexandria" pitchFamily="34" charset="0"/>
                <a:ea typeface="Alexandria" pitchFamily="34" charset="-122"/>
                <a:cs typeface="Alexandria" pitchFamily="34" charset="-120"/>
              </a:rPr>
              <a:t>1</a:t>
            </a:r>
            <a:endParaRPr lang="en-US" sz="2041" dirty="0"/>
          </a:p>
        </p:txBody>
      </p:sp>
      <p:sp>
        <p:nvSpPr>
          <p:cNvPr id="11" name="Text 7"/>
          <p:cNvSpPr/>
          <p:nvPr/>
        </p:nvSpPr>
        <p:spPr>
          <a:xfrm>
            <a:off x="1814513" y="2046446"/>
            <a:ext cx="2184202" cy="269915"/>
          </a:xfrm>
          <a:prstGeom prst="rect">
            <a:avLst/>
          </a:prstGeom>
          <a:noFill/>
          <a:ln/>
        </p:spPr>
        <p:txBody>
          <a:bodyPr wrap="none" rtlCol="0" anchor="t"/>
          <a:lstStyle/>
          <a:p>
            <a:pPr marL="0" indent="0" algn="l">
              <a:lnSpc>
                <a:spcPts val="2126"/>
              </a:lnSpc>
              <a:buNone/>
            </a:pPr>
            <a:r>
              <a:rPr lang="en-US" sz="1701" dirty="0">
                <a:solidFill>
                  <a:srgbClr val="404155"/>
                </a:solidFill>
                <a:latin typeface="Alexandria" pitchFamily="34" charset="0"/>
                <a:ea typeface="Alexandria" pitchFamily="34" charset="-122"/>
                <a:cs typeface="Alexandria" pitchFamily="34" charset="-120"/>
              </a:rPr>
              <a:t>Centralizarea puterii</a:t>
            </a:r>
            <a:endParaRPr lang="en-US" sz="1701" dirty="0"/>
          </a:p>
        </p:txBody>
      </p:sp>
      <p:sp>
        <p:nvSpPr>
          <p:cNvPr id="12" name="Text 8"/>
          <p:cNvSpPr/>
          <p:nvPr/>
        </p:nvSpPr>
        <p:spPr>
          <a:xfrm>
            <a:off x="1814513" y="2419945"/>
            <a:ext cx="6724650" cy="1106329"/>
          </a:xfrm>
          <a:prstGeom prst="rect">
            <a:avLst/>
          </a:prstGeom>
          <a:noFill/>
          <a:ln/>
        </p:spPr>
        <p:txBody>
          <a:bodyPr wrap="square" rtlCol="0" anchor="t"/>
          <a:lstStyle/>
          <a:p>
            <a:pPr marL="0" indent="0" algn="l">
              <a:lnSpc>
                <a:spcPts val="2177"/>
              </a:lnSpc>
              <a:buNone/>
            </a:pPr>
            <a:r>
              <a:rPr lang="en-US" sz="1361" dirty="0">
                <a:solidFill>
                  <a:srgbClr val="404155"/>
                </a:solidFill>
                <a:latin typeface="Nobile" pitchFamily="34" charset="0"/>
                <a:ea typeface="Nobile" pitchFamily="34" charset="-122"/>
                <a:cs typeface="Nobile" pitchFamily="34" charset="-120"/>
              </a:rPr>
              <a:t>Prin mutarea capitalei și a curții regale la Versailles, Ludovic al XIV-lea a reușit să-și consolideze controlul asupra aristocrației și a administrației centrale a Franței. Acest lucru a reprezentat o etapă esențială în procesul de centralizare a puterii în mâinile monarhului.</a:t>
            </a:r>
            <a:endParaRPr lang="en-US" sz="1361" dirty="0"/>
          </a:p>
        </p:txBody>
      </p:sp>
      <p:sp>
        <p:nvSpPr>
          <p:cNvPr id="13" name="Shape 9"/>
          <p:cNvSpPr/>
          <p:nvPr/>
        </p:nvSpPr>
        <p:spPr>
          <a:xfrm>
            <a:off x="1058406" y="4243149"/>
            <a:ext cx="604837" cy="34528"/>
          </a:xfrm>
          <a:prstGeom prst="roundRect">
            <a:avLst>
              <a:gd name="adj" fmla="val 225237"/>
            </a:avLst>
          </a:prstGeom>
          <a:solidFill>
            <a:srgbClr val="B8C3DF"/>
          </a:solidFill>
          <a:ln/>
        </p:spPr>
      </p:sp>
      <p:sp>
        <p:nvSpPr>
          <p:cNvPr id="14" name="Shape 10"/>
          <p:cNvSpPr/>
          <p:nvPr/>
        </p:nvSpPr>
        <p:spPr>
          <a:xfrm>
            <a:off x="669667" y="4066103"/>
            <a:ext cx="388739" cy="388739"/>
          </a:xfrm>
          <a:prstGeom prst="roundRect">
            <a:avLst>
              <a:gd name="adj" fmla="val 20006"/>
            </a:avLst>
          </a:prstGeom>
          <a:solidFill>
            <a:srgbClr val="D2DDF9"/>
          </a:solidFill>
          <a:ln w="7620">
            <a:solidFill>
              <a:srgbClr val="B8C3DF"/>
            </a:solidFill>
            <a:prstDash val="solid"/>
          </a:ln>
        </p:spPr>
      </p:sp>
      <p:sp>
        <p:nvSpPr>
          <p:cNvPr id="15" name="Text 11"/>
          <p:cNvSpPr/>
          <p:nvPr/>
        </p:nvSpPr>
        <p:spPr>
          <a:xfrm>
            <a:off x="788134" y="4130873"/>
            <a:ext cx="151686" cy="259199"/>
          </a:xfrm>
          <a:prstGeom prst="rect">
            <a:avLst/>
          </a:prstGeom>
          <a:noFill/>
          <a:ln/>
        </p:spPr>
        <p:txBody>
          <a:bodyPr wrap="none" rtlCol="0" anchor="t"/>
          <a:lstStyle/>
          <a:p>
            <a:pPr marL="0" indent="0" algn="ctr">
              <a:lnSpc>
                <a:spcPts val="2041"/>
              </a:lnSpc>
              <a:buNone/>
            </a:pPr>
            <a:r>
              <a:rPr lang="en-US" sz="2041" dirty="0">
                <a:solidFill>
                  <a:srgbClr val="404155"/>
                </a:solidFill>
                <a:latin typeface="Alexandria" pitchFamily="34" charset="0"/>
                <a:ea typeface="Alexandria" pitchFamily="34" charset="-122"/>
                <a:cs typeface="Alexandria" pitchFamily="34" charset="-120"/>
              </a:rPr>
              <a:t>2</a:t>
            </a:r>
            <a:endParaRPr lang="en-US" sz="2041" dirty="0"/>
          </a:p>
        </p:txBody>
      </p:sp>
      <p:sp>
        <p:nvSpPr>
          <p:cNvPr id="16" name="Text 12"/>
          <p:cNvSpPr/>
          <p:nvPr/>
        </p:nvSpPr>
        <p:spPr>
          <a:xfrm>
            <a:off x="1814513" y="4044553"/>
            <a:ext cx="2160270" cy="269915"/>
          </a:xfrm>
          <a:prstGeom prst="rect">
            <a:avLst/>
          </a:prstGeom>
          <a:noFill/>
          <a:ln/>
        </p:spPr>
        <p:txBody>
          <a:bodyPr wrap="none" rtlCol="0" anchor="t"/>
          <a:lstStyle/>
          <a:p>
            <a:pPr marL="0" indent="0" algn="l">
              <a:lnSpc>
                <a:spcPts val="2126"/>
              </a:lnSpc>
              <a:buNone/>
            </a:pPr>
            <a:r>
              <a:rPr lang="en-US" sz="1701" dirty="0">
                <a:solidFill>
                  <a:srgbClr val="404155"/>
                </a:solidFill>
                <a:latin typeface="Alexandria" pitchFamily="34" charset="0"/>
                <a:ea typeface="Alexandria" pitchFamily="34" charset="-122"/>
                <a:cs typeface="Alexandria" pitchFamily="34" charset="-120"/>
              </a:rPr>
              <a:t>Propagandă regală</a:t>
            </a:r>
            <a:endParaRPr lang="en-US" sz="1701" dirty="0"/>
          </a:p>
        </p:txBody>
      </p:sp>
      <p:sp>
        <p:nvSpPr>
          <p:cNvPr id="17" name="Text 13"/>
          <p:cNvSpPr/>
          <p:nvPr/>
        </p:nvSpPr>
        <p:spPr>
          <a:xfrm>
            <a:off x="1814513" y="4418052"/>
            <a:ext cx="6724650" cy="1106329"/>
          </a:xfrm>
          <a:prstGeom prst="rect">
            <a:avLst/>
          </a:prstGeom>
          <a:noFill/>
          <a:ln/>
        </p:spPr>
        <p:txBody>
          <a:bodyPr wrap="square" rtlCol="0" anchor="t"/>
          <a:lstStyle/>
          <a:p>
            <a:pPr marL="0" indent="0" algn="l">
              <a:lnSpc>
                <a:spcPts val="2177"/>
              </a:lnSpc>
              <a:buNone/>
            </a:pPr>
            <a:r>
              <a:rPr lang="en-US" sz="1361" dirty="0">
                <a:solidFill>
                  <a:srgbClr val="404155"/>
                </a:solidFill>
                <a:latin typeface="Nobile" pitchFamily="34" charset="0"/>
                <a:ea typeface="Nobile" pitchFamily="34" charset="-122"/>
                <a:cs typeface="Nobile" pitchFamily="34" charset="-120"/>
              </a:rPr>
              <a:t>Palatul și grădinile de la Versailles au fost proiectate ca un instrument puternic de propagandă regală, care să transmită mesajul absolutismului. Arhitectura impunătoare, decorațiunile fastuoase și ritualurile curții au fost menite să impresioneze și să legitimeze dominația suveranului.</a:t>
            </a:r>
            <a:endParaRPr lang="en-US" sz="1361" dirty="0"/>
          </a:p>
        </p:txBody>
      </p:sp>
      <p:sp>
        <p:nvSpPr>
          <p:cNvPr id="18" name="Shape 14"/>
          <p:cNvSpPr/>
          <p:nvPr/>
        </p:nvSpPr>
        <p:spPr>
          <a:xfrm>
            <a:off x="1058406" y="6241256"/>
            <a:ext cx="604837" cy="34528"/>
          </a:xfrm>
          <a:prstGeom prst="roundRect">
            <a:avLst>
              <a:gd name="adj" fmla="val 225237"/>
            </a:avLst>
          </a:prstGeom>
          <a:solidFill>
            <a:srgbClr val="B8C3DF"/>
          </a:solidFill>
          <a:ln/>
        </p:spPr>
      </p:sp>
      <p:sp>
        <p:nvSpPr>
          <p:cNvPr id="19" name="Shape 15"/>
          <p:cNvSpPr/>
          <p:nvPr/>
        </p:nvSpPr>
        <p:spPr>
          <a:xfrm>
            <a:off x="669667" y="6064210"/>
            <a:ext cx="388739" cy="388739"/>
          </a:xfrm>
          <a:prstGeom prst="roundRect">
            <a:avLst>
              <a:gd name="adj" fmla="val 20006"/>
            </a:avLst>
          </a:prstGeom>
          <a:solidFill>
            <a:srgbClr val="D2DDF9"/>
          </a:solidFill>
          <a:ln w="7620">
            <a:solidFill>
              <a:srgbClr val="B8C3DF"/>
            </a:solidFill>
            <a:prstDash val="solid"/>
          </a:ln>
        </p:spPr>
      </p:sp>
      <p:sp>
        <p:nvSpPr>
          <p:cNvPr id="20" name="Text 16"/>
          <p:cNvSpPr/>
          <p:nvPr/>
        </p:nvSpPr>
        <p:spPr>
          <a:xfrm>
            <a:off x="787658" y="6128980"/>
            <a:ext cx="152757" cy="259199"/>
          </a:xfrm>
          <a:prstGeom prst="rect">
            <a:avLst/>
          </a:prstGeom>
          <a:noFill/>
          <a:ln/>
        </p:spPr>
        <p:txBody>
          <a:bodyPr wrap="none" rtlCol="0" anchor="t"/>
          <a:lstStyle/>
          <a:p>
            <a:pPr marL="0" indent="0" algn="ctr">
              <a:lnSpc>
                <a:spcPts val="2041"/>
              </a:lnSpc>
              <a:buNone/>
            </a:pPr>
            <a:r>
              <a:rPr lang="en-US" sz="2041" dirty="0">
                <a:solidFill>
                  <a:srgbClr val="404155"/>
                </a:solidFill>
                <a:latin typeface="Alexandria" pitchFamily="34" charset="0"/>
                <a:ea typeface="Alexandria" pitchFamily="34" charset="-122"/>
                <a:cs typeface="Alexandria" pitchFamily="34" charset="-120"/>
              </a:rPr>
              <a:t>3</a:t>
            </a:r>
            <a:endParaRPr lang="en-US" sz="2041" dirty="0"/>
          </a:p>
        </p:txBody>
      </p:sp>
      <p:sp>
        <p:nvSpPr>
          <p:cNvPr id="21" name="Text 17"/>
          <p:cNvSpPr/>
          <p:nvPr/>
        </p:nvSpPr>
        <p:spPr>
          <a:xfrm>
            <a:off x="1814513" y="6042660"/>
            <a:ext cx="2322909" cy="269915"/>
          </a:xfrm>
          <a:prstGeom prst="rect">
            <a:avLst/>
          </a:prstGeom>
          <a:noFill/>
          <a:ln/>
        </p:spPr>
        <p:txBody>
          <a:bodyPr wrap="none" rtlCol="0" anchor="t"/>
          <a:lstStyle/>
          <a:p>
            <a:pPr marL="0" indent="0" algn="l">
              <a:lnSpc>
                <a:spcPts val="2126"/>
              </a:lnSpc>
              <a:buNone/>
            </a:pPr>
            <a:r>
              <a:rPr lang="en-US" sz="1701" dirty="0">
                <a:solidFill>
                  <a:srgbClr val="404155"/>
                </a:solidFill>
                <a:latin typeface="Alexandria" pitchFamily="34" charset="0"/>
                <a:ea typeface="Alexandria" pitchFamily="34" charset="-122"/>
                <a:cs typeface="Alexandria" pitchFamily="34" charset="-120"/>
              </a:rPr>
              <a:t>Controlul aristocrației</a:t>
            </a:r>
            <a:endParaRPr lang="en-US" sz="1701" dirty="0"/>
          </a:p>
        </p:txBody>
      </p:sp>
      <p:sp>
        <p:nvSpPr>
          <p:cNvPr id="22" name="Text 18"/>
          <p:cNvSpPr/>
          <p:nvPr/>
        </p:nvSpPr>
        <p:spPr>
          <a:xfrm>
            <a:off x="1814513" y="6416159"/>
            <a:ext cx="6724650" cy="1106329"/>
          </a:xfrm>
          <a:prstGeom prst="rect">
            <a:avLst/>
          </a:prstGeom>
          <a:noFill/>
          <a:ln/>
        </p:spPr>
        <p:txBody>
          <a:bodyPr wrap="square" rtlCol="0" anchor="t"/>
          <a:lstStyle/>
          <a:p>
            <a:pPr marL="0" indent="0" algn="l">
              <a:lnSpc>
                <a:spcPts val="2177"/>
              </a:lnSpc>
              <a:buNone/>
            </a:pPr>
            <a:r>
              <a:rPr lang="en-US" sz="1361" dirty="0">
                <a:solidFill>
                  <a:srgbClr val="404155"/>
                </a:solidFill>
                <a:latin typeface="Nobile" pitchFamily="34" charset="0"/>
                <a:ea typeface="Nobile" pitchFamily="34" charset="-122"/>
                <a:cs typeface="Nobile" pitchFamily="34" charset="-120"/>
              </a:rPr>
              <a:t>Prin atragerea nobilimii în jurul curții de la Versailles, Ludovic al XIV-lea a reușit să le limiteze influența și independența, transformându-i în agenți ai puterii regale. Aristocrația a devenit astfel dependentă de bunăvoința monarhului, consolidând astfel autoritarismul său.</a:t>
            </a:r>
            <a:endParaRPr lang="en-US" sz="1361" dirty="0"/>
          </a:p>
        </p:txBody>
      </p:sp>
      <p:pic>
        <p:nvPicPr>
          <p:cNvPr id="25" name="Рисунок 24">
            <a:extLst>
              <a:ext uri="{FF2B5EF4-FFF2-40B4-BE49-F238E27FC236}">
                <a16:creationId xmlns:a16="http://schemas.microsoft.com/office/drawing/2014/main" id="{230B147E-0AFC-2DFE-C05E-89FE8DE1DF1A}"/>
              </a:ext>
            </a:extLst>
          </p:cNvPr>
          <p:cNvPicPr>
            <a:picLocks noChangeAspect="1"/>
          </p:cNvPicPr>
          <p:nvPr/>
        </p:nvPicPr>
        <p:blipFill>
          <a:blip r:embed="rId4"/>
          <a:stretch>
            <a:fillRect/>
          </a:stretch>
        </p:blipFill>
        <p:spPr>
          <a:xfrm>
            <a:off x="8901634" y="2620148"/>
            <a:ext cx="5389302" cy="3021449"/>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sp>
      <p:sp>
        <p:nvSpPr>
          <p:cNvPr id="3" name="Shape 1"/>
          <p:cNvSpPr/>
          <p:nvPr/>
        </p:nvSpPr>
        <p:spPr>
          <a:xfrm>
            <a:off x="0" y="0"/>
            <a:ext cx="14630400" cy="8229600"/>
          </a:xfrm>
          <a:prstGeom prst="rect">
            <a:avLst/>
          </a:prstGeom>
          <a:solidFill>
            <a:srgbClr val="F9F9FF"/>
          </a:solidFill>
          <a:ln/>
        </p:spPr>
      </p:sp>
      <p:pic>
        <p:nvPicPr>
          <p:cNvPr id="4"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6" name="Text 2"/>
          <p:cNvSpPr/>
          <p:nvPr/>
        </p:nvSpPr>
        <p:spPr>
          <a:xfrm>
            <a:off x="5578930" y="983694"/>
            <a:ext cx="8446634" cy="1080135"/>
          </a:xfrm>
          <a:prstGeom prst="rect">
            <a:avLst/>
          </a:prstGeom>
          <a:noFill/>
          <a:ln/>
        </p:spPr>
        <p:txBody>
          <a:bodyPr wrap="square" rtlCol="0" anchor="t"/>
          <a:lstStyle/>
          <a:p>
            <a:pPr marL="0" indent="0" algn="ctr">
              <a:lnSpc>
                <a:spcPts val="4253"/>
              </a:lnSpc>
              <a:buNone/>
            </a:pPr>
            <a:r>
              <a:rPr lang="en-US" sz="3402" b="1" dirty="0">
                <a:solidFill>
                  <a:srgbClr val="C00000"/>
                </a:solidFill>
                <a:latin typeface="Alexandria" pitchFamily="34" charset="0"/>
                <a:ea typeface="Alexandria" pitchFamily="34" charset="-122"/>
                <a:cs typeface="Alexandria" pitchFamily="34" charset="-120"/>
              </a:rPr>
              <a:t>Importanța politică și culturală a Versailles-ului</a:t>
            </a:r>
            <a:endParaRPr lang="en-US" sz="3402" b="1" dirty="0">
              <a:solidFill>
                <a:srgbClr val="C00000"/>
              </a:solidFill>
            </a:endParaRPr>
          </a:p>
        </p:txBody>
      </p:sp>
      <p:pic>
        <p:nvPicPr>
          <p:cNvPr id="7" name="Image 2" descr="preencoded.png"/>
          <p:cNvPicPr>
            <a:picLocks noChangeAspect="1"/>
          </p:cNvPicPr>
          <p:nvPr/>
        </p:nvPicPr>
        <p:blipFill>
          <a:blip r:embed="rId4"/>
          <a:stretch>
            <a:fillRect/>
          </a:stretch>
        </p:blipFill>
        <p:spPr>
          <a:xfrm>
            <a:off x="6091238" y="2323028"/>
            <a:ext cx="864037" cy="1548765"/>
          </a:xfrm>
          <a:prstGeom prst="rect">
            <a:avLst/>
          </a:prstGeom>
        </p:spPr>
      </p:pic>
      <p:sp>
        <p:nvSpPr>
          <p:cNvPr id="8" name="Text 3"/>
          <p:cNvSpPr/>
          <p:nvPr/>
        </p:nvSpPr>
        <p:spPr>
          <a:xfrm>
            <a:off x="7214473" y="2495788"/>
            <a:ext cx="2160270" cy="269915"/>
          </a:xfrm>
          <a:prstGeom prst="rect">
            <a:avLst/>
          </a:prstGeom>
          <a:noFill/>
          <a:ln/>
        </p:spPr>
        <p:txBody>
          <a:bodyPr wrap="none" rtlCol="0" anchor="t"/>
          <a:lstStyle/>
          <a:p>
            <a:pPr marL="0" indent="0" algn="l">
              <a:lnSpc>
                <a:spcPts val="2126"/>
              </a:lnSpc>
              <a:buNone/>
            </a:pPr>
            <a:r>
              <a:rPr lang="en-US" sz="1701" dirty="0">
                <a:solidFill>
                  <a:srgbClr val="404155"/>
                </a:solidFill>
                <a:latin typeface="Alexandria" pitchFamily="34" charset="0"/>
                <a:ea typeface="Alexandria" pitchFamily="34" charset="-122"/>
                <a:cs typeface="Alexandria" pitchFamily="34" charset="-120"/>
              </a:rPr>
              <a:t>Centru politic</a:t>
            </a:r>
            <a:endParaRPr lang="en-US" sz="1701" dirty="0"/>
          </a:p>
        </p:txBody>
      </p:sp>
      <p:sp>
        <p:nvSpPr>
          <p:cNvPr id="9" name="Text 4"/>
          <p:cNvSpPr/>
          <p:nvPr/>
        </p:nvSpPr>
        <p:spPr>
          <a:xfrm>
            <a:off x="7214473" y="2869287"/>
            <a:ext cx="6811089" cy="829747"/>
          </a:xfrm>
          <a:prstGeom prst="rect">
            <a:avLst/>
          </a:prstGeom>
          <a:noFill/>
          <a:ln/>
        </p:spPr>
        <p:txBody>
          <a:bodyPr wrap="square" rtlCol="0" anchor="t"/>
          <a:lstStyle/>
          <a:p>
            <a:pPr marL="0" indent="0" algn="l">
              <a:lnSpc>
                <a:spcPts val="2177"/>
              </a:lnSpc>
              <a:buNone/>
            </a:pPr>
            <a:r>
              <a:rPr lang="en-US" sz="1361" dirty="0">
                <a:solidFill>
                  <a:srgbClr val="404155"/>
                </a:solidFill>
                <a:latin typeface="Nobile" pitchFamily="34" charset="0"/>
                <a:ea typeface="Nobile" pitchFamily="34" charset="-122"/>
                <a:cs typeface="Nobile" pitchFamily="34" charset="-120"/>
              </a:rPr>
              <a:t>Palatul de la Versailles a devenit centrul nevralgic al puterii și politicii Franței în secolul al XVII-lea. De aici, Ludovic al XIV-lea a condus regatul, a emis legi și a luat decizii cruciale care au influențat cursul istoriei europene.</a:t>
            </a:r>
            <a:endParaRPr lang="en-US" sz="1361" dirty="0"/>
          </a:p>
        </p:txBody>
      </p:sp>
      <p:pic>
        <p:nvPicPr>
          <p:cNvPr id="10" name="Image 3" descr="preencoded.png"/>
          <p:cNvPicPr>
            <a:picLocks noChangeAspect="1"/>
          </p:cNvPicPr>
          <p:nvPr/>
        </p:nvPicPr>
        <p:blipFill>
          <a:blip r:embed="rId5"/>
          <a:stretch>
            <a:fillRect/>
          </a:stretch>
        </p:blipFill>
        <p:spPr>
          <a:xfrm>
            <a:off x="6091238" y="3871793"/>
            <a:ext cx="864037" cy="1825347"/>
          </a:xfrm>
          <a:prstGeom prst="rect">
            <a:avLst/>
          </a:prstGeom>
        </p:spPr>
      </p:pic>
      <p:sp>
        <p:nvSpPr>
          <p:cNvPr id="11" name="Text 5"/>
          <p:cNvSpPr/>
          <p:nvPr/>
        </p:nvSpPr>
        <p:spPr>
          <a:xfrm>
            <a:off x="7214473" y="4044553"/>
            <a:ext cx="2181463" cy="269915"/>
          </a:xfrm>
          <a:prstGeom prst="rect">
            <a:avLst/>
          </a:prstGeom>
          <a:noFill/>
          <a:ln/>
        </p:spPr>
        <p:txBody>
          <a:bodyPr wrap="none" rtlCol="0" anchor="t"/>
          <a:lstStyle/>
          <a:p>
            <a:pPr marL="0" indent="0" algn="l">
              <a:lnSpc>
                <a:spcPts val="2126"/>
              </a:lnSpc>
              <a:buNone/>
            </a:pPr>
            <a:r>
              <a:rPr lang="en-US" sz="1701" dirty="0">
                <a:solidFill>
                  <a:srgbClr val="404155"/>
                </a:solidFill>
                <a:latin typeface="Alexandria" pitchFamily="34" charset="0"/>
                <a:ea typeface="Alexandria" pitchFamily="34" charset="-122"/>
                <a:cs typeface="Alexandria" pitchFamily="34" charset="-120"/>
              </a:rPr>
              <a:t>Promovare culturală</a:t>
            </a:r>
            <a:endParaRPr lang="en-US" sz="1701" dirty="0"/>
          </a:p>
        </p:txBody>
      </p:sp>
      <p:sp>
        <p:nvSpPr>
          <p:cNvPr id="12" name="Text 6"/>
          <p:cNvSpPr/>
          <p:nvPr/>
        </p:nvSpPr>
        <p:spPr>
          <a:xfrm>
            <a:off x="7214473" y="4418052"/>
            <a:ext cx="6811089" cy="1106329"/>
          </a:xfrm>
          <a:prstGeom prst="rect">
            <a:avLst/>
          </a:prstGeom>
          <a:noFill/>
          <a:ln/>
        </p:spPr>
        <p:txBody>
          <a:bodyPr wrap="square" rtlCol="0" anchor="t"/>
          <a:lstStyle/>
          <a:p>
            <a:pPr marL="0" indent="0" algn="l">
              <a:lnSpc>
                <a:spcPts val="2177"/>
              </a:lnSpc>
              <a:buNone/>
            </a:pPr>
            <a:r>
              <a:rPr lang="en-US" sz="1361" dirty="0">
                <a:solidFill>
                  <a:srgbClr val="404155"/>
                </a:solidFill>
                <a:latin typeface="Nobile" pitchFamily="34" charset="0"/>
                <a:ea typeface="Nobile" pitchFamily="34" charset="-122"/>
                <a:cs typeface="Nobile" pitchFamily="34" charset="-120"/>
              </a:rPr>
              <a:t>Curtea de la Versailles a atras și patronat o adevărată pleiadă de artiști, scriitori, savanți și filosofi, care au dat naștere unora dintre cele mai importante opere ale culturii franceze clasice. Astfel, Versailles-ul a devenit un adevărat epicentru al creației culturale.</a:t>
            </a:r>
            <a:endParaRPr lang="en-US" sz="1361" dirty="0"/>
          </a:p>
        </p:txBody>
      </p:sp>
      <p:pic>
        <p:nvPicPr>
          <p:cNvPr id="13" name="Image 4" descr="preencoded.png"/>
          <p:cNvPicPr>
            <a:picLocks noChangeAspect="1"/>
          </p:cNvPicPr>
          <p:nvPr/>
        </p:nvPicPr>
        <p:blipFill>
          <a:blip r:embed="rId6"/>
          <a:stretch>
            <a:fillRect/>
          </a:stretch>
        </p:blipFill>
        <p:spPr>
          <a:xfrm>
            <a:off x="6091238" y="5697141"/>
            <a:ext cx="864037" cy="1548765"/>
          </a:xfrm>
          <a:prstGeom prst="rect">
            <a:avLst/>
          </a:prstGeom>
        </p:spPr>
      </p:pic>
      <p:sp>
        <p:nvSpPr>
          <p:cNvPr id="14" name="Text 7"/>
          <p:cNvSpPr/>
          <p:nvPr/>
        </p:nvSpPr>
        <p:spPr>
          <a:xfrm>
            <a:off x="7214473" y="5869900"/>
            <a:ext cx="2160270" cy="269915"/>
          </a:xfrm>
          <a:prstGeom prst="rect">
            <a:avLst/>
          </a:prstGeom>
          <a:noFill/>
          <a:ln/>
        </p:spPr>
        <p:txBody>
          <a:bodyPr wrap="none" rtlCol="0" anchor="t"/>
          <a:lstStyle/>
          <a:p>
            <a:pPr marL="0" indent="0" algn="l">
              <a:lnSpc>
                <a:spcPts val="2126"/>
              </a:lnSpc>
              <a:buNone/>
            </a:pPr>
            <a:r>
              <a:rPr lang="en-US" sz="1701" dirty="0">
                <a:solidFill>
                  <a:srgbClr val="404155"/>
                </a:solidFill>
                <a:latin typeface="Alexandria" pitchFamily="34" charset="0"/>
                <a:ea typeface="Alexandria" pitchFamily="34" charset="-122"/>
                <a:cs typeface="Alexandria" pitchFamily="34" charset="-120"/>
              </a:rPr>
              <a:t>Simbolul monarhiei</a:t>
            </a:r>
            <a:endParaRPr lang="en-US" sz="1701" dirty="0"/>
          </a:p>
        </p:txBody>
      </p:sp>
      <p:sp>
        <p:nvSpPr>
          <p:cNvPr id="15" name="Text 8"/>
          <p:cNvSpPr/>
          <p:nvPr/>
        </p:nvSpPr>
        <p:spPr>
          <a:xfrm>
            <a:off x="7214473" y="6243399"/>
            <a:ext cx="6811089" cy="829747"/>
          </a:xfrm>
          <a:prstGeom prst="rect">
            <a:avLst/>
          </a:prstGeom>
          <a:noFill/>
          <a:ln/>
        </p:spPr>
        <p:txBody>
          <a:bodyPr wrap="square" rtlCol="0" anchor="t"/>
          <a:lstStyle/>
          <a:p>
            <a:pPr marL="0" indent="0" algn="l">
              <a:lnSpc>
                <a:spcPts val="2177"/>
              </a:lnSpc>
              <a:buNone/>
            </a:pPr>
            <a:r>
              <a:rPr lang="en-US" sz="1361" dirty="0">
                <a:solidFill>
                  <a:srgbClr val="404155"/>
                </a:solidFill>
                <a:latin typeface="Nobile" pitchFamily="34" charset="0"/>
                <a:ea typeface="Nobile" pitchFamily="34" charset="-122"/>
                <a:cs typeface="Nobile" pitchFamily="34" charset="-120"/>
              </a:rPr>
              <a:t>Dincolo de rolul său politic și cultural, Palatul de la Versailles a devenit un simbol esențial al monarhiei franceze și a puterii absolut a regelui. Grandoarea sa arhitecturală și decorativă au încorporat în piatră și aur imaginea Regelui Soare.</a:t>
            </a:r>
            <a:endParaRPr lang="en-US" sz="1361" dirty="0"/>
          </a:p>
        </p:txBody>
      </p:sp>
      <p:pic>
        <p:nvPicPr>
          <p:cNvPr id="18" name="Рисунок 17">
            <a:extLst>
              <a:ext uri="{FF2B5EF4-FFF2-40B4-BE49-F238E27FC236}">
                <a16:creationId xmlns:a16="http://schemas.microsoft.com/office/drawing/2014/main" id="{A34670BA-2F4E-759B-E16F-3B9700F77E0B}"/>
              </a:ext>
            </a:extLst>
          </p:cNvPr>
          <p:cNvPicPr>
            <a:picLocks noChangeAspect="1"/>
          </p:cNvPicPr>
          <p:nvPr/>
        </p:nvPicPr>
        <p:blipFill>
          <a:blip r:embed="rId7"/>
          <a:stretch>
            <a:fillRect/>
          </a:stretch>
        </p:blipFill>
        <p:spPr>
          <a:xfrm>
            <a:off x="0" y="2040873"/>
            <a:ext cx="5467315" cy="3656267"/>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sp>
      <p:sp>
        <p:nvSpPr>
          <p:cNvPr id="3" name="Shape 1"/>
          <p:cNvSpPr/>
          <p:nvPr/>
        </p:nvSpPr>
        <p:spPr>
          <a:xfrm>
            <a:off x="0" y="0"/>
            <a:ext cx="14630400" cy="10246995"/>
          </a:xfrm>
          <a:prstGeom prst="rect">
            <a:avLst/>
          </a:prstGeom>
          <a:solidFill>
            <a:srgbClr val="F9F9FF"/>
          </a:solidFill>
          <a:ln/>
        </p:spPr>
      </p:sp>
      <p:pic>
        <p:nvPicPr>
          <p:cNvPr id="4" name="Image 0" descr="preencoded.png"/>
          <p:cNvPicPr>
            <a:picLocks noChangeAspect="1"/>
          </p:cNvPicPr>
          <p:nvPr/>
        </p:nvPicPr>
        <p:blipFill>
          <a:blip r:embed="rId3"/>
          <a:stretch>
            <a:fillRect/>
          </a:stretch>
        </p:blipFill>
        <p:spPr>
          <a:xfrm>
            <a:off x="9144000" y="0"/>
            <a:ext cx="5486400" cy="10246995"/>
          </a:xfrm>
          <a:prstGeom prst="rect">
            <a:avLst/>
          </a:prstGeom>
        </p:spPr>
      </p:pic>
      <p:pic>
        <p:nvPicPr>
          <p:cNvPr id="5" name="Image 1" descr="preencoded.png"/>
          <p:cNvPicPr>
            <a:picLocks noChangeAspect="1"/>
          </p:cNvPicPr>
          <p:nvPr/>
        </p:nvPicPr>
        <p:blipFill>
          <a:blip r:embed="rId4"/>
          <a:stretch>
            <a:fillRect/>
          </a:stretch>
        </p:blipFill>
        <p:spPr>
          <a:xfrm>
            <a:off x="9359979" y="3228023"/>
            <a:ext cx="5054441" cy="3790831"/>
          </a:xfrm>
          <a:prstGeom prst="rect">
            <a:avLst/>
          </a:prstGeom>
        </p:spPr>
      </p:pic>
      <p:sp>
        <p:nvSpPr>
          <p:cNvPr id="6" name="Text 2"/>
          <p:cNvSpPr/>
          <p:nvPr/>
        </p:nvSpPr>
        <p:spPr>
          <a:xfrm>
            <a:off x="604837" y="475178"/>
            <a:ext cx="7934325" cy="1080135"/>
          </a:xfrm>
          <a:prstGeom prst="rect">
            <a:avLst/>
          </a:prstGeom>
          <a:noFill/>
          <a:ln/>
        </p:spPr>
        <p:txBody>
          <a:bodyPr wrap="square" rtlCol="0" anchor="t"/>
          <a:lstStyle/>
          <a:p>
            <a:pPr marL="0" indent="0" algn="ctr">
              <a:lnSpc>
                <a:spcPts val="4253"/>
              </a:lnSpc>
              <a:buNone/>
            </a:pPr>
            <a:r>
              <a:rPr lang="en-US" sz="3402" b="1" dirty="0">
                <a:solidFill>
                  <a:srgbClr val="C00000"/>
                </a:solidFill>
                <a:latin typeface="Alexandria" pitchFamily="34" charset="0"/>
                <a:ea typeface="Alexandria" pitchFamily="34" charset="-122"/>
                <a:cs typeface="Alexandria" pitchFamily="34" charset="-120"/>
              </a:rPr>
              <a:t>Simbolismul și propaganda la Versailles</a:t>
            </a:r>
            <a:endParaRPr lang="en-US" sz="3402" b="1" dirty="0">
              <a:solidFill>
                <a:srgbClr val="C00000"/>
              </a:solidFill>
            </a:endParaRPr>
          </a:p>
        </p:txBody>
      </p:sp>
      <p:pic>
        <p:nvPicPr>
          <p:cNvPr id="7" name="Image 2" descr="preencoded.png"/>
          <p:cNvPicPr>
            <a:picLocks noChangeAspect="1"/>
          </p:cNvPicPr>
          <p:nvPr/>
        </p:nvPicPr>
        <p:blipFill>
          <a:blip r:embed="rId5"/>
          <a:stretch>
            <a:fillRect/>
          </a:stretch>
        </p:blipFill>
        <p:spPr>
          <a:xfrm>
            <a:off x="604837" y="1814513"/>
            <a:ext cx="431959" cy="431959"/>
          </a:xfrm>
          <a:prstGeom prst="rect">
            <a:avLst/>
          </a:prstGeom>
        </p:spPr>
      </p:pic>
      <p:sp>
        <p:nvSpPr>
          <p:cNvPr id="8" name="Text 3"/>
          <p:cNvSpPr/>
          <p:nvPr/>
        </p:nvSpPr>
        <p:spPr>
          <a:xfrm>
            <a:off x="604837" y="2419231"/>
            <a:ext cx="2160270" cy="269915"/>
          </a:xfrm>
          <a:prstGeom prst="rect">
            <a:avLst/>
          </a:prstGeom>
          <a:noFill/>
          <a:ln/>
        </p:spPr>
        <p:txBody>
          <a:bodyPr wrap="none" rtlCol="0" anchor="t"/>
          <a:lstStyle/>
          <a:p>
            <a:pPr marL="0" indent="0" algn="l">
              <a:lnSpc>
                <a:spcPts val="2126"/>
              </a:lnSpc>
              <a:buNone/>
            </a:pPr>
            <a:r>
              <a:rPr lang="en-US" sz="1701" dirty="0">
                <a:solidFill>
                  <a:srgbClr val="404155"/>
                </a:solidFill>
                <a:latin typeface="Alexandria" pitchFamily="34" charset="0"/>
                <a:ea typeface="Alexandria" pitchFamily="34" charset="-122"/>
                <a:cs typeface="Alexandria" pitchFamily="34" charset="-120"/>
              </a:rPr>
              <a:t>Simbolul Soarelui</a:t>
            </a:r>
            <a:endParaRPr lang="en-US" sz="1701" dirty="0"/>
          </a:p>
        </p:txBody>
      </p:sp>
      <p:sp>
        <p:nvSpPr>
          <p:cNvPr id="9" name="Text 4"/>
          <p:cNvSpPr/>
          <p:nvPr/>
        </p:nvSpPr>
        <p:spPr>
          <a:xfrm>
            <a:off x="604837" y="2792730"/>
            <a:ext cx="7934325" cy="829747"/>
          </a:xfrm>
          <a:prstGeom prst="rect">
            <a:avLst/>
          </a:prstGeom>
          <a:noFill/>
          <a:ln/>
        </p:spPr>
        <p:txBody>
          <a:bodyPr wrap="square" rtlCol="0" anchor="t"/>
          <a:lstStyle/>
          <a:p>
            <a:pPr marL="0" indent="0" algn="l">
              <a:lnSpc>
                <a:spcPts val="2177"/>
              </a:lnSpc>
              <a:buNone/>
            </a:pPr>
            <a:r>
              <a:rPr lang="en-US" sz="1361" dirty="0">
                <a:solidFill>
                  <a:srgbClr val="404155"/>
                </a:solidFill>
                <a:latin typeface="Nobile" pitchFamily="34" charset="0"/>
                <a:ea typeface="Nobile" pitchFamily="34" charset="-122"/>
                <a:cs typeface="Nobile" pitchFamily="34" charset="-120"/>
              </a:rPr>
              <a:t>Una dintre cele mai proeminente viziuni simbolice de la Versailles este reprezentarea lui Ludovic al XIV-lea ca "Regele Soare", un mit care l-a transformat într-o figură aproape divină, menită să domnească în glorie eternă.</a:t>
            </a:r>
            <a:endParaRPr lang="en-US" sz="1361" dirty="0"/>
          </a:p>
        </p:txBody>
      </p:sp>
      <p:pic>
        <p:nvPicPr>
          <p:cNvPr id="10" name="Image 3" descr="preencoded.png"/>
          <p:cNvPicPr>
            <a:picLocks noChangeAspect="1"/>
          </p:cNvPicPr>
          <p:nvPr/>
        </p:nvPicPr>
        <p:blipFill>
          <a:blip r:embed="rId6"/>
          <a:stretch>
            <a:fillRect/>
          </a:stretch>
        </p:blipFill>
        <p:spPr>
          <a:xfrm>
            <a:off x="604837" y="4140875"/>
            <a:ext cx="431959" cy="431959"/>
          </a:xfrm>
          <a:prstGeom prst="rect">
            <a:avLst/>
          </a:prstGeom>
        </p:spPr>
      </p:pic>
      <p:sp>
        <p:nvSpPr>
          <p:cNvPr id="11" name="Text 5"/>
          <p:cNvSpPr/>
          <p:nvPr/>
        </p:nvSpPr>
        <p:spPr>
          <a:xfrm>
            <a:off x="604837" y="4745593"/>
            <a:ext cx="2160270" cy="269915"/>
          </a:xfrm>
          <a:prstGeom prst="rect">
            <a:avLst/>
          </a:prstGeom>
          <a:noFill/>
          <a:ln/>
        </p:spPr>
        <p:txBody>
          <a:bodyPr wrap="none" rtlCol="0" anchor="t"/>
          <a:lstStyle/>
          <a:p>
            <a:pPr marL="0" indent="0" algn="l">
              <a:lnSpc>
                <a:spcPts val="2126"/>
              </a:lnSpc>
              <a:buNone/>
            </a:pPr>
            <a:r>
              <a:rPr lang="en-US" sz="1701" dirty="0">
                <a:solidFill>
                  <a:srgbClr val="404155"/>
                </a:solidFill>
                <a:latin typeface="Alexandria" pitchFamily="34" charset="0"/>
                <a:ea typeface="Alexandria" pitchFamily="34" charset="-122"/>
                <a:cs typeface="Alexandria" pitchFamily="34" charset="-120"/>
              </a:rPr>
              <a:t>Simbolul Leului</a:t>
            </a:r>
            <a:endParaRPr lang="en-US" sz="1701" dirty="0"/>
          </a:p>
        </p:txBody>
      </p:sp>
      <p:sp>
        <p:nvSpPr>
          <p:cNvPr id="12" name="Text 6"/>
          <p:cNvSpPr/>
          <p:nvPr/>
        </p:nvSpPr>
        <p:spPr>
          <a:xfrm>
            <a:off x="604837" y="5119092"/>
            <a:ext cx="7934325" cy="553164"/>
          </a:xfrm>
          <a:prstGeom prst="rect">
            <a:avLst/>
          </a:prstGeom>
          <a:noFill/>
          <a:ln/>
        </p:spPr>
        <p:txBody>
          <a:bodyPr wrap="square" rtlCol="0" anchor="t"/>
          <a:lstStyle/>
          <a:p>
            <a:pPr marL="0" indent="0" algn="l">
              <a:lnSpc>
                <a:spcPts val="2177"/>
              </a:lnSpc>
              <a:buNone/>
            </a:pPr>
            <a:r>
              <a:rPr lang="en-US" sz="1361" dirty="0">
                <a:solidFill>
                  <a:srgbClr val="404155"/>
                </a:solidFill>
                <a:latin typeface="Nobile" pitchFamily="34" charset="0"/>
                <a:ea typeface="Nobile" pitchFamily="34" charset="-122"/>
                <a:cs typeface="Nobile" pitchFamily="34" charset="-120"/>
              </a:rPr>
              <a:t>Leul, ca simbol al puterii, curajului și nobilimii, a fost omniprezent în decorațiunile și arta de la Versailles, subliniind caracterul maiestuos și dominant al monarhiei franceze.</a:t>
            </a:r>
            <a:endParaRPr lang="en-US" sz="1361" dirty="0"/>
          </a:p>
        </p:txBody>
      </p:sp>
      <p:pic>
        <p:nvPicPr>
          <p:cNvPr id="13" name="Image 4" descr="preencoded.png"/>
          <p:cNvPicPr>
            <a:picLocks noChangeAspect="1"/>
          </p:cNvPicPr>
          <p:nvPr/>
        </p:nvPicPr>
        <p:blipFill>
          <a:blip r:embed="rId7"/>
          <a:stretch>
            <a:fillRect/>
          </a:stretch>
        </p:blipFill>
        <p:spPr>
          <a:xfrm>
            <a:off x="604837" y="6190655"/>
            <a:ext cx="431959" cy="431959"/>
          </a:xfrm>
          <a:prstGeom prst="rect">
            <a:avLst/>
          </a:prstGeom>
        </p:spPr>
      </p:pic>
      <p:sp>
        <p:nvSpPr>
          <p:cNvPr id="14" name="Text 7"/>
          <p:cNvSpPr/>
          <p:nvPr/>
        </p:nvSpPr>
        <p:spPr>
          <a:xfrm>
            <a:off x="604837" y="6795373"/>
            <a:ext cx="2160270" cy="269915"/>
          </a:xfrm>
          <a:prstGeom prst="rect">
            <a:avLst/>
          </a:prstGeom>
          <a:noFill/>
          <a:ln/>
        </p:spPr>
        <p:txBody>
          <a:bodyPr wrap="none" rtlCol="0" anchor="t"/>
          <a:lstStyle/>
          <a:p>
            <a:pPr marL="0" indent="0" algn="l">
              <a:lnSpc>
                <a:spcPts val="2126"/>
              </a:lnSpc>
              <a:buNone/>
            </a:pPr>
            <a:r>
              <a:rPr lang="en-US" sz="1701" dirty="0">
                <a:solidFill>
                  <a:srgbClr val="404155"/>
                </a:solidFill>
                <a:latin typeface="Alexandria" pitchFamily="34" charset="0"/>
                <a:ea typeface="Alexandria" pitchFamily="34" charset="-122"/>
                <a:cs typeface="Alexandria" pitchFamily="34" charset="-120"/>
              </a:rPr>
              <a:t>Floarea de Crin</a:t>
            </a:r>
            <a:endParaRPr lang="en-US" sz="1701" dirty="0"/>
          </a:p>
        </p:txBody>
      </p:sp>
      <p:sp>
        <p:nvSpPr>
          <p:cNvPr id="15" name="Text 8"/>
          <p:cNvSpPr/>
          <p:nvPr/>
        </p:nvSpPr>
        <p:spPr>
          <a:xfrm>
            <a:off x="604837" y="7168872"/>
            <a:ext cx="7934325" cy="553164"/>
          </a:xfrm>
          <a:prstGeom prst="rect">
            <a:avLst/>
          </a:prstGeom>
          <a:noFill/>
          <a:ln/>
        </p:spPr>
        <p:txBody>
          <a:bodyPr wrap="square" rtlCol="0" anchor="t"/>
          <a:lstStyle/>
          <a:p>
            <a:pPr marL="0" indent="0" algn="l">
              <a:lnSpc>
                <a:spcPts val="2177"/>
              </a:lnSpc>
              <a:buNone/>
            </a:pPr>
            <a:r>
              <a:rPr lang="en-US" sz="1361" dirty="0">
                <a:solidFill>
                  <a:srgbClr val="404155"/>
                </a:solidFill>
                <a:latin typeface="Nobile" pitchFamily="34" charset="0"/>
                <a:ea typeface="Nobile" pitchFamily="34" charset="-122"/>
                <a:cs typeface="Nobile" pitchFamily="34" charset="-120"/>
              </a:rPr>
              <a:t>Floarea de crin, un simbol secular al dinastiei Capețiene, a fost larg utilizată în decorul palatului, afirmând continuitatea și legitimitatea dinastică a lui Ludovic al XIV-lea.</a:t>
            </a:r>
            <a:endParaRPr lang="en-US" sz="1361" dirty="0"/>
          </a:p>
        </p:txBody>
      </p:sp>
      <p:pic>
        <p:nvPicPr>
          <p:cNvPr id="16" name="Image 5" descr="preencoded.png"/>
          <p:cNvPicPr>
            <a:picLocks noChangeAspect="1"/>
          </p:cNvPicPr>
          <p:nvPr/>
        </p:nvPicPr>
        <p:blipFill>
          <a:blip r:embed="rId8"/>
          <a:stretch>
            <a:fillRect/>
          </a:stretch>
        </p:blipFill>
        <p:spPr>
          <a:xfrm>
            <a:off x="604837" y="8240435"/>
            <a:ext cx="431959" cy="431959"/>
          </a:xfrm>
          <a:prstGeom prst="rect">
            <a:avLst/>
          </a:prstGeom>
        </p:spPr>
      </p:pic>
      <p:sp>
        <p:nvSpPr>
          <p:cNvPr id="17" name="Text 9"/>
          <p:cNvSpPr/>
          <p:nvPr/>
        </p:nvSpPr>
        <p:spPr>
          <a:xfrm>
            <a:off x="604837" y="8845153"/>
            <a:ext cx="2160270" cy="269915"/>
          </a:xfrm>
          <a:prstGeom prst="rect">
            <a:avLst/>
          </a:prstGeom>
          <a:noFill/>
          <a:ln/>
        </p:spPr>
        <p:txBody>
          <a:bodyPr wrap="none" rtlCol="0" anchor="t"/>
          <a:lstStyle/>
          <a:p>
            <a:pPr marL="0" indent="0" algn="l">
              <a:lnSpc>
                <a:spcPts val="2126"/>
              </a:lnSpc>
              <a:buNone/>
            </a:pPr>
            <a:r>
              <a:rPr lang="en-US" sz="1701" dirty="0">
                <a:solidFill>
                  <a:srgbClr val="404155"/>
                </a:solidFill>
                <a:latin typeface="Alexandria" pitchFamily="34" charset="0"/>
                <a:ea typeface="Alexandria" pitchFamily="34" charset="-122"/>
                <a:cs typeface="Alexandria" pitchFamily="34" charset="-120"/>
              </a:rPr>
              <a:t>Simbolul Coroanei</a:t>
            </a:r>
            <a:endParaRPr lang="en-US" sz="1701" dirty="0"/>
          </a:p>
        </p:txBody>
      </p:sp>
      <p:sp>
        <p:nvSpPr>
          <p:cNvPr id="18" name="Text 10"/>
          <p:cNvSpPr/>
          <p:nvPr/>
        </p:nvSpPr>
        <p:spPr>
          <a:xfrm>
            <a:off x="604837" y="9218652"/>
            <a:ext cx="7934325" cy="553164"/>
          </a:xfrm>
          <a:prstGeom prst="rect">
            <a:avLst/>
          </a:prstGeom>
          <a:noFill/>
          <a:ln/>
        </p:spPr>
        <p:txBody>
          <a:bodyPr wrap="square" rtlCol="0" anchor="t"/>
          <a:lstStyle/>
          <a:p>
            <a:pPr marL="0" indent="0" algn="l">
              <a:lnSpc>
                <a:spcPts val="2177"/>
              </a:lnSpc>
              <a:buNone/>
            </a:pPr>
            <a:r>
              <a:rPr lang="en-US" sz="1361" dirty="0">
                <a:solidFill>
                  <a:srgbClr val="404155"/>
                </a:solidFill>
                <a:latin typeface="Nobile" pitchFamily="34" charset="0"/>
                <a:ea typeface="Nobile" pitchFamily="34" charset="-122"/>
                <a:cs typeface="Nobile" pitchFamily="34" charset="-120"/>
              </a:rPr>
              <a:t>Coroana regală, reprezentând suveranitatea, a fost încorporată în mod promiment în întregul complex al Versailles-ului, subliniind autoritatea și supremația absolutistă a monarhului.</a:t>
            </a:r>
            <a:endParaRPr lang="en-US" sz="136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sp>
      <p:sp>
        <p:nvSpPr>
          <p:cNvPr id="3" name="Shape 1"/>
          <p:cNvSpPr/>
          <p:nvPr/>
        </p:nvSpPr>
        <p:spPr>
          <a:xfrm>
            <a:off x="0" y="0"/>
            <a:ext cx="14630400" cy="8229600"/>
          </a:xfrm>
          <a:prstGeom prst="rect">
            <a:avLst/>
          </a:prstGeom>
          <a:solidFill>
            <a:srgbClr val="F9F9FF"/>
          </a:solidFill>
          <a:ln/>
        </p:spPr>
      </p:sp>
      <p:sp>
        <p:nvSpPr>
          <p:cNvPr id="4" name="Text 2"/>
          <p:cNvSpPr/>
          <p:nvPr/>
        </p:nvSpPr>
        <p:spPr>
          <a:xfrm>
            <a:off x="855345" y="672108"/>
            <a:ext cx="12919710" cy="1527572"/>
          </a:xfrm>
          <a:prstGeom prst="rect">
            <a:avLst/>
          </a:prstGeom>
          <a:noFill/>
          <a:ln/>
        </p:spPr>
        <p:txBody>
          <a:bodyPr wrap="square" rtlCol="0" anchor="t"/>
          <a:lstStyle/>
          <a:p>
            <a:pPr marL="0" indent="0" algn="ctr">
              <a:lnSpc>
                <a:spcPts val="6014"/>
              </a:lnSpc>
              <a:buNone/>
            </a:pPr>
            <a:r>
              <a:rPr lang="en-US" sz="4811" b="1" dirty="0">
                <a:solidFill>
                  <a:srgbClr val="C00000"/>
                </a:solidFill>
                <a:latin typeface="Alexandria" pitchFamily="34" charset="0"/>
                <a:ea typeface="Alexandria" pitchFamily="34" charset="-122"/>
                <a:cs typeface="Alexandria" pitchFamily="34" charset="-120"/>
              </a:rPr>
              <a:t>Impactul Versailles-ului asupra arhitecturii europene</a:t>
            </a:r>
            <a:endParaRPr lang="en-US" sz="4811" b="1" dirty="0">
              <a:solidFill>
                <a:srgbClr val="C00000"/>
              </a:solidFill>
            </a:endParaRPr>
          </a:p>
        </p:txBody>
      </p:sp>
      <p:sp>
        <p:nvSpPr>
          <p:cNvPr id="5" name="Text 3"/>
          <p:cNvSpPr/>
          <p:nvPr/>
        </p:nvSpPr>
        <p:spPr>
          <a:xfrm>
            <a:off x="855345" y="2810589"/>
            <a:ext cx="3054906" cy="381833"/>
          </a:xfrm>
          <a:prstGeom prst="rect">
            <a:avLst/>
          </a:prstGeom>
          <a:noFill/>
          <a:ln/>
        </p:spPr>
        <p:txBody>
          <a:bodyPr wrap="none" rtlCol="0" anchor="t"/>
          <a:lstStyle/>
          <a:p>
            <a:pPr marL="0" indent="0">
              <a:lnSpc>
                <a:spcPts val="3007"/>
              </a:lnSpc>
              <a:buNone/>
            </a:pPr>
            <a:r>
              <a:rPr lang="en-US" sz="2406" dirty="0">
                <a:solidFill>
                  <a:srgbClr val="1B1B27"/>
                </a:solidFill>
                <a:latin typeface="Alexandria" pitchFamily="34" charset="0"/>
                <a:ea typeface="Alexandria" pitchFamily="34" charset="-122"/>
                <a:cs typeface="Alexandria" pitchFamily="34" charset="-120"/>
              </a:rPr>
              <a:t>Stilul baroc împlinit</a:t>
            </a:r>
            <a:endParaRPr lang="en-US" sz="2406" dirty="0"/>
          </a:p>
        </p:txBody>
      </p:sp>
      <p:sp>
        <p:nvSpPr>
          <p:cNvPr id="6" name="Text 4"/>
          <p:cNvSpPr/>
          <p:nvPr/>
        </p:nvSpPr>
        <p:spPr>
          <a:xfrm>
            <a:off x="855345" y="3436739"/>
            <a:ext cx="3908584" cy="3128010"/>
          </a:xfrm>
          <a:prstGeom prst="rect">
            <a:avLst/>
          </a:prstGeom>
          <a:noFill/>
          <a:ln/>
        </p:spPr>
        <p:txBody>
          <a:bodyPr wrap="square" rtlCol="0" anchor="t"/>
          <a:lstStyle/>
          <a:p>
            <a:pPr marL="0" indent="0">
              <a:lnSpc>
                <a:spcPts val="3079"/>
              </a:lnSpc>
              <a:buNone/>
            </a:pPr>
            <a:r>
              <a:rPr lang="en-US" sz="1924" dirty="0">
                <a:solidFill>
                  <a:srgbClr val="404155"/>
                </a:solidFill>
                <a:latin typeface="Nobile" pitchFamily="34" charset="0"/>
                <a:ea typeface="Nobile" pitchFamily="34" charset="-122"/>
                <a:cs typeface="Nobile" pitchFamily="34" charset="-120"/>
              </a:rPr>
              <a:t>Palatul de la Versailles este considerat una dintre cele mai desăvârșite realizări ale arhitecturii baroce franceze, cu o utilizare sofisticată a spațiului, lumină și ornamentație pentru a crea un efect de impresionantă grandoare.</a:t>
            </a:r>
            <a:endParaRPr lang="en-US" sz="1924" dirty="0"/>
          </a:p>
        </p:txBody>
      </p:sp>
      <p:sp>
        <p:nvSpPr>
          <p:cNvPr id="7" name="Text 5"/>
          <p:cNvSpPr/>
          <p:nvPr/>
        </p:nvSpPr>
        <p:spPr>
          <a:xfrm>
            <a:off x="5367814" y="2810589"/>
            <a:ext cx="3908584" cy="763667"/>
          </a:xfrm>
          <a:prstGeom prst="rect">
            <a:avLst/>
          </a:prstGeom>
          <a:noFill/>
          <a:ln/>
        </p:spPr>
        <p:txBody>
          <a:bodyPr wrap="square" rtlCol="0" anchor="t"/>
          <a:lstStyle/>
          <a:p>
            <a:pPr marL="0" indent="0">
              <a:lnSpc>
                <a:spcPts val="3007"/>
              </a:lnSpc>
              <a:buNone/>
            </a:pPr>
            <a:r>
              <a:rPr lang="en-US" sz="2406" b="1" dirty="0">
                <a:solidFill>
                  <a:srgbClr val="1B1B27"/>
                </a:solidFill>
                <a:latin typeface="Alexandria" pitchFamily="34" charset="0"/>
                <a:ea typeface="Alexandria" pitchFamily="34" charset="-122"/>
                <a:cs typeface="Alexandria" pitchFamily="34" charset="-120"/>
              </a:rPr>
              <a:t>Influență în întreaga Europă</a:t>
            </a:r>
            <a:endParaRPr lang="en-US" sz="2406" b="1" dirty="0"/>
          </a:p>
        </p:txBody>
      </p:sp>
      <p:sp>
        <p:nvSpPr>
          <p:cNvPr id="8" name="Text 6"/>
          <p:cNvSpPr/>
          <p:nvPr/>
        </p:nvSpPr>
        <p:spPr>
          <a:xfrm>
            <a:off x="5367814" y="3818573"/>
            <a:ext cx="3908584" cy="3519011"/>
          </a:xfrm>
          <a:prstGeom prst="rect">
            <a:avLst/>
          </a:prstGeom>
          <a:noFill/>
          <a:ln/>
        </p:spPr>
        <p:txBody>
          <a:bodyPr wrap="square" rtlCol="0" anchor="t"/>
          <a:lstStyle/>
          <a:p>
            <a:pPr marL="0" indent="0">
              <a:lnSpc>
                <a:spcPts val="3079"/>
              </a:lnSpc>
              <a:buNone/>
            </a:pPr>
            <a:r>
              <a:rPr lang="en-US" sz="1924" dirty="0">
                <a:solidFill>
                  <a:srgbClr val="404155"/>
                </a:solidFill>
                <a:latin typeface="Nobile" pitchFamily="34" charset="0"/>
                <a:ea typeface="Nobile" pitchFamily="34" charset="-122"/>
                <a:cs typeface="Nobile" pitchFamily="34" charset="-120"/>
              </a:rPr>
              <a:t>Versailles a devenit un model influent pentru curțile regale și aristocrația din întreaga Europă, care au încercat să-l imite și să-l depășească în competiția pentru putere și prestigiu. Acest lucru a dus la o adevărată "revoluție" a gusturilor arhitectonice și decorative.</a:t>
            </a:r>
            <a:endParaRPr lang="en-US" sz="1924" dirty="0"/>
          </a:p>
        </p:txBody>
      </p:sp>
      <p:sp>
        <p:nvSpPr>
          <p:cNvPr id="9" name="Text 7"/>
          <p:cNvSpPr/>
          <p:nvPr/>
        </p:nvSpPr>
        <p:spPr>
          <a:xfrm>
            <a:off x="9880283" y="2810589"/>
            <a:ext cx="3549968" cy="381833"/>
          </a:xfrm>
          <a:prstGeom prst="rect">
            <a:avLst/>
          </a:prstGeom>
          <a:noFill/>
          <a:ln/>
        </p:spPr>
        <p:txBody>
          <a:bodyPr wrap="none" rtlCol="0" anchor="t"/>
          <a:lstStyle/>
          <a:p>
            <a:pPr marL="0" indent="0">
              <a:lnSpc>
                <a:spcPts val="3007"/>
              </a:lnSpc>
              <a:buNone/>
            </a:pPr>
            <a:r>
              <a:rPr lang="en-US" sz="2406" b="1" dirty="0">
                <a:solidFill>
                  <a:srgbClr val="1B1B27"/>
                </a:solidFill>
                <a:latin typeface="Alexandria" pitchFamily="34" charset="0"/>
                <a:ea typeface="Alexandria" pitchFamily="34" charset="-122"/>
                <a:cs typeface="Alexandria" pitchFamily="34" charset="-120"/>
              </a:rPr>
              <a:t>Standardul de referință</a:t>
            </a:r>
            <a:endParaRPr lang="en-US" sz="2406" b="1" dirty="0"/>
          </a:p>
        </p:txBody>
      </p:sp>
      <p:sp>
        <p:nvSpPr>
          <p:cNvPr id="10" name="Text 8"/>
          <p:cNvSpPr/>
          <p:nvPr/>
        </p:nvSpPr>
        <p:spPr>
          <a:xfrm>
            <a:off x="9880283" y="3436739"/>
            <a:ext cx="3908584" cy="3128010"/>
          </a:xfrm>
          <a:prstGeom prst="rect">
            <a:avLst/>
          </a:prstGeom>
          <a:noFill/>
          <a:ln/>
        </p:spPr>
        <p:txBody>
          <a:bodyPr wrap="square" rtlCol="0" anchor="t"/>
          <a:lstStyle/>
          <a:p>
            <a:pPr marL="0" indent="0">
              <a:lnSpc>
                <a:spcPts val="3079"/>
              </a:lnSpc>
              <a:buNone/>
            </a:pPr>
            <a:r>
              <a:rPr lang="en-US" sz="1924" dirty="0">
                <a:solidFill>
                  <a:srgbClr val="404155"/>
                </a:solidFill>
                <a:latin typeface="Nobile" pitchFamily="34" charset="0"/>
                <a:ea typeface="Nobile" pitchFamily="34" charset="-122"/>
                <a:cs typeface="Nobile" pitchFamily="34" charset="-120"/>
              </a:rPr>
              <a:t>Grație grandorii și măreției sale, Palatul de la Versailles a devenit un standard de referință pentru arhitectura și designul regal în secolele următoare. Influența sa poate fi regăsită în multe palate și reședințe ale aristocrației europene.</a:t>
            </a:r>
            <a:endParaRPr lang="en-US" sz="1924"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TotalTime>
  <Words>1321</Words>
  <Application>Microsoft Office PowerPoint</Application>
  <PresentationFormat>Довільний</PresentationFormat>
  <Paragraphs>78</Paragraphs>
  <Slides>10</Slides>
  <Notes>10</Notes>
  <HiddenSlides>0</HiddenSlides>
  <MMClips>0</MMClips>
  <ScaleCrop>false</ScaleCrop>
  <HeadingPairs>
    <vt:vector size="6" baseType="variant">
      <vt:variant>
        <vt:lpstr>Використані шрифти</vt:lpstr>
      </vt:variant>
      <vt:variant>
        <vt:i4>3</vt:i4>
      </vt:variant>
      <vt:variant>
        <vt:lpstr>Тема</vt:lpstr>
      </vt:variant>
      <vt:variant>
        <vt:i4>1</vt:i4>
      </vt:variant>
      <vt:variant>
        <vt:lpstr>Заголовки слайдів</vt:lpstr>
      </vt:variant>
      <vt:variant>
        <vt:i4>10</vt:i4>
      </vt:variant>
    </vt:vector>
  </HeadingPairs>
  <TitlesOfParts>
    <vt:vector size="14" baseType="lpstr">
      <vt:lpstr>Alexandria</vt:lpstr>
      <vt:lpstr>Arial</vt:lpstr>
      <vt:lpstr>Nobile</vt:lpstr>
      <vt:lpstr>Office Theme</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BOR M</dc:creator>
  <cp:lastModifiedBy>Liliya Hovornyan</cp:lastModifiedBy>
  <cp:revision>3</cp:revision>
  <dcterms:created xsi:type="dcterms:W3CDTF">2024-07-02T21:50:05Z</dcterms:created>
  <dcterms:modified xsi:type="dcterms:W3CDTF">2024-07-02T21:58:15Z</dcterms:modified>
</cp:coreProperties>
</file>