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5743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gamma.app"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1" y="0"/>
            <a:ext cx="6219825" cy="8229600"/>
          </a:xfrm>
          <a:prstGeom prst="rect">
            <a:avLst/>
          </a:prstGeom>
        </p:spPr>
      </p:pic>
      <p:sp>
        <p:nvSpPr>
          <p:cNvPr id="6" name="Text 2"/>
          <p:cNvSpPr/>
          <p:nvPr/>
        </p:nvSpPr>
        <p:spPr>
          <a:xfrm>
            <a:off x="6350437" y="1462326"/>
            <a:ext cx="7415927" cy="1064657"/>
          </a:xfrm>
          <a:prstGeom prst="rect">
            <a:avLst/>
          </a:prstGeom>
          <a:noFill/>
          <a:ln/>
        </p:spPr>
        <p:txBody>
          <a:bodyPr wrap="none" rtlCol="0" anchor="t"/>
          <a:lstStyle/>
          <a:p>
            <a:pPr marL="0" indent="0" algn="ctr">
              <a:lnSpc>
                <a:spcPts val="8384"/>
              </a:lnSpc>
              <a:buNone/>
            </a:pPr>
            <a:r>
              <a:rPr lang="en-US" sz="6707" b="1" dirty="0">
                <a:solidFill>
                  <a:srgbClr val="333F70"/>
                </a:solidFill>
                <a:latin typeface="Unbounded" pitchFamily="34" charset="0"/>
                <a:ea typeface="Unbounded" pitchFamily="34" charset="-122"/>
                <a:cs typeface="Unbounded" pitchFamily="34" charset="-120"/>
              </a:rPr>
              <a:t>Corpul uman</a:t>
            </a:r>
            <a:endParaRPr lang="en-US" sz="6707" dirty="0"/>
          </a:p>
        </p:txBody>
      </p:sp>
      <p:sp>
        <p:nvSpPr>
          <p:cNvPr id="7" name="Text 3"/>
          <p:cNvSpPr/>
          <p:nvPr/>
        </p:nvSpPr>
        <p:spPr>
          <a:xfrm>
            <a:off x="6350437" y="2897267"/>
            <a:ext cx="7415927" cy="3160395"/>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Corpul uman este o minune a naturii, o mașinărie complexă și fascinantă care înglobează o multitudine de sisteme interconectate ce îi asigură funcționarea eficientă. Încă din copilărie, suntem fascinați de modul în care organismul nostru își îndeplinește diverse funcții vitale, de la circulația sângelui până la procesele de digestie și respirație. În această prezentare, vom explora în detaliu 10 sisteme majore care alcătuiesc întregul spectacol al corpului uman.</a:t>
            </a:r>
            <a:endParaRPr lang="en-US" sz="1944" dirty="0"/>
          </a:p>
        </p:txBody>
      </p:sp>
      <p:sp>
        <p:nvSpPr>
          <p:cNvPr id="8" name="Shape 4"/>
          <p:cNvSpPr/>
          <p:nvPr/>
        </p:nvSpPr>
        <p:spPr>
          <a:xfrm>
            <a:off x="6350437" y="6353770"/>
            <a:ext cx="394930" cy="394930"/>
          </a:xfrm>
          <a:prstGeom prst="roundRect">
            <a:avLst>
              <a:gd name="adj" fmla="val 23151155"/>
            </a:avLst>
          </a:prstGeom>
          <a:noFill/>
          <a:ln w="7620">
            <a:solidFill>
              <a:srgbClr val="FFFFFF"/>
            </a:solidFill>
            <a:prstDash val="solid"/>
          </a:ln>
        </p:spPr>
      </p:sp>
      <p:pic>
        <p:nvPicPr>
          <p:cNvPr id="15" name="Рисунок 14">
            <a:extLst>
              <a:ext uri="{FF2B5EF4-FFF2-40B4-BE49-F238E27FC236}">
                <a16:creationId xmlns:a16="http://schemas.microsoft.com/office/drawing/2014/main" id="{EE3DF588-465E-4011-A4C6-8A5B0CFA007B}"/>
              </a:ext>
            </a:extLst>
          </p:cNvPr>
          <p:cNvPicPr>
            <a:picLocks noChangeAspect="1"/>
          </p:cNvPicPr>
          <p:nvPr/>
        </p:nvPicPr>
        <p:blipFill>
          <a:blip r:embed="rId4"/>
          <a:stretch>
            <a:fillRect/>
          </a:stretch>
        </p:blipFill>
        <p:spPr>
          <a:xfrm>
            <a:off x="491069" y="1181100"/>
            <a:ext cx="5728755" cy="563213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14630400" cy="3086100"/>
          </a:xfrm>
          <a:prstGeom prst="rect">
            <a:avLst/>
          </a:prstGeom>
        </p:spPr>
      </p:pic>
      <p:sp>
        <p:nvSpPr>
          <p:cNvPr id="5" name="Text 2"/>
          <p:cNvSpPr/>
          <p:nvPr/>
        </p:nvSpPr>
        <p:spPr>
          <a:xfrm>
            <a:off x="864037" y="3901797"/>
            <a:ext cx="6172200" cy="771525"/>
          </a:xfrm>
          <a:prstGeom prst="rect">
            <a:avLst/>
          </a:prstGeom>
          <a:noFill/>
          <a:ln/>
        </p:spPr>
        <p:txBody>
          <a:bodyPr wrap="none" rtlCol="0" anchor="t"/>
          <a:lstStyle/>
          <a:p>
            <a:pPr marL="0" indent="0">
              <a:lnSpc>
                <a:spcPts val="6075"/>
              </a:lnSpc>
              <a:buNone/>
            </a:pPr>
            <a:r>
              <a:rPr lang="en-US" sz="4860" b="1" dirty="0">
                <a:solidFill>
                  <a:srgbClr val="333F70"/>
                </a:solidFill>
                <a:latin typeface="Unbounded" pitchFamily="34" charset="0"/>
                <a:ea typeface="Unbounded" pitchFamily="34" charset="-122"/>
                <a:cs typeface="Unbounded" pitchFamily="34" charset="-120"/>
              </a:rPr>
              <a:t>Concluzii</a:t>
            </a:r>
            <a:endParaRPr lang="en-US" sz="4860" dirty="0"/>
          </a:p>
        </p:txBody>
      </p:sp>
      <p:sp>
        <p:nvSpPr>
          <p:cNvPr id="6" name="Text 3"/>
          <p:cNvSpPr/>
          <p:nvPr/>
        </p:nvSpPr>
        <p:spPr>
          <a:xfrm>
            <a:off x="864037" y="5043607"/>
            <a:ext cx="12902327" cy="2370296"/>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Corpul uman este o adevărată minune a naturii, cu zeci de miliarde de celule lucrând în sinergie pentru a susține viața. Prin explorarea celor 10 sisteme majore care îl compun - osos, muscular, cardiovascular, respirator, digestiv, urinar, nervos și endocrin - am putut observa complexitatea și interdependența lor în asigurarea funcționării optime a organismului. Înțelegerea profundă a acestor sisteme este esențială pentru a ne menține sănătatea și a ne bucura de o viață împlinită. Continuați să vă fascinați de miraculosul corp uman, căci mereu vor mai fi lucruri noi de descoperit!</a:t>
            </a:r>
            <a:endParaRPr lang="en-US" sz="1944"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372600" y="2400300"/>
            <a:ext cx="5029200" cy="3429000"/>
          </a:xfrm>
          <a:prstGeom prst="rect">
            <a:avLst/>
          </a:prstGeom>
        </p:spPr>
      </p:pic>
      <p:sp>
        <p:nvSpPr>
          <p:cNvPr id="6" name="Text 2"/>
          <p:cNvSpPr/>
          <p:nvPr/>
        </p:nvSpPr>
        <p:spPr>
          <a:xfrm>
            <a:off x="604837" y="1219200"/>
            <a:ext cx="4320540" cy="540068"/>
          </a:xfrm>
          <a:prstGeom prst="rect">
            <a:avLst/>
          </a:prstGeom>
          <a:noFill/>
          <a:ln/>
        </p:spPr>
        <p:txBody>
          <a:bodyPr wrap="none" rtlCol="0" anchor="t"/>
          <a:lstStyle/>
          <a:p>
            <a:pPr marL="0" indent="0" algn="ctr">
              <a:lnSpc>
                <a:spcPts val="4253"/>
              </a:lnSpc>
              <a:buNone/>
            </a:pPr>
            <a:r>
              <a:rPr lang="en-US" sz="3402" b="1" dirty="0">
                <a:solidFill>
                  <a:srgbClr val="333F70"/>
                </a:solidFill>
                <a:latin typeface="Unbounded" pitchFamily="34" charset="0"/>
                <a:ea typeface="Unbounded" pitchFamily="34" charset="-122"/>
                <a:cs typeface="Unbounded" pitchFamily="34" charset="-120"/>
              </a:rPr>
              <a:t>Sistemul osos</a:t>
            </a:r>
            <a:endParaRPr lang="en-US" sz="3402" dirty="0"/>
          </a:p>
        </p:txBody>
      </p:sp>
      <p:sp>
        <p:nvSpPr>
          <p:cNvPr id="7" name="Shape 3"/>
          <p:cNvSpPr/>
          <p:nvPr/>
        </p:nvSpPr>
        <p:spPr>
          <a:xfrm>
            <a:off x="846773" y="2018467"/>
            <a:ext cx="34528" cy="4991814"/>
          </a:xfrm>
          <a:prstGeom prst="roundRect">
            <a:avLst>
              <a:gd name="adj" fmla="val 225237"/>
            </a:avLst>
          </a:prstGeom>
          <a:solidFill>
            <a:srgbClr val="BCDBD4"/>
          </a:solidFill>
          <a:ln/>
        </p:spPr>
      </p:sp>
      <p:sp>
        <p:nvSpPr>
          <p:cNvPr id="8" name="Shape 4"/>
          <p:cNvSpPr/>
          <p:nvPr/>
        </p:nvSpPr>
        <p:spPr>
          <a:xfrm>
            <a:off x="1058406" y="2389823"/>
            <a:ext cx="604837" cy="34528"/>
          </a:xfrm>
          <a:prstGeom prst="roundRect">
            <a:avLst>
              <a:gd name="adj" fmla="val 225237"/>
            </a:avLst>
          </a:prstGeom>
          <a:solidFill>
            <a:srgbClr val="BCDBD4"/>
          </a:solidFill>
          <a:ln/>
        </p:spPr>
      </p:sp>
      <p:sp>
        <p:nvSpPr>
          <p:cNvPr id="9" name="Shape 5"/>
          <p:cNvSpPr/>
          <p:nvPr/>
        </p:nvSpPr>
        <p:spPr>
          <a:xfrm>
            <a:off x="669667" y="2212777"/>
            <a:ext cx="388739" cy="388739"/>
          </a:xfrm>
          <a:prstGeom prst="roundRect">
            <a:avLst>
              <a:gd name="adj" fmla="val 20006"/>
            </a:avLst>
          </a:prstGeom>
          <a:solidFill>
            <a:srgbClr val="D6F5EE"/>
          </a:solidFill>
          <a:ln w="7620">
            <a:solidFill>
              <a:srgbClr val="BCDBD4"/>
            </a:solidFill>
            <a:prstDash val="solid"/>
          </a:ln>
        </p:spPr>
      </p:sp>
      <p:sp>
        <p:nvSpPr>
          <p:cNvPr id="10" name="Text 6"/>
          <p:cNvSpPr/>
          <p:nvPr/>
        </p:nvSpPr>
        <p:spPr>
          <a:xfrm>
            <a:off x="796588" y="2277547"/>
            <a:ext cx="134898"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1</a:t>
            </a:r>
            <a:endParaRPr lang="en-US" sz="2041" dirty="0"/>
          </a:p>
        </p:txBody>
      </p:sp>
      <p:sp>
        <p:nvSpPr>
          <p:cNvPr id="11" name="Text 7"/>
          <p:cNvSpPr/>
          <p:nvPr/>
        </p:nvSpPr>
        <p:spPr>
          <a:xfrm>
            <a:off x="1814513" y="2191226"/>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Structură</a:t>
            </a:r>
            <a:endParaRPr lang="en-US" sz="1701" dirty="0"/>
          </a:p>
        </p:txBody>
      </p:sp>
      <p:sp>
        <p:nvSpPr>
          <p:cNvPr id="12" name="Text 8"/>
          <p:cNvSpPr/>
          <p:nvPr/>
        </p:nvSpPr>
        <p:spPr>
          <a:xfrm>
            <a:off x="1814513" y="2564725"/>
            <a:ext cx="6724650" cy="829747"/>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Sistemul osos este format din peste 200 de oase de diferite forme și mărimi care se întind de la cap până la degete. Aceste oase sunt esențiale pentru a oferi structură și forme corpului, susținând și protejând diferitele organe.</a:t>
            </a:r>
            <a:endParaRPr lang="en-US" sz="1361" dirty="0"/>
          </a:p>
        </p:txBody>
      </p:sp>
      <p:sp>
        <p:nvSpPr>
          <p:cNvPr id="13" name="Shape 9"/>
          <p:cNvSpPr/>
          <p:nvPr/>
        </p:nvSpPr>
        <p:spPr>
          <a:xfrm>
            <a:off x="1058406" y="4111347"/>
            <a:ext cx="604837" cy="34528"/>
          </a:xfrm>
          <a:prstGeom prst="roundRect">
            <a:avLst>
              <a:gd name="adj" fmla="val 225237"/>
            </a:avLst>
          </a:prstGeom>
          <a:solidFill>
            <a:srgbClr val="BCDBD4"/>
          </a:solidFill>
          <a:ln/>
        </p:spPr>
      </p:sp>
      <p:sp>
        <p:nvSpPr>
          <p:cNvPr id="14" name="Shape 10"/>
          <p:cNvSpPr/>
          <p:nvPr/>
        </p:nvSpPr>
        <p:spPr>
          <a:xfrm>
            <a:off x="669667" y="3934301"/>
            <a:ext cx="388739" cy="388739"/>
          </a:xfrm>
          <a:prstGeom prst="roundRect">
            <a:avLst>
              <a:gd name="adj" fmla="val 20006"/>
            </a:avLst>
          </a:prstGeom>
          <a:solidFill>
            <a:srgbClr val="D6F5EE"/>
          </a:solidFill>
          <a:ln w="7620">
            <a:solidFill>
              <a:srgbClr val="BCDBD4"/>
            </a:solidFill>
            <a:prstDash val="solid"/>
          </a:ln>
        </p:spPr>
      </p:sp>
      <p:sp>
        <p:nvSpPr>
          <p:cNvPr id="15" name="Text 11"/>
          <p:cNvSpPr/>
          <p:nvPr/>
        </p:nvSpPr>
        <p:spPr>
          <a:xfrm>
            <a:off x="755749" y="3999071"/>
            <a:ext cx="216456"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2</a:t>
            </a:r>
            <a:endParaRPr lang="en-US" sz="2041" dirty="0"/>
          </a:p>
        </p:txBody>
      </p:sp>
      <p:sp>
        <p:nvSpPr>
          <p:cNvPr id="16" name="Text 12"/>
          <p:cNvSpPr/>
          <p:nvPr/>
        </p:nvSpPr>
        <p:spPr>
          <a:xfrm>
            <a:off x="1814513" y="3912751"/>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Funcții</a:t>
            </a:r>
            <a:endParaRPr lang="en-US" sz="1701" dirty="0"/>
          </a:p>
        </p:txBody>
      </p:sp>
      <p:sp>
        <p:nvSpPr>
          <p:cNvPr id="17" name="Text 13"/>
          <p:cNvSpPr/>
          <p:nvPr/>
        </p:nvSpPr>
        <p:spPr>
          <a:xfrm>
            <a:off x="1814513" y="4286250"/>
            <a:ext cx="6724650" cy="829747"/>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Printre funcțiile sistemului osos se numără: protejarea organelor vitale, susținerea corpului, ancorarea mușchilor, depozitarea mineralelor și a celulelor stem, precum și producerea celulelor sanguine.</a:t>
            </a:r>
            <a:endParaRPr lang="en-US" sz="1361" dirty="0"/>
          </a:p>
        </p:txBody>
      </p:sp>
      <p:sp>
        <p:nvSpPr>
          <p:cNvPr id="18" name="Shape 14"/>
          <p:cNvSpPr/>
          <p:nvPr/>
        </p:nvSpPr>
        <p:spPr>
          <a:xfrm>
            <a:off x="1058406" y="5832872"/>
            <a:ext cx="604837" cy="34528"/>
          </a:xfrm>
          <a:prstGeom prst="roundRect">
            <a:avLst>
              <a:gd name="adj" fmla="val 225237"/>
            </a:avLst>
          </a:prstGeom>
          <a:solidFill>
            <a:srgbClr val="BCDBD4"/>
          </a:solidFill>
          <a:ln/>
        </p:spPr>
      </p:sp>
      <p:sp>
        <p:nvSpPr>
          <p:cNvPr id="19" name="Shape 15"/>
          <p:cNvSpPr/>
          <p:nvPr/>
        </p:nvSpPr>
        <p:spPr>
          <a:xfrm>
            <a:off x="669667" y="5655826"/>
            <a:ext cx="388739" cy="388739"/>
          </a:xfrm>
          <a:prstGeom prst="roundRect">
            <a:avLst>
              <a:gd name="adj" fmla="val 20006"/>
            </a:avLst>
          </a:prstGeom>
          <a:solidFill>
            <a:srgbClr val="D6F5EE"/>
          </a:solidFill>
          <a:ln w="7620">
            <a:solidFill>
              <a:srgbClr val="BCDBD4"/>
            </a:solidFill>
            <a:prstDash val="solid"/>
          </a:ln>
        </p:spPr>
      </p:sp>
      <p:sp>
        <p:nvSpPr>
          <p:cNvPr id="20" name="Text 16"/>
          <p:cNvSpPr/>
          <p:nvPr/>
        </p:nvSpPr>
        <p:spPr>
          <a:xfrm>
            <a:off x="755273" y="5720596"/>
            <a:ext cx="217527"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3</a:t>
            </a:r>
            <a:endParaRPr lang="en-US" sz="2041" dirty="0"/>
          </a:p>
        </p:txBody>
      </p:sp>
      <p:sp>
        <p:nvSpPr>
          <p:cNvPr id="21" name="Text 17"/>
          <p:cNvSpPr/>
          <p:nvPr/>
        </p:nvSpPr>
        <p:spPr>
          <a:xfrm>
            <a:off x="1814513" y="5634276"/>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Tipuri de oase</a:t>
            </a:r>
            <a:endParaRPr lang="en-US" sz="1701" dirty="0"/>
          </a:p>
        </p:txBody>
      </p:sp>
      <p:sp>
        <p:nvSpPr>
          <p:cNvPr id="22" name="Text 18"/>
          <p:cNvSpPr/>
          <p:nvPr/>
        </p:nvSpPr>
        <p:spPr>
          <a:xfrm>
            <a:off x="1814513" y="6007775"/>
            <a:ext cx="6724650" cy="829747"/>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Există mai multe tipuri de oase, inclusiv oase lungi (ex: femur), oase plate (ex: paletă), oase scurte (ex: carpiene) și oase neregulate (ex: vertebre). Fiecare tip joacă un rol important în asigurarea funcționalității întregului sistem osos.</a:t>
            </a:r>
            <a:endParaRPr lang="en-US" sz="136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864037" y="1215390"/>
            <a:ext cx="7239476" cy="771525"/>
          </a:xfrm>
          <a:prstGeom prst="rect">
            <a:avLst/>
          </a:prstGeom>
          <a:noFill/>
          <a:ln/>
        </p:spPr>
        <p:txBody>
          <a:bodyPr wrap="none" rtlCol="0" anchor="t"/>
          <a:lstStyle/>
          <a:p>
            <a:pPr marL="0" indent="0">
              <a:lnSpc>
                <a:spcPts val="6075"/>
              </a:lnSpc>
              <a:buNone/>
            </a:pPr>
            <a:r>
              <a:rPr lang="en-US" sz="4860" b="1" dirty="0">
                <a:solidFill>
                  <a:srgbClr val="333F70"/>
                </a:solidFill>
                <a:latin typeface="Unbounded" pitchFamily="34" charset="0"/>
                <a:ea typeface="Unbounded" pitchFamily="34" charset="-122"/>
                <a:cs typeface="Unbounded" pitchFamily="34" charset="-120"/>
              </a:rPr>
              <a:t>Sistemul muscular</a:t>
            </a:r>
            <a:endParaRPr lang="en-US" sz="4860" dirty="0"/>
          </a:p>
        </p:txBody>
      </p:sp>
      <p:sp>
        <p:nvSpPr>
          <p:cNvPr id="5" name="Text 3"/>
          <p:cNvSpPr/>
          <p:nvPr/>
        </p:nvSpPr>
        <p:spPr>
          <a:xfrm>
            <a:off x="864037" y="2604016"/>
            <a:ext cx="3160871" cy="385763"/>
          </a:xfrm>
          <a:prstGeom prst="rect">
            <a:avLst/>
          </a:prstGeom>
          <a:noFill/>
          <a:ln/>
        </p:spPr>
        <p:txBody>
          <a:bodyPr wrap="none" rtlCol="0" anchor="t"/>
          <a:lstStyle/>
          <a:p>
            <a:pPr marL="0" indent="0">
              <a:lnSpc>
                <a:spcPts val="3038"/>
              </a:lnSpc>
              <a:buNone/>
            </a:pPr>
            <a:r>
              <a:rPr lang="en-US" sz="2430" b="1" dirty="0">
                <a:solidFill>
                  <a:srgbClr val="333F70"/>
                </a:solidFill>
                <a:latin typeface="Unbounded" pitchFamily="34" charset="0"/>
                <a:ea typeface="Unbounded" pitchFamily="34" charset="-122"/>
                <a:cs typeface="Unbounded" pitchFamily="34" charset="-120"/>
              </a:rPr>
              <a:t>Tipuri de mușchi</a:t>
            </a:r>
            <a:endParaRPr lang="en-US" sz="2430" dirty="0"/>
          </a:p>
        </p:txBody>
      </p:sp>
      <p:sp>
        <p:nvSpPr>
          <p:cNvPr id="6" name="Text 4"/>
          <p:cNvSpPr/>
          <p:nvPr/>
        </p:nvSpPr>
        <p:spPr>
          <a:xfrm>
            <a:off x="864037" y="3236595"/>
            <a:ext cx="3898821" cy="3160395"/>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Există trei tipuri principale de mușchi în corpul uman: mușchii scheletici, mușchii netezi și mușchiul cardiac. Fiecare tip are structuri și funcții unice, contribuind la mișcare, funcționarea organelor și pumarea sângelui.</a:t>
            </a:r>
            <a:endParaRPr lang="en-US" sz="1944" dirty="0"/>
          </a:p>
        </p:txBody>
      </p:sp>
      <p:sp>
        <p:nvSpPr>
          <p:cNvPr id="7" name="Text 5"/>
          <p:cNvSpPr/>
          <p:nvPr/>
        </p:nvSpPr>
        <p:spPr>
          <a:xfrm>
            <a:off x="5372695" y="2604016"/>
            <a:ext cx="3086100" cy="385763"/>
          </a:xfrm>
          <a:prstGeom prst="rect">
            <a:avLst/>
          </a:prstGeom>
          <a:noFill/>
          <a:ln/>
        </p:spPr>
        <p:txBody>
          <a:bodyPr wrap="none" rtlCol="0" anchor="t"/>
          <a:lstStyle/>
          <a:p>
            <a:pPr marL="0" indent="0">
              <a:lnSpc>
                <a:spcPts val="3038"/>
              </a:lnSpc>
              <a:buNone/>
            </a:pPr>
            <a:r>
              <a:rPr lang="en-US" sz="2430" b="1" dirty="0">
                <a:solidFill>
                  <a:srgbClr val="333F70"/>
                </a:solidFill>
                <a:latin typeface="Unbounded" pitchFamily="34" charset="0"/>
                <a:ea typeface="Unbounded" pitchFamily="34" charset="-122"/>
                <a:cs typeface="Unbounded" pitchFamily="34" charset="-120"/>
              </a:rPr>
              <a:t>Funcții</a:t>
            </a:r>
            <a:endParaRPr lang="en-US" sz="2430" dirty="0"/>
          </a:p>
        </p:txBody>
      </p:sp>
      <p:sp>
        <p:nvSpPr>
          <p:cNvPr id="8" name="Text 6"/>
          <p:cNvSpPr/>
          <p:nvPr/>
        </p:nvSpPr>
        <p:spPr>
          <a:xfrm>
            <a:off x="5372695" y="3236595"/>
            <a:ext cx="3898821" cy="2765346"/>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Printre funcțiile sistemului muscular se numără: producerea de mișcare, menținerea posturii și echilibrului, stabilizarea articulațiilor, generarea de căldură și susținerea organelor interne.</a:t>
            </a:r>
            <a:endParaRPr lang="en-US" sz="1944" dirty="0"/>
          </a:p>
        </p:txBody>
      </p:sp>
      <p:sp>
        <p:nvSpPr>
          <p:cNvPr id="9" name="Text 7"/>
          <p:cNvSpPr/>
          <p:nvPr/>
        </p:nvSpPr>
        <p:spPr>
          <a:xfrm>
            <a:off x="9881354" y="2604016"/>
            <a:ext cx="3086100" cy="385763"/>
          </a:xfrm>
          <a:prstGeom prst="rect">
            <a:avLst/>
          </a:prstGeom>
          <a:noFill/>
          <a:ln/>
        </p:spPr>
        <p:txBody>
          <a:bodyPr wrap="none" rtlCol="0" anchor="t"/>
          <a:lstStyle/>
          <a:p>
            <a:pPr marL="0" indent="0">
              <a:lnSpc>
                <a:spcPts val="3038"/>
              </a:lnSpc>
              <a:buNone/>
            </a:pPr>
            <a:r>
              <a:rPr lang="en-US" sz="2430" b="1" dirty="0">
                <a:solidFill>
                  <a:srgbClr val="333F70"/>
                </a:solidFill>
                <a:latin typeface="Unbounded" pitchFamily="34" charset="0"/>
                <a:ea typeface="Unbounded" pitchFamily="34" charset="-122"/>
                <a:cs typeface="Unbounded" pitchFamily="34" charset="-120"/>
              </a:rPr>
              <a:t>Caracteristici</a:t>
            </a:r>
            <a:endParaRPr lang="en-US" sz="2430" dirty="0"/>
          </a:p>
        </p:txBody>
      </p:sp>
      <p:sp>
        <p:nvSpPr>
          <p:cNvPr id="10" name="Text 8"/>
          <p:cNvSpPr/>
          <p:nvPr/>
        </p:nvSpPr>
        <p:spPr>
          <a:xfrm>
            <a:off x="9881354" y="3236595"/>
            <a:ext cx="3898821" cy="3555444"/>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Mușchii sunt compuși din fibre musculare care pot să se contracte și să se relaxeze, permițând toate mișcările corpului. Sistemul nervos controlează activitatea mușchilor prin semnale electrice, asigurând o coordonare și o funcționare eficientă.</a:t>
            </a:r>
            <a:endParaRPr lang="en-US" sz="1944" dirty="0"/>
          </a:p>
        </p:txBody>
      </p:sp>
      <p:pic>
        <p:nvPicPr>
          <p:cNvPr id="11" name="Image 0" descr="preencoded.png">
            <a:hlinkClick r:id="rId3"/>
          </p:cNvPr>
          <p:cNvPicPr>
            <a:picLocks noChangeAspect="1"/>
          </p:cNvPicPr>
          <p:nvPr/>
        </p:nvPicPr>
        <p:blipFill>
          <a:blip r:embed="rId4"/>
          <a:stretch>
            <a:fillRect/>
          </a:stretch>
        </p:blipFill>
        <p:spPr>
          <a:xfrm>
            <a:off x="12242153" y="7589520"/>
            <a:ext cx="2296807" cy="5486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15979" y="1587579"/>
            <a:ext cx="5054441" cy="5054441"/>
          </a:xfrm>
          <a:prstGeom prst="rect">
            <a:avLst/>
          </a:prstGeom>
        </p:spPr>
      </p:pic>
      <p:sp>
        <p:nvSpPr>
          <p:cNvPr id="6" name="Text 2"/>
          <p:cNvSpPr/>
          <p:nvPr/>
        </p:nvSpPr>
        <p:spPr>
          <a:xfrm>
            <a:off x="6091238" y="1219200"/>
            <a:ext cx="6624637" cy="540068"/>
          </a:xfrm>
          <a:prstGeom prst="rect">
            <a:avLst/>
          </a:prstGeom>
          <a:noFill/>
          <a:ln/>
        </p:spPr>
        <p:txBody>
          <a:bodyPr wrap="none" rtlCol="0" anchor="t"/>
          <a:lstStyle/>
          <a:p>
            <a:pPr marL="0" indent="0">
              <a:lnSpc>
                <a:spcPts val="4253"/>
              </a:lnSpc>
              <a:buNone/>
            </a:pPr>
            <a:r>
              <a:rPr lang="en-US" sz="3402" b="1" dirty="0">
                <a:solidFill>
                  <a:srgbClr val="333F70"/>
                </a:solidFill>
                <a:latin typeface="Unbounded" pitchFamily="34" charset="0"/>
                <a:ea typeface="Unbounded" pitchFamily="34" charset="-122"/>
                <a:cs typeface="Unbounded" pitchFamily="34" charset="-120"/>
              </a:rPr>
              <a:t>Sistemul cardiovascular</a:t>
            </a:r>
            <a:endParaRPr lang="en-US" sz="3402" dirty="0"/>
          </a:p>
        </p:txBody>
      </p:sp>
      <p:sp>
        <p:nvSpPr>
          <p:cNvPr id="7" name="Shape 3"/>
          <p:cNvSpPr/>
          <p:nvPr/>
        </p:nvSpPr>
        <p:spPr>
          <a:xfrm>
            <a:off x="6333173" y="2018467"/>
            <a:ext cx="34528" cy="4991814"/>
          </a:xfrm>
          <a:prstGeom prst="roundRect">
            <a:avLst>
              <a:gd name="adj" fmla="val 225237"/>
            </a:avLst>
          </a:prstGeom>
          <a:solidFill>
            <a:srgbClr val="BCDBD4"/>
          </a:solidFill>
          <a:ln/>
        </p:spPr>
      </p:sp>
      <p:sp>
        <p:nvSpPr>
          <p:cNvPr id="8" name="Shape 4"/>
          <p:cNvSpPr/>
          <p:nvPr/>
        </p:nvSpPr>
        <p:spPr>
          <a:xfrm>
            <a:off x="6544806" y="2389823"/>
            <a:ext cx="604837" cy="34528"/>
          </a:xfrm>
          <a:prstGeom prst="roundRect">
            <a:avLst>
              <a:gd name="adj" fmla="val 225237"/>
            </a:avLst>
          </a:prstGeom>
          <a:solidFill>
            <a:srgbClr val="BCDBD4"/>
          </a:solidFill>
          <a:ln/>
        </p:spPr>
      </p:sp>
      <p:sp>
        <p:nvSpPr>
          <p:cNvPr id="9" name="Shape 5"/>
          <p:cNvSpPr/>
          <p:nvPr/>
        </p:nvSpPr>
        <p:spPr>
          <a:xfrm>
            <a:off x="6156067" y="2212777"/>
            <a:ext cx="388739" cy="388739"/>
          </a:xfrm>
          <a:prstGeom prst="roundRect">
            <a:avLst>
              <a:gd name="adj" fmla="val 20006"/>
            </a:avLst>
          </a:prstGeom>
          <a:solidFill>
            <a:srgbClr val="D6F5EE"/>
          </a:solidFill>
          <a:ln w="7620">
            <a:solidFill>
              <a:srgbClr val="BCDBD4"/>
            </a:solidFill>
            <a:prstDash val="solid"/>
          </a:ln>
        </p:spPr>
      </p:sp>
      <p:sp>
        <p:nvSpPr>
          <p:cNvPr id="10" name="Text 6"/>
          <p:cNvSpPr/>
          <p:nvPr/>
        </p:nvSpPr>
        <p:spPr>
          <a:xfrm>
            <a:off x="6282988" y="2277547"/>
            <a:ext cx="134898"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1</a:t>
            </a:r>
            <a:endParaRPr lang="en-US" sz="2041" dirty="0"/>
          </a:p>
        </p:txBody>
      </p:sp>
      <p:sp>
        <p:nvSpPr>
          <p:cNvPr id="11" name="Text 7"/>
          <p:cNvSpPr/>
          <p:nvPr/>
        </p:nvSpPr>
        <p:spPr>
          <a:xfrm>
            <a:off x="7300913" y="2191226"/>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Inima</a:t>
            </a:r>
            <a:endParaRPr lang="en-US" sz="1701" dirty="0"/>
          </a:p>
        </p:txBody>
      </p:sp>
      <p:sp>
        <p:nvSpPr>
          <p:cNvPr id="12" name="Text 8"/>
          <p:cNvSpPr/>
          <p:nvPr/>
        </p:nvSpPr>
        <p:spPr>
          <a:xfrm>
            <a:off x="7300913" y="2564725"/>
            <a:ext cx="6724650" cy="829747"/>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Inima este motorul central al sistemului cardiovascular, responsabil pentru pomparea sângelui în întregul organism. Aceasta este formată din patru camere care lucrează în tandem pentru a asigura circulația sângelui.</a:t>
            </a:r>
            <a:endParaRPr lang="en-US" sz="1361" dirty="0"/>
          </a:p>
        </p:txBody>
      </p:sp>
      <p:sp>
        <p:nvSpPr>
          <p:cNvPr id="13" name="Shape 9"/>
          <p:cNvSpPr/>
          <p:nvPr/>
        </p:nvSpPr>
        <p:spPr>
          <a:xfrm>
            <a:off x="6544806" y="4111347"/>
            <a:ext cx="604837" cy="34528"/>
          </a:xfrm>
          <a:prstGeom prst="roundRect">
            <a:avLst>
              <a:gd name="adj" fmla="val 225237"/>
            </a:avLst>
          </a:prstGeom>
          <a:solidFill>
            <a:srgbClr val="BCDBD4"/>
          </a:solidFill>
          <a:ln/>
        </p:spPr>
      </p:sp>
      <p:sp>
        <p:nvSpPr>
          <p:cNvPr id="14" name="Shape 10"/>
          <p:cNvSpPr/>
          <p:nvPr/>
        </p:nvSpPr>
        <p:spPr>
          <a:xfrm>
            <a:off x="6156067" y="3934301"/>
            <a:ext cx="388739" cy="388739"/>
          </a:xfrm>
          <a:prstGeom prst="roundRect">
            <a:avLst>
              <a:gd name="adj" fmla="val 20006"/>
            </a:avLst>
          </a:prstGeom>
          <a:solidFill>
            <a:srgbClr val="D6F5EE"/>
          </a:solidFill>
          <a:ln w="7620">
            <a:solidFill>
              <a:srgbClr val="BCDBD4"/>
            </a:solidFill>
            <a:prstDash val="solid"/>
          </a:ln>
        </p:spPr>
      </p:sp>
      <p:sp>
        <p:nvSpPr>
          <p:cNvPr id="15" name="Text 11"/>
          <p:cNvSpPr/>
          <p:nvPr/>
        </p:nvSpPr>
        <p:spPr>
          <a:xfrm>
            <a:off x="6242149" y="3999071"/>
            <a:ext cx="216456"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2</a:t>
            </a:r>
            <a:endParaRPr lang="en-US" sz="2041" dirty="0"/>
          </a:p>
        </p:txBody>
      </p:sp>
      <p:sp>
        <p:nvSpPr>
          <p:cNvPr id="16" name="Text 12"/>
          <p:cNvSpPr/>
          <p:nvPr/>
        </p:nvSpPr>
        <p:spPr>
          <a:xfrm>
            <a:off x="7300913" y="3912751"/>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Vase sanguine</a:t>
            </a:r>
            <a:endParaRPr lang="en-US" sz="1701" dirty="0"/>
          </a:p>
        </p:txBody>
      </p:sp>
      <p:sp>
        <p:nvSpPr>
          <p:cNvPr id="17" name="Text 13"/>
          <p:cNvSpPr/>
          <p:nvPr/>
        </p:nvSpPr>
        <p:spPr>
          <a:xfrm>
            <a:off x="7300913" y="4286250"/>
            <a:ext cx="6724650" cy="829747"/>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Vasele sanguine, alcătuite din artere, vene și capilare, formează o rețea complexă ce transportă sângele oxigenat și hrănitor către toate țesuturile corpului, precum și sângele dezoxigenat înapoi la plămâni.</a:t>
            </a:r>
            <a:endParaRPr lang="en-US" sz="1361" dirty="0"/>
          </a:p>
        </p:txBody>
      </p:sp>
      <p:sp>
        <p:nvSpPr>
          <p:cNvPr id="18" name="Shape 14"/>
          <p:cNvSpPr/>
          <p:nvPr/>
        </p:nvSpPr>
        <p:spPr>
          <a:xfrm>
            <a:off x="6544806" y="5832872"/>
            <a:ext cx="604837" cy="34528"/>
          </a:xfrm>
          <a:prstGeom prst="roundRect">
            <a:avLst>
              <a:gd name="adj" fmla="val 225237"/>
            </a:avLst>
          </a:prstGeom>
          <a:solidFill>
            <a:srgbClr val="BCDBD4"/>
          </a:solidFill>
          <a:ln/>
        </p:spPr>
      </p:sp>
      <p:sp>
        <p:nvSpPr>
          <p:cNvPr id="19" name="Shape 15"/>
          <p:cNvSpPr/>
          <p:nvPr/>
        </p:nvSpPr>
        <p:spPr>
          <a:xfrm>
            <a:off x="6156067" y="5655826"/>
            <a:ext cx="388739" cy="388739"/>
          </a:xfrm>
          <a:prstGeom prst="roundRect">
            <a:avLst>
              <a:gd name="adj" fmla="val 20006"/>
            </a:avLst>
          </a:prstGeom>
          <a:solidFill>
            <a:srgbClr val="D6F5EE"/>
          </a:solidFill>
          <a:ln w="7620">
            <a:solidFill>
              <a:srgbClr val="BCDBD4"/>
            </a:solidFill>
            <a:prstDash val="solid"/>
          </a:ln>
        </p:spPr>
      </p:sp>
      <p:sp>
        <p:nvSpPr>
          <p:cNvPr id="20" name="Text 16"/>
          <p:cNvSpPr/>
          <p:nvPr/>
        </p:nvSpPr>
        <p:spPr>
          <a:xfrm>
            <a:off x="6241673" y="5720596"/>
            <a:ext cx="217527"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3</a:t>
            </a:r>
            <a:endParaRPr lang="en-US" sz="2041" dirty="0"/>
          </a:p>
        </p:txBody>
      </p:sp>
      <p:sp>
        <p:nvSpPr>
          <p:cNvPr id="21" name="Text 17"/>
          <p:cNvSpPr/>
          <p:nvPr/>
        </p:nvSpPr>
        <p:spPr>
          <a:xfrm>
            <a:off x="7300913" y="5634276"/>
            <a:ext cx="2666762"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Circulația sanguină</a:t>
            </a:r>
            <a:endParaRPr lang="en-US" sz="1701" dirty="0"/>
          </a:p>
        </p:txBody>
      </p:sp>
      <p:sp>
        <p:nvSpPr>
          <p:cNvPr id="22" name="Text 18"/>
          <p:cNvSpPr/>
          <p:nvPr/>
        </p:nvSpPr>
        <p:spPr>
          <a:xfrm>
            <a:off x="7300913" y="6007775"/>
            <a:ext cx="6724650" cy="829747"/>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Circulația sanguină asigură transportul eficient al oxigenului, nutrienților, hormonilor și celulelor imune, jucând un rol esențial în menținerea homeostaziei și bunăstării generale a organismului.</a:t>
            </a:r>
            <a:endParaRPr lang="en-US" sz="136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14630400" cy="2306479"/>
          </a:xfrm>
          <a:prstGeom prst="rect">
            <a:avLst/>
          </a:prstGeom>
        </p:spPr>
      </p:pic>
      <p:sp>
        <p:nvSpPr>
          <p:cNvPr id="5" name="Text 2"/>
          <p:cNvSpPr/>
          <p:nvPr/>
        </p:nvSpPr>
        <p:spPr>
          <a:xfrm>
            <a:off x="2275403" y="2814042"/>
            <a:ext cx="5627727" cy="576620"/>
          </a:xfrm>
          <a:prstGeom prst="rect">
            <a:avLst/>
          </a:prstGeom>
          <a:noFill/>
          <a:ln/>
        </p:spPr>
        <p:txBody>
          <a:bodyPr wrap="none" rtlCol="0" anchor="t"/>
          <a:lstStyle/>
          <a:p>
            <a:pPr marL="0" indent="0">
              <a:lnSpc>
                <a:spcPts val="4540"/>
              </a:lnSpc>
              <a:buNone/>
            </a:pPr>
            <a:r>
              <a:rPr lang="en-US" sz="3632" b="1" dirty="0">
                <a:solidFill>
                  <a:srgbClr val="333F70"/>
                </a:solidFill>
                <a:latin typeface="Unbounded" pitchFamily="34" charset="0"/>
                <a:ea typeface="Unbounded" pitchFamily="34" charset="-122"/>
                <a:cs typeface="Unbounded" pitchFamily="34" charset="-120"/>
              </a:rPr>
              <a:t>Sistemul respirator</a:t>
            </a:r>
            <a:endParaRPr lang="en-US" sz="3632" dirty="0"/>
          </a:p>
        </p:txBody>
      </p:sp>
      <p:sp>
        <p:nvSpPr>
          <p:cNvPr id="6" name="Shape 3"/>
          <p:cNvSpPr/>
          <p:nvPr/>
        </p:nvSpPr>
        <p:spPr>
          <a:xfrm>
            <a:off x="2275403" y="3874889"/>
            <a:ext cx="415171" cy="415171"/>
          </a:xfrm>
          <a:prstGeom prst="roundRect">
            <a:avLst>
              <a:gd name="adj" fmla="val 20001"/>
            </a:avLst>
          </a:prstGeom>
          <a:solidFill>
            <a:srgbClr val="D6F5EE"/>
          </a:solidFill>
          <a:ln w="7620">
            <a:solidFill>
              <a:srgbClr val="BCDBD4"/>
            </a:solidFill>
            <a:prstDash val="solid"/>
          </a:ln>
        </p:spPr>
      </p:sp>
      <p:sp>
        <p:nvSpPr>
          <p:cNvPr id="7" name="Text 4"/>
          <p:cNvSpPr/>
          <p:nvPr/>
        </p:nvSpPr>
        <p:spPr>
          <a:xfrm>
            <a:off x="2411016" y="3944064"/>
            <a:ext cx="143947" cy="276820"/>
          </a:xfrm>
          <a:prstGeom prst="rect">
            <a:avLst/>
          </a:prstGeom>
          <a:noFill/>
          <a:ln/>
        </p:spPr>
        <p:txBody>
          <a:bodyPr wrap="none" rtlCol="0" anchor="t"/>
          <a:lstStyle/>
          <a:p>
            <a:pPr marL="0" indent="0" algn="ctr">
              <a:lnSpc>
                <a:spcPts val="2179"/>
              </a:lnSpc>
              <a:buNone/>
            </a:pPr>
            <a:r>
              <a:rPr lang="en-US" sz="2179" b="1" dirty="0">
                <a:solidFill>
                  <a:srgbClr val="333F70"/>
                </a:solidFill>
                <a:latin typeface="Unbounded" pitchFamily="34" charset="0"/>
                <a:ea typeface="Unbounded" pitchFamily="34" charset="-122"/>
                <a:cs typeface="Unbounded" pitchFamily="34" charset="-120"/>
              </a:rPr>
              <a:t>1</a:t>
            </a:r>
            <a:endParaRPr lang="en-US" sz="2179" dirty="0"/>
          </a:p>
        </p:txBody>
      </p:sp>
      <p:sp>
        <p:nvSpPr>
          <p:cNvPr id="8" name="Text 5"/>
          <p:cNvSpPr/>
          <p:nvPr/>
        </p:nvSpPr>
        <p:spPr>
          <a:xfrm>
            <a:off x="2875002" y="3874889"/>
            <a:ext cx="2665809" cy="288250"/>
          </a:xfrm>
          <a:prstGeom prst="rect">
            <a:avLst/>
          </a:prstGeom>
          <a:noFill/>
          <a:ln/>
        </p:spPr>
        <p:txBody>
          <a:bodyPr wrap="none" rtlCol="0" anchor="t"/>
          <a:lstStyle/>
          <a:p>
            <a:pPr marL="0" indent="0">
              <a:lnSpc>
                <a:spcPts val="2270"/>
              </a:lnSpc>
              <a:buNone/>
            </a:pPr>
            <a:r>
              <a:rPr lang="en-US" sz="1816" b="1" dirty="0">
                <a:solidFill>
                  <a:srgbClr val="333F70"/>
                </a:solidFill>
                <a:latin typeface="Unbounded" pitchFamily="34" charset="0"/>
                <a:ea typeface="Unbounded" pitchFamily="34" charset="-122"/>
                <a:cs typeface="Unbounded" pitchFamily="34" charset="-120"/>
              </a:rPr>
              <a:t>Funcția respirației</a:t>
            </a:r>
            <a:endParaRPr lang="en-US" sz="1816" dirty="0"/>
          </a:p>
        </p:txBody>
      </p:sp>
      <p:sp>
        <p:nvSpPr>
          <p:cNvPr id="9" name="Text 6"/>
          <p:cNvSpPr/>
          <p:nvPr/>
        </p:nvSpPr>
        <p:spPr>
          <a:xfrm>
            <a:off x="2875002" y="4273748"/>
            <a:ext cx="4348043" cy="1181100"/>
          </a:xfrm>
          <a:prstGeom prst="rect">
            <a:avLst/>
          </a:prstGeom>
          <a:noFill/>
          <a:ln/>
        </p:spPr>
        <p:txBody>
          <a:bodyPr wrap="square" rtlCol="0" anchor="t"/>
          <a:lstStyle/>
          <a:p>
            <a:pPr marL="0" indent="0">
              <a:lnSpc>
                <a:spcPts val="2325"/>
              </a:lnSpc>
              <a:buNone/>
            </a:pPr>
            <a:r>
              <a:rPr lang="en-US" sz="1453" dirty="0">
                <a:solidFill>
                  <a:srgbClr val="333F70"/>
                </a:solidFill>
                <a:latin typeface="Open Sans" pitchFamily="34" charset="0"/>
                <a:ea typeface="Open Sans" pitchFamily="34" charset="-122"/>
                <a:cs typeface="Open Sans" pitchFamily="34" charset="-120"/>
              </a:rPr>
              <a:t>Sistemul respirator este responsabil pentru asigurarea oxigenului necesar organismului și îndepărtarea dioxidului de carbon produs în urma proceselor metabolice.</a:t>
            </a:r>
            <a:endParaRPr lang="en-US" sz="1453" dirty="0"/>
          </a:p>
        </p:txBody>
      </p:sp>
      <p:sp>
        <p:nvSpPr>
          <p:cNvPr id="10" name="Shape 7"/>
          <p:cNvSpPr/>
          <p:nvPr/>
        </p:nvSpPr>
        <p:spPr>
          <a:xfrm>
            <a:off x="7407473" y="3874889"/>
            <a:ext cx="415171" cy="415171"/>
          </a:xfrm>
          <a:prstGeom prst="roundRect">
            <a:avLst>
              <a:gd name="adj" fmla="val 20001"/>
            </a:avLst>
          </a:prstGeom>
          <a:solidFill>
            <a:srgbClr val="D6F5EE"/>
          </a:solidFill>
          <a:ln w="7620">
            <a:solidFill>
              <a:srgbClr val="BCDBD4"/>
            </a:solidFill>
            <a:prstDash val="solid"/>
          </a:ln>
        </p:spPr>
      </p:sp>
      <p:sp>
        <p:nvSpPr>
          <p:cNvPr id="11" name="Text 8"/>
          <p:cNvSpPr/>
          <p:nvPr/>
        </p:nvSpPr>
        <p:spPr>
          <a:xfrm>
            <a:off x="7499509" y="3944064"/>
            <a:ext cx="231100" cy="276820"/>
          </a:xfrm>
          <a:prstGeom prst="rect">
            <a:avLst/>
          </a:prstGeom>
          <a:noFill/>
          <a:ln/>
        </p:spPr>
        <p:txBody>
          <a:bodyPr wrap="none" rtlCol="0" anchor="t"/>
          <a:lstStyle/>
          <a:p>
            <a:pPr marL="0" indent="0" algn="ctr">
              <a:lnSpc>
                <a:spcPts val="2179"/>
              </a:lnSpc>
              <a:buNone/>
            </a:pPr>
            <a:r>
              <a:rPr lang="en-US" sz="2179" b="1" dirty="0">
                <a:solidFill>
                  <a:srgbClr val="333F70"/>
                </a:solidFill>
                <a:latin typeface="Unbounded" pitchFamily="34" charset="0"/>
                <a:ea typeface="Unbounded" pitchFamily="34" charset="-122"/>
                <a:cs typeface="Unbounded" pitchFamily="34" charset="-120"/>
              </a:rPr>
              <a:t>2</a:t>
            </a:r>
            <a:endParaRPr lang="en-US" sz="2179" dirty="0"/>
          </a:p>
        </p:txBody>
      </p:sp>
      <p:sp>
        <p:nvSpPr>
          <p:cNvPr id="12" name="Text 9"/>
          <p:cNvSpPr/>
          <p:nvPr/>
        </p:nvSpPr>
        <p:spPr>
          <a:xfrm>
            <a:off x="8007072" y="3874889"/>
            <a:ext cx="2952393" cy="288250"/>
          </a:xfrm>
          <a:prstGeom prst="rect">
            <a:avLst/>
          </a:prstGeom>
          <a:noFill/>
          <a:ln/>
        </p:spPr>
        <p:txBody>
          <a:bodyPr wrap="none" rtlCol="0" anchor="t"/>
          <a:lstStyle/>
          <a:p>
            <a:pPr marL="0" indent="0">
              <a:lnSpc>
                <a:spcPts val="2270"/>
              </a:lnSpc>
              <a:buNone/>
            </a:pPr>
            <a:r>
              <a:rPr lang="en-US" sz="1816" b="1" dirty="0">
                <a:solidFill>
                  <a:srgbClr val="333F70"/>
                </a:solidFill>
                <a:latin typeface="Unbounded" pitchFamily="34" charset="0"/>
                <a:ea typeface="Unbounded" pitchFamily="34" charset="-122"/>
                <a:cs typeface="Unbounded" pitchFamily="34" charset="-120"/>
              </a:rPr>
              <a:t>Componențe majore</a:t>
            </a:r>
            <a:endParaRPr lang="en-US" sz="1816" dirty="0"/>
          </a:p>
        </p:txBody>
      </p:sp>
      <p:sp>
        <p:nvSpPr>
          <p:cNvPr id="13" name="Text 10"/>
          <p:cNvSpPr/>
          <p:nvPr/>
        </p:nvSpPr>
        <p:spPr>
          <a:xfrm>
            <a:off x="8007072" y="4273748"/>
            <a:ext cx="4348043" cy="1476375"/>
          </a:xfrm>
          <a:prstGeom prst="rect">
            <a:avLst/>
          </a:prstGeom>
          <a:noFill/>
          <a:ln/>
        </p:spPr>
        <p:txBody>
          <a:bodyPr wrap="square" rtlCol="0" anchor="t"/>
          <a:lstStyle/>
          <a:p>
            <a:pPr marL="0" indent="0">
              <a:lnSpc>
                <a:spcPts val="2325"/>
              </a:lnSpc>
              <a:buNone/>
            </a:pPr>
            <a:r>
              <a:rPr lang="en-US" sz="1453" dirty="0">
                <a:solidFill>
                  <a:srgbClr val="333F70"/>
                </a:solidFill>
                <a:latin typeface="Open Sans" pitchFamily="34" charset="0"/>
                <a:ea typeface="Open Sans" pitchFamily="34" charset="-122"/>
                <a:cs typeface="Open Sans" pitchFamily="34" charset="-120"/>
              </a:rPr>
              <a:t>Principalele componente ale sistemului respirator includ: căile respiratorii superioare (nas, gură, faringe, laringe), căile respiratorii inferioare (trahee, bronhii, bronhiole, alveole pulmonare) și plămânii.</a:t>
            </a:r>
            <a:endParaRPr lang="en-US" sz="1453" dirty="0"/>
          </a:p>
        </p:txBody>
      </p:sp>
      <p:sp>
        <p:nvSpPr>
          <p:cNvPr id="14" name="Shape 11"/>
          <p:cNvSpPr/>
          <p:nvPr/>
        </p:nvSpPr>
        <p:spPr>
          <a:xfrm>
            <a:off x="2275403" y="6142077"/>
            <a:ext cx="415171" cy="415171"/>
          </a:xfrm>
          <a:prstGeom prst="roundRect">
            <a:avLst>
              <a:gd name="adj" fmla="val 20001"/>
            </a:avLst>
          </a:prstGeom>
          <a:solidFill>
            <a:srgbClr val="D6F5EE"/>
          </a:solidFill>
          <a:ln w="7620">
            <a:solidFill>
              <a:srgbClr val="BCDBD4"/>
            </a:solidFill>
            <a:prstDash val="solid"/>
          </a:ln>
        </p:spPr>
      </p:sp>
      <p:sp>
        <p:nvSpPr>
          <p:cNvPr id="15" name="Text 12"/>
          <p:cNvSpPr/>
          <p:nvPr/>
        </p:nvSpPr>
        <p:spPr>
          <a:xfrm>
            <a:off x="2366843" y="6211253"/>
            <a:ext cx="232172" cy="276820"/>
          </a:xfrm>
          <a:prstGeom prst="rect">
            <a:avLst/>
          </a:prstGeom>
          <a:noFill/>
          <a:ln/>
        </p:spPr>
        <p:txBody>
          <a:bodyPr wrap="none" rtlCol="0" anchor="t"/>
          <a:lstStyle/>
          <a:p>
            <a:pPr marL="0" indent="0" algn="ctr">
              <a:lnSpc>
                <a:spcPts val="2179"/>
              </a:lnSpc>
              <a:buNone/>
            </a:pPr>
            <a:r>
              <a:rPr lang="en-US" sz="2179" b="1" dirty="0">
                <a:solidFill>
                  <a:srgbClr val="333F70"/>
                </a:solidFill>
                <a:latin typeface="Unbounded" pitchFamily="34" charset="0"/>
                <a:ea typeface="Unbounded" pitchFamily="34" charset="-122"/>
                <a:cs typeface="Unbounded" pitchFamily="34" charset="-120"/>
              </a:rPr>
              <a:t>3</a:t>
            </a:r>
            <a:endParaRPr lang="en-US" sz="2179" dirty="0"/>
          </a:p>
        </p:txBody>
      </p:sp>
      <p:sp>
        <p:nvSpPr>
          <p:cNvPr id="16" name="Text 13"/>
          <p:cNvSpPr/>
          <p:nvPr/>
        </p:nvSpPr>
        <p:spPr>
          <a:xfrm>
            <a:off x="2875002" y="6142077"/>
            <a:ext cx="3327916" cy="288250"/>
          </a:xfrm>
          <a:prstGeom prst="rect">
            <a:avLst/>
          </a:prstGeom>
          <a:noFill/>
          <a:ln/>
        </p:spPr>
        <p:txBody>
          <a:bodyPr wrap="none" rtlCol="0" anchor="t"/>
          <a:lstStyle/>
          <a:p>
            <a:pPr marL="0" indent="0">
              <a:lnSpc>
                <a:spcPts val="2270"/>
              </a:lnSpc>
              <a:buNone/>
            </a:pPr>
            <a:r>
              <a:rPr lang="en-US" sz="1816" b="1" dirty="0">
                <a:solidFill>
                  <a:srgbClr val="333F70"/>
                </a:solidFill>
                <a:latin typeface="Unbounded" pitchFamily="34" charset="0"/>
                <a:ea typeface="Unbounded" pitchFamily="34" charset="-122"/>
                <a:cs typeface="Unbounded" pitchFamily="34" charset="-120"/>
              </a:rPr>
              <a:t>Mecanismul respirației</a:t>
            </a:r>
            <a:endParaRPr lang="en-US" sz="1816" dirty="0"/>
          </a:p>
        </p:txBody>
      </p:sp>
      <p:sp>
        <p:nvSpPr>
          <p:cNvPr id="17" name="Text 14"/>
          <p:cNvSpPr/>
          <p:nvPr/>
        </p:nvSpPr>
        <p:spPr>
          <a:xfrm>
            <a:off x="2875002" y="6540937"/>
            <a:ext cx="4348043" cy="885825"/>
          </a:xfrm>
          <a:prstGeom prst="rect">
            <a:avLst/>
          </a:prstGeom>
          <a:noFill/>
          <a:ln/>
        </p:spPr>
        <p:txBody>
          <a:bodyPr wrap="square" rtlCol="0" anchor="t"/>
          <a:lstStyle/>
          <a:p>
            <a:pPr marL="0" indent="0">
              <a:lnSpc>
                <a:spcPts val="2325"/>
              </a:lnSpc>
              <a:buNone/>
            </a:pPr>
            <a:r>
              <a:rPr lang="en-US" sz="1453" dirty="0">
                <a:solidFill>
                  <a:srgbClr val="333F70"/>
                </a:solidFill>
                <a:latin typeface="Open Sans" pitchFamily="34" charset="0"/>
                <a:ea typeface="Open Sans" pitchFamily="34" charset="-122"/>
                <a:cs typeface="Open Sans" pitchFamily="34" charset="-120"/>
              </a:rPr>
              <a:t>Respirația se realizează prin contracția și relaxarea mușchilor intercostali și a diafragmului, care determină inhalarea și exhalarea ritmică a aerului.</a:t>
            </a:r>
            <a:endParaRPr lang="en-US" sz="1453" dirty="0"/>
          </a:p>
        </p:txBody>
      </p:sp>
      <p:sp>
        <p:nvSpPr>
          <p:cNvPr id="18" name="Shape 15"/>
          <p:cNvSpPr/>
          <p:nvPr/>
        </p:nvSpPr>
        <p:spPr>
          <a:xfrm>
            <a:off x="7407473" y="6142077"/>
            <a:ext cx="415171" cy="415171"/>
          </a:xfrm>
          <a:prstGeom prst="roundRect">
            <a:avLst>
              <a:gd name="adj" fmla="val 20001"/>
            </a:avLst>
          </a:prstGeom>
          <a:solidFill>
            <a:srgbClr val="D6F5EE"/>
          </a:solidFill>
          <a:ln w="7620">
            <a:solidFill>
              <a:srgbClr val="BCDBD4"/>
            </a:solidFill>
            <a:prstDash val="solid"/>
          </a:ln>
        </p:spPr>
      </p:sp>
      <p:sp>
        <p:nvSpPr>
          <p:cNvPr id="19" name="Text 16"/>
          <p:cNvSpPr/>
          <p:nvPr/>
        </p:nvSpPr>
        <p:spPr>
          <a:xfrm>
            <a:off x="7495937" y="6211253"/>
            <a:ext cx="238244" cy="276820"/>
          </a:xfrm>
          <a:prstGeom prst="rect">
            <a:avLst/>
          </a:prstGeom>
          <a:noFill/>
          <a:ln/>
        </p:spPr>
        <p:txBody>
          <a:bodyPr wrap="none" rtlCol="0" anchor="t"/>
          <a:lstStyle/>
          <a:p>
            <a:pPr marL="0" indent="0" algn="ctr">
              <a:lnSpc>
                <a:spcPts val="2179"/>
              </a:lnSpc>
              <a:buNone/>
            </a:pPr>
            <a:r>
              <a:rPr lang="en-US" sz="2179" b="1" dirty="0">
                <a:solidFill>
                  <a:srgbClr val="333F70"/>
                </a:solidFill>
                <a:latin typeface="Unbounded" pitchFamily="34" charset="0"/>
                <a:ea typeface="Unbounded" pitchFamily="34" charset="-122"/>
                <a:cs typeface="Unbounded" pitchFamily="34" charset="-120"/>
              </a:rPr>
              <a:t>4</a:t>
            </a:r>
            <a:endParaRPr lang="en-US" sz="2179" dirty="0"/>
          </a:p>
        </p:txBody>
      </p:sp>
      <p:sp>
        <p:nvSpPr>
          <p:cNvPr id="20" name="Text 17"/>
          <p:cNvSpPr/>
          <p:nvPr/>
        </p:nvSpPr>
        <p:spPr>
          <a:xfrm>
            <a:off x="8007072" y="6142077"/>
            <a:ext cx="2306479" cy="288250"/>
          </a:xfrm>
          <a:prstGeom prst="rect">
            <a:avLst/>
          </a:prstGeom>
          <a:noFill/>
          <a:ln/>
        </p:spPr>
        <p:txBody>
          <a:bodyPr wrap="none" rtlCol="0" anchor="t"/>
          <a:lstStyle/>
          <a:p>
            <a:pPr marL="0" indent="0">
              <a:lnSpc>
                <a:spcPts val="2270"/>
              </a:lnSpc>
              <a:buNone/>
            </a:pPr>
            <a:r>
              <a:rPr lang="en-US" sz="1816" b="1" dirty="0">
                <a:solidFill>
                  <a:srgbClr val="333F70"/>
                </a:solidFill>
                <a:latin typeface="Unbounded" pitchFamily="34" charset="0"/>
                <a:ea typeface="Unbounded" pitchFamily="34" charset="-122"/>
                <a:cs typeface="Unbounded" pitchFamily="34" charset="-120"/>
              </a:rPr>
              <a:t>Importanța</a:t>
            </a:r>
            <a:endParaRPr lang="en-US" sz="1816" dirty="0"/>
          </a:p>
        </p:txBody>
      </p:sp>
      <p:sp>
        <p:nvSpPr>
          <p:cNvPr id="21" name="Text 18"/>
          <p:cNvSpPr/>
          <p:nvPr/>
        </p:nvSpPr>
        <p:spPr>
          <a:xfrm>
            <a:off x="8007072" y="6540937"/>
            <a:ext cx="4348043" cy="1181100"/>
          </a:xfrm>
          <a:prstGeom prst="rect">
            <a:avLst/>
          </a:prstGeom>
          <a:noFill/>
          <a:ln/>
        </p:spPr>
        <p:txBody>
          <a:bodyPr wrap="square" rtlCol="0" anchor="t"/>
          <a:lstStyle/>
          <a:p>
            <a:pPr marL="0" indent="0">
              <a:lnSpc>
                <a:spcPts val="2325"/>
              </a:lnSpc>
              <a:buNone/>
            </a:pPr>
            <a:r>
              <a:rPr lang="en-US" sz="1453" dirty="0">
                <a:solidFill>
                  <a:srgbClr val="333F70"/>
                </a:solidFill>
                <a:latin typeface="Open Sans" pitchFamily="34" charset="0"/>
                <a:ea typeface="Open Sans" pitchFamily="34" charset="-122"/>
                <a:cs typeface="Open Sans" pitchFamily="34" charset="-120"/>
              </a:rPr>
              <a:t>Sistemul respirator este esențial pentru menținerea vieții, furnizând oxigenul necesar pentru celule și eliminând dioxidul de carbon, un produs rezidual toxic.</a:t>
            </a:r>
            <a:endParaRPr lang="en-US" sz="1453"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6" name="Text 2"/>
          <p:cNvSpPr/>
          <p:nvPr/>
        </p:nvSpPr>
        <p:spPr>
          <a:xfrm>
            <a:off x="6091238" y="881182"/>
            <a:ext cx="4700230" cy="540068"/>
          </a:xfrm>
          <a:prstGeom prst="rect">
            <a:avLst/>
          </a:prstGeom>
          <a:noFill/>
          <a:ln/>
        </p:spPr>
        <p:txBody>
          <a:bodyPr wrap="none" rtlCol="0" anchor="t"/>
          <a:lstStyle/>
          <a:p>
            <a:pPr marL="0" indent="0">
              <a:lnSpc>
                <a:spcPts val="4253"/>
              </a:lnSpc>
              <a:buNone/>
            </a:pPr>
            <a:r>
              <a:rPr lang="en-US" sz="3402" b="1" dirty="0">
                <a:solidFill>
                  <a:srgbClr val="333F70"/>
                </a:solidFill>
                <a:latin typeface="Unbounded" pitchFamily="34" charset="0"/>
                <a:ea typeface="Unbounded" pitchFamily="34" charset="-122"/>
                <a:cs typeface="Unbounded" pitchFamily="34" charset="-120"/>
              </a:rPr>
              <a:t>Sistemul digestiv</a:t>
            </a:r>
            <a:endParaRPr lang="en-US" sz="3402" dirty="0"/>
          </a:p>
        </p:txBody>
      </p:sp>
      <p:sp>
        <p:nvSpPr>
          <p:cNvPr id="7" name="Shape 3"/>
          <p:cNvSpPr/>
          <p:nvPr/>
        </p:nvSpPr>
        <p:spPr>
          <a:xfrm>
            <a:off x="6091238" y="1680448"/>
            <a:ext cx="7934325" cy="1287423"/>
          </a:xfrm>
          <a:prstGeom prst="roundRect">
            <a:avLst>
              <a:gd name="adj" fmla="val 6041"/>
            </a:avLst>
          </a:prstGeom>
          <a:solidFill>
            <a:srgbClr val="D6F5EE"/>
          </a:solidFill>
          <a:ln w="7620">
            <a:solidFill>
              <a:srgbClr val="BCDBD4"/>
            </a:solidFill>
            <a:prstDash val="solid"/>
          </a:ln>
        </p:spPr>
      </p:sp>
      <p:sp>
        <p:nvSpPr>
          <p:cNvPr id="8" name="Text 4"/>
          <p:cNvSpPr/>
          <p:nvPr/>
        </p:nvSpPr>
        <p:spPr>
          <a:xfrm>
            <a:off x="6271617" y="1860828"/>
            <a:ext cx="2160270"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Rolul digestiei</a:t>
            </a:r>
            <a:endParaRPr lang="en-US" sz="1701" dirty="0"/>
          </a:p>
        </p:txBody>
      </p:sp>
      <p:sp>
        <p:nvSpPr>
          <p:cNvPr id="9" name="Text 5"/>
          <p:cNvSpPr/>
          <p:nvPr/>
        </p:nvSpPr>
        <p:spPr>
          <a:xfrm>
            <a:off x="6271617" y="2234327"/>
            <a:ext cx="7573566" cy="553164"/>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Sistemul digestiv este responsabil pentru preluarea, procesarea și absorbția nutrienților din alimente, asigurând aportul de energie și de substanțe vitale pentru organism.</a:t>
            </a:r>
            <a:endParaRPr lang="en-US" sz="1361" dirty="0"/>
          </a:p>
        </p:txBody>
      </p:sp>
      <p:sp>
        <p:nvSpPr>
          <p:cNvPr id="10" name="Shape 6"/>
          <p:cNvSpPr/>
          <p:nvPr/>
        </p:nvSpPr>
        <p:spPr>
          <a:xfrm>
            <a:off x="6091238" y="3140631"/>
            <a:ext cx="7934325" cy="1287423"/>
          </a:xfrm>
          <a:prstGeom prst="roundRect">
            <a:avLst>
              <a:gd name="adj" fmla="val 6041"/>
            </a:avLst>
          </a:prstGeom>
          <a:solidFill>
            <a:srgbClr val="D6F5EE"/>
          </a:solidFill>
          <a:ln w="7620">
            <a:solidFill>
              <a:srgbClr val="BCDBD4"/>
            </a:solidFill>
            <a:prstDash val="solid"/>
          </a:ln>
        </p:spPr>
      </p:sp>
      <p:sp>
        <p:nvSpPr>
          <p:cNvPr id="11" name="Text 7"/>
          <p:cNvSpPr/>
          <p:nvPr/>
        </p:nvSpPr>
        <p:spPr>
          <a:xfrm>
            <a:off x="6271617" y="3321010"/>
            <a:ext cx="3161824"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Componențe principale</a:t>
            </a:r>
            <a:endParaRPr lang="en-US" sz="1701" dirty="0"/>
          </a:p>
        </p:txBody>
      </p:sp>
      <p:sp>
        <p:nvSpPr>
          <p:cNvPr id="12" name="Text 8"/>
          <p:cNvSpPr/>
          <p:nvPr/>
        </p:nvSpPr>
        <p:spPr>
          <a:xfrm>
            <a:off x="6271617" y="3694509"/>
            <a:ext cx="7573566" cy="553164"/>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Printre organele majore ale sistemului digestiv se numără: gura, esofagul, stomacul, intestinul subțire, intestinul gros, ficatul, pancreasul și vezica biliară.</a:t>
            </a:r>
            <a:endParaRPr lang="en-US" sz="1361" dirty="0"/>
          </a:p>
        </p:txBody>
      </p:sp>
      <p:sp>
        <p:nvSpPr>
          <p:cNvPr id="13" name="Shape 9"/>
          <p:cNvSpPr/>
          <p:nvPr/>
        </p:nvSpPr>
        <p:spPr>
          <a:xfrm>
            <a:off x="6091238" y="4600813"/>
            <a:ext cx="7934325" cy="1287423"/>
          </a:xfrm>
          <a:prstGeom prst="roundRect">
            <a:avLst>
              <a:gd name="adj" fmla="val 6041"/>
            </a:avLst>
          </a:prstGeom>
          <a:solidFill>
            <a:srgbClr val="D6F5EE"/>
          </a:solidFill>
          <a:ln w="7620">
            <a:solidFill>
              <a:srgbClr val="BCDBD4"/>
            </a:solidFill>
            <a:prstDash val="solid"/>
          </a:ln>
        </p:spPr>
      </p:sp>
      <p:sp>
        <p:nvSpPr>
          <p:cNvPr id="14" name="Text 10"/>
          <p:cNvSpPr/>
          <p:nvPr/>
        </p:nvSpPr>
        <p:spPr>
          <a:xfrm>
            <a:off x="6271617" y="4781193"/>
            <a:ext cx="2883575"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Mecanismul digestiei</a:t>
            </a:r>
            <a:endParaRPr lang="en-US" sz="1701" dirty="0"/>
          </a:p>
        </p:txBody>
      </p:sp>
      <p:sp>
        <p:nvSpPr>
          <p:cNvPr id="15" name="Text 11"/>
          <p:cNvSpPr/>
          <p:nvPr/>
        </p:nvSpPr>
        <p:spPr>
          <a:xfrm>
            <a:off x="6271617" y="5154692"/>
            <a:ext cx="7573566" cy="553164"/>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Digestia implică o serie de procese mecanice și enzimatice care transformă alimentele în nutrienți absorbabili, precum glucide, proteine, lipide, vitamine și minerale.</a:t>
            </a:r>
            <a:endParaRPr lang="en-US" sz="1361" dirty="0"/>
          </a:p>
        </p:txBody>
      </p:sp>
      <p:sp>
        <p:nvSpPr>
          <p:cNvPr id="16" name="Shape 12"/>
          <p:cNvSpPr/>
          <p:nvPr/>
        </p:nvSpPr>
        <p:spPr>
          <a:xfrm>
            <a:off x="6091238" y="6060996"/>
            <a:ext cx="7934325" cy="1287423"/>
          </a:xfrm>
          <a:prstGeom prst="roundRect">
            <a:avLst>
              <a:gd name="adj" fmla="val 6041"/>
            </a:avLst>
          </a:prstGeom>
          <a:solidFill>
            <a:srgbClr val="D6F5EE"/>
          </a:solidFill>
          <a:ln w="7620">
            <a:solidFill>
              <a:srgbClr val="BCDBD4"/>
            </a:solidFill>
            <a:prstDash val="solid"/>
          </a:ln>
        </p:spPr>
      </p:sp>
      <p:sp>
        <p:nvSpPr>
          <p:cNvPr id="17" name="Text 13"/>
          <p:cNvSpPr/>
          <p:nvPr/>
        </p:nvSpPr>
        <p:spPr>
          <a:xfrm>
            <a:off x="6271617" y="6241375"/>
            <a:ext cx="2716173"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Importanța nutriției</a:t>
            </a:r>
            <a:endParaRPr lang="en-US" sz="1701" dirty="0"/>
          </a:p>
        </p:txBody>
      </p:sp>
      <p:sp>
        <p:nvSpPr>
          <p:cNvPr id="18" name="Text 14"/>
          <p:cNvSpPr/>
          <p:nvPr/>
        </p:nvSpPr>
        <p:spPr>
          <a:xfrm>
            <a:off x="6271617" y="6614874"/>
            <a:ext cx="7573566" cy="553164"/>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O dietă sănătoasă și echilibrată, în combinație cu un sistem digestiv funcțional, sunt esențiale pentru asigurarea aportului adecvat de nutrienți și menținerea sănătății generale.</a:t>
            </a:r>
            <a:endParaRPr lang="en-US" sz="1361" dirty="0"/>
          </a:p>
        </p:txBody>
      </p:sp>
      <p:pic>
        <p:nvPicPr>
          <p:cNvPr id="21" name="Рисунок 20">
            <a:extLst>
              <a:ext uri="{FF2B5EF4-FFF2-40B4-BE49-F238E27FC236}">
                <a16:creationId xmlns:a16="http://schemas.microsoft.com/office/drawing/2014/main" id="{804062E0-0DE4-12FC-9420-0A20F1610901}"/>
              </a:ext>
            </a:extLst>
          </p:cNvPr>
          <p:cNvPicPr>
            <a:picLocks noChangeAspect="1"/>
          </p:cNvPicPr>
          <p:nvPr/>
        </p:nvPicPr>
        <p:blipFill>
          <a:blip r:embed="rId4"/>
          <a:stretch>
            <a:fillRect/>
          </a:stretch>
        </p:blipFill>
        <p:spPr>
          <a:xfrm>
            <a:off x="-40864" y="1604605"/>
            <a:ext cx="5568128" cy="417980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864037" y="1417558"/>
            <a:ext cx="6172200" cy="771525"/>
          </a:xfrm>
          <a:prstGeom prst="rect">
            <a:avLst/>
          </a:prstGeom>
          <a:noFill/>
          <a:ln/>
        </p:spPr>
        <p:txBody>
          <a:bodyPr wrap="none" rtlCol="0" anchor="t"/>
          <a:lstStyle/>
          <a:p>
            <a:pPr marL="0" indent="0">
              <a:lnSpc>
                <a:spcPts val="6075"/>
              </a:lnSpc>
              <a:buNone/>
            </a:pPr>
            <a:r>
              <a:rPr lang="en-US" sz="4860" b="1" dirty="0">
                <a:solidFill>
                  <a:srgbClr val="333F70"/>
                </a:solidFill>
                <a:latin typeface="Unbounded" pitchFamily="34" charset="0"/>
                <a:ea typeface="Unbounded" pitchFamily="34" charset="-122"/>
                <a:cs typeface="Unbounded" pitchFamily="34" charset="-120"/>
              </a:rPr>
              <a:t>Sistemul urinar</a:t>
            </a:r>
            <a:endParaRPr lang="en-US" sz="4860" dirty="0"/>
          </a:p>
        </p:txBody>
      </p:sp>
      <p:sp>
        <p:nvSpPr>
          <p:cNvPr id="5" name="Text 3"/>
          <p:cNvSpPr/>
          <p:nvPr/>
        </p:nvSpPr>
        <p:spPr>
          <a:xfrm>
            <a:off x="864037" y="2806184"/>
            <a:ext cx="3086100" cy="385763"/>
          </a:xfrm>
          <a:prstGeom prst="rect">
            <a:avLst/>
          </a:prstGeom>
          <a:noFill/>
          <a:ln/>
        </p:spPr>
        <p:txBody>
          <a:bodyPr wrap="none" rtlCol="0" anchor="t"/>
          <a:lstStyle/>
          <a:p>
            <a:pPr marL="0" indent="0">
              <a:lnSpc>
                <a:spcPts val="3038"/>
              </a:lnSpc>
              <a:buNone/>
            </a:pPr>
            <a:r>
              <a:rPr lang="en-US" sz="2430" b="1" dirty="0">
                <a:solidFill>
                  <a:srgbClr val="333F70"/>
                </a:solidFill>
                <a:latin typeface="Unbounded" pitchFamily="34" charset="0"/>
                <a:ea typeface="Unbounded" pitchFamily="34" charset="-122"/>
                <a:cs typeface="Unbounded" pitchFamily="34" charset="-120"/>
              </a:rPr>
              <a:t>Componențe</a:t>
            </a:r>
            <a:endParaRPr lang="en-US" sz="2430" dirty="0"/>
          </a:p>
        </p:txBody>
      </p:sp>
      <p:sp>
        <p:nvSpPr>
          <p:cNvPr id="6" name="Text 4"/>
          <p:cNvSpPr/>
          <p:nvPr/>
        </p:nvSpPr>
        <p:spPr>
          <a:xfrm>
            <a:off x="864037" y="3438763"/>
            <a:ext cx="3898821" cy="2370296"/>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Sistemul urinar include rinichii, ureterii, vezica urinară și uretra. Acesta are rolul de a filtra sângele, de a elimina deșeurile și de a menține echilibrul de fluide și electroliți în organism.</a:t>
            </a:r>
            <a:endParaRPr lang="en-US" sz="1944" dirty="0"/>
          </a:p>
        </p:txBody>
      </p:sp>
      <p:sp>
        <p:nvSpPr>
          <p:cNvPr id="7" name="Text 5"/>
          <p:cNvSpPr/>
          <p:nvPr/>
        </p:nvSpPr>
        <p:spPr>
          <a:xfrm>
            <a:off x="5372695" y="2806184"/>
            <a:ext cx="3429000" cy="385763"/>
          </a:xfrm>
          <a:prstGeom prst="rect">
            <a:avLst/>
          </a:prstGeom>
          <a:noFill/>
          <a:ln/>
        </p:spPr>
        <p:txBody>
          <a:bodyPr wrap="none" rtlCol="0" anchor="t"/>
          <a:lstStyle/>
          <a:p>
            <a:pPr marL="0" indent="0">
              <a:lnSpc>
                <a:spcPts val="3038"/>
              </a:lnSpc>
              <a:buNone/>
            </a:pPr>
            <a:r>
              <a:rPr lang="en-US" sz="2430" b="1" dirty="0">
                <a:solidFill>
                  <a:srgbClr val="333F70"/>
                </a:solidFill>
                <a:latin typeface="Unbounded" pitchFamily="34" charset="0"/>
                <a:ea typeface="Unbounded" pitchFamily="34" charset="-122"/>
                <a:cs typeface="Unbounded" pitchFamily="34" charset="-120"/>
              </a:rPr>
              <a:t>Funcțiile rinichilor</a:t>
            </a:r>
            <a:endParaRPr lang="en-US" sz="2430" dirty="0"/>
          </a:p>
        </p:txBody>
      </p:sp>
      <p:sp>
        <p:nvSpPr>
          <p:cNvPr id="8" name="Text 6"/>
          <p:cNvSpPr/>
          <p:nvPr/>
        </p:nvSpPr>
        <p:spPr>
          <a:xfrm>
            <a:off x="5372695" y="3438763"/>
            <a:ext cx="3898821" cy="2765346"/>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Rinichii sunt organe esențiale care filtrează sângele, reabsorbind apa și nutrienții utili și eliminând subprodusele metabolice sub formă de urină. Aceștia joacă un rol important în menținerea homeostaziei.</a:t>
            </a:r>
            <a:endParaRPr lang="en-US" sz="1944" dirty="0"/>
          </a:p>
        </p:txBody>
      </p:sp>
      <p:sp>
        <p:nvSpPr>
          <p:cNvPr id="9" name="Text 7"/>
          <p:cNvSpPr/>
          <p:nvPr/>
        </p:nvSpPr>
        <p:spPr>
          <a:xfrm>
            <a:off x="9881354" y="2806184"/>
            <a:ext cx="3898821" cy="771525"/>
          </a:xfrm>
          <a:prstGeom prst="rect">
            <a:avLst/>
          </a:prstGeom>
          <a:noFill/>
          <a:ln/>
        </p:spPr>
        <p:txBody>
          <a:bodyPr wrap="square" rtlCol="0" anchor="t"/>
          <a:lstStyle/>
          <a:p>
            <a:pPr marL="0" indent="0">
              <a:lnSpc>
                <a:spcPts val="3038"/>
              </a:lnSpc>
              <a:buNone/>
            </a:pPr>
            <a:r>
              <a:rPr lang="en-US" sz="2430" b="1" dirty="0">
                <a:solidFill>
                  <a:srgbClr val="333F70"/>
                </a:solidFill>
                <a:latin typeface="Unbounded" pitchFamily="34" charset="0"/>
                <a:ea typeface="Unbounded" pitchFamily="34" charset="-122"/>
                <a:cs typeface="Unbounded" pitchFamily="34" charset="-120"/>
              </a:rPr>
              <a:t>Importanța sistemului urinar</a:t>
            </a:r>
            <a:endParaRPr lang="en-US" sz="2430" dirty="0"/>
          </a:p>
        </p:txBody>
      </p:sp>
      <p:sp>
        <p:nvSpPr>
          <p:cNvPr id="10" name="Text 8"/>
          <p:cNvSpPr/>
          <p:nvPr/>
        </p:nvSpPr>
        <p:spPr>
          <a:xfrm>
            <a:off x="9881354" y="3824526"/>
            <a:ext cx="3898821" cy="2765346"/>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Sistemul urinar este crucial pentru a menține sănătatea și echilibrul intern al organismului, eliminând toxinele și excesul de fluide, precum și pentru a regla presiunea sanguină și producția de globule roșii.</a:t>
            </a:r>
            <a:endParaRPr lang="en-US" sz="1944"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399746" y="954762"/>
            <a:ext cx="4974788" cy="6319957"/>
          </a:xfrm>
          <a:prstGeom prst="rect">
            <a:avLst/>
          </a:prstGeom>
        </p:spPr>
      </p:pic>
      <p:sp>
        <p:nvSpPr>
          <p:cNvPr id="6" name="Text 2"/>
          <p:cNvSpPr/>
          <p:nvPr/>
        </p:nvSpPr>
        <p:spPr>
          <a:xfrm>
            <a:off x="716161" y="890826"/>
            <a:ext cx="5170765" cy="639485"/>
          </a:xfrm>
          <a:prstGeom prst="rect">
            <a:avLst/>
          </a:prstGeom>
          <a:noFill/>
          <a:ln/>
        </p:spPr>
        <p:txBody>
          <a:bodyPr wrap="none" rtlCol="0" anchor="t"/>
          <a:lstStyle/>
          <a:p>
            <a:pPr marL="0" indent="0">
              <a:lnSpc>
                <a:spcPts val="5035"/>
              </a:lnSpc>
              <a:buNone/>
            </a:pPr>
            <a:r>
              <a:rPr lang="en-US" sz="4028" b="1" dirty="0">
                <a:solidFill>
                  <a:srgbClr val="333F70"/>
                </a:solidFill>
                <a:latin typeface="Unbounded" pitchFamily="34" charset="0"/>
                <a:ea typeface="Unbounded" pitchFamily="34" charset="-122"/>
                <a:cs typeface="Unbounded" pitchFamily="34" charset="-120"/>
              </a:rPr>
              <a:t>Sistemul nervos</a:t>
            </a:r>
            <a:endParaRPr lang="en-US" sz="4028" dirty="0"/>
          </a:p>
        </p:txBody>
      </p:sp>
      <p:pic>
        <p:nvPicPr>
          <p:cNvPr id="7" name="Image 2" descr="preencoded.png"/>
          <p:cNvPicPr>
            <a:picLocks noChangeAspect="1"/>
          </p:cNvPicPr>
          <p:nvPr/>
        </p:nvPicPr>
        <p:blipFill>
          <a:blip r:embed="rId5"/>
          <a:stretch>
            <a:fillRect/>
          </a:stretch>
        </p:blipFill>
        <p:spPr>
          <a:xfrm>
            <a:off x="716161" y="1837253"/>
            <a:ext cx="1023104" cy="1833801"/>
          </a:xfrm>
          <a:prstGeom prst="rect">
            <a:avLst/>
          </a:prstGeom>
        </p:spPr>
      </p:pic>
      <p:sp>
        <p:nvSpPr>
          <p:cNvPr id="8" name="Text 3"/>
          <p:cNvSpPr/>
          <p:nvPr/>
        </p:nvSpPr>
        <p:spPr>
          <a:xfrm>
            <a:off x="2046208" y="2041803"/>
            <a:ext cx="2557820" cy="319683"/>
          </a:xfrm>
          <a:prstGeom prst="rect">
            <a:avLst/>
          </a:prstGeom>
          <a:noFill/>
          <a:ln/>
        </p:spPr>
        <p:txBody>
          <a:bodyPr wrap="none" rtlCol="0" anchor="t"/>
          <a:lstStyle/>
          <a:p>
            <a:pPr marL="0" indent="0" algn="l">
              <a:lnSpc>
                <a:spcPts val="2518"/>
              </a:lnSpc>
              <a:buNone/>
            </a:pPr>
            <a:r>
              <a:rPr lang="en-US" sz="2014" b="1" dirty="0">
                <a:solidFill>
                  <a:srgbClr val="333F70"/>
                </a:solidFill>
                <a:latin typeface="Unbounded" pitchFamily="34" charset="0"/>
                <a:ea typeface="Unbounded" pitchFamily="34" charset="-122"/>
                <a:cs typeface="Unbounded" pitchFamily="34" charset="-120"/>
              </a:rPr>
              <a:t>Structură</a:t>
            </a:r>
            <a:endParaRPr lang="en-US" sz="2014" dirty="0"/>
          </a:p>
        </p:txBody>
      </p:sp>
      <p:sp>
        <p:nvSpPr>
          <p:cNvPr id="9" name="Text 4"/>
          <p:cNvSpPr/>
          <p:nvPr/>
        </p:nvSpPr>
        <p:spPr>
          <a:xfrm>
            <a:off x="2046208" y="2484239"/>
            <a:ext cx="6381631" cy="982266"/>
          </a:xfrm>
          <a:prstGeom prst="rect">
            <a:avLst/>
          </a:prstGeom>
          <a:noFill/>
          <a:ln/>
        </p:spPr>
        <p:txBody>
          <a:bodyPr wrap="square" rtlCol="0" anchor="t"/>
          <a:lstStyle/>
          <a:p>
            <a:pPr marL="0" indent="0" algn="l">
              <a:lnSpc>
                <a:spcPts val="2578"/>
              </a:lnSpc>
              <a:buNone/>
            </a:pPr>
            <a:r>
              <a:rPr lang="en-US" sz="1611" dirty="0">
                <a:solidFill>
                  <a:srgbClr val="333F70"/>
                </a:solidFill>
                <a:latin typeface="Open Sans" pitchFamily="34" charset="0"/>
                <a:ea typeface="Open Sans" pitchFamily="34" charset="-122"/>
                <a:cs typeface="Open Sans" pitchFamily="34" charset="-120"/>
              </a:rPr>
              <a:t>Sistemul nervos este alcătuit din creier, măduva spinării și nervi, formând o rețea complexă de comunicare între toate părțile corpului.</a:t>
            </a:r>
            <a:endParaRPr lang="en-US" sz="1611" dirty="0"/>
          </a:p>
        </p:txBody>
      </p:sp>
      <p:pic>
        <p:nvPicPr>
          <p:cNvPr id="10" name="Image 3" descr="preencoded.png"/>
          <p:cNvPicPr>
            <a:picLocks noChangeAspect="1"/>
          </p:cNvPicPr>
          <p:nvPr/>
        </p:nvPicPr>
        <p:blipFill>
          <a:blip r:embed="rId6"/>
          <a:stretch>
            <a:fillRect/>
          </a:stretch>
        </p:blipFill>
        <p:spPr>
          <a:xfrm>
            <a:off x="716161" y="3671054"/>
            <a:ext cx="1023104" cy="1833801"/>
          </a:xfrm>
          <a:prstGeom prst="rect">
            <a:avLst/>
          </a:prstGeom>
        </p:spPr>
      </p:pic>
      <p:sp>
        <p:nvSpPr>
          <p:cNvPr id="11" name="Text 5"/>
          <p:cNvSpPr/>
          <p:nvPr/>
        </p:nvSpPr>
        <p:spPr>
          <a:xfrm>
            <a:off x="2046208" y="3875603"/>
            <a:ext cx="2702838" cy="319683"/>
          </a:xfrm>
          <a:prstGeom prst="rect">
            <a:avLst/>
          </a:prstGeom>
          <a:noFill/>
          <a:ln/>
        </p:spPr>
        <p:txBody>
          <a:bodyPr wrap="none" rtlCol="0" anchor="t"/>
          <a:lstStyle/>
          <a:p>
            <a:pPr marL="0" indent="0" algn="l">
              <a:lnSpc>
                <a:spcPts val="2518"/>
              </a:lnSpc>
              <a:buNone/>
            </a:pPr>
            <a:r>
              <a:rPr lang="en-US" sz="2014" b="1" dirty="0">
                <a:solidFill>
                  <a:srgbClr val="333F70"/>
                </a:solidFill>
                <a:latin typeface="Unbounded" pitchFamily="34" charset="0"/>
                <a:ea typeface="Unbounded" pitchFamily="34" charset="-122"/>
                <a:cs typeface="Unbounded" pitchFamily="34" charset="-120"/>
              </a:rPr>
              <a:t>Funcțiile de bază</a:t>
            </a:r>
            <a:endParaRPr lang="en-US" sz="2014" dirty="0"/>
          </a:p>
        </p:txBody>
      </p:sp>
      <p:sp>
        <p:nvSpPr>
          <p:cNvPr id="12" name="Text 6"/>
          <p:cNvSpPr/>
          <p:nvPr/>
        </p:nvSpPr>
        <p:spPr>
          <a:xfrm>
            <a:off x="2046208" y="4318040"/>
            <a:ext cx="6381631" cy="982266"/>
          </a:xfrm>
          <a:prstGeom prst="rect">
            <a:avLst/>
          </a:prstGeom>
          <a:noFill/>
          <a:ln/>
        </p:spPr>
        <p:txBody>
          <a:bodyPr wrap="square" rtlCol="0" anchor="t"/>
          <a:lstStyle/>
          <a:p>
            <a:pPr marL="0" indent="0" algn="l">
              <a:lnSpc>
                <a:spcPts val="2578"/>
              </a:lnSpc>
              <a:buNone/>
            </a:pPr>
            <a:r>
              <a:rPr lang="en-US" sz="1611" dirty="0">
                <a:solidFill>
                  <a:srgbClr val="333F70"/>
                </a:solidFill>
                <a:latin typeface="Open Sans" pitchFamily="34" charset="0"/>
                <a:ea typeface="Open Sans" pitchFamily="34" charset="-122"/>
                <a:cs typeface="Open Sans" pitchFamily="34" charset="-120"/>
              </a:rPr>
              <a:t>Sistemul nervos este responsabil pentru recepționarea, integrarea și răspunsul la stimuli, asigurând controlul și coordonarea tuturor funcțiilor vitale ale organismului.</a:t>
            </a:r>
            <a:endParaRPr lang="en-US" sz="1611" dirty="0"/>
          </a:p>
        </p:txBody>
      </p:sp>
      <p:pic>
        <p:nvPicPr>
          <p:cNvPr id="13" name="Image 4" descr="preencoded.png"/>
          <p:cNvPicPr>
            <a:picLocks noChangeAspect="1"/>
          </p:cNvPicPr>
          <p:nvPr/>
        </p:nvPicPr>
        <p:blipFill>
          <a:blip r:embed="rId7"/>
          <a:stretch>
            <a:fillRect/>
          </a:stretch>
        </p:blipFill>
        <p:spPr>
          <a:xfrm>
            <a:off x="716161" y="5504855"/>
            <a:ext cx="1023104" cy="1833801"/>
          </a:xfrm>
          <a:prstGeom prst="rect">
            <a:avLst/>
          </a:prstGeom>
        </p:spPr>
      </p:pic>
      <p:sp>
        <p:nvSpPr>
          <p:cNvPr id="14" name="Text 7"/>
          <p:cNvSpPr/>
          <p:nvPr/>
        </p:nvSpPr>
        <p:spPr>
          <a:xfrm>
            <a:off x="2046208" y="5709404"/>
            <a:ext cx="2557820" cy="319683"/>
          </a:xfrm>
          <a:prstGeom prst="rect">
            <a:avLst/>
          </a:prstGeom>
          <a:noFill/>
          <a:ln/>
        </p:spPr>
        <p:txBody>
          <a:bodyPr wrap="none" rtlCol="0" anchor="t"/>
          <a:lstStyle/>
          <a:p>
            <a:pPr marL="0" indent="0" algn="l">
              <a:lnSpc>
                <a:spcPts val="2518"/>
              </a:lnSpc>
              <a:buNone/>
            </a:pPr>
            <a:r>
              <a:rPr lang="en-US" sz="2014" b="1" dirty="0">
                <a:solidFill>
                  <a:srgbClr val="333F70"/>
                </a:solidFill>
                <a:latin typeface="Unbounded" pitchFamily="34" charset="0"/>
                <a:ea typeface="Unbounded" pitchFamily="34" charset="-122"/>
                <a:cs typeface="Unbounded" pitchFamily="34" charset="-120"/>
              </a:rPr>
              <a:t>Importanța</a:t>
            </a:r>
            <a:endParaRPr lang="en-US" sz="2014" dirty="0"/>
          </a:p>
        </p:txBody>
      </p:sp>
      <p:sp>
        <p:nvSpPr>
          <p:cNvPr id="15" name="Text 8"/>
          <p:cNvSpPr/>
          <p:nvPr/>
        </p:nvSpPr>
        <p:spPr>
          <a:xfrm>
            <a:off x="2046208" y="6151840"/>
            <a:ext cx="6381631" cy="982266"/>
          </a:xfrm>
          <a:prstGeom prst="rect">
            <a:avLst/>
          </a:prstGeom>
          <a:noFill/>
          <a:ln/>
        </p:spPr>
        <p:txBody>
          <a:bodyPr wrap="square" rtlCol="0" anchor="t"/>
          <a:lstStyle/>
          <a:p>
            <a:pPr marL="0" indent="0" algn="l">
              <a:lnSpc>
                <a:spcPts val="2578"/>
              </a:lnSpc>
              <a:buNone/>
            </a:pPr>
            <a:r>
              <a:rPr lang="en-US" sz="1611" dirty="0">
                <a:solidFill>
                  <a:srgbClr val="333F70"/>
                </a:solidFill>
                <a:latin typeface="Open Sans" pitchFamily="34" charset="0"/>
                <a:ea typeface="Open Sans" pitchFamily="34" charset="-122"/>
                <a:cs typeface="Open Sans" pitchFamily="34" charset="-120"/>
              </a:rPr>
              <a:t>Sistemul nervos joacă un rol esențial în menținerea homeostaziei, percepția senzorială, mișcare, învățare, memorie, emoții și în toate aspectele vieții zilnice.</a:t>
            </a:r>
            <a:endParaRPr lang="en-US" sz="161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324017"/>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324017"/>
          </a:xfrm>
          <a:prstGeom prst="rect">
            <a:avLst/>
          </a:prstGeom>
        </p:spPr>
      </p:pic>
      <p:pic>
        <p:nvPicPr>
          <p:cNvPr id="5" name="Image 1" descr="preencoded.png"/>
          <p:cNvPicPr>
            <a:picLocks noChangeAspect="1"/>
          </p:cNvPicPr>
          <p:nvPr/>
        </p:nvPicPr>
        <p:blipFill>
          <a:blip r:embed="rId4"/>
          <a:stretch>
            <a:fillRect/>
          </a:stretch>
        </p:blipFill>
        <p:spPr>
          <a:xfrm>
            <a:off x="9359979" y="1634728"/>
            <a:ext cx="5054441" cy="5054441"/>
          </a:xfrm>
          <a:prstGeom prst="rect">
            <a:avLst/>
          </a:prstGeom>
        </p:spPr>
      </p:pic>
      <p:sp>
        <p:nvSpPr>
          <p:cNvPr id="6" name="Text 2"/>
          <p:cNvSpPr/>
          <p:nvPr/>
        </p:nvSpPr>
        <p:spPr>
          <a:xfrm>
            <a:off x="604837" y="475178"/>
            <a:ext cx="4887635" cy="540068"/>
          </a:xfrm>
          <a:prstGeom prst="rect">
            <a:avLst/>
          </a:prstGeom>
          <a:noFill/>
          <a:ln/>
        </p:spPr>
        <p:txBody>
          <a:bodyPr wrap="none" rtlCol="0" anchor="t"/>
          <a:lstStyle/>
          <a:p>
            <a:pPr marL="0" indent="0">
              <a:lnSpc>
                <a:spcPts val="4253"/>
              </a:lnSpc>
              <a:buNone/>
            </a:pPr>
            <a:r>
              <a:rPr lang="en-US" sz="3402" b="1" dirty="0">
                <a:solidFill>
                  <a:srgbClr val="333F70"/>
                </a:solidFill>
                <a:latin typeface="Unbounded" pitchFamily="34" charset="0"/>
                <a:ea typeface="Unbounded" pitchFamily="34" charset="-122"/>
                <a:cs typeface="Unbounded" pitchFamily="34" charset="-120"/>
              </a:rPr>
              <a:t>Sistemul endocrin</a:t>
            </a:r>
            <a:endParaRPr lang="en-US" sz="3402" dirty="0"/>
          </a:p>
        </p:txBody>
      </p:sp>
      <p:pic>
        <p:nvPicPr>
          <p:cNvPr id="7" name="Image 2" descr="preencoded.png"/>
          <p:cNvPicPr>
            <a:picLocks noChangeAspect="1"/>
          </p:cNvPicPr>
          <p:nvPr/>
        </p:nvPicPr>
        <p:blipFill>
          <a:blip r:embed="rId5"/>
          <a:stretch>
            <a:fillRect/>
          </a:stretch>
        </p:blipFill>
        <p:spPr>
          <a:xfrm>
            <a:off x="604837" y="1274445"/>
            <a:ext cx="431959" cy="431959"/>
          </a:xfrm>
          <a:prstGeom prst="rect">
            <a:avLst/>
          </a:prstGeom>
        </p:spPr>
      </p:pic>
      <p:sp>
        <p:nvSpPr>
          <p:cNvPr id="8" name="Text 3"/>
          <p:cNvSpPr/>
          <p:nvPr/>
        </p:nvSpPr>
        <p:spPr>
          <a:xfrm>
            <a:off x="604837" y="1879163"/>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Glanda tiroidă</a:t>
            </a:r>
            <a:endParaRPr lang="en-US" sz="1701" dirty="0"/>
          </a:p>
        </p:txBody>
      </p:sp>
      <p:sp>
        <p:nvSpPr>
          <p:cNvPr id="9" name="Text 4"/>
          <p:cNvSpPr/>
          <p:nvPr/>
        </p:nvSpPr>
        <p:spPr>
          <a:xfrm>
            <a:off x="604837" y="2252663"/>
            <a:ext cx="7934325" cy="276582"/>
          </a:xfrm>
          <a:prstGeom prst="rect">
            <a:avLst/>
          </a:prstGeom>
          <a:noFill/>
          <a:ln/>
        </p:spPr>
        <p:txBody>
          <a:bodyPr wrap="non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Responsabilă pentru reglarea metabolismului, creșterii și dezvoltării.</a:t>
            </a:r>
            <a:endParaRPr lang="en-US" sz="1361" dirty="0"/>
          </a:p>
        </p:txBody>
      </p:sp>
      <p:pic>
        <p:nvPicPr>
          <p:cNvPr id="10" name="Image 3" descr="preencoded.png"/>
          <p:cNvPicPr>
            <a:picLocks noChangeAspect="1"/>
          </p:cNvPicPr>
          <p:nvPr/>
        </p:nvPicPr>
        <p:blipFill>
          <a:blip r:embed="rId6"/>
          <a:stretch>
            <a:fillRect/>
          </a:stretch>
        </p:blipFill>
        <p:spPr>
          <a:xfrm>
            <a:off x="604837" y="3047643"/>
            <a:ext cx="431959" cy="431959"/>
          </a:xfrm>
          <a:prstGeom prst="rect">
            <a:avLst/>
          </a:prstGeom>
        </p:spPr>
      </p:pic>
      <p:sp>
        <p:nvSpPr>
          <p:cNvPr id="11" name="Text 5"/>
          <p:cNvSpPr/>
          <p:nvPr/>
        </p:nvSpPr>
        <p:spPr>
          <a:xfrm>
            <a:off x="604837" y="3652361"/>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Pancreasul</a:t>
            </a:r>
            <a:endParaRPr lang="en-US" sz="1701" dirty="0"/>
          </a:p>
        </p:txBody>
      </p:sp>
      <p:sp>
        <p:nvSpPr>
          <p:cNvPr id="12" name="Text 6"/>
          <p:cNvSpPr/>
          <p:nvPr/>
        </p:nvSpPr>
        <p:spPr>
          <a:xfrm>
            <a:off x="604837" y="4025860"/>
            <a:ext cx="7934325" cy="276582"/>
          </a:xfrm>
          <a:prstGeom prst="rect">
            <a:avLst/>
          </a:prstGeom>
          <a:noFill/>
          <a:ln/>
        </p:spPr>
        <p:txBody>
          <a:bodyPr wrap="non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Produce insulina și glucagon, esențiali pentru reglarea nivelului de zahăr din sânge.</a:t>
            </a:r>
            <a:endParaRPr lang="en-US" sz="1361" dirty="0"/>
          </a:p>
        </p:txBody>
      </p:sp>
      <p:pic>
        <p:nvPicPr>
          <p:cNvPr id="13" name="Image 4" descr="preencoded.png"/>
          <p:cNvPicPr>
            <a:picLocks noChangeAspect="1"/>
          </p:cNvPicPr>
          <p:nvPr/>
        </p:nvPicPr>
        <p:blipFill>
          <a:blip r:embed="rId7"/>
          <a:stretch>
            <a:fillRect/>
          </a:stretch>
        </p:blipFill>
        <p:spPr>
          <a:xfrm>
            <a:off x="604837" y="4820841"/>
            <a:ext cx="431959" cy="431959"/>
          </a:xfrm>
          <a:prstGeom prst="rect">
            <a:avLst/>
          </a:prstGeom>
        </p:spPr>
      </p:pic>
      <p:sp>
        <p:nvSpPr>
          <p:cNvPr id="14" name="Text 7"/>
          <p:cNvSpPr/>
          <p:nvPr/>
        </p:nvSpPr>
        <p:spPr>
          <a:xfrm>
            <a:off x="604837" y="5425559"/>
            <a:ext cx="2892028"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Glandele suprarenale</a:t>
            </a:r>
            <a:endParaRPr lang="en-US" sz="1701" dirty="0"/>
          </a:p>
        </p:txBody>
      </p:sp>
      <p:sp>
        <p:nvSpPr>
          <p:cNvPr id="15" name="Text 8"/>
          <p:cNvSpPr/>
          <p:nvPr/>
        </p:nvSpPr>
        <p:spPr>
          <a:xfrm>
            <a:off x="604837" y="5799058"/>
            <a:ext cx="7934325" cy="276582"/>
          </a:xfrm>
          <a:prstGeom prst="rect">
            <a:avLst/>
          </a:prstGeom>
          <a:noFill/>
          <a:ln/>
        </p:spPr>
        <p:txBody>
          <a:bodyPr wrap="non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Secretă hormoni steroizi și catecolamine, reglând răspunsul la stres.</a:t>
            </a:r>
            <a:endParaRPr lang="en-US" sz="1361" dirty="0"/>
          </a:p>
        </p:txBody>
      </p:sp>
      <p:pic>
        <p:nvPicPr>
          <p:cNvPr id="16" name="Image 5" descr="preencoded.png"/>
          <p:cNvPicPr>
            <a:picLocks noChangeAspect="1"/>
          </p:cNvPicPr>
          <p:nvPr/>
        </p:nvPicPr>
        <p:blipFill>
          <a:blip r:embed="rId8"/>
          <a:stretch>
            <a:fillRect/>
          </a:stretch>
        </p:blipFill>
        <p:spPr>
          <a:xfrm>
            <a:off x="604837" y="6594038"/>
            <a:ext cx="431959" cy="431959"/>
          </a:xfrm>
          <a:prstGeom prst="rect">
            <a:avLst/>
          </a:prstGeom>
        </p:spPr>
      </p:pic>
      <p:sp>
        <p:nvSpPr>
          <p:cNvPr id="17" name="Text 9"/>
          <p:cNvSpPr/>
          <p:nvPr/>
        </p:nvSpPr>
        <p:spPr>
          <a:xfrm>
            <a:off x="604837" y="7198757"/>
            <a:ext cx="2247067"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Glanda pituitară</a:t>
            </a:r>
            <a:endParaRPr lang="en-US" sz="1701" dirty="0"/>
          </a:p>
        </p:txBody>
      </p:sp>
      <p:sp>
        <p:nvSpPr>
          <p:cNvPr id="18" name="Text 10"/>
          <p:cNvSpPr/>
          <p:nvPr/>
        </p:nvSpPr>
        <p:spPr>
          <a:xfrm>
            <a:off x="604837" y="7572256"/>
            <a:ext cx="7934325" cy="276582"/>
          </a:xfrm>
          <a:prstGeom prst="rect">
            <a:avLst/>
          </a:prstGeom>
          <a:noFill/>
          <a:ln/>
        </p:spPr>
        <p:txBody>
          <a:bodyPr wrap="non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Numită "glanda maestru", controlează și coordonează celelalte glande endocrine.</a:t>
            </a:r>
            <a:endParaRPr lang="en-US" sz="136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1011</Words>
  <Application>Microsoft Office PowerPoint</Application>
  <PresentationFormat>Довільний</PresentationFormat>
  <Paragraphs>86</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Open Sans</vt:lpstr>
      <vt:lpstr>Unbounded</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Caterina DR</dc:creator>
  <cp:lastModifiedBy>Liliya Hovornyan</cp:lastModifiedBy>
  <cp:revision>2</cp:revision>
  <dcterms:created xsi:type="dcterms:W3CDTF">2024-07-02T22:33:00Z</dcterms:created>
  <dcterms:modified xsi:type="dcterms:W3CDTF">2024-07-02T22:36:14Z</dcterms:modified>
</cp:coreProperties>
</file>