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32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hyperlink" Target="https://gamma.app"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2262"/>
            <a:ext cx="14630400" cy="8231862"/>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31862"/>
          </a:xfrm>
          <a:prstGeom prst="rect">
            <a:avLst/>
          </a:prstGeom>
        </p:spPr>
      </p:pic>
      <p:pic>
        <p:nvPicPr>
          <p:cNvPr id="5" name="Image 1" descr="preencoded.png"/>
          <p:cNvPicPr>
            <a:picLocks noChangeAspect="1"/>
          </p:cNvPicPr>
          <p:nvPr/>
        </p:nvPicPr>
        <p:blipFill>
          <a:blip r:embed="rId4"/>
          <a:stretch>
            <a:fillRect/>
          </a:stretch>
        </p:blipFill>
        <p:spPr>
          <a:xfrm>
            <a:off x="305753" y="1546503"/>
            <a:ext cx="4874776" cy="5138857"/>
          </a:xfrm>
          <a:prstGeom prst="rect">
            <a:avLst/>
          </a:prstGeom>
        </p:spPr>
      </p:pic>
      <p:sp>
        <p:nvSpPr>
          <p:cNvPr id="6" name="Text 2"/>
          <p:cNvSpPr/>
          <p:nvPr/>
        </p:nvSpPr>
        <p:spPr>
          <a:xfrm>
            <a:off x="6342578" y="672703"/>
            <a:ext cx="7431643" cy="2293144"/>
          </a:xfrm>
          <a:prstGeom prst="rect">
            <a:avLst/>
          </a:prstGeom>
          <a:noFill/>
          <a:ln/>
        </p:spPr>
        <p:txBody>
          <a:bodyPr wrap="square" rtlCol="0" anchor="t"/>
          <a:lstStyle/>
          <a:p>
            <a:pPr marL="0" indent="0" algn="ctr">
              <a:lnSpc>
                <a:spcPts val="6019"/>
              </a:lnSpc>
              <a:buNone/>
            </a:pPr>
            <a:r>
              <a:rPr lang="en-US" sz="4815" b="1" dirty="0">
                <a:solidFill>
                  <a:srgbClr val="FF0000"/>
                </a:solidFill>
                <a:latin typeface="Unbounded" pitchFamily="34" charset="0"/>
                <a:ea typeface="Unbounded" pitchFamily="34" charset="-122"/>
                <a:cs typeface="Unbounded" pitchFamily="34" charset="-120"/>
              </a:rPr>
              <a:t>Grupele sanguine în sistemul AB0 și Rh</a:t>
            </a:r>
            <a:endParaRPr lang="en-US" sz="4815" dirty="0">
              <a:solidFill>
                <a:srgbClr val="FF0000"/>
              </a:solidFill>
            </a:endParaRPr>
          </a:p>
        </p:txBody>
      </p:sp>
      <p:sp>
        <p:nvSpPr>
          <p:cNvPr id="7" name="Text 3"/>
          <p:cNvSpPr/>
          <p:nvPr/>
        </p:nvSpPr>
        <p:spPr>
          <a:xfrm>
            <a:off x="6342578" y="3332678"/>
            <a:ext cx="7431643" cy="3523298"/>
          </a:xfrm>
          <a:prstGeom prst="rect">
            <a:avLst/>
          </a:prstGeom>
          <a:noFill/>
          <a:ln/>
        </p:spPr>
        <p:txBody>
          <a:bodyPr wrap="square" rtlCol="0" anchor="t"/>
          <a:lstStyle/>
          <a:p>
            <a:pPr marL="0" indent="0">
              <a:lnSpc>
                <a:spcPts val="3082"/>
              </a:lnSpc>
              <a:buNone/>
            </a:pPr>
            <a:r>
              <a:rPr lang="en-US" sz="1926" dirty="0">
                <a:solidFill>
                  <a:srgbClr val="333F70"/>
                </a:solidFill>
                <a:latin typeface="Open Sans" pitchFamily="34" charset="0"/>
                <a:ea typeface="Open Sans" pitchFamily="34" charset="-122"/>
                <a:cs typeface="Open Sans" pitchFamily="34" charset="-120"/>
              </a:rPr>
              <a:t> În corpul uman, sistemul grupelor sanguine este un aspect esențial al sănătății și bunăstării. Există 4 grupe sanguine de bază - A, B, AB și O - care sunt definite de prezența sau absența anumitor antigene pe suprafața celulelor roșii din sânge. Aceste grupe sanguine interacționează și se combină în moduri unice, influențând procesele cum ar fi transfuziile și transplantul de organe. De asemenea, factorul Rh, un alt element cheie al sistemului sanguin, poate fi pozitiv sau negativ, adăugând complexitate în managementul medical al pacienților.</a:t>
            </a:r>
            <a:endParaRPr lang="en-US" sz="1926" dirty="0"/>
          </a:p>
        </p:txBody>
      </p:sp>
      <p:sp>
        <p:nvSpPr>
          <p:cNvPr id="8" name="Shape 4"/>
          <p:cNvSpPr/>
          <p:nvPr/>
        </p:nvSpPr>
        <p:spPr>
          <a:xfrm>
            <a:off x="6342578" y="7149346"/>
            <a:ext cx="391358" cy="391358"/>
          </a:xfrm>
          <a:prstGeom prst="roundRect">
            <a:avLst>
              <a:gd name="adj" fmla="val 23362460"/>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rotWithShape="1">
          <a:blip r:embed="rId4"/>
          <a:srcRect t="2065" b="8016"/>
          <a:stretch/>
        </p:blipFill>
        <p:spPr>
          <a:xfrm>
            <a:off x="232648" y="2269450"/>
            <a:ext cx="5021104" cy="3318511"/>
          </a:xfrm>
          <a:prstGeom prst="rect">
            <a:avLst/>
          </a:prstGeom>
        </p:spPr>
      </p:pic>
      <p:sp>
        <p:nvSpPr>
          <p:cNvPr id="6" name="Text 2"/>
          <p:cNvSpPr/>
          <p:nvPr/>
        </p:nvSpPr>
        <p:spPr>
          <a:xfrm>
            <a:off x="6137553" y="1248847"/>
            <a:ext cx="7841694" cy="1162764"/>
          </a:xfrm>
          <a:prstGeom prst="rect">
            <a:avLst/>
          </a:prstGeom>
          <a:noFill/>
          <a:ln/>
        </p:spPr>
        <p:txBody>
          <a:bodyPr wrap="square" rtlCol="0" anchor="t"/>
          <a:lstStyle/>
          <a:p>
            <a:pPr marL="0" indent="0">
              <a:lnSpc>
                <a:spcPts val="4579"/>
              </a:lnSpc>
              <a:buNone/>
            </a:pPr>
            <a:r>
              <a:rPr lang="en-US" sz="3663" b="1" dirty="0">
                <a:solidFill>
                  <a:srgbClr val="333F70"/>
                </a:solidFill>
                <a:latin typeface="Unbounded" pitchFamily="34" charset="0"/>
                <a:ea typeface="Unbounded" pitchFamily="34" charset="-122"/>
                <a:cs typeface="Unbounded" pitchFamily="34" charset="-120"/>
              </a:rPr>
              <a:t>Concluzii și importanța grupelor sanguine</a:t>
            </a:r>
            <a:endParaRPr lang="en-US" sz="3663" dirty="0"/>
          </a:p>
        </p:txBody>
      </p:sp>
      <p:sp>
        <p:nvSpPr>
          <p:cNvPr id="7" name="Shape 3"/>
          <p:cNvSpPr/>
          <p:nvPr/>
        </p:nvSpPr>
        <p:spPr>
          <a:xfrm>
            <a:off x="6137553" y="2900005"/>
            <a:ext cx="418624" cy="418624"/>
          </a:xfrm>
          <a:prstGeom prst="roundRect">
            <a:avLst>
              <a:gd name="adj" fmla="val 20002"/>
            </a:avLst>
          </a:prstGeom>
          <a:solidFill>
            <a:srgbClr val="D6F5EE"/>
          </a:solidFill>
          <a:ln w="7620">
            <a:solidFill>
              <a:srgbClr val="BCDBD4"/>
            </a:solidFill>
            <a:prstDash val="solid"/>
          </a:ln>
        </p:spPr>
      </p:sp>
      <p:sp>
        <p:nvSpPr>
          <p:cNvPr id="8" name="Text 4"/>
          <p:cNvSpPr/>
          <p:nvPr/>
        </p:nvSpPr>
        <p:spPr>
          <a:xfrm>
            <a:off x="6274237" y="2969776"/>
            <a:ext cx="145137" cy="279083"/>
          </a:xfrm>
          <a:prstGeom prst="rect">
            <a:avLst/>
          </a:prstGeom>
          <a:noFill/>
          <a:ln/>
        </p:spPr>
        <p:txBody>
          <a:bodyPr wrap="none" rtlCol="0" anchor="t"/>
          <a:lstStyle/>
          <a:p>
            <a:pPr marL="0" indent="0" algn="ctr">
              <a:lnSpc>
                <a:spcPts val="2198"/>
              </a:lnSpc>
              <a:buNone/>
            </a:pPr>
            <a:r>
              <a:rPr lang="en-US" sz="2198" b="1" dirty="0">
                <a:solidFill>
                  <a:srgbClr val="333F70"/>
                </a:solidFill>
                <a:latin typeface="Unbounded" pitchFamily="34" charset="0"/>
                <a:ea typeface="Unbounded" pitchFamily="34" charset="-122"/>
                <a:cs typeface="Unbounded" pitchFamily="34" charset="-120"/>
              </a:rPr>
              <a:t>1</a:t>
            </a:r>
            <a:endParaRPr lang="en-US" sz="2198" dirty="0"/>
          </a:p>
        </p:txBody>
      </p:sp>
      <p:sp>
        <p:nvSpPr>
          <p:cNvPr id="9" name="Text 5"/>
          <p:cNvSpPr/>
          <p:nvPr/>
        </p:nvSpPr>
        <p:spPr>
          <a:xfrm>
            <a:off x="6742152" y="2900005"/>
            <a:ext cx="2953464" cy="290632"/>
          </a:xfrm>
          <a:prstGeom prst="rect">
            <a:avLst/>
          </a:prstGeom>
          <a:noFill/>
          <a:ln/>
        </p:spPr>
        <p:txBody>
          <a:bodyPr wrap="none" rtlCol="0" anchor="t"/>
          <a:lstStyle/>
          <a:p>
            <a:pPr marL="0" indent="0">
              <a:lnSpc>
                <a:spcPts val="2289"/>
              </a:lnSpc>
              <a:buNone/>
            </a:pPr>
            <a:r>
              <a:rPr lang="en-US" sz="1831" b="1" dirty="0">
                <a:solidFill>
                  <a:srgbClr val="333F70"/>
                </a:solidFill>
                <a:latin typeface="Unbounded" pitchFamily="34" charset="0"/>
                <a:ea typeface="Unbounded" pitchFamily="34" charset="-122"/>
                <a:cs typeface="Unbounded" pitchFamily="34" charset="-120"/>
              </a:rPr>
              <a:t>Importanță crucială</a:t>
            </a:r>
            <a:endParaRPr lang="en-US" sz="1831" dirty="0"/>
          </a:p>
        </p:txBody>
      </p:sp>
      <p:sp>
        <p:nvSpPr>
          <p:cNvPr id="10" name="Text 6"/>
          <p:cNvSpPr/>
          <p:nvPr/>
        </p:nvSpPr>
        <p:spPr>
          <a:xfrm>
            <a:off x="6742152" y="3302198"/>
            <a:ext cx="7237095" cy="892969"/>
          </a:xfrm>
          <a:prstGeom prst="rect">
            <a:avLst/>
          </a:prstGeom>
          <a:noFill/>
          <a:ln/>
        </p:spPr>
        <p:txBody>
          <a:bodyPr wrap="square" rtlCol="0" anchor="t"/>
          <a:lstStyle/>
          <a:p>
            <a:pPr marL="0" indent="0">
              <a:lnSpc>
                <a:spcPts val="2344"/>
              </a:lnSpc>
              <a:buNone/>
            </a:pPr>
            <a:r>
              <a:rPr lang="en-US" sz="1465" dirty="0">
                <a:solidFill>
                  <a:srgbClr val="333F70"/>
                </a:solidFill>
                <a:latin typeface="Open Sans" pitchFamily="34" charset="0"/>
                <a:ea typeface="Open Sans" pitchFamily="34" charset="-122"/>
                <a:cs typeface="Open Sans" pitchFamily="34" charset="-120"/>
              </a:rPr>
              <a:t>Cunoașterea grupelor sanguine și a factorului Rh este esențială pentru asigurarea unor proceduri medicale sigure și eficiente, precum transfuzii de sânge și transplant de organe.</a:t>
            </a:r>
            <a:endParaRPr lang="en-US" sz="1465" dirty="0"/>
          </a:p>
        </p:txBody>
      </p:sp>
      <p:sp>
        <p:nvSpPr>
          <p:cNvPr id="11" name="Shape 7"/>
          <p:cNvSpPr/>
          <p:nvPr/>
        </p:nvSpPr>
        <p:spPr>
          <a:xfrm>
            <a:off x="6137553" y="4590455"/>
            <a:ext cx="418624" cy="418624"/>
          </a:xfrm>
          <a:prstGeom prst="roundRect">
            <a:avLst>
              <a:gd name="adj" fmla="val 20002"/>
            </a:avLst>
          </a:prstGeom>
          <a:solidFill>
            <a:srgbClr val="D6F5EE"/>
          </a:solidFill>
          <a:ln w="7620">
            <a:solidFill>
              <a:srgbClr val="BCDBD4"/>
            </a:solidFill>
            <a:prstDash val="solid"/>
          </a:ln>
        </p:spPr>
      </p:sp>
      <p:sp>
        <p:nvSpPr>
          <p:cNvPr id="12" name="Text 8"/>
          <p:cNvSpPr/>
          <p:nvPr/>
        </p:nvSpPr>
        <p:spPr>
          <a:xfrm>
            <a:off x="6230303" y="4660225"/>
            <a:ext cx="233005" cy="279083"/>
          </a:xfrm>
          <a:prstGeom prst="rect">
            <a:avLst/>
          </a:prstGeom>
          <a:noFill/>
          <a:ln/>
        </p:spPr>
        <p:txBody>
          <a:bodyPr wrap="none" rtlCol="0" anchor="t"/>
          <a:lstStyle/>
          <a:p>
            <a:pPr marL="0" indent="0" algn="ctr">
              <a:lnSpc>
                <a:spcPts val="2198"/>
              </a:lnSpc>
              <a:buNone/>
            </a:pPr>
            <a:r>
              <a:rPr lang="en-US" sz="2198" b="1" dirty="0">
                <a:solidFill>
                  <a:srgbClr val="333F70"/>
                </a:solidFill>
                <a:latin typeface="Unbounded" pitchFamily="34" charset="0"/>
                <a:ea typeface="Unbounded" pitchFamily="34" charset="-122"/>
                <a:cs typeface="Unbounded" pitchFamily="34" charset="-120"/>
              </a:rPr>
              <a:t>2</a:t>
            </a:r>
            <a:endParaRPr lang="en-US" sz="2198" dirty="0"/>
          </a:p>
        </p:txBody>
      </p:sp>
      <p:sp>
        <p:nvSpPr>
          <p:cNvPr id="13" name="Text 9"/>
          <p:cNvSpPr/>
          <p:nvPr/>
        </p:nvSpPr>
        <p:spPr>
          <a:xfrm>
            <a:off x="6742152" y="4590455"/>
            <a:ext cx="3914418" cy="290632"/>
          </a:xfrm>
          <a:prstGeom prst="rect">
            <a:avLst/>
          </a:prstGeom>
          <a:noFill/>
          <a:ln/>
        </p:spPr>
        <p:txBody>
          <a:bodyPr wrap="none" rtlCol="0" anchor="t"/>
          <a:lstStyle/>
          <a:p>
            <a:pPr marL="0" indent="0">
              <a:lnSpc>
                <a:spcPts val="2289"/>
              </a:lnSpc>
              <a:buNone/>
            </a:pPr>
            <a:r>
              <a:rPr lang="en-US" sz="1831" b="1" dirty="0">
                <a:solidFill>
                  <a:srgbClr val="333F70"/>
                </a:solidFill>
                <a:latin typeface="Unbounded" pitchFamily="34" charset="0"/>
                <a:ea typeface="Unbounded" pitchFamily="34" charset="-122"/>
                <a:cs typeface="Unbounded" pitchFamily="34" charset="-120"/>
              </a:rPr>
              <a:t>Implicații în viața de zi cu zi</a:t>
            </a:r>
            <a:endParaRPr lang="en-US" sz="1831" dirty="0"/>
          </a:p>
        </p:txBody>
      </p:sp>
      <p:sp>
        <p:nvSpPr>
          <p:cNvPr id="14" name="Text 10"/>
          <p:cNvSpPr/>
          <p:nvPr/>
        </p:nvSpPr>
        <p:spPr>
          <a:xfrm>
            <a:off x="6742152" y="4992648"/>
            <a:ext cx="7237095" cy="595313"/>
          </a:xfrm>
          <a:prstGeom prst="rect">
            <a:avLst/>
          </a:prstGeom>
          <a:noFill/>
          <a:ln/>
        </p:spPr>
        <p:txBody>
          <a:bodyPr wrap="square" rtlCol="0" anchor="t"/>
          <a:lstStyle/>
          <a:p>
            <a:pPr marL="0" indent="0">
              <a:lnSpc>
                <a:spcPts val="2344"/>
              </a:lnSpc>
              <a:buNone/>
            </a:pPr>
            <a:r>
              <a:rPr lang="en-US" sz="1465" dirty="0">
                <a:solidFill>
                  <a:srgbClr val="333F70"/>
                </a:solidFill>
                <a:latin typeface="Open Sans" pitchFamily="34" charset="0"/>
                <a:ea typeface="Open Sans" pitchFamily="34" charset="-122"/>
                <a:cs typeface="Open Sans" pitchFamily="34" charset="-120"/>
              </a:rPr>
              <a:t>Grupa sanguină și Rh-ul sunt informații importante în planificarea familială, donarea de sânge și alte aspecte ale vieții cotidiene.</a:t>
            </a:r>
            <a:endParaRPr lang="en-US" sz="1465" dirty="0"/>
          </a:p>
        </p:txBody>
      </p:sp>
      <p:sp>
        <p:nvSpPr>
          <p:cNvPr id="15" name="Shape 11"/>
          <p:cNvSpPr/>
          <p:nvPr/>
        </p:nvSpPr>
        <p:spPr>
          <a:xfrm>
            <a:off x="6137553" y="5983248"/>
            <a:ext cx="418624" cy="418624"/>
          </a:xfrm>
          <a:prstGeom prst="roundRect">
            <a:avLst>
              <a:gd name="adj" fmla="val 20002"/>
            </a:avLst>
          </a:prstGeom>
          <a:solidFill>
            <a:srgbClr val="D6F5EE"/>
          </a:solidFill>
          <a:ln w="7620">
            <a:solidFill>
              <a:srgbClr val="BCDBD4"/>
            </a:solidFill>
            <a:prstDash val="solid"/>
          </a:ln>
        </p:spPr>
      </p:sp>
      <p:sp>
        <p:nvSpPr>
          <p:cNvPr id="16" name="Text 12"/>
          <p:cNvSpPr/>
          <p:nvPr/>
        </p:nvSpPr>
        <p:spPr>
          <a:xfrm>
            <a:off x="6229826" y="6053018"/>
            <a:ext cx="234077" cy="279083"/>
          </a:xfrm>
          <a:prstGeom prst="rect">
            <a:avLst/>
          </a:prstGeom>
          <a:noFill/>
          <a:ln/>
        </p:spPr>
        <p:txBody>
          <a:bodyPr wrap="none" rtlCol="0" anchor="t"/>
          <a:lstStyle/>
          <a:p>
            <a:pPr marL="0" indent="0" algn="ctr">
              <a:lnSpc>
                <a:spcPts val="2198"/>
              </a:lnSpc>
              <a:buNone/>
            </a:pPr>
            <a:r>
              <a:rPr lang="en-US" sz="2198" b="1" dirty="0">
                <a:solidFill>
                  <a:srgbClr val="333F70"/>
                </a:solidFill>
                <a:latin typeface="Unbounded" pitchFamily="34" charset="0"/>
                <a:ea typeface="Unbounded" pitchFamily="34" charset="-122"/>
                <a:cs typeface="Unbounded" pitchFamily="34" charset="-120"/>
              </a:rPr>
              <a:t>3</a:t>
            </a:r>
            <a:endParaRPr lang="en-US" sz="2198" dirty="0"/>
          </a:p>
        </p:txBody>
      </p:sp>
      <p:sp>
        <p:nvSpPr>
          <p:cNvPr id="17" name="Text 13"/>
          <p:cNvSpPr/>
          <p:nvPr/>
        </p:nvSpPr>
        <p:spPr>
          <a:xfrm>
            <a:off x="6742152" y="5983248"/>
            <a:ext cx="3099197" cy="290632"/>
          </a:xfrm>
          <a:prstGeom prst="rect">
            <a:avLst/>
          </a:prstGeom>
          <a:noFill/>
          <a:ln/>
        </p:spPr>
        <p:txBody>
          <a:bodyPr wrap="none" rtlCol="0" anchor="t"/>
          <a:lstStyle/>
          <a:p>
            <a:pPr marL="0" indent="0">
              <a:lnSpc>
                <a:spcPts val="2289"/>
              </a:lnSpc>
              <a:buNone/>
            </a:pPr>
            <a:r>
              <a:rPr lang="en-US" sz="1831" b="1" dirty="0">
                <a:solidFill>
                  <a:srgbClr val="333F70"/>
                </a:solidFill>
                <a:latin typeface="Unbounded" pitchFamily="34" charset="0"/>
                <a:ea typeface="Unbounded" pitchFamily="34" charset="-122"/>
                <a:cs typeface="Unbounded" pitchFamily="34" charset="-120"/>
              </a:rPr>
              <a:t>Domenii de cercetare</a:t>
            </a:r>
            <a:endParaRPr lang="en-US" sz="1831" dirty="0"/>
          </a:p>
        </p:txBody>
      </p:sp>
      <p:sp>
        <p:nvSpPr>
          <p:cNvPr id="18" name="Text 14"/>
          <p:cNvSpPr/>
          <p:nvPr/>
        </p:nvSpPr>
        <p:spPr>
          <a:xfrm>
            <a:off x="6742152" y="6385441"/>
            <a:ext cx="7237095" cy="595313"/>
          </a:xfrm>
          <a:prstGeom prst="rect">
            <a:avLst/>
          </a:prstGeom>
          <a:noFill/>
          <a:ln/>
        </p:spPr>
        <p:txBody>
          <a:bodyPr wrap="square" rtlCol="0" anchor="t"/>
          <a:lstStyle/>
          <a:p>
            <a:pPr marL="0" indent="0">
              <a:lnSpc>
                <a:spcPts val="2344"/>
              </a:lnSpc>
              <a:buNone/>
            </a:pPr>
            <a:r>
              <a:rPr lang="en-US" sz="1465" dirty="0">
                <a:solidFill>
                  <a:srgbClr val="333F70"/>
                </a:solidFill>
                <a:latin typeface="Open Sans" pitchFamily="34" charset="0"/>
                <a:ea typeface="Open Sans" pitchFamily="34" charset="-122"/>
                <a:cs typeface="Open Sans" pitchFamily="34" charset="-120"/>
              </a:rPr>
              <a:t>Cercetarea continuă asupra grupelor sanguine și a sistemului Rh deschide noi perspective în dezvoltarea de tratamente și diagnostice medicale.</a:t>
            </a:r>
            <a:endParaRPr lang="en-US" sz="146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64037" y="2203013"/>
            <a:ext cx="9957673" cy="771525"/>
          </a:xfrm>
          <a:prstGeom prst="rect">
            <a:avLst/>
          </a:prstGeom>
          <a:noFill/>
          <a:ln/>
        </p:spPr>
        <p:txBody>
          <a:bodyPr wrap="none" rtlCol="0" anchor="t"/>
          <a:lstStyle/>
          <a:p>
            <a:pPr marL="0" indent="0">
              <a:lnSpc>
                <a:spcPts val="6075"/>
              </a:lnSpc>
              <a:buNone/>
            </a:pPr>
            <a:r>
              <a:rPr lang="en-US" sz="4860" b="1" dirty="0">
                <a:solidFill>
                  <a:srgbClr val="333F70"/>
                </a:solidFill>
                <a:latin typeface="Unbounded" pitchFamily="34" charset="0"/>
                <a:ea typeface="Unbounded" pitchFamily="34" charset="-122"/>
                <a:cs typeface="Unbounded" pitchFamily="34" charset="-120"/>
              </a:rPr>
              <a:t>Grupele sanguine de bază</a:t>
            </a:r>
            <a:endParaRPr lang="en-US" sz="4860" dirty="0"/>
          </a:p>
        </p:txBody>
      </p:sp>
      <p:sp>
        <p:nvSpPr>
          <p:cNvPr id="5" name="Text 3"/>
          <p:cNvSpPr/>
          <p:nvPr/>
        </p:nvSpPr>
        <p:spPr>
          <a:xfrm>
            <a:off x="864037" y="3591639"/>
            <a:ext cx="3086100"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Grupa A</a:t>
            </a:r>
            <a:endParaRPr lang="en-US" sz="2430" dirty="0"/>
          </a:p>
        </p:txBody>
      </p:sp>
      <p:sp>
        <p:nvSpPr>
          <p:cNvPr id="6" name="Text 4"/>
          <p:cNvSpPr/>
          <p:nvPr/>
        </p:nvSpPr>
        <p:spPr>
          <a:xfrm>
            <a:off x="864037" y="4224218"/>
            <a:ext cx="3898821" cy="1580198"/>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Grupa sanguină A are antigene A pe suprafața celulelor roșii din sânge și anticorpi anti-B în plasmă.</a:t>
            </a:r>
            <a:endParaRPr lang="en-US" sz="1944" dirty="0"/>
          </a:p>
        </p:txBody>
      </p:sp>
      <p:sp>
        <p:nvSpPr>
          <p:cNvPr id="7" name="Text 5"/>
          <p:cNvSpPr/>
          <p:nvPr/>
        </p:nvSpPr>
        <p:spPr>
          <a:xfrm>
            <a:off x="5372695" y="3591639"/>
            <a:ext cx="3086100"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Grupa B</a:t>
            </a:r>
            <a:endParaRPr lang="en-US" sz="2430" dirty="0"/>
          </a:p>
        </p:txBody>
      </p:sp>
      <p:sp>
        <p:nvSpPr>
          <p:cNvPr id="8" name="Text 6"/>
          <p:cNvSpPr/>
          <p:nvPr/>
        </p:nvSpPr>
        <p:spPr>
          <a:xfrm>
            <a:off x="5372695" y="4224218"/>
            <a:ext cx="3898821" cy="1580198"/>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Grupa sanguină B are antigene B pe suprafața celulelor roșii din sânge și anticorpi anti-A în plasmă.</a:t>
            </a:r>
            <a:endParaRPr lang="en-US" sz="1944" dirty="0"/>
          </a:p>
        </p:txBody>
      </p:sp>
      <p:sp>
        <p:nvSpPr>
          <p:cNvPr id="9" name="Text 7"/>
          <p:cNvSpPr/>
          <p:nvPr/>
        </p:nvSpPr>
        <p:spPr>
          <a:xfrm>
            <a:off x="9881354" y="3591639"/>
            <a:ext cx="3086100"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Grupa AB</a:t>
            </a:r>
            <a:endParaRPr lang="en-US" sz="2430" dirty="0"/>
          </a:p>
        </p:txBody>
      </p:sp>
      <p:sp>
        <p:nvSpPr>
          <p:cNvPr id="10" name="Text 8"/>
          <p:cNvSpPr/>
          <p:nvPr/>
        </p:nvSpPr>
        <p:spPr>
          <a:xfrm>
            <a:off x="9881354" y="4224218"/>
            <a:ext cx="3898821" cy="1580198"/>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Grupa sanguină AB are atât antigene A cât și B pe suprafața celulelor roșii din sânge și nu are anticorpi în plasmă.</a:t>
            </a:r>
            <a:endParaRPr lang="en-US" sz="194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rotWithShape="1">
          <a:blip r:embed="rId4"/>
          <a:srcRect b="6991"/>
          <a:stretch/>
        </p:blipFill>
        <p:spPr>
          <a:xfrm>
            <a:off x="9385340" y="2040374"/>
            <a:ext cx="5003602" cy="3858816"/>
          </a:xfrm>
          <a:prstGeom prst="rect">
            <a:avLst/>
          </a:prstGeom>
        </p:spPr>
      </p:pic>
      <p:sp>
        <p:nvSpPr>
          <p:cNvPr id="6" name="Text 2"/>
          <p:cNvSpPr/>
          <p:nvPr/>
        </p:nvSpPr>
        <p:spPr>
          <a:xfrm>
            <a:off x="675680" y="1295043"/>
            <a:ext cx="7792641" cy="1206579"/>
          </a:xfrm>
          <a:prstGeom prst="rect">
            <a:avLst/>
          </a:prstGeom>
          <a:noFill/>
          <a:ln/>
        </p:spPr>
        <p:txBody>
          <a:bodyPr wrap="square" rtlCol="0" anchor="t"/>
          <a:lstStyle/>
          <a:p>
            <a:pPr marL="0" indent="0">
              <a:lnSpc>
                <a:spcPts val="4751"/>
              </a:lnSpc>
              <a:buNone/>
            </a:pPr>
            <a:r>
              <a:rPr lang="en-US" sz="3801" b="1" dirty="0">
                <a:solidFill>
                  <a:srgbClr val="333F70"/>
                </a:solidFill>
                <a:latin typeface="Unbounded" pitchFamily="34" charset="0"/>
                <a:ea typeface="Unbounded" pitchFamily="34" charset="-122"/>
                <a:cs typeface="Unbounded" pitchFamily="34" charset="-120"/>
              </a:rPr>
              <a:t>Antigenele și anticorpii în sistemul AB0</a:t>
            </a:r>
            <a:endParaRPr lang="en-US" sz="3801" dirty="0"/>
          </a:p>
        </p:txBody>
      </p:sp>
      <p:sp>
        <p:nvSpPr>
          <p:cNvPr id="7" name="Shape 3"/>
          <p:cNvSpPr/>
          <p:nvPr/>
        </p:nvSpPr>
        <p:spPr>
          <a:xfrm>
            <a:off x="675680" y="3008352"/>
            <a:ext cx="434340" cy="434340"/>
          </a:xfrm>
          <a:prstGeom prst="roundRect">
            <a:avLst>
              <a:gd name="adj" fmla="val 20004"/>
            </a:avLst>
          </a:prstGeom>
          <a:solidFill>
            <a:srgbClr val="D6F5EE"/>
          </a:solidFill>
          <a:ln w="7620">
            <a:solidFill>
              <a:srgbClr val="BCDBD4"/>
            </a:solidFill>
            <a:prstDash val="solid"/>
          </a:ln>
        </p:spPr>
      </p:sp>
      <p:sp>
        <p:nvSpPr>
          <p:cNvPr id="8" name="Text 4"/>
          <p:cNvSpPr/>
          <p:nvPr/>
        </p:nvSpPr>
        <p:spPr>
          <a:xfrm>
            <a:off x="817483" y="3080742"/>
            <a:ext cx="150614" cy="289560"/>
          </a:xfrm>
          <a:prstGeom prst="rect">
            <a:avLst/>
          </a:prstGeom>
          <a:noFill/>
          <a:ln/>
        </p:spPr>
        <p:txBody>
          <a:bodyPr wrap="none" rtlCol="0" anchor="t"/>
          <a:lstStyle/>
          <a:p>
            <a:pPr marL="0" indent="0" algn="ctr">
              <a:lnSpc>
                <a:spcPts val="2280"/>
              </a:lnSpc>
              <a:buNone/>
            </a:pPr>
            <a:r>
              <a:rPr lang="en-US" sz="2280" b="1" dirty="0">
                <a:solidFill>
                  <a:srgbClr val="333F70"/>
                </a:solidFill>
                <a:latin typeface="Unbounded" pitchFamily="34" charset="0"/>
                <a:ea typeface="Unbounded" pitchFamily="34" charset="-122"/>
                <a:cs typeface="Unbounded" pitchFamily="34" charset="-120"/>
              </a:rPr>
              <a:t>1</a:t>
            </a:r>
            <a:endParaRPr lang="en-US" sz="2280" dirty="0"/>
          </a:p>
        </p:txBody>
      </p:sp>
      <p:sp>
        <p:nvSpPr>
          <p:cNvPr id="9" name="Text 5"/>
          <p:cNvSpPr/>
          <p:nvPr/>
        </p:nvSpPr>
        <p:spPr>
          <a:xfrm>
            <a:off x="1303020" y="3008352"/>
            <a:ext cx="2413397" cy="301585"/>
          </a:xfrm>
          <a:prstGeom prst="rect">
            <a:avLst/>
          </a:prstGeom>
          <a:noFill/>
          <a:ln/>
        </p:spPr>
        <p:txBody>
          <a:bodyPr wrap="none" rtlCol="0" anchor="t"/>
          <a:lstStyle/>
          <a:p>
            <a:pPr marL="0" indent="0">
              <a:lnSpc>
                <a:spcPts val="2375"/>
              </a:lnSpc>
              <a:buNone/>
            </a:pPr>
            <a:r>
              <a:rPr lang="en-US" sz="1900" b="1" dirty="0">
                <a:solidFill>
                  <a:srgbClr val="333F70"/>
                </a:solidFill>
                <a:latin typeface="Unbounded" pitchFamily="34" charset="0"/>
                <a:ea typeface="Unbounded" pitchFamily="34" charset="-122"/>
                <a:cs typeface="Unbounded" pitchFamily="34" charset="-120"/>
              </a:rPr>
              <a:t>Antigenele</a:t>
            </a:r>
            <a:endParaRPr lang="en-US" sz="1900" dirty="0"/>
          </a:p>
        </p:txBody>
      </p:sp>
      <p:sp>
        <p:nvSpPr>
          <p:cNvPr id="10" name="Text 6"/>
          <p:cNvSpPr/>
          <p:nvPr/>
        </p:nvSpPr>
        <p:spPr>
          <a:xfrm>
            <a:off x="1303020" y="3425666"/>
            <a:ext cx="7165300" cy="617934"/>
          </a:xfrm>
          <a:prstGeom prst="rect">
            <a:avLst/>
          </a:prstGeom>
          <a:noFill/>
          <a:ln/>
        </p:spPr>
        <p:txBody>
          <a:bodyPr wrap="square" rtlCol="0" anchor="t"/>
          <a:lstStyle/>
          <a:p>
            <a:pPr marL="0" indent="0">
              <a:lnSpc>
                <a:spcPts val="2432"/>
              </a:lnSpc>
              <a:buNone/>
            </a:pPr>
            <a:r>
              <a:rPr lang="en-US" sz="1520" dirty="0">
                <a:solidFill>
                  <a:srgbClr val="333F70"/>
                </a:solidFill>
                <a:latin typeface="Open Sans" pitchFamily="34" charset="0"/>
                <a:ea typeface="Open Sans" pitchFamily="34" charset="-122"/>
                <a:cs typeface="Open Sans" pitchFamily="34" charset="-120"/>
              </a:rPr>
              <a:t>Antigenele A și B sunt prezente pe suprafața celulelor roșii din sânge și determină grupa sanguină a unei persoane.</a:t>
            </a:r>
            <a:endParaRPr lang="en-US" sz="1520" dirty="0"/>
          </a:p>
        </p:txBody>
      </p:sp>
      <p:sp>
        <p:nvSpPr>
          <p:cNvPr id="11" name="Shape 7"/>
          <p:cNvSpPr/>
          <p:nvPr/>
        </p:nvSpPr>
        <p:spPr>
          <a:xfrm>
            <a:off x="675680" y="4453771"/>
            <a:ext cx="434340" cy="434340"/>
          </a:xfrm>
          <a:prstGeom prst="roundRect">
            <a:avLst>
              <a:gd name="adj" fmla="val 20004"/>
            </a:avLst>
          </a:prstGeom>
          <a:solidFill>
            <a:srgbClr val="D6F5EE"/>
          </a:solidFill>
          <a:ln w="7620">
            <a:solidFill>
              <a:srgbClr val="BCDBD4"/>
            </a:solidFill>
            <a:prstDash val="solid"/>
          </a:ln>
        </p:spPr>
      </p:sp>
      <p:sp>
        <p:nvSpPr>
          <p:cNvPr id="12" name="Text 8"/>
          <p:cNvSpPr/>
          <p:nvPr/>
        </p:nvSpPr>
        <p:spPr>
          <a:xfrm>
            <a:off x="771882" y="4526161"/>
            <a:ext cx="241816" cy="289560"/>
          </a:xfrm>
          <a:prstGeom prst="rect">
            <a:avLst/>
          </a:prstGeom>
          <a:noFill/>
          <a:ln/>
        </p:spPr>
        <p:txBody>
          <a:bodyPr wrap="none" rtlCol="0" anchor="t"/>
          <a:lstStyle/>
          <a:p>
            <a:pPr marL="0" indent="0" algn="ctr">
              <a:lnSpc>
                <a:spcPts val="2280"/>
              </a:lnSpc>
              <a:buNone/>
            </a:pPr>
            <a:r>
              <a:rPr lang="en-US" sz="2280" b="1" dirty="0">
                <a:solidFill>
                  <a:srgbClr val="333F70"/>
                </a:solidFill>
                <a:latin typeface="Unbounded" pitchFamily="34" charset="0"/>
                <a:ea typeface="Unbounded" pitchFamily="34" charset="-122"/>
                <a:cs typeface="Unbounded" pitchFamily="34" charset="-120"/>
              </a:rPr>
              <a:t>2</a:t>
            </a:r>
            <a:endParaRPr lang="en-US" sz="2280" dirty="0"/>
          </a:p>
        </p:txBody>
      </p:sp>
      <p:sp>
        <p:nvSpPr>
          <p:cNvPr id="13" name="Text 9"/>
          <p:cNvSpPr/>
          <p:nvPr/>
        </p:nvSpPr>
        <p:spPr>
          <a:xfrm>
            <a:off x="1303020" y="4453771"/>
            <a:ext cx="2413397" cy="301585"/>
          </a:xfrm>
          <a:prstGeom prst="rect">
            <a:avLst/>
          </a:prstGeom>
          <a:noFill/>
          <a:ln/>
        </p:spPr>
        <p:txBody>
          <a:bodyPr wrap="none" rtlCol="0" anchor="t"/>
          <a:lstStyle/>
          <a:p>
            <a:pPr marL="0" indent="0">
              <a:lnSpc>
                <a:spcPts val="2375"/>
              </a:lnSpc>
              <a:buNone/>
            </a:pPr>
            <a:r>
              <a:rPr lang="en-US" sz="1900" b="1" dirty="0">
                <a:solidFill>
                  <a:srgbClr val="333F70"/>
                </a:solidFill>
                <a:latin typeface="Unbounded" pitchFamily="34" charset="0"/>
                <a:ea typeface="Unbounded" pitchFamily="34" charset="-122"/>
                <a:cs typeface="Unbounded" pitchFamily="34" charset="-120"/>
              </a:rPr>
              <a:t>Anticorpii</a:t>
            </a:r>
            <a:endParaRPr lang="en-US" sz="1900" dirty="0"/>
          </a:p>
        </p:txBody>
      </p:sp>
      <p:sp>
        <p:nvSpPr>
          <p:cNvPr id="14" name="Text 10"/>
          <p:cNvSpPr/>
          <p:nvPr/>
        </p:nvSpPr>
        <p:spPr>
          <a:xfrm>
            <a:off x="1303020" y="4871085"/>
            <a:ext cx="7165300" cy="617934"/>
          </a:xfrm>
          <a:prstGeom prst="rect">
            <a:avLst/>
          </a:prstGeom>
          <a:noFill/>
          <a:ln/>
        </p:spPr>
        <p:txBody>
          <a:bodyPr wrap="square" rtlCol="0" anchor="t"/>
          <a:lstStyle/>
          <a:p>
            <a:pPr marL="0" indent="0">
              <a:lnSpc>
                <a:spcPts val="2432"/>
              </a:lnSpc>
              <a:buNone/>
            </a:pPr>
            <a:r>
              <a:rPr lang="en-US" sz="1520" dirty="0">
                <a:solidFill>
                  <a:srgbClr val="333F70"/>
                </a:solidFill>
                <a:latin typeface="Open Sans" pitchFamily="34" charset="0"/>
                <a:ea typeface="Open Sans" pitchFamily="34" charset="-122"/>
                <a:cs typeface="Open Sans" pitchFamily="34" charset="-120"/>
              </a:rPr>
              <a:t>Anticorpii anti-A și anti-B se găsesc în plasmă și reacționează împotriva antigenelor absente în grupa sanguină a persoanei.</a:t>
            </a:r>
            <a:endParaRPr lang="en-US" sz="1520" dirty="0"/>
          </a:p>
        </p:txBody>
      </p:sp>
      <p:sp>
        <p:nvSpPr>
          <p:cNvPr id="15" name="Shape 11"/>
          <p:cNvSpPr/>
          <p:nvPr/>
        </p:nvSpPr>
        <p:spPr>
          <a:xfrm>
            <a:off x="675680" y="5899190"/>
            <a:ext cx="434340" cy="434340"/>
          </a:xfrm>
          <a:prstGeom prst="roundRect">
            <a:avLst>
              <a:gd name="adj" fmla="val 20004"/>
            </a:avLst>
          </a:prstGeom>
          <a:solidFill>
            <a:srgbClr val="D6F5EE"/>
          </a:solidFill>
          <a:ln w="7620">
            <a:solidFill>
              <a:srgbClr val="BCDBD4"/>
            </a:solidFill>
            <a:prstDash val="solid"/>
          </a:ln>
        </p:spPr>
      </p:sp>
      <p:sp>
        <p:nvSpPr>
          <p:cNvPr id="16" name="Text 12"/>
          <p:cNvSpPr/>
          <p:nvPr/>
        </p:nvSpPr>
        <p:spPr>
          <a:xfrm>
            <a:off x="771287" y="5971580"/>
            <a:ext cx="243007" cy="289560"/>
          </a:xfrm>
          <a:prstGeom prst="rect">
            <a:avLst/>
          </a:prstGeom>
          <a:noFill/>
          <a:ln/>
        </p:spPr>
        <p:txBody>
          <a:bodyPr wrap="none" rtlCol="0" anchor="t"/>
          <a:lstStyle/>
          <a:p>
            <a:pPr marL="0" indent="0" algn="ctr">
              <a:lnSpc>
                <a:spcPts val="2280"/>
              </a:lnSpc>
              <a:buNone/>
            </a:pPr>
            <a:r>
              <a:rPr lang="en-US" sz="2280" b="1" dirty="0">
                <a:solidFill>
                  <a:srgbClr val="333F70"/>
                </a:solidFill>
                <a:latin typeface="Unbounded" pitchFamily="34" charset="0"/>
                <a:ea typeface="Unbounded" pitchFamily="34" charset="-122"/>
                <a:cs typeface="Unbounded" pitchFamily="34" charset="-120"/>
              </a:rPr>
              <a:t>3</a:t>
            </a:r>
            <a:endParaRPr lang="en-US" sz="2280" dirty="0"/>
          </a:p>
        </p:txBody>
      </p:sp>
      <p:sp>
        <p:nvSpPr>
          <p:cNvPr id="17" name="Text 13"/>
          <p:cNvSpPr/>
          <p:nvPr/>
        </p:nvSpPr>
        <p:spPr>
          <a:xfrm>
            <a:off x="1303020" y="5899190"/>
            <a:ext cx="2413397" cy="301585"/>
          </a:xfrm>
          <a:prstGeom prst="rect">
            <a:avLst/>
          </a:prstGeom>
          <a:noFill/>
          <a:ln/>
        </p:spPr>
        <p:txBody>
          <a:bodyPr wrap="none" rtlCol="0" anchor="t"/>
          <a:lstStyle/>
          <a:p>
            <a:pPr marL="0" indent="0">
              <a:lnSpc>
                <a:spcPts val="2375"/>
              </a:lnSpc>
              <a:buNone/>
            </a:pPr>
            <a:r>
              <a:rPr lang="en-US" sz="1900" b="1" dirty="0">
                <a:solidFill>
                  <a:srgbClr val="333F70"/>
                </a:solidFill>
                <a:latin typeface="Unbounded" pitchFamily="34" charset="0"/>
                <a:ea typeface="Unbounded" pitchFamily="34" charset="-122"/>
                <a:cs typeface="Unbounded" pitchFamily="34" charset="-120"/>
              </a:rPr>
              <a:t>Compatibilitate</a:t>
            </a:r>
            <a:endParaRPr lang="en-US" sz="1900" dirty="0"/>
          </a:p>
        </p:txBody>
      </p:sp>
      <p:sp>
        <p:nvSpPr>
          <p:cNvPr id="18" name="Text 14"/>
          <p:cNvSpPr/>
          <p:nvPr/>
        </p:nvSpPr>
        <p:spPr>
          <a:xfrm>
            <a:off x="1303020" y="6316504"/>
            <a:ext cx="7165300" cy="617934"/>
          </a:xfrm>
          <a:prstGeom prst="rect">
            <a:avLst/>
          </a:prstGeom>
          <a:noFill/>
          <a:ln/>
        </p:spPr>
        <p:txBody>
          <a:bodyPr wrap="square" rtlCol="0" anchor="t"/>
          <a:lstStyle/>
          <a:p>
            <a:pPr marL="0" indent="0">
              <a:lnSpc>
                <a:spcPts val="2432"/>
              </a:lnSpc>
              <a:buNone/>
            </a:pPr>
            <a:r>
              <a:rPr lang="en-US" sz="1520" dirty="0">
                <a:solidFill>
                  <a:srgbClr val="333F70"/>
                </a:solidFill>
                <a:latin typeface="Open Sans" pitchFamily="34" charset="0"/>
                <a:ea typeface="Open Sans" pitchFamily="34" charset="-122"/>
                <a:cs typeface="Open Sans" pitchFamily="34" charset="-120"/>
              </a:rPr>
              <a:t>Compatibilitatea se obține când o persoană primește sânge ce conține doar antigenele prezente în grupa ei sanguină și fără anticorpi împotriva acestora.</a:t>
            </a:r>
            <a:endParaRPr lang="en-US" sz="152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957"/>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957"/>
          </a:xfrm>
          <a:prstGeom prst="rect">
            <a:avLst/>
          </a:prstGeom>
        </p:spPr>
      </p:pic>
      <p:pic>
        <p:nvPicPr>
          <p:cNvPr id="5" name="Image 1" descr="preencoded.png"/>
          <p:cNvPicPr>
            <a:picLocks noChangeAspect="1"/>
          </p:cNvPicPr>
          <p:nvPr/>
        </p:nvPicPr>
        <p:blipFill>
          <a:blip r:embed="rId4"/>
          <a:stretch>
            <a:fillRect/>
          </a:stretch>
        </p:blipFill>
        <p:spPr>
          <a:xfrm>
            <a:off x="9405818" y="2644735"/>
            <a:ext cx="4962644" cy="2940367"/>
          </a:xfrm>
          <a:prstGeom prst="rect">
            <a:avLst/>
          </a:prstGeom>
        </p:spPr>
      </p:pic>
      <p:sp>
        <p:nvSpPr>
          <p:cNvPr id="6" name="Text 2"/>
          <p:cNvSpPr/>
          <p:nvPr/>
        </p:nvSpPr>
        <p:spPr>
          <a:xfrm>
            <a:off x="733068" y="575905"/>
            <a:ext cx="7677864" cy="1308973"/>
          </a:xfrm>
          <a:prstGeom prst="rect">
            <a:avLst/>
          </a:prstGeom>
          <a:noFill/>
          <a:ln/>
        </p:spPr>
        <p:txBody>
          <a:bodyPr wrap="square" rtlCol="0" anchor="t"/>
          <a:lstStyle/>
          <a:p>
            <a:pPr marL="0" indent="0">
              <a:lnSpc>
                <a:spcPts val="5154"/>
              </a:lnSpc>
              <a:buNone/>
            </a:pPr>
            <a:r>
              <a:rPr lang="en-US" sz="4123" b="1" dirty="0">
                <a:solidFill>
                  <a:srgbClr val="333F70"/>
                </a:solidFill>
                <a:latin typeface="Unbounded" pitchFamily="34" charset="0"/>
                <a:ea typeface="Unbounded" pitchFamily="34" charset="-122"/>
                <a:cs typeface="Unbounded" pitchFamily="34" charset="-120"/>
              </a:rPr>
              <a:t>Compatibilitatea grupelor sanguine</a:t>
            </a:r>
            <a:endParaRPr lang="en-US" sz="4123" dirty="0"/>
          </a:p>
        </p:txBody>
      </p:sp>
      <p:sp>
        <p:nvSpPr>
          <p:cNvPr id="7" name="Shape 3"/>
          <p:cNvSpPr/>
          <p:nvPr/>
        </p:nvSpPr>
        <p:spPr>
          <a:xfrm>
            <a:off x="1026319" y="2198965"/>
            <a:ext cx="41791" cy="5455087"/>
          </a:xfrm>
          <a:prstGeom prst="roundRect">
            <a:avLst>
              <a:gd name="adj" fmla="val 225540"/>
            </a:avLst>
          </a:prstGeom>
          <a:solidFill>
            <a:srgbClr val="BCDBD4"/>
          </a:solidFill>
          <a:ln/>
        </p:spPr>
      </p:sp>
      <p:sp>
        <p:nvSpPr>
          <p:cNvPr id="8" name="Shape 4"/>
          <p:cNvSpPr/>
          <p:nvPr/>
        </p:nvSpPr>
        <p:spPr>
          <a:xfrm>
            <a:off x="1282779" y="2649319"/>
            <a:ext cx="733068" cy="41791"/>
          </a:xfrm>
          <a:prstGeom prst="roundRect">
            <a:avLst>
              <a:gd name="adj" fmla="val 225540"/>
            </a:avLst>
          </a:prstGeom>
          <a:solidFill>
            <a:srgbClr val="BCDBD4"/>
          </a:solidFill>
          <a:ln/>
        </p:spPr>
      </p:sp>
      <p:sp>
        <p:nvSpPr>
          <p:cNvPr id="9" name="Shape 5"/>
          <p:cNvSpPr/>
          <p:nvPr/>
        </p:nvSpPr>
        <p:spPr>
          <a:xfrm>
            <a:off x="811530" y="2434590"/>
            <a:ext cx="471249" cy="471249"/>
          </a:xfrm>
          <a:prstGeom prst="roundRect">
            <a:avLst>
              <a:gd name="adj" fmla="val 20001"/>
            </a:avLst>
          </a:prstGeom>
          <a:solidFill>
            <a:srgbClr val="D6F5EE"/>
          </a:solidFill>
          <a:ln w="7620">
            <a:solidFill>
              <a:srgbClr val="BCDBD4"/>
            </a:solidFill>
            <a:prstDash val="solid"/>
          </a:ln>
        </p:spPr>
      </p:sp>
      <p:sp>
        <p:nvSpPr>
          <p:cNvPr id="10" name="Text 6"/>
          <p:cNvSpPr/>
          <p:nvPr/>
        </p:nvSpPr>
        <p:spPr>
          <a:xfrm>
            <a:off x="965478" y="2513052"/>
            <a:ext cx="163354" cy="314206"/>
          </a:xfrm>
          <a:prstGeom prst="rect">
            <a:avLst/>
          </a:prstGeom>
          <a:noFill/>
          <a:ln/>
        </p:spPr>
        <p:txBody>
          <a:bodyPr wrap="none" rtlCol="0" anchor="t"/>
          <a:lstStyle/>
          <a:p>
            <a:pPr marL="0" indent="0" algn="ctr">
              <a:lnSpc>
                <a:spcPts val="2474"/>
              </a:lnSpc>
              <a:buNone/>
            </a:pPr>
            <a:r>
              <a:rPr lang="en-US" sz="2474" b="1" dirty="0">
                <a:solidFill>
                  <a:srgbClr val="333F70"/>
                </a:solidFill>
                <a:latin typeface="Unbounded" pitchFamily="34" charset="0"/>
                <a:ea typeface="Unbounded" pitchFamily="34" charset="-122"/>
                <a:cs typeface="Unbounded" pitchFamily="34" charset="-120"/>
              </a:rPr>
              <a:t>1</a:t>
            </a:r>
            <a:endParaRPr lang="en-US" sz="2474" dirty="0"/>
          </a:p>
        </p:txBody>
      </p:sp>
      <p:sp>
        <p:nvSpPr>
          <p:cNvPr id="11" name="Text 7"/>
          <p:cNvSpPr/>
          <p:nvPr/>
        </p:nvSpPr>
        <p:spPr>
          <a:xfrm>
            <a:off x="2199084" y="2408396"/>
            <a:ext cx="2618184" cy="327184"/>
          </a:xfrm>
          <a:prstGeom prst="rect">
            <a:avLst/>
          </a:prstGeom>
          <a:noFill/>
          <a:ln/>
        </p:spPr>
        <p:txBody>
          <a:bodyPr wrap="none" rtlCol="0" anchor="t"/>
          <a:lstStyle/>
          <a:p>
            <a:pPr marL="0" indent="0" algn="l">
              <a:lnSpc>
                <a:spcPts val="2577"/>
              </a:lnSpc>
              <a:buNone/>
            </a:pPr>
            <a:r>
              <a:rPr lang="en-US" sz="2062" b="1" dirty="0">
                <a:solidFill>
                  <a:srgbClr val="333F70"/>
                </a:solidFill>
                <a:latin typeface="Unbounded" pitchFamily="34" charset="0"/>
                <a:ea typeface="Unbounded" pitchFamily="34" charset="-122"/>
                <a:cs typeface="Unbounded" pitchFamily="34" charset="-120"/>
              </a:rPr>
              <a:t>Donator Grup A</a:t>
            </a:r>
            <a:endParaRPr lang="en-US" sz="2062" dirty="0"/>
          </a:p>
        </p:txBody>
      </p:sp>
      <p:sp>
        <p:nvSpPr>
          <p:cNvPr id="12" name="Text 8"/>
          <p:cNvSpPr/>
          <p:nvPr/>
        </p:nvSpPr>
        <p:spPr>
          <a:xfrm>
            <a:off x="2199084" y="2861191"/>
            <a:ext cx="6211848" cy="335042"/>
          </a:xfrm>
          <a:prstGeom prst="rect">
            <a:avLst/>
          </a:prstGeom>
          <a:noFill/>
          <a:ln/>
        </p:spPr>
        <p:txBody>
          <a:bodyPr wrap="none" rtlCol="0" anchor="t"/>
          <a:lstStyle/>
          <a:p>
            <a:pPr marL="0" indent="0" algn="l">
              <a:lnSpc>
                <a:spcPts val="2639"/>
              </a:lnSpc>
              <a:buNone/>
            </a:pPr>
            <a:r>
              <a:rPr lang="en-US" sz="1649" dirty="0">
                <a:solidFill>
                  <a:srgbClr val="333F70"/>
                </a:solidFill>
                <a:latin typeface="Open Sans" pitchFamily="34" charset="0"/>
                <a:ea typeface="Open Sans" pitchFamily="34" charset="-122"/>
                <a:cs typeface="Open Sans" pitchFamily="34" charset="-120"/>
              </a:rPr>
              <a:t>Poate dona sânge grupelor A și AB.</a:t>
            </a:r>
            <a:endParaRPr lang="en-US" sz="1649" dirty="0"/>
          </a:p>
        </p:txBody>
      </p:sp>
      <p:sp>
        <p:nvSpPr>
          <p:cNvPr id="13" name="Shape 9"/>
          <p:cNvSpPr/>
          <p:nvPr/>
        </p:nvSpPr>
        <p:spPr>
          <a:xfrm>
            <a:off x="1282779" y="4065449"/>
            <a:ext cx="733068" cy="41791"/>
          </a:xfrm>
          <a:prstGeom prst="roundRect">
            <a:avLst>
              <a:gd name="adj" fmla="val 225540"/>
            </a:avLst>
          </a:prstGeom>
          <a:solidFill>
            <a:srgbClr val="BCDBD4"/>
          </a:solidFill>
          <a:ln/>
        </p:spPr>
      </p:sp>
      <p:sp>
        <p:nvSpPr>
          <p:cNvPr id="14" name="Shape 10"/>
          <p:cNvSpPr/>
          <p:nvPr/>
        </p:nvSpPr>
        <p:spPr>
          <a:xfrm>
            <a:off x="811530" y="3850719"/>
            <a:ext cx="471249" cy="471249"/>
          </a:xfrm>
          <a:prstGeom prst="roundRect">
            <a:avLst>
              <a:gd name="adj" fmla="val 20001"/>
            </a:avLst>
          </a:prstGeom>
          <a:solidFill>
            <a:srgbClr val="D6F5EE"/>
          </a:solidFill>
          <a:ln w="7620">
            <a:solidFill>
              <a:srgbClr val="BCDBD4"/>
            </a:solidFill>
            <a:prstDash val="solid"/>
          </a:ln>
        </p:spPr>
      </p:sp>
      <p:sp>
        <p:nvSpPr>
          <p:cNvPr id="15" name="Text 11"/>
          <p:cNvSpPr/>
          <p:nvPr/>
        </p:nvSpPr>
        <p:spPr>
          <a:xfrm>
            <a:off x="915948" y="3929182"/>
            <a:ext cx="262295" cy="314206"/>
          </a:xfrm>
          <a:prstGeom prst="rect">
            <a:avLst/>
          </a:prstGeom>
          <a:noFill/>
          <a:ln/>
        </p:spPr>
        <p:txBody>
          <a:bodyPr wrap="none" rtlCol="0" anchor="t"/>
          <a:lstStyle/>
          <a:p>
            <a:pPr marL="0" indent="0" algn="ctr">
              <a:lnSpc>
                <a:spcPts val="2474"/>
              </a:lnSpc>
              <a:buNone/>
            </a:pPr>
            <a:r>
              <a:rPr lang="en-US" sz="2474" b="1" dirty="0">
                <a:solidFill>
                  <a:srgbClr val="333F70"/>
                </a:solidFill>
                <a:latin typeface="Unbounded" pitchFamily="34" charset="0"/>
                <a:ea typeface="Unbounded" pitchFamily="34" charset="-122"/>
                <a:cs typeface="Unbounded" pitchFamily="34" charset="-120"/>
              </a:rPr>
              <a:t>2</a:t>
            </a:r>
            <a:endParaRPr lang="en-US" sz="2474" dirty="0"/>
          </a:p>
        </p:txBody>
      </p:sp>
      <p:sp>
        <p:nvSpPr>
          <p:cNvPr id="16" name="Text 12"/>
          <p:cNvSpPr/>
          <p:nvPr/>
        </p:nvSpPr>
        <p:spPr>
          <a:xfrm>
            <a:off x="2199084" y="3824526"/>
            <a:ext cx="2618184" cy="327184"/>
          </a:xfrm>
          <a:prstGeom prst="rect">
            <a:avLst/>
          </a:prstGeom>
          <a:noFill/>
          <a:ln/>
        </p:spPr>
        <p:txBody>
          <a:bodyPr wrap="none" rtlCol="0" anchor="t"/>
          <a:lstStyle/>
          <a:p>
            <a:pPr marL="0" indent="0" algn="l">
              <a:lnSpc>
                <a:spcPts val="2577"/>
              </a:lnSpc>
              <a:buNone/>
            </a:pPr>
            <a:r>
              <a:rPr lang="en-US" sz="2062" b="1" dirty="0">
                <a:solidFill>
                  <a:srgbClr val="333F70"/>
                </a:solidFill>
                <a:latin typeface="Unbounded" pitchFamily="34" charset="0"/>
                <a:ea typeface="Unbounded" pitchFamily="34" charset="-122"/>
                <a:cs typeface="Unbounded" pitchFamily="34" charset="-120"/>
              </a:rPr>
              <a:t>Donator Grup B</a:t>
            </a:r>
            <a:endParaRPr lang="en-US" sz="2062" dirty="0"/>
          </a:p>
        </p:txBody>
      </p:sp>
      <p:sp>
        <p:nvSpPr>
          <p:cNvPr id="17" name="Text 13"/>
          <p:cNvSpPr/>
          <p:nvPr/>
        </p:nvSpPr>
        <p:spPr>
          <a:xfrm>
            <a:off x="2199084" y="4277320"/>
            <a:ext cx="6211848" cy="335042"/>
          </a:xfrm>
          <a:prstGeom prst="rect">
            <a:avLst/>
          </a:prstGeom>
          <a:noFill/>
          <a:ln/>
        </p:spPr>
        <p:txBody>
          <a:bodyPr wrap="none" rtlCol="0" anchor="t"/>
          <a:lstStyle/>
          <a:p>
            <a:pPr marL="0" indent="0" algn="l">
              <a:lnSpc>
                <a:spcPts val="2639"/>
              </a:lnSpc>
              <a:buNone/>
            </a:pPr>
            <a:r>
              <a:rPr lang="en-US" sz="1649" dirty="0">
                <a:solidFill>
                  <a:srgbClr val="333F70"/>
                </a:solidFill>
                <a:latin typeface="Open Sans" pitchFamily="34" charset="0"/>
                <a:ea typeface="Open Sans" pitchFamily="34" charset="-122"/>
                <a:cs typeface="Open Sans" pitchFamily="34" charset="-120"/>
              </a:rPr>
              <a:t>Poate dona sânge grupelor B și AB.</a:t>
            </a:r>
            <a:endParaRPr lang="en-US" sz="1649" dirty="0"/>
          </a:p>
        </p:txBody>
      </p:sp>
      <p:sp>
        <p:nvSpPr>
          <p:cNvPr id="18" name="Shape 14"/>
          <p:cNvSpPr/>
          <p:nvPr/>
        </p:nvSpPr>
        <p:spPr>
          <a:xfrm>
            <a:off x="1282779" y="5481578"/>
            <a:ext cx="733068" cy="41791"/>
          </a:xfrm>
          <a:prstGeom prst="roundRect">
            <a:avLst>
              <a:gd name="adj" fmla="val 225540"/>
            </a:avLst>
          </a:prstGeom>
          <a:solidFill>
            <a:srgbClr val="BCDBD4"/>
          </a:solidFill>
          <a:ln/>
        </p:spPr>
      </p:sp>
      <p:sp>
        <p:nvSpPr>
          <p:cNvPr id="19" name="Shape 15"/>
          <p:cNvSpPr/>
          <p:nvPr/>
        </p:nvSpPr>
        <p:spPr>
          <a:xfrm>
            <a:off x="811530" y="5266849"/>
            <a:ext cx="471249" cy="471249"/>
          </a:xfrm>
          <a:prstGeom prst="roundRect">
            <a:avLst>
              <a:gd name="adj" fmla="val 20001"/>
            </a:avLst>
          </a:prstGeom>
          <a:solidFill>
            <a:srgbClr val="D6F5EE"/>
          </a:solidFill>
          <a:ln w="7620">
            <a:solidFill>
              <a:srgbClr val="BCDBD4"/>
            </a:solidFill>
            <a:prstDash val="solid"/>
          </a:ln>
        </p:spPr>
      </p:sp>
      <p:sp>
        <p:nvSpPr>
          <p:cNvPr id="20" name="Text 16"/>
          <p:cNvSpPr/>
          <p:nvPr/>
        </p:nvSpPr>
        <p:spPr>
          <a:xfrm>
            <a:off x="915353" y="5345311"/>
            <a:ext cx="263604" cy="314206"/>
          </a:xfrm>
          <a:prstGeom prst="rect">
            <a:avLst/>
          </a:prstGeom>
          <a:noFill/>
          <a:ln/>
        </p:spPr>
        <p:txBody>
          <a:bodyPr wrap="none" rtlCol="0" anchor="t"/>
          <a:lstStyle/>
          <a:p>
            <a:pPr marL="0" indent="0" algn="ctr">
              <a:lnSpc>
                <a:spcPts val="2474"/>
              </a:lnSpc>
              <a:buNone/>
            </a:pPr>
            <a:r>
              <a:rPr lang="en-US" sz="2474" b="1" dirty="0">
                <a:solidFill>
                  <a:srgbClr val="333F70"/>
                </a:solidFill>
                <a:latin typeface="Unbounded" pitchFamily="34" charset="0"/>
                <a:ea typeface="Unbounded" pitchFamily="34" charset="-122"/>
                <a:cs typeface="Unbounded" pitchFamily="34" charset="-120"/>
              </a:rPr>
              <a:t>3</a:t>
            </a:r>
            <a:endParaRPr lang="en-US" sz="2474" dirty="0"/>
          </a:p>
        </p:txBody>
      </p:sp>
      <p:sp>
        <p:nvSpPr>
          <p:cNvPr id="21" name="Text 17"/>
          <p:cNvSpPr/>
          <p:nvPr/>
        </p:nvSpPr>
        <p:spPr>
          <a:xfrm>
            <a:off x="2199084" y="5240655"/>
            <a:ext cx="2782491" cy="327184"/>
          </a:xfrm>
          <a:prstGeom prst="rect">
            <a:avLst/>
          </a:prstGeom>
          <a:noFill/>
          <a:ln/>
        </p:spPr>
        <p:txBody>
          <a:bodyPr wrap="none" rtlCol="0" anchor="t"/>
          <a:lstStyle/>
          <a:p>
            <a:pPr marL="0" indent="0" algn="l">
              <a:lnSpc>
                <a:spcPts val="2577"/>
              </a:lnSpc>
              <a:buNone/>
            </a:pPr>
            <a:r>
              <a:rPr lang="en-US" sz="2062" b="1" dirty="0">
                <a:solidFill>
                  <a:srgbClr val="333F70"/>
                </a:solidFill>
                <a:latin typeface="Unbounded" pitchFamily="34" charset="0"/>
                <a:ea typeface="Unbounded" pitchFamily="34" charset="-122"/>
                <a:cs typeface="Unbounded" pitchFamily="34" charset="-120"/>
              </a:rPr>
              <a:t>Donator Grup AB</a:t>
            </a:r>
            <a:endParaRPr lang="en-US" sz="2062" dirty="0"/>
          </a:p>
        </p:txBody>
      </p:sp>
      <p:sp>
        <p:nvSpPr>
          <p:cNvPr id="22" name="Text 18"/>
          <p:cNvSpPr/>
          <p:nvPr/>
        </p:nvSpPr>
        <p:spPr>
          <a:xfrm>
            <a:off x="2199084" y="5693450"/>
            <a:ext cx="6211848" cy="335042"/>
          </a:xfrm>
          <a:prstGeom prst="rect">
            <a:avLst/>
          </a:prstGeom>
          <a:noFill/>
          <a:ln/>
        </p:spPr>
        <p:txBody>
          <a:bodyPr wrap="none" rtlCol="0" anchor="t"/>
          <a:lstStyle/>
          <a:p>
            <a:pPr marL="0" indent="0" algn="l">
              <a:lnSpc>
                <a:spcPts val="2639"/>
              </a:lnSpc>
              <a:buNone/>
            </a:pPr>
            <a:r>
              <a:rPr lang="en-US" sz="1649" dirty="0">
                <a:solidFill>
                  <a:srgbClr val="333F70"/>
                </a:solidFill>
                <a:latin typeface="Open Sans" pitchFamily="34" charset="0"/>
                <a:ea typeface="Open Sans" pitchFamily="34" charset="-122"/>
                <a:cs typeface="Open Sans" pitchFamily="34" charset="-120"/>
              </a:rPr>
              <a:t>Poate dona sânge tuturor grupelor (A, B, AB, O).</a:t>
            </a:r>
            <a:endParaRPr lang="en-US" sz="1649" dirty="0"/>
          </a:p>
        </p:txBody>
      </p:sp>
      <p:sp>
        <p:nvSpPr>
          <p:cNvPr id="23" name="Shape 19"/>
          <p:cNvSpPr/>
          <p:nvPr/>
        </p:nvSpPr>
        <p:spPr>
          <a:xfrm>
            <a:off x="1282779" y="6897707"/>
            <a:ext cx="733068" cy="41791"/>
          </a:xfrm>
          <a:prstGeom prst="roundRect">
            <a:avLst>
              <a:gd name="adj" fmla="val 225540"/>
            </a:avLst>
          </a:prstGeom>
          <a:solidFill>
            <a:srgbClr val="BCDBD4"/>
          </a:solidFill>
          <a:ln/>
        </p:spPr>
      </p:sp>
      <p:sp>
        <p:nvSpPr>
          <p:cNvPr id="24" name="Shape 20"/>
          <p:cNvSpPr/>
          <p:nvPr/>
        </p:nvSpPr>
        <p:spPr>
          <a:xfrm>
            <a:off x="811530" y="6682978"/>
            <a:ext cx="471249" cy="471249"/>
          </a:xfrm>
          <a:prstGeom prst="roundRect">
            <a:avLst>
              <a:gd name="adj" fmla="val 20001"/>
            </a:avLst>
          </a:prstGeom>
          <a:solidFill>
            <a:srgbClr val="D6F5EE"/>
          </a:solidFill>
          <a:ln w="7620">
            <a:solidFill>
              <a:srgbClr val="BCDBD4"/>
            </a:solidFill>
            <a:prstDash val="solid"/>
          </a:ln>
        </p:spPr>
      </p:sp>
      <p:sp>
        <p:nvSpPr>
          <p:cNvPr id="25" name="Text 21"/>
          <p:cNvSpPr/>
          <p:nvPr/>
        </p:nvSpPr>
        <p:spPr>
          <a:xfrm>
            <a:off x="911900" y="6761440"/>
            <a:ext cx="270510" cy="314206"/>
          </a:xfrm>
          <a:prstGeom prst="rect">
            <a:avLst/>
          </a:prstGeom>
          <a:noFill/>
          <a:ln/>
        </p:spPr>
        <p:txBody>
          <a:bodyPr wrap="none" rtlCol="0" anchor="t"/>
          <a:lstStyle/>
          <a:p>
            <a:pPr marL="0" indent="0" algn="ctr">
              <a:lnSpc>
                <a:spcPts val="2474"/>
              </a:lnSpc>
              <a:buNone/>
            </a:pPr>
            <a:r>
              <a:rPr lang="en-US" sz="2474" b="1" dirty="0">
                <a:solidFill>
                  <a:srgbClr val="333F70"/>
                </a:solidFill>
                <a:latin typeface="Unbounded" pitchFamily="34" charset="0"/>
                <a:ea typeface="Unbounded" pitchFamily="34" charset="-122"/>
                <a:cs typeface="Unbounded" pitchFamily="34" charset="-120"/>
              </a:rPr>
              <a:t>4</a:t>
            </a:r>
            <a:endParaRPr lang="en-US" sz="2474" dirty="0"/>
          </a:p>
        </p:txBody>
      </p:sp>
      <p:sp>
        <p:nvSpPr>
          <p:cNvPr id="26" name="Text 22"/>
          <p:cNvSpPr/>
          <p:nvPr/>
        </p:nvSpPr>
        <p:spPr>
          <a:xfrm>
            <a:off x="2199084" y="6656784"/>
            <a:ext cx="2618184" cy="327184"/>
          </a:xfrm>
          <a:prstGeom prst="rect">
            <a:avLst/>
          </a:prstGeom>
          <a:noFill/>
          <a:ln/>
        </p:spPr>
        <p:txBody>
          <a:bodyPr wrap="none" rtlCol="0" anchor="t"/>
          <a:lstStyle/>
          <a:p>
            <a:pPr marL="0" indent="0" algn="l">
              <a:lnSpc>
                <a:spcPts val="2577"/>
              </a:lnSpc>
              <a:buNone/>
            </a:pPr>
            <a:r>
              <a:rPr lang="en-US" sz="2062" b="1" dirty="0">
                <a:solidFill>
                  <a:srgbClr val="333F70"/>
                </a:solidFill>
                <a:latin typeface="Unbounded" pitchFamily="34" charset="0"/>
                <a:ea typeface="Unbounded" pitchFamily="34" charset="-122"/>
                <a:cs typeface="Unbounded" pitchFamily="34" charset="-120"/>
              </a:rPr>
              <a:t>Donator Grup O</a:t>
            </a:r>
            <a:endParaRPr lang="en-US" sz="2062" dirty="0"/>
          </a:p>
        </p:txBody>
      </p:sp>
      <p:sp>
        <p:nvSpPr>
          <p:cNvPr id="27" name="Text 23"/>
          <p:cNvSpPr/>
          <p:nvPr/>
        </p:nvSpPr>
        <p:spPr>
          <a:xfrm>
            <a:off x="2199084" y="7109579"/>
            <a:ext cx="6211848" cy="335042"/>
          </a:xfrm>
          <a:prstGeom prst="rect">
            <a:avLst/>
          </a:prstGeom>
          <a:noFill/>
          <a:ln/>
        </p:spPr>
        <p:txBody>
          <a:bodyPr wrap="none" rtlCol="0" anchor="t"/>
          <a:lstStyle/>
          <a:p>
            <a:pPr marL="0" indent="0" algn="l">
              <a:lnSpc>
                <a:spcPts val="2639"/>
              </a:lnSpc>
              <a:buNone/>
            </a:pPr>
            <a:r>
              <a:rPr lang="en-US" sz="1649" dirty="0">
                <a:solidFill>
                  <a:srgbClr val="333F70"/>
                </a:solidFill>
                <a:latin typeface="Open Sans" pitchFamily="34" charset="0"/>
                <a:ea typeface="Open Sans" pitchFamily="34" charset="-122"/>
                <a:cs typeface="Open Sans" pitchFamily="34" charset="-120"/>
              </a:rPr>
              <a:t>Poate dona sânge tuturor grupelor (A, B, AB, O).</a:t>
            </a:r>
            <a:endParaRPr lang="en-US" sz="164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497729"/>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497729"/>
          </a:xfrm>
          <a:prstGeom prst="rect">
            <a:avLst/>
          </a:prstGeom>
        </p:spPr>
      </p:pic>
      <p:pic>
        <p:nvPicPr>
          <p:cNvPr id="5" name="Image 1" descr="preencoded.png"/>
          <p:cNvPicPr>
            <a:picLocks noChangeAspect="1"/>
          </p:cNvPicPr>
          <p:nvPr/>
        </p:nvPicPr>
        <p:blipFill>
          <a:blip r:embed="rId4"/>
          <a:stretch>
            <a:fillRect/>
          </a:stretch>
        </p:blipFill>
        <p:spPr>
          <a:xfrm>
            <a:off x="216098" y="2599849"/>
            <a:ext cx="5054203" cy="3297912"/>
          </a:xfrm>
          <a:prstGeom prst="rect">
            <a:avLst/>
          </a:prstGeom>
        </p:spPr>
      </p:pic>
      <p:sp>
        <p:nvSpPr>
          <p:cNvPr id="6" name="Text 2"/>
          <p:cNvSpPr/>
          <p:nvPr/>
        </p:nvSpPr>
        <p:spPr>
          <a:xfrm>
            <a:off x="6091238" y="475178"/>
            <a:ext cx="7934325" cy="1620203"/>
          </a:xfrm>
          <a:prstGeom prst="rect">
            <a:avLst/>
          </a:prstGeom>
          <a:noFill/>
          <a:ln/>
        </p:spPr>
        <p:txBody>
          <a:bodyPr wrap="square" rtlCol="0" anchor="t"/>
          <a:lstStyle/>
          <a:p>
            <a:pPr marL="0" indent="0" algn="ctr">
              <a:lnSpc>
                <a:spcPts val="4253"/>
              </a:lnSpc>
              <a:buNone/>
            </a:pPr>
            <a:r>
              <a:rPr lang="en-US" sz="3402" b="1" dirty="0">
                <a:solidFill>
                  <a:srgbClr val="333F70"/>
                </a:solidFill>
                <a:latin typeface="Unbounded" pitchFamily="34" charset="0"/>
                <a:ea typeface="Unbounded" pitchFamily="34" charset="-122"/>
                <a:cs typeface="Unbounded" pitchFamily="34" charset="-120"/>
              </a:rPr>
              <a:t>Importanța grupelor sanguine în transfuzii și transplant</a:t>
            </a:r>
            <a:endParaRPr lang="en-US" sz="3402" dirty="0"/>
          </a:p>
        </p:txBody>
      </p:sp>
      <p:sp>
        <p:nvSpPr>
          <p:cNvPr id="7" name="Shape 3"/>
          <p:cNvSpPr/>
          <p:nvPr/>
        </p:nvSpPr>
        <p:spPr>
          <a:xfrm>
            <a:off x="6091238" y="2354580"/>
            <a:ext cx="7934325" cy="1287423"/>
          </a:xfrm>
          <a:prstGeom prst="roundRect">
            <a:avLst>
              <a:gd name="adj" fmla="val 6041"/>
            </a:avLst>
          </a:prstGeom>
          <a:solidFill>
            <a:srgbClr val="D6F5EE"/>
          </a:solidFill>
          <a:ln w="7620">
            <a:solidFill>
              <a:srgbClr val="BCDBD4"/>
            </a:solidFill>
            <a:prstDash val="solid"/>
          </a:ln>
        </p:spPr>
      </p:sp>
      <p:sp>
        <p:nvSpPr>
          <p:cNvPr id="8" name="Text 4"/>
          <p:cNvSpPr/>
          <p:nvPr/>
        </p:nvSpPr>
        <p:spPr>
          <a:xfrm>
            <a:off x="6271617" y="2534960"/>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Transfuzii</a:t>
            </a:r>
            <a:endParaRPr lang="en-US" sz="1701" dirty="0"/>
          </a:p>
        </p:txBody>
      </p:sp>
      <p:sp>
        <p:nvSpPr>
          <p:cNvPr id="9" name="Text 5"/>
          <p:cNvSpPr/>
          <p:nvPr/>
        </p:nvSpPr>
        <p:spPr>
          <a:xfrm>
            <a:off x="6271617" y="2908459"/>
            <a:ext cx="757356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Cunoașterea grupelor sanguine este esențială pentru a asigura o transfuzie sigură și eficientă, evitând reacții adverse periculoase.</a:t>
            </a:r>
            <a:endParaRPr lang="en-US" sz="1361" dirty="0"/>
          </a:p>
        </p:txBody>
      </p:sp>
      <p:sp>
        <p:nvSpPr>
          <p:cNvPr id="10" name="Shape 6"/>
          <p:cNvSpPr/>
          <p:nvPr/>
        </p:nvSpPr>
        <p:spPr>
          <a:xfrm>
            <a:off x="6091238" y="3814762"/>
            <a:ext cx="7934325" cy="1287423"/>
          </a:xfrm>
          <a:prstGeom prst="roundRect">
            <a:avLst>
              <a:gd name="adj" fmla="val 6041"/>
            </a:avLst>
          </a:prstGeom>
          <a:solidFill>
            <a:srgbClr val="D6F5EE"/>
          </a:solidFill>
          <a:ln w="7620">
            <a:solidFill>
              <a:srgbClr val="BCDBD4"/>
            </a:solidFill>
            <a:prstDash val="solid"/>
          </a:ln>
        </p:spPr>
      </p:sp>
      <p:sp>
        <p:nvSpPr>
          <p:cNvPr id="11" name="Text 7"/>
          <p:cNvSpPr/>
          <p:nvPr/>
        </p:nvSpPr>
        <p:spPr>
          <a:xfrm>
            <a:off x="6271617" y="3995142"/>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Transplant</a:t>
            </a:r>
            <a:endParaRPr lang="en-US" sz="1701" dirty="0"/>
          </a:p>
        </p:txBody>
      </p:sp>
      <p:sp>
        <p:nvSpPr>
          <p:cNvPr id="12" name="Text 8"/>
          <p:cNvSpPr/>
          <p:nvPr/>
        </p:nvSpPr>
        <p:spPr>
          <a:xfrm>
            <a:off x="6271617" y="4368641"/>
            <a:ext cx="757356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Grupele sanguine compatibile sunt un factor-cheie în reușita transplanturilor de organe, reducând riscul de respingere.</a:t>
            </a:r>
            <a:endParaRPr lang="en-US" sz="1361" dirty="0"/>
          </a:p>
        </p:txBody>
      </p:sp>
      <p:sp>
        <p:nvSpPr>
          <p:cNvPr id="13" name="Shape 9"/>
          <p:cNvSpPr/>
          <p:nvPr/>
        </p:nvSpPr>
        <p:spPr>
          <a:xfrm>
            <a:off x="6091238" y="5274945"/>
            <a:ext cx="7934325" cy="1287423"/>
          </a:xfrm>
          <a:prstGeom prst="roundRect">
            <a:avLst>
              <a:gd name="adj" fmla="val 6041"/>
            </a:avLst>
          </a:prstGeom>
          <a:solidFill>
            <a:srgbClr val="D6F5EE"/>
          </a:solidFill>
          <a:ln w="7620">
            <a:solidFill>
              <a:srgbClr val="BCDBD4"/>
            </a:solidFill>
            <a:prstDash val="solid"/>
          </a:ln>
        </p:spPr>
      </p:sp>
      <p:sp>
        <p:nvSpPr>
          <p:cNvPr id="14" name="Text 10"/>
          <p:cNvSpPr/>
          <p:nvPr/>
        </p:nvSpPr>
        <p:spPr>
          <a:xfrm>
            <a:off x="6271617" y="5455325"/>
            <a:ext cx="2280999"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Donare de sânge</a:t>
            </a:r>
            <a:endParaRPr lang="en-US" sz="1701" dirty="0"/>
          </a:p>
        </p:txBody>
      </p:sp>
      <p:sp>
        <p:nvSpPr>
          <p:cNvPr id="15" name="Text 11"/>
          <p:cNvSpPr/>
          <p:nvPr/>
        </p:nvSpPr>
        <p:spPr>
          <a:xfrm>
            <a:off x="6271617" y="5828824"/>
            <a:ext cx="757356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Având în vedere compatibilitatea donatorilor, unele grupe sanguine sunt mai solicitate decât altele, conducând la o nevoie constantă de donații.</a:t>
            </a:r>
            <a:endParaRPr lang="en-US" sz="1361" dirty="0"/>
          </a:p>
        </p:txBody>
      </p:sp>
      <p:sp>
        <p:nvSpPr>
          <p:cNvPr id="16" name="Shape 12"/>
          <p:cNvSpPr/>
          <p:nvPr/>
        </p:nvSpPr>
        <p:spPr>
          <a:xfrm>
            <a:off x="6091238" y="6735127"/>
            <a:ext cx="7934325" cy="1287423"/>
          </a:xfrm>
          <a:prstGeom prst="roundRect">
            <a:avLst>
              <a:gd name="adj" fmla="val 6041"/>
            </a:avLst>
          </a:prstGeom>
          <a:solidFill>
            <a:srgbClr val="D6F5EE"/>
          </a:solidFill>
          <a:ln w="7620">
            <a:solidFill>
              <a:srgbClr val="BCDBD4"/>
            </a:solidFill>
            <a:prstDash val="solid"/>
          </a:ln>
        </p:spPr>
      </p:sp>
      <p:sp>
        <p:nvSpPr>
          <p:cNvPr id="17" name="Text 13"/>
          <p:cNvSpPr/>
          <p:nvPr/>
        </p:nvSpPr>
        <p:spPr>
          <a:xfrm>
            <a:off x="6271617" y="6915507"/>
            <a:ext cx="2824401"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Investigații medicale</a:t>
            </a:r>
            <a:endParaRPr lang="en-US" sz="1701" dirty="0"/>
          </a:p>
        </p:txBody>
      </p:sp>
      <p:sp>
        <p:nvSpPr>
          <p:cNvPr id="18" name="Text 14"/>
          <p:cNvSpPr/>
          <p:nvPr/>
        </p:nvSpPr>
        <p:spPr>
          <a:xfrm>
            <a:off x="6271617" y="7289006"/>
            <a:ext cx="757356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Grupa sanguină este un element important în anumite investigații medicale, precum testele de paternitate sau diagnosticarea unor boli.</a:t>
            </a:r>
            <a:endParaRPr lang="en-US" sz="136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6" name="Text 2"/>
          <p:cNvSpPr/>
          <p:nvPr/>
        </p:nvSpPr>
        <p:spPr>
          <a:xfrm>
            <a:off x="6114812" y="924878"/>
            <a:ext cx="7887176" cy="1122045"/>
          </a:xfrm>
          <a:prstGeom prst="rect">
            <a:avLst/>
          </a:prstGeom>
          <a:noFill/>
          <a:ln/>
        </p:spPr>
        <p:txBody>
          <a:bodyPr wrap="square" rtlCol="0" anchor="t"/>
          <a:lstStyle/>
          <a:p>
            <a:pPr marL="0" indent="0">
              <a:lnSpc>
                <a:spcPts val="4418"/>
              </a:lnSpc>
              <a:buNone/>
            </a:pPr>
            <a:r>
              <a:rPr lang="en-US" sz="3535" b="1" dirty="0">
                <a:solidFill>
                  <a:srgbClr val="333F70"/>
                </a:solidFill>
                <a:latin typeface="Unbounded" pitchFamily="34" charset="0"/>
                <a:ea typeface="Unbounded" pitchFamily="34" charset="-122"/>
                <a:cs typeface="Unbounded" pitchFamily="34" charset="-120"/>
              </a:rPr>
              <a:t>Factorul Rh: pozitiv și negativ</a:t>
            </a:r>
            <a:endParaRPr lang="en-US" sz="3535" dirty="0"/>
          </a:p>
        </p:txBody>
      </p:sp>
      <p:pic>
        <p:nvPicPr>
          <p:cNvPr id="7" name="Image 2" descr="preencoded.png"/>
          <p:cNvPicPr>
            <a:picLocks noChangeAspect="1"/>
          </p:cNvPicPr>
          <p:nvPr/>
        </p:nvPicPr>
        <p:blipFill>
          <a:blip r:embed="rId4"/>
          <a:stretch>
            <a:fillRect/>
          </a:stretch>
        </p:blipFill>
        <p:spPr>
          <a:xfrm>
            <a:off x="6114812" y="2316242"/>
            <a:ext cx="448866" cy="448866"/>
          </a:xfrm>
          <a:prstGeom prst="rect">
            <a:avLst/>
          </a:prstGeom>
        </p:spPr>
      </p:pic>
      <p:sp>
        <p:nvSpPr>
          <p:cNvPr id="8" name="Text 3"/>
          <p:cNvSpPr/>
          <p:nvPr/>
        </p:nvSpPr>
        <p:spPr>
          <a:xfrm>
            <a:off x="6114812" y="2944654"/>
            <a:ext cx="2244328" cy="280511"/>
          </a:xfrm>
          <a:prstGeom prst="rect">
            <a:avLst/>
          </a:prstGeom>
          <a:noFill/>
          <a:ln/>
        </p:spPr>
        <p:txBody>
          <a:bodyPr wrap="none" rtlCol="0" anchor="t"/>
          <a:lstStyle/>
          <a:p>
            <a:pPr marL="0" indent="0" algn="l">
              <a:lnSpc>
                <a:spcPts val="2209"/>
              </a:lnSpc>
              <a:buNone/>
            </a:pPr>
            <a:r>
              <a:rPr lang="en-US" sz="1767" b="1" dirty="0">
                <a:solidFill>
                  <a:srgbClr val="333F70"/>
                </a:solidFill>
                <a:latin typeface="Unbounded" pitchFamily="34" charset="0"/>
                <a:ea typeface="Unbounded" pitchFamily="34" charset="-122"/>
                <a:cs typeface="Unbounded" pitchFamily="34" charset="-120"/>
              </a:rPr>
              <a:t>Rh Pozitiv</a:t>
            </a:r>
            <a:endParaRPr lang="en-US" sz="1767" dirty="0"/>
          </a:p>
        </p:txBody>
      </p:sp>
      <p:sp>
        <p:nvSpPr>
          <p:cNvPr id="9" name="Text 4"/>
          <p:cNvSpPr/>
          <p:nvPr/>
        </p:nvSpPr>
        <p:spPr>
          <a:xfrm>
            <a:off x="6114812" y="3332798"/>
            <a:ext cx="7887176" cy="287179"/>
          </a:xfrm>
          <a:prstGeom prst="rect">
            <a:avLst/>
          </a:prstGeom>
          <a:noFill/>
          <a:ln/>
        </p:spPr>
        <p:txBody>
          <a:bodyPr wrap="none" rtlCol="0" anchor="t"/>
          <a:lstStyle/>
          <a:p>
            <a:pPr marL="0" indent="0" algn="l">
              <a:lnSpc>
                <a:spcPts val="2262"/>
              </a:lnSpc>
              <a:buNone/>
            </a:pPr>
            <a:r>
              <a:rPr lang="en-US" sz="1414" dirty="0">
                <a:solidFill>
                  <a:srgbClr val="333F70"/>
                </a:solidFill>
                <a:latin typeface="Open Sans" pitchFamily="34" charset="0"/>
                <a:ea typeface="Open Sans" pitchFamily="34" charset="-122"/>
                <a:cs typeface="Open Sans" pitchFamily="34" charset="-120"/>
              </a:rPr>
              <a:t>Persoanele cu factor Rh pozitiv au antigene Rh pe suprafața celulelor roșii din sânge.</a:t>
            </a:r>
            <a:endParaRPr lang="en-US" sz="1414" dirty="0"/>
          </a:p>
        </p:txBody>
      </p:sp>
      <p:pic>
        <p:nvPicPr>
          <p:cNvPr id="10" name="Image 3" descr="preencoded.png"/>
          <p:cNvPicPr>
            <a:picLocks noChangeAspect="1"/>
          </p:cNvPicPr>
          <p:nvPr/>
        </p:nvPicPr>
        <p:blipFill>
          <a:blip r:embed="rId5"/>
          <a:stretch>
            <a:fillRect/>
          </a:stretch>
        </p:blipFill>
        <p:spPr>
          <a:xfrm>
            <a:off x="6114812" y="4158615"/>
            <a:ext cx="448866" cy="448866"/>
          </a:xfrm>
          <a:prstGeom prst="rect">
            <a:avLst/>
          </a:prstGeom>
        </p:spPr>
      </p:pic>
      <p:sp>
        <p:nvSpPr>
          <p:cNvPr id="11" name="Text 5"/>
          <p:cNvSpPr/>
          <p:nvPr/>
        </p:nvSpPr>
        <p:spPr>
          <a:xfrm>
            <a:off x="6114812" y="4787027"/>
            <a:ext cx="2244328" cy="280511"/>
          </a:xfrm>
          <a:prstGeom prst="rect">
            <a:avLst/>
          </a:prstGeom>
          <a:noFill/>
          <a:ln/>
        </p:spPr>
        <p:txBody>
          <a:bodyPr wrap="none" rtlCol="0" anchor="t"/>
          <a:lstStyle/>
          <a:p>
            <a:pPr marL="0" indent="0" algn="l">
              <a:lnSpc>
                <a:spcPts val="2209"/>
              </a:lnSpc>
              <a:buNone/>
            </a:pPr>
            <a:r>
              <a:rPr lang="en-US" sz="1767" b="1" dirty="0">
                <a:solidFill>
                  <a:srgbClr val="333F70"/>
                </a:solidFill>
                <a:latin typeface="Unbounded" pitchFamily="34" charset="0"/>
                <a:ea typeface="Unbounded" pitchFamily="34" charset="-122"/>
                <a:cs typeface="Unbounded" pitchFamily="34" charset="-120"/>
              </a:rPr>
              <a:t>Rh Negativ</a:t>
            </a:r>
            <a:endParaRPr lang="en-US" sz="1767" dirty="0"/>
          </a:p>
        </p:txBody>
      </p:sp>
      <p:sp>
        <p:nvSpPr>
          <p:cNvPr id="12" name="Text 6"/>
          <p:cNvSpPr/>
          <p:nvPr/>
        </p:nvSpPr>
        <p:spPr>
          <a:xfrm>
            <a:off x="6114812" y="5175171"/>
            <a:ext cx="7887176" cy="287179"/>
          </a:xfrm>
          <a:prstGeom prst="rect">
            <a:avLst/>
          </a:prstGeom>
          <a:noFill/>
          <a:ln/>
        </p:spPr>
        <p:txBody>
          <a:bodyPr wrap="none" rtlCol="0" anchor="t"/>
          <a:lstStyle/>
          <a:p>
            <a:pPr marL="0" indent="0" algn="l">
              <a:lnSpc>
                <a:spcPts val="2262"/>
              </a:lnSpc>
              <a:buNone/>
            </a:pPr>
            <a:r>
              <a:rPr lang="en-US" sz="1414" dirty="0">
                <a:solidFill>
                  <a:srgbClr val="333F70"/>
                </a:solidFill>
                <a:latin typeface="Open Sans" pitchFamily="34" charset="0"/>
                <a:ea typeface="Open Sans" pitchFamily="34" charset="-122"/>
                <a:cs typeface="Open Sans" pitchFamily="34" charset="-120"/>
              </a:rPr>
              <a:t>Persoanele cu factor Rh negativ nu au antigene Rh pe suprafața celulelor roșii din sânge.</a:t>
            </a:r>
            <a:endParaRPr lang="en-US" sz="1414" dirty="0"/>
          </a:p>
        </p:txBody>
      </p:sp>
      <p:pic>
        <p:nvPicPr>
          <p:cNvPr id="13" name="Image 4" descr="preencoded.png"/>
          <p:cNvPicPr>
            <a:picLocks noChangeAspect="1"/>
          </p:cNvPicPr>
          <p:nvPr/>
        </p:nvPicPr>
        <p:blipFill>
          <a:blip r:embed="rId6"/>
          <a:stretch>
            <a:fillRect/>
          </a:stretch>
        </p:blipFill>
        <p:spPr>
          <a:xfrm>
            <a:off x="6114812" y="6000988"/>
            <a:ext cx="448866" cy="448866"/>
          </a:xfrm>
          <a:prstGeom prst="rect">
            <a:avLst/>
          </a:prstGeom>
        </p:spPr>
      </p:pic>
      <p:sp>
        <p:nvSpPr>
          <p:cNvPr id="14" name="Text 7"/>
          <p:cNvSpPr/>
          <p:nvPr/>
        </p:nvSpPr>
        <p:spPr>
          <a:xfrm>
            <a:off x="6114812" y="6629400"/>
            <a:ext cx="2660452" cy="280511"/>
          </a:xfrm>
          <a:prstGeom prst="rect">
            <a:avLst/>
          </a:prstGeom>
          <a:noFill/>
          <a:ln/>
        </p:spPr>
        <p:txBody>
          <a:bodyPr wrap="none" rtlCol="0" anchor="t"/>
          <a:lstStyle/>
          <a:p>
            <a:pPr marL="0" indent="0" algn="l">
              <a:lnSpc>
                <a:spcPts val="2209"/>
              </a:lnSpc>
              <a:buNone/>
            </a:pPr>
            <a:r>
              <a:rPr lang="en-US" sz="1767" b="1" dirty="0">
                <a:solidFill>
                  <a:srgbClr val="333F70"/>
                </a:solidFill>
                <a:latin typeface="Unbounded" pitchFamily="34" charset="0"/>
                <a:ea typeface="Unbounded" pitchFamily="34" charset="-122"/>
                <a:cs typeface="Unbounded" pitchFamily="34" charset="-120"/>
              </a:rPr>
              <a:t>Compatibilitate Rh</a:t>
            </a:r>
            <a:endParaRPr lang="en-US" sz="1767" dirty="0"/>
          </a:p>
        </p:txBody>
      </p:sp>
      <p:sp>
        <p:nvSpPr>
          <p:cNvPr id="15" name="Text 8"/>
          <p:cNvSpPr/>
          <p:nvPr/>
        </p:nvSpPr>
        <p:spPr>
          <a:xfrm>
            <a:off x="6114812" y="7017544"/>
            <a:ext cx="7887176" cy="287179"/>
          </a:xfrm>
          <a:prstGeom prst="rect">
            <a:avLst/>
          </a:prstGeom>
          <a:noFill/>
          <a:ln/>
        </p:spPr>
        <p:txBody>
          <a:bodyPr wrap="none" rtlCol="0" anchor="t"/>
          <a:lstStyle/>
          <a:p>
            <a:pPr marL="0" indent="0" algn="l">
              <a:lnSpc>
                <a:spcPts val="2262"/>
              </a:lnSpc>
              <a:buNone/>
            </a:pPr>
            <a:r>
              <a:rPr lang="en-US" sz="1414" dirty="0">
                <a:solidFill>
                  <a:srgbClr val="333F70"/>
                </a:solidFill>
                <a:latin typeface="Open Sans" pitchFamily="34" charset="0"/>
                <a:ea typeface="Open Sans" pitchFamily="34" charset="-122"/>
                <a:cs typeface="Open Sans" pitchFamily="34" charset="-120"/>
              </a:rPr>
              <a:t>Pentru a evita reacții adverse, Rh-ul donatorului și recipientului trebuie să fie compatibil.</a:t>
            </a:r>
            <a:endParaRPr lang="en-US" sz="1414" dirty="0"/>
          </a:p>
        </p:txBody>
      </p:sp>
      <p:pic>
        <p:nvPicPr>
          <p:cNvPr id="16" name="Image 5" descr="preencoded.png">
            <a:hlinkClick r:id="rId7"/>
          </p:cNvPr>
          <p:cNvPicPr>
            <a:picLocks noChangeAspect="1"/>
          </p:cNvPicPr>
          <p:nvPr/>
        </p:nvPicPr>
        <p:blipFill>
          <a:blip r:embed="rId8"/>
          <a:stretch>
            <a:fillRect/>
          </a:stretch>
        </p:blipFill>
        <p:spPr>
          <a:xfrm>
            <a:off x="12242153" y="7589520"/>
            <a:ext cx="2296807" cy="548640"/>
          </a:xfrm>
          <a:prstGeom prst="rect">
            <a:avLst/>
          </a:prstGeom>
        </p:spPr>
      </p:pic>
      <p:pic>
        <p:nvPicPr>
          <p:cNvPr id="20" name="Рисунок 19">
            <a:extLst>
              <a:ext uri="{FF2B5EF4-FFF2-40B4-BE49-F238E27FC236}">
                <a16:creationId xmlns:a16="http://schemas.microsoft.com/office/drawing/2014/main" id="{86CF56FC-5A6D-9918-0B2E-9090A7B5D20E}"/>
              </a:ext>
            </a:extLst>
          </p:cNvPr>
          <p:cNvPicPr>
            <a:picLocks noChangeAspect="1"/>
          </p:cNvPicPr>
          <p:nvPr/>
        </p:nvPicPr>
        <p:blipFill>
          <a:blip r:embed="rId9"/>
          <a:stretch>
            <a:fillRect/>
          </a:stretch>
        </p:blipFill>
        <p:spPr>
          <a:xfrm>
            <a:off x="392036" y="1884046"/>
            <a:ext cx="4883192" cy="417861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6" name="Text 2"/>
          <p:cNvSpPr/>
          <p:nvPr/>
        </p:nvSpPr>
        <p:spPr>
          <a:xfrm>
            <a:off x="665559" y="1095851"/>
            <a:ext cx="7812881" cy="1188482"/>
          </a:xfrm>
          <a:prstGeom prst="rect">
            <a:avLst/>
          </a:prstGeom>
          <a:noFill/>
          <a:ln/>
        </p:spPr>
        <p:txBody>
          <a:bodyPr wrap="square" rtlCol="0" anchor="t"/>
          <a:lstStyle/>
          <a:p>
            <a:pPr marL="0" indent="0">
              <a:lnSpc>
                <a:spcPts val="4680"/>
              </a:lnSpc>
              <a:buNone/>
            </a:pPr>
            <a:r>
              <a:rPr lang="en-US" sz="3744" b="1" dirty="0">
                <a:solidFill>
                  <a:srgbClr val="333F70"/>
                </a:solidFill>
                <a:latin typeface="Unbounded" pitchFamily="34" charset="0"/>
                <a:ea typeface="Unbounded" pitchFamily="34" charset="-122"/>
                <a:cs typeface="Unbounded" pitchFamily="34" charset="-120"/>
              </a:rPr>
              <a:t>Incompatibilitatea Rh și riscurile asociate</a:t>
            </a:r>
            <a:endParaRPr lang="en-US" sz="3744" dirty="0"/>
          </a:p>
        </p:txBody>
      </p:sp>
      <p:pic>
        <p:nvPicPr>
          <p:cNvPr id="7" name="Image 2" descr="preencoded.png"/>
          <p:cNvPicPr>
            <a:picLocks noChangeAspect="1"/>
          </p:cNvPicPr>
          <p:nvPr/>
        </p:nvPicPr>
        <p:blipFill>
          <a:blip r:embed="rId4"/>
          <a:stretch>
            <a:fillRect/>
          </a:stretch>
        </p:blipFill>
        <p:spPr>
          <a:xfrm>
            <a:off x="665559" y="2569607"/>
            <a:ext cx="950833" cy="1521381"/>
          </a:xfrm>
          <a:prstGeom prst="rect">
            <a:avLst/>
          </a:prstGeom>
        </p:spPr>
      </p:pic>
      <p:sp>
        <p:nvSpPr>
          <p:cNvPr id="8" name="Text 3"/>
          <p:cNvSpPr/>
          <p:nvPr/>
        </p:nvSpPr>
        <p:spPr>
          <a:xfrm>
            <a:off x="1901666" y="2759750"/>
            <a:ext cx="2377202" cy="297180"/>
          </a:xfrm>
          <a:prstGeom prst="rect">
            <a:avLst/>
          </a:prstGeom>
          <a:noFill/>
          <a:ln/>
        </p:spPr>
        <p:txBody>
          <a:bodyPr wrap="none" rtlCol="0" anchor="t"/>
          <a:lstStyle/>
          <a:p>
            <a:pPr marL="0" indent="0" algn="l">
              <a:lnSpc>
                <a:spcPts val="2340"/>
              </a:lnSpc>
              <a:buNone/>
            </a:pPr>
            <a:r>
              <a:rPr lang="en-US" sz="1872" b="1" dirty="0">
                <a:solidFill>
                  <a:srgbClr val="333F70"/>
                </a:solidFill>
                <a:latin typeface="Unbounded" pitchFamily="34" charset="0"/>
                <a:ea typeface="Unbounded" pitchFamily="34" charset="-122"/>
                <a:cs typeface="Unbounded" pitchFamily="34" charset="-120"/>
              </a:rPr>
              <a:t>Sarcină</a:t>
            </a:r>
            <a:endParaRPr lang="en-US" sz="1872" dirty="0"/>
          </a:p>
        </p:txBody>
      </p:sp>
      <p:sp>
        <p:nvSpPr>
          <p:cNvPr id="9" name="Text 4"/>
          <p:cNvSpPr/>
          <p:nvPr/>
        </p:nvSpPr>
        <p:spPr>
          <a:xfrm>
            <a:off x="1901666" y="3170992"/>
            <a:ext cx="6576774" cy="608409"/>
          </a:xfrm>
          <a:prstGeom prst="rect">
            <a:avLst/>
          </a:prstGeom>
          <a:noFill/>
          <a:ln/>
        </p:spPr>
        <p:txBody>
          <a:bodyPr wrap="square" rtlCol="0" anchor="t"/>
          <a:lstStyle/>
          <a:p>
            <a:pPr marL="0" indent="0" algn="l">
              <a:lnSpc>
                <a:spcPts val="2396"/>
              </a:lnSpc>
              <a:buNone/>
            </a:pPr>
            <a:r>
              <a:rPr lang="en-US" sz="1498" dirty="0">
                <a:solidFill>
                  <a:srgbClr val="333F70"/>
                </a:solidFill>
                <a:latin typeface="Open Sans" pitchFamily="34" charset="0"/>
                <a:ea typeface="Open Sans" pitchFamily="34" charset="-122"/>
                <a:cs typeface="Open Sans" pitchFamily="34" charset="-120"/>
              </a:rPr>
              <a:t>O mamă Rh negativă poate dezvolta anticorpi împotriva fătului Rh pozitiv, punând în pericol sarcina.</a:t>
            </a:r>
            <a:endParaRPr lang="en-US" sz="1498" dirty="0"/>
          </a:p>
        </p:txBody>
      </p:sp>
      <p:pic>
        <p:nvPicPr>
          <p:cNvPr id="10" name="Image 3" descr="preencoded.png"/>
          <p:cNvPicPr>
            <a:picLocks noChangeAspect="1"/>
          </p:cNvPicPr>
          <p:nvPr/>
        </p:nvPicPr>
        <p:blipFill>
          <a:blip r:embed="rId5"/>
          <a:stretch>
            <a:fillRect/>
          </a:stretch>
        </p:blipFill>
        <p:spPr>
          <a:xfrm>
            <a:off x="665559" y="4090988"/>
            <a:ext cx="950833" cy="1521381"/>
          </a:xfrm>
          <a:prstGeom prst="rect">
            <a:avLst/>
          </a:prstGeom>
        </p:spPr>
      </p:pic>
      <p:sp>
        <p:nvSpPr>
          <p:cNvPr id="11" name="Text 5"/>
          <p:cNvSpPr/>
          <p:nvPr/>
        </p:nvSpPr>
        <p:spPr>
          <a:xfrm>
            <a:off x="1901666" y="4281130"/>
            <a:ext cx="2377202" cy="297180"/>
          </a:xfrm>
          <a:prstGeom prst="rect">
            <a:avLst/>
          </a:prstGeom>
          <a:noFill/>
          <a:ln/>
        </p:spPr>
        <p:txBody>
          <a:bodyPr wrap="none" rtlCol="0" anchor="t"/>
          <a:lstStyle/>
          <a:p>
            <a:pPr marL="0" indent="0" algn="l">
              <a:lnSpc>
                <a:spcPts val="2340"/>
              </a:lnSpc>
              <a:buNone/>
            </a:pPr>
            <a:r>
              <a:rPr lang="en-US" sz="1872" b="1" dirty="0">
                <a:solidFill>
                  <a:srgbClr val="333F70"/>
                </a:solidFill>
                <a:latin typeface="Unbounded" pitchFamily="34" charset="0"/>
                <a:ea typeface="Unbounded" pitchFamily="34" charset="-122"/>
                <a:cs typeface="Unbounded" pitchFamily="34" charset="-120"/>
              </a:rPr>
              <a:t>Transfuzie</a:t>
            </a:r>
            <a:endParaRPr lang="en-US" sz="1872" dirty="0"/>
          </a:p>
        </p:txBody>
      </p:sp>
      <p:sp>
        <p:nvSpPr>
          <p:cNvPr id="12" name="Text 6"/>
          <p:cNvSpPr/>
          <p:nvPr/>
        </p:nvSpPr>
        <p:spPr>
          <a:xfrm>
            <a:off x="1901666" y="4692372"/>
            <a:ext cx="6576774" cy="608409"/>
          </a:xfrm>
          <a:prstGeom prst="rect">
            <a:avLst/>
          </a:prstGeom>
          <a:noFill/>
          <a:ln/>
        </p:spPr>
        <p:txBody>
          <a:bodyPr wrap="square" rtlCol="0" anchor="t"/>
          <a:lstStyle/>
          <a:p>
            <a:pPr marL="0" indent="0" algn="l">
              <a:lnSpc>
                <a:spcPts val="2396"/>
              </a:lnSpc>
              <a:buNone/>
            </a:pPr>
            <a:r>
              <a:rPr lang="en-US" sz="1498" dirty="0">
                <a:solidFill>
                  <a:srgbClr val="333F70"/>
                </a:solidFill>
                <a:latin typeface="Open Sans" pitchFamily="34" charset="0"/>
                <a:ea typeface="Open Sans" pitchFamily="34" charset="-122"/>
                <a:cs typeface="Open Sans" pitchFamily="34" charset="-120"/>
              </a:rPr>
              <a:t>O transfuzie de sânge Rh pozitiv la un pacient Rh negativ poate declanșa o reacție imunitară periculoasă.</a:t>
            </a:r>
            <a:endParaRPr lang="en-US" sz="1498" dirty="0"/>
          </a:p>
        </p:txBody>
      </p:sp>
      <p:pic>
        <p:nvPicPr>
          <p:cNvPr id="13" name="Image 4" descr="preencoded.png"/>
          <p:cNvPicPr>
            <a:picLocks noChangeAspect="1"/>
          </p:cNvPicPr>
          <p:nvPr/>
        </p:nvPicPr>
        <p:blipFill>
          <a:blip r:embed="rId6"/>
          <a:stretch>
            <a:fillRect/>
          </a:stretch>
        </p:blipFill>
        <p:spPr>
          <a:xfrm>
            <a:off x="665559" y="5612368"/>
            <a:ext cx="950833" cy="1521381"/>
          </a:xfrm>
          <a:prstGeom prst="rect">
            <a:avLst/>
          </a:prstGeom>
        </p:spPr>
      </p:pic>
      <p:sp>
        <p:nvSpPr>
          <p:cNvPr id="14" name="Text 7"/>
          <p:cNvSpPr/>
          <p:nvPr/>
        </p:nvSpPr>
        <p:spPr>
          <a:xfrm>
            <a:off x="1901666" y="5802511"/>
            <a:ext cx="2377202" cy="297180"/>
          </a:xfrm>
          <a:prstGeom prst="rect">
            <a:avLst/>
          </a:prstGeom>
          <a:noFill/>
          <a:ln/>
        </p:spPr>
        <p:txBody>
          <a:bodyPr wrap="none" rtlCol="0" anchor="t"/>
          <a:lstStyle/>
          <a:p>
            <a:pPr marL="0" indent="0" algn="l">
              <a:lnSpc>
                <a:spcPts val="2340"/>
              </a:lnSpc>
              <a:buNone/>
            </a:pPr>
            <a:r>
              <a:rPr lang="en-US" sz="1872" b="1" dirty="0">
                <a:solidFill>
                  <a:srgbClr val="333F70"/>
                </a:solidFill>
                <a:latin typeface="Unbounded" pitchFamily="34" charset="0"/>
                <a:ea typeface="Unbounded" pitchFamily="34" charset="-122"/>
                <a:cs typeface="Unbounded" pitchFamily="34" charset="-120"/>
              </a:rPr>
              <a:t>Hemoliza</a:t>
            </a:r>
            <a:endParaRPr lang="en-US" sz="1872" dirty="0"/>
          </a:p>
        </p:txBody>
      </p:sp>
      <p:sp>
        <p:nvSpPr>
          <p:cNvPr id="15" name="Text 8"/>
          <p:cNvSpPr/>
          <p:nvPr/>
        </p:nvSpPr>
        <p:spPr>
          <a:xfrm>
            <a:off x="1901666" y="6213753"/>
            <a:ext cx="6576774" cy="608409"/>
          </a:xfrm>
          <a:prstGeom prst="rect">
            <a:avLst/>
          </a:prstGeom>
          <a:noFill/>
          <a:ln/>
        </p:spPr>
        <p:txBody>
          <a:bodyPr wrap="square" rtlCol="0" anchor="t"/>
          <a:lstStyle/>
          <a:p>
            <a:pPr marL="0" indent="0" algn="l">
              <a:lnSpc>
                <a:spcPts val="2396"/>
              </a:lnSpc>
              <a:buNone/>
            </a:pPr>
            <a:r>
              <a:rPr lang="en-US" sz="1498" dirty="0">
                <a:solidFill>
                  <a:srgbClr val="333F70"/>
                </a:solidFill>
                <a:latin typeface="Open Sans" pitchFamily="34" charset="0"/>
                <a:ea typeface="Open Sans" pitchFamily="34" charset="-122"/>
                <a:cs typeface="Open Sans" pitchFamily="34" charset="-120"/>
              </a:rPr>
              <a:t>Incompatibilitatea Rh poate duce la distrugerea celulelor roșii din sânge (hemoliza), cu consecințe severe.</a:t>
            </a:r>
            <a:endParaRPr lang="en-US" sz="1498" dirty="0"/>
          </a:p>
        </p:txBody>
      </p:sp>
      <p:pic>
        <p:nvPicPr>
          <p:cNvPr id="18" name="Рисунок 17">
            <a:extLst>
              <a:ext uri="{FF2B5EF4-FFF2-40B4-BE49-F238E27FC236}">
                <a16:creationId xmlns:a16="http://schemas.microsoft.com/office/drawing/2014/main" id="{65622656-5136-90B7-1BD9-3171366AF5E2}"/>
              </a:ext>
            </a:extLst>
          </p:cNvPr>
          <p:cNvPicPr>
            <a:picLocks noChangeAspect="1"/>
          </p:cNvPicPr>
          <p:nvPr/>
        </p:nvPicPr>
        <p:blipFill>
          <a:blip r:embed="rId7"/>
          <a:stretch>
            <a:fillRect/>
          </a:stretch>
        </p:blipFill>
        <p:spPr>
          <a:xfrm>
            <a:off x="9317746" y="2484239"/>
            <a:ext cx="5163480" cy="359378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308610" y="527804"/>
            <a:ext cx="4869061" cy="7173873"/>
          </a:xfrm>
          <a:prstGeom prst="rect">
            <a:avLst/>
          </a:prstGeom>
        </p:spPr>
      </p:pic>
      <p:sp>
        <p:nvSpPr>
          <p:cNvPr id="6" name="Text 2"/>
          <p:cNvSpPr/>
          <p:nvPr/>
        </p:nvSpPr>
        <p:spPr>
          <a:xfrm>
            <a:off x="6350437" y="709732"/>
            <a:ext cx="7415927" cy="2314575"/>
          </a:xfrm>
          <a:prstGeom prst="rect">
            <a:avLst/>
          </a:prstGeom>
          <a:noFill/>
          <a:ln/>
        </p:spPr>
        <p:txBody>
          <a:bodyPr wrap="square" rtlCol="0" anchor="t"/>
          <a:lstStyle/>
          <a:p>
            <a:pPr marL="0" indent="0">
              <a:lnSpc>
                <a:spcPts val="6075"/>
              </a:lnSpc>
              <a:buNone/>
            </a:pPr>
            <a:r>
              <a:rPr lang="en-US" sz="4860" b="1" dirty="0">
                <a:solidFill>
                  <a:srgbClr val="333F70"/>
                </a:solidFill>
                <a:latin typeface="Unbounded" pitchFamily="34" charset="0"/>
                <a:ea typeface="Unbounded" pitchFamily="34" charset="-122"/>
                <a:cs typeface="Unbounded" pitchFamily="34" charset="-120"/>
              </a:rPr>
              <a:t>Determinarea grupei sanguine și factorului Rh</a:t>
            </a:r>
            <a:endParaRPr lang="en-US" sz="4860" dirty="0"/>
          </a:p>
        </p:txBody>
      </p:sp>
      <p:sp>
        <p:nvSpPr>
          <p:cNvPr id="7" name="Shape 3"/>
          <p:cNvSpPr/>
          <p:nvPr/>
        </p:nvSpPr>
        <p:spPr>
          <a:xfrm>
            <a:off x="6350437" y="3394591"/>
            <a:ext cx="7415927" cy="4125278"/>
          </a:xfrm>
          <a:prstGeom prst="roundRect">
            <a:avLst>
              <a:gd name="adj" fmla="val 2693"/>
            </a:avLst>
          </a:prstGeom>
          <a:noFill/>
          <a:ln w="15240">
            <a:solidFill>
              <a:srgbClr val="000000">
                <a:alpha val="8000"/>
              </a:srgbClr>
            </a:solidFill>
            <a:prstDash val="solid"/>
          </a:ln>
        </p:spPr>
      </p:sp>
      <p:sp>
        <p:nvSpPr>
          <p:cNvPr id="8" name="Shape 4"/>
          <p:cNvSpPr/>
          <p:nvPr/>
        </p:nvSpPr>
        <p:spPr>
          <a:xfrm>
            <a:off x="6365677" y="3409831"/>
            <a:ext cx="7385447" cy="1496616"/>
          </a:xfrm>
          <a:prstGeom prst="rect">
            <a:avLst/>
          </a:prstGeom>
          <a:solidFill>
            <a:srgbClr val="FFFFFF">
              <a:alpha val="4000"/>
            </a:srgbClr>
          </a:solidFill>
          <a:ln/>
        </p:spPr>
      </p:sp>
      <p:sp>
        <p:nvSpPr>
          <p:cNvPr id="9" name="Text 5"/>
          <p:cNvSpPr/>
          <p:nvPr/>
        </p:nvSpPr>
        <p:spPr>
          <a:xfrm>
            <a:off x="6612493" y="3565565"/>
            <a:ext cx="3195280" cy="395049"/>
          </a:xfrm>
          <a:prstGeom prst="rect">
            <a:avLst/>
          </a:prstGeom>
          <a:noFill/>
          <a:ln/>
        </p:spPr>
        <p:txBody>
          <a:bodyPr wrap="non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Testul de aglutinare</a:t>
            </a:r>
            <a:endParaRPr lang="en-US" sz="1944" dirty="0"/>
          </a:p>
        </p:txBody>
      </p:sp>
      <p:sp>
        <p:nvSpPr>
          <p:cNvPr id="10" name="Text 6"/>
          <p:cNvSpPr/>
          <p:nvPr/>
        </p:nvSpPr>
        <p:spPr>
          <a:xfrm>
            <a:off x="10309027" y="3565565"/>
            <a:ext cx="3195280" cy="1185148"/>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Detectează prezența antigenelor A și B pe suprafața celulelor roșii</a:t>
            </a:r>
            <a:endParaRPr lang="en-US" sz="1944" dirty="0"/>
          </a:p>
        </p:txBody>
      </p:sp>
      <p:sp>
        <p:nvSpPr>
          <p:cNvPr id="11" name="Shape 7"/>
          <p:cNvSpPr/>
          <p:nvPr/>
        </p:nvSpPr>
        <p:spPr>
          <a:xfrm>
            <a:off x="6365677" y="4906447"/>
            <a:ext cx="7385447" cy="1101566"/>
          </a:xfrm>
          <a:prstGeom prst="rect">
            <a:avLst/>
          </a:prstGeom>
          <a:solidFill>
            <a:srgbClr val="000000">
              <a:alpha val="4000"/>
            </a:srgbClr>
          </a:solidFill>
          <a:ln/>
        </p:spPr>
      </p:sp>
      <p:sp>
        <p:nvSpPr>
          <p:cNvPr id="12" name="Text 8"/>
          <p:cNvSpPr/>
          <p:nvPr/>
        </p:nvSpPr>
        <p:spPr>
          <a:xfrm>
            <a:off x="6612493" y="5062180"/>
            <a:ext cx="3195280" cy="395049"/>
          </a:xfrm>
          <a:prstGeom prst="rect">
            <a:avLst/>
          </a:prstGeom>
          <a:noFill/>
          <a:ln/>
        </p:spPr>
        <p:txBody>
          <a:bodyPr wrap="non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Testul Rh</a:t>
            </a:r>
            <a:endParaRPr lang="en-US" sz="1944" dirty="0"/>
          </a:p>
        </p:txBody>
      </p:sp>
      <p:sp>
        <p:nvSpPr>
          <p:cNvPr id="13" name="Text 9"/>
          <p:cNvSpPr/>
          <p:nvPr/>
        </p:nvSpPr>
        <p:spPr>
          <a:xfrm>
            <a:off x="10309027" y="5062180"/>
            <a:ext cx="3195280" cy="790099"/>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Determină prezența sau absența factorului Rh</a:t>
            </a:r>
            <a:endParaRPr lang="en-US" sz="1944" dirty="0"/>
          </a:p>
        </p:txBody>
      </p:sp>
      <p:sp>
        <p:nvSpPr>
          <p:cNvPr id="14" name="Shape 10"/>
          <p:cNvSpPr/>
          <p:nvPr/>
        </p:nvSpPr>
        <p:spPr>
          <a:xfrm>
            <a:off x="6365677" y="6008013"/>
            <a:ext cx="7385447" cy="1496616"/>
          </a:xfrm>
          <a:prstGeom prst="rect">
            <a:avLst/>
          </a:prstGeom>
          <a:solidFill>
            <a:srgbClr val="FFFFFF">
              <a:alpha val="4000"/>
            </a:srgbClr>
          </a:solidFill>
          <a:ln/>
        </p:spPr>
      </p:sp>
      <p:sp>
        <p:nvSpPr>
          <p:cNvPr id="15" name="Text 11"/>
          <p:cNvSpPr/>
          <p:nvPr/>
        </p:nvSpPr>
        <p:spPr>
          <a:xfrm>
            <a:off x="6612493" y="6163747"/>
            <a:ext cx="3195280" cy="395049"/>
          </a:xfrm>
          <a:prstGeom prst="rect">
            <a:avLst/>
          </a:prstGeom>
          <a:noFill/>
          <a:ln/>
        </p:spPr>
        <p:txBody>
          <a:bodyPr wrap="non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Examen de laborator</a:t>
            </a:r>
            <a:endParaRPr lang="en-US" sz="1944" dirty="0"/>
          </a:p>
        </p:txBody>
      </p:sp>
      <p:sp>
        <p:nvSpPr>
          <p:cNvPr id="16" name="Text 12"/>
          <p:cNvSpPr/>
          <p:nvPr/>
        </p:nvSpPr>
        <p:spPr>
          <a:xfrm>
            <a:off x="10309027" y="6163747"/>
            <a:ext cx="3195280" cy="1185148"/>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Analiza probelor de sânge pentru identificarea grupei sanguine și Rh-ului</a:t>
            </a:r>
            <a:endParaRPr lang="en-US" sz="1944"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64037" y="1619726"/>
            <a:ext cx="12902327" cy="1543050"/>
          </a:xfrm>
          <a:prstGeom prst="rect">
            <a:avLst/>
          </a:prstGeom>
          <a:noFill/>
          <a:ln/>
        </p:spPr>
        <p:txBody>
          <a:bodyPr wrap="square" rtlCol="0" anchor="t"/>
          <a:lstStyle/>
          <a:p>
            <a:pPr marL="0" indent="0" algn="ctr">
              <a:lnSpc>
                <a:spcPts val="6075"/>
              </a:lnSpc>
              <a:buNone/>
            </a:pPr>
            <a:r>
              <a:rPr lang="en-US" sz="4860" b="1" dirty="0">
                <a:solidFill>
                  <a:srgbClr val="333F70"/>
                </a:solidFill>
                <a:latin typeface="Unbounded" pitchFamily="34" charset="0"/>
                <a:ea typeface="Unbounded" pitchFamily="34" charset="-122"/>
                <a:cs typeface="Unbounded" pitchFamily="34" charset="-120"/>
              </a:rPr>
              <a:t>Aplicații practice ale cunoașterii grupei sanguine</a:t>
            </a:r>
            <a:endParaRPr lang="en-US" sz="4860" dirty="0"/>
          </a:p>
        </p:txBody>
      </p:sp>
      <p:sp>
        <p:nvSpPr>
          <p:cNvPr id="5" name="Text 3"/>
          <p:cNvSpPr/>
          <p:nvPr/>
        </p:nvSpPr>
        <p:spPr>
          <a:xfrm>
            <a:off x="864037" y="3779877"/>
            <a:ext cx="3259336"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Donare de sânge</a:t>
            </a:r>
            <a:endParaRPr lang="en-US" sz="2430" dirty="0"/>
          </a:p>
        </p:txBody>
      </p:sp>
      <p:sp>
        <p:nvSpPr>
          <p:cNvPr id="6" name="Text 4"/>
          <p:cNvSpPr/>
          <p:nvPr/>
        </p:nvSpPr>
        <p:spPr>
          <a:xfrm>
            <a:off x="864037" y="4412456"/>
            <a:ext cx="3898821" cy="1580198"/>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Cunoașterea grupei sanguine și Rh-ului permite identificarea celei mai potrivite persoane pentru a dona sânge.</a:t>
            </a:r>
            <a:endParaRPr lang="en-US" sz="1944" dirty="0"/>
          </a:p>
        </p:txBody>
      </p:sp>
      <p:sp>
        <p:nvSpPr>
          <p:cNvPr id="7" name="Text 5"/>
          <p:cNvSpPr/>
          <p:nvPr/>
        </p:nvSpPr>
        <p:spPr>
          <a:xfrm>
            <a:off x="5372695" y="3779877"/>
            <a:ext cx="3890129"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Planificare familială</a:t>
            </a:r>
            <a:endParaRPr lang="en-US" sz="2430" dirty="0"/>
          </a:p>
        </p:txBody>
      </p:sp>
      <p:sp>
        <p:nvSpPr>
          <p:cNvPr id="8" name="Text 6"/>
          <p:cNvSpPr/>
          <p:nvPr/>
        </p:nvSpPr>
        <p:spPr>
          <a:xfrm>
            <a:off x="5372695" y="4412456"/>
            <a:ext cx="3898821" cy="1975247"/>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În cazul sarcinilor, grupele sanguine ale părinților sunt importante pentru a evita complicații precum boala hemolitică a nou-născutului.</a:t>
            </a:r>
            <a:endParaRPr lang="en-US" sz="1944" dirty="0"/>
          </a:p>
        </p:txBody>
      </p:sp>
      <p:sp>
        <p:nvSpPr>
          <p:cNvPr id="9" name="Text 7"/>
          <p:cNvSpPr/>
          <p:nvPr/>
        </p:nvSpPr>
        <p:spPr>
          <a:xfrm>
            <a:off x="9881354" y="3779877"/>
            <a:ext cx="3898821" cy="771525"/>
          </a:xfrm>
          <a:prstGeom prst="rect">
            <a:avLst/>
          </a:prstGeom>
          <a:noFill/>
          <a:ln/>
        </p:spPr>
        <p:txBody>
          <a:bodyPr wrap="squar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Transplant de organe</a:t>
            </a:r>
            <a:endParaRPr lang="en-US" sz="2430" dirty="0"/>
          </a:p>
        </p:txBody>
      </p:sp>
      <p:sp>
        <p:nvSpPr>
          <p:cNvPr id="10" name="Text 8"/>
          <p:cNvSpPr/>
          <p:nvPr/>
        </p:nvSpPr>
        <p:spPr>
          <a:xfrm>
            <a:off x="9881354" y="4798219"/>
            <a:ext cx="3898821" cy="1580198"/>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Compatibilitatea grupelor sanguine este esențială pentru succesul transplanturilor, reducând riscul de respingere.</a:t>
            </a:r>
            <a:endParaRPr lang="en-US" sz="1944"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724</Words>
  <Application>Microsoft Office PowerPoint</Application>
  <PresentationFormat>Довільний</PresentationFormat>
  <Paragraphs>89</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Open Sans</vt:lpstr>
      <vt:lpstr>Unbounded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Iulia</dc:creator>
  <cp:lastModifiedBy>Liliya Hovornyan</cp:lastModifiedBy>
  <cp:revision>2</cp:revision>
  <dcterms:created xsi:type="dcterms:W3CDTF">2024-07-02T22:43:18Z</dcterms:created>
  <dcterms:modified xsi:type="dcterms:W3CDTF">2024-07-02T22:47:56Z</dcterms:modified>
</cp:coreProperties>
</file>