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2916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308610" y="1206818"/>
            <a:ext cx="4869180" cy="5815965"/>
          </a:xfrm>
          <a:prstGeom prst="rect">
            <a:avLst/>
          </a:prstGeom>
        </p:spPr>
      </p:pic>
      <p:sp>
        <p:nvSpPr>
          <p:cNvPr id="6" name="Text 2"/>
          <p:cNvSpPr/>
          <p:nvPr/>
        </p:nvSpPr>
        <p:spPr>
          <a:xfrm>
            <a:off x="6350437" y="1325047"/>
            <a:ext cx="7415927" cy="2129314"/>
          </a:xfrm>
          <a:prstGeom prst="rect">
            <a:avLst/>
          </a:prstGeom>
          <a:noFill/>
          <a:ln/>
        </p:spPr>
        <p:txBody>
          <a:bodyPr wrap="square" rtlCol="0" anchor="t"/>
          <a:lstStyle/>
          <a:p>
            <a:pPr marL="0" indent="0">
              <a:lnSpc>
                <a:spcPts val="8384"/>
              </a:lnSpc>
              <a:buNone/>
            </a:pPr>
            <a:r>
              <a:rPr lang="en-US" sz="6707" b="1" dirty="0">
                <a:solidFill>
                  <a:srgbClr val="333F70"/>
                </a:solidFill>
                <a:latin typeface="Unbounded" pitchFamily="34" charset="0"/>
                <a:ea typeface="Unbounded" pitchFamily="34" charset="-122"/>
                <a:cs typeface="Unbounded" pitchFamily="34" charset="-120"/>
              </a:rPr>
              <a:t>Soliman Magnificul</a:t>
            </a:r>
            <a:endParaRPr lang="en-US" sz="6707" dirty="0"/>
          </a:p>
        </p:txBody>
      </p:sp>
      <p:sp>
        <p:nvSpPr>
          <p:cNvPr id="7" name="Text 3"/>
          <p:cNvSpPr/>
          <p:nvPr/>
        </p:nvSpPr>
        <p:spPr>
          <a:xfrm>
            <a:off x="6350437" y="3824645"/>
            <a:ext cx="7415927" cy="2370296"/>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Soliman Magnificul, cunoscut și ca Soliman I sau Suleiman Magnificul, a fost unul dintre cei mai importanți și influenți sultani ai Imperiului Otoman. Domnia sa, care a durat peste 40 de ani, a fost marcată de reforme majore, expansiune teritorială, prosperitate economică și o înflorire fără precedent a artelor și culturii otomane.</a:t>
            </a:r>
            <a:endParaRPr lang="en-US" sz="1944" dirty="0"/>
          </a:p>
        </p:txBody>
      </p:sp>
      <p:sp>
        <p:nvSpPr>
          <p:cNvPr id="8" name="Shape 4"/>
          <p:cNvSpPr/>
          <p:nvPr/>
        </p:nvSpPr>
        <p:spPr>
          <a:xfrm>
            <a:off x="6350437" y="6491049"/>
            <a:ext cx="394930" cy="394930"/>
          </a:xfrm>
          <a:prstGeom prst="roundRect">
            <a:avLst>
              <a:gd name="adj" fmla="val 23151155"/>
            </a:avLst>
          </a:prstGeom>
          <a:noFill/>
          <a:ln w="7620">
            <a:solidFill>
              <a:srgbClr val="FFFFFF"/>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14630400" cy="3040975"/>
          </a:xfrm>
          <a:prstGeom prst="rect">
            <a:avLst/>
          </a:prstGeom>
        </p:spPr>
      </p:pic>
      <p:sp>
        <p:nvSpPr>
          <p:cNvPr id="5" name="Text 2"/>
          <p:cNvSpPr/>
          <p:nvPr/>
        </p:nvSpPr>
        <p:spPr>
          <a:xfrm>
            <a:off x="851416" y="3710940"/>
            <a:ext cx="12415838" cy="760214"/>
          </a:xfrm>
          <a:prstGeom prst="rect">
            <a:avLst/>
          </a:prstGeom>
          <a:noFill/>
          <a:ln/>
        </p:spPr>
        <p:txBody>
          <a:bodyPr wrap="none" rtlCol="0" anchor="t"/>
          <a:lstStyle/>
          <a:p>
            <a:pPr marL="0" indent="0">
              <a:lnSpc>
                <a:spcPts val="5986"/>
              </a:lnSpc>
              <a:buNone/>
            </a:pPr>
            <a:r>
              <a:rPr lang="en-US" sz="4789" b="1" dirty="0">
                <a:solidFill>
                  <a:srgbClr val="333F70"/>
                </a:solidFill>
                <a:latin typeface="Unbounded" pitchFamily="34" charset="0"/>
                <a:ea typeface="Unbounded" pitchFamily="34" charset="-122"/>
                <a:cs typeface="Unbounded" pitchFamily="34" charset="-120"/>
              </a:rPr>
              <a:t>Concluzii și semnificația istorică</a:t>
            </a:r>
            <a:endParaRPr lang="en-US" sz="4789" dirty="0"/>
          </a:p>
        </p:txBody>
      </p:sp>
      <p:sp>
        <p:nvSpPr>
          <p:cNvPr id="6" name="Text 3"/>
          <p:cNvSpPr/>
          <p:nvPr/>
        </p:nvSpPr>
        <p:spPr>
          <a:xfrm>
            <a:off x="851416" y="4835962"/>
            <a:ext cx="12927568" cy="2723674"/>
          </a:xfrm>
          <a:prstGeom prst="rect">
            <a:avLst/>
          </a:prstGeom>
          <a:noFill/>
          <a:ln/>
        </p:spPr>
        <p:txBody>
          <a:bodyPr wrap="square" rtlCol="0" anchor="t"/>
          <a:lstStyle/>
          <a:p>
            <a:pPr marL="0" indent="0">
              <a:lnSpc>
                <a:spcPts val="3065"/>
              </a:lnSpc>
              <a:buNone/>
            </a:pPr>
            <a:r>
              <a:rPr lang="en-US" sz="1916" dirty="0">
                <a:solidFill>
                  <a:srgbClr val="333F70"/>
                </a:solidFill>
                <a:latin typeface="Open Sans" pitchFamily="34" charset="0"/>
                <a:ea typeface="Open Sans" pitchFamily="34" charset="-122"/>
                <a:cs typeface="Open Sans" pitchFamily="34" charset="-120"/>
              </a:rPr>
              <a:t>Domnia lui Soliman Magnificul a reprezentat apogeul Imperiului Otoman, când acesta a atins cea mai mare întindere teritorială și a cunoscut o perioadă de prosperitate economică, dezvoltare culturală și ascensiune politică fără precedent. Reformele administrative, expansiunea militară și dezvoltarea culturală din timpul său au marcat o perioadă de glorie pentru Imperiul Otoman, care a devenit una dintre cele mai puternice și influente entități politice ale acelor vremuri. Moștenirea lui Soliman Magnificul continuă să fie studiată și apreciată de istorici datorită impactului său deosebit asupra evoluției Orientului și asupra echilibrului de putere la nivel mondial.</a:t>
            </a:r>
            <a:endParaRPr lang="en-US" sz="1916"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363075" y="2381607"/>
            <a:ext cx="5048131" cy="3466386"/>
          </a:xfrm>
          <a:prstGeom prst="rect">
            <a:avLst/>
          </a:prstGeom>
        </p:spPr>
      </p:pic>
      <p:sp>
        <p:nvSpPr>
          <p:cNvPr id="6" name="Text 2"/>
          <p:cNvSpPr/>
          <p:nvPr/>
        </p:nvSpPr>
        <p:spPr>
          <a:xfrm>
            <a:off x="613529" y="1044416"/>
            <a:ext cx="7916942" cy="1095613"/>
          </a:xfrm>
          <a:prstGeom prst="rect">
            <a:avLst/>
          </a:prstGeom>
          <a:noFill/>
          <a:ln/>
        </p:spPr>
        <p:txBody>
          <a:bodyPr wrap="square" rtlCol="0" anchor="t"/>
          <a:lstStyle/>
          <a:p>
            <a:pPr marL="0" indent="0">
              <a:lnSpc>
                <a:spcPts val="4314"/>
              </a:lnSpc>
              <a:buNone/>
            </a:pPr>
            <a:r>
              <a:rPr lang="en-US" sz="3451" b="1" dirty="0">
                <a:solidFill>
                  <a:srgbClr val="333F70"/>
                </a:solidFill>
                <a:latin typeface="Unbounded" pitchFamily="34" charset="0"/>
                <a:ea typeface="Unbounded" pitchFamily="34" charset="-122"/>
                <a:cs typeface="Unbounded" pitchFamily="34" charset="-120"/>
              </a:rPr>
              <a:t>Scurt istoric al Imperiului Otoman</a:t>
            </a:r>
            <a:endParaRPr lang="en-US" sz="3451" dirty="0"/>
          </a:p>
        </p:txBody>
      </p:sp>
      <p:sp>
        <p:nvSpPr>
          <p:cNvPr id="7" name="Shape 3"/>
          <p:cNvSpPr/>
          <p:nvPr/>
        </p:nvSpPr>
        <p:spPr>
          <a:xfrm>
            <a:off x="858917" y="2402919"/>
            <a:ext cx="35004" cy="4782145"/>
          </a:xfrm>
          <a:prstGeom prst="roundRect">
            <a:avLst>
              <a:gd name="adj" fmla="val 225367"/>
            </a:avLst>
          </a:prstGeom>
          <a:solidFill>
            <a:srgbClr val="BCDBD4"/>
          </a:solidFill>
          <a:ln/>
        </p:spPr>
      </p:sp>
      <p:sp>
        <p:nvSpPr>
          <p:cNvPr id="8" name="Shape 4"/>
          <p:cNvSpPr/>
          <p:nvPr/>
        </p:nvSpPr>
        <p:spPr>
          <a:xfrm>
            <a:off x="1073587" y="2779752"/>
            <a:ext cx="613529" cy="35004"/>
          </a:xfrm>
          <a:prstGeom prst="roundRect">
            <a:avLst>
              <a:gd name="adj" fmla="val 225367"/>
            </a:avLst>
          </a:prstGeom>
          <a:solidFill>
            <a:srgbClr val="BCDBD4"/>
          </a:solidFill>
          <a:ln/>
        </p:spPr>
      </p:sp>
      <p:sp>
        <p:nvSpPr>
          <p:cNvPr id="9" name="Shape 5"/>
          <p:cNvSpPr/>
          <p:nvPr/>
        </p:nvSpPr>
        <p:spPr>
          <a:xfrm>
            <a:off x="679252" y="2600087"/>
            <a:ext cx="394335" cy="394335"/>
          </a:xfrm>
          <a:prstGeom prst="roundRect">
            <a:avLst>
              <a:gd name="adj" fmla="val 20005"/>
            </a:avLst>
          </a:prstGeom>
          <a:solidFill>
            <a:srgbClr val="D6F5EE"/>
          </a:solidFill>
          <a:ln w="7620">
            <a:solidFill>
              <a:srgbClr val="BCDBD4"/>
            </a:solidFill>
            <a:prstDash val="solid"/>
          </a:ln>
        </p:spPr>
      </p:sp>
      <p:sp>
        <p:nvSpPr>
          <p:cNvPr id="10" name="Text 6"/>
          <p:cNvSpPr/>
          <p:nvPr/>
        </p:nvSpPr>
        <p:spPr>
          <a:xfrm>
            <a:off x="807958" y="2665690"/>
            <a:ext cx="136803" cy="263009"/>
          </a:xfrm>
          <a:prstGeom prst="rect">
            <a:avLst/>
          </a:prstGeom>
          <a:noFill/>
          <a:ln/>
        </p:spPr>
        <p:txBody>
          <a:bodyPr wrap="none" rtlCol="0" anchor="t"/>
          <a:lstStyle/>
          <a:p>
            <a:pPr marL="0" indent="0" algn="ctr">
              <a:lnSpc>
                <a:spcPts val="2071"/>
              </a:lnSpc>
              <a:buNone/>
            </a:pPr>
            <a:r>
              <a:rPr lang="en-US" sz="2071" b="1" dirty="0">
                <a:solidFill>
                  <a:srgbClr val="333F70"/>
                </a:solidFill>
                <a:latin typeface="Unbounded" pitchFamily="34" charset="0"/>
                <a:ea typeface="Unbounded" pitchFamily="34" charset="-122"/>
                <a:cs typeface="Unbounded" pitchFamily="34" charset="-120"/>
              </a:rPr>
              <a:t>1</a:t>
            </a:r>
            <a:endParaRPr lang="en-US" sz="2071" dirty="0"/>
          </a:p>
        </p:txBody>
      </p:sp>
      <p:sp>
        <p:nvSpPr>
          <p:cNvPr id="11" name="Text 7"/>
          <p:cNvSpPr/>
          <p:nvPr/>
        </p:nvSpPr>
        <p:spPr>
          <a:xfrm>
            <a:off x="1840587" y="2578179"/>
            <a:ext cx="2191226" cy="273844"/>
          </a:xfrm>
          <a:prstGeom prst="rect">
            <a:avLst/>
          </a:prstGeom>
          <a:noFill/>
          <a:ln/>
        </p:spPr>
        <p:txBody>
          <a:bodyPr wrap="none" rtlCol="0" anchor="t"/>
          <a:lstStyle/>
          <a:p>
            <a:pPr marL="0" indent="0" algn="l">
              <a:lnSpc>
                <a:spcPts val="2157"/>
              </a:lnSpc>
              <a:buNone/>
            </a:pPr>
            <a:r>
              <a:rPr lang="en-US" sz="1725" b="1" dirty="0">
                <a:solidFill>
                  <a:srgbClr val="333F70"/>
                </a:solidFill>
                <a:latin typeface="Unbounded" pitchFamily="34" charset="0"/>
                <a:ea typeface="Unbounded" pitchFamily="34" charset="-122"/>
                <a:cs typeface="Unbounded" pitchFamily="34" charset="-120"/>
              </a:rPr>
              <a:t>Înființare</a:t>
            </a:r>
            <a:endParaRPr lang="en-US" sz="1725" dirty="0"/>
          </a:p>
        </p:txBody>
      </p:sp>
      <p:sp>
        <p:nvSpPr>
          <p:cNvPr id="12" name="Text 8"/>
          <p:cNvSpPr/>
          <p:nvPr/>
        </p:nvSpPr>
        <p:spPr>
          <a:xfrm>
            <a:off x="1840587" y="2957155"/>
            <a:ext cx="6689884" cy="560784"/>
          </a:xfrm>
          <a:prstGeom prst="rect">
            <a:avLst/>
          </a:prstGeom>
          <a:noFill/>
          <a:ln/>
        </p:spPr>
        <p:txBody>
          <a:bodyPr wrap="square" rtlCol="0" anchor="t"/>
          <a:lstStyle/>
          <a:p>
            <a:pPr marL="0" indent="0" algn="l">
              <a:lnSpc>
                <a:spcPts val="2209"/>
              </a:lnSpc>
              <a:buNone/>
            </a:pPr>
            <a:r>
              <a:rPr lang="en-US" sz="1380" dirty="0">
                <a:solidFill>
                  <a:srgbClr val="333F70"/>
                </a:solidFill>
                <a:latin typeface="Open Sans" pitchFamily="34" charset="0"/>
                <a:ea typeface="Open Sans" pitchFamily="34" charset="-122"/>
                <a:cs typeface="Open Sans" pitchFamily="34" charset="-120"/>
              </a:rPr>
              <a:t>Imperiul Otoman a fost fondat în 1299 de către Osman I, conducând la apariția unuia dintre cele mai puternice imperii din istorie.</a:t>
            </a:r>
            <a:endParaRPr lang="en-US" sz="1380" dirty="0"/>
          </a:p>
        </p:txBody>
      </p:sp>
      <p:sp>
        <p:nvSpPr>
          <p:cNvPr id="13" name="Shape 9"/>
          <p:cNvSpPr/>
          <p:nvPr/>
        </p:nvSpPr>
        <p:spPr>
          <a:xfrm>
            <a:off x="1073587" y="4245293"/>
            <a:ext cx="613529" cy="35004"/>
          </a:xfrm>
          <a:prstGeom prst="roundRect">
            <a:avLst>
              <a:gd name="adj" fmla="val 225367"/>
            </a:avLst>
          </a:prstGeom>
          <a:solidFill>
            <a:srgbClr val="BCDBD4"/>
          </a:solidFill>
          <a:ln/>
        </p:spPr>
      </p:sp>
      <p:sp>
        <p:nvSpPr>
          <p:cNvPr id="14" name="Shape 10"/>
          <p:cNvSpPr/>
          <p:nvPr/>
        </p:nvSpPr>
        <p:spPr>
          <a:xfrm>
            <a:off x="679252" y="4065627"/>
            <a:ext cx="394335" cy="394335"/>
          </a:xfrm>
          <a:prstGeom prst="roundRect">
            <a:avLst>
              <a:gd name="adj" fmla="val 20005"/>
            </a:avLst>
          </a:prstGeom>
          <a:solidFill>
            <a:srgbClr val="D6F5EE"/>
          </a:solidFill>
          <a:ln w="7620">
            <a:solidFill>
              <a:srgbClr val="BCDBD4"/>
            </a:solidFill>
            <a:prstDash val="solid"/>
          </a:ln>
        </p:spPr>
      </p:sp>
      <p:sp>
        <p:nvSpPr>
          <p:cNvPr id="15" name="Text 11"/>
          <p:cNvSpPr/>
          <p:nvPr/>
        </p:nvSpPr>
        <p:spPr>
          <a:xfrm>
            <a:off x="766643" y="4131231"/>
            <a:ext cx="219551" cy="263009"/>
          </a:xfrm>
          <a:prstGeom prst="rect">
            <a:avLst/>
          </a:prstGeom>
          <a:noFill/>
          <a:ln/>
        </p:spPr>
        <p:txBody>
          <a:bodyPr wrap="none" rtlCol="0" anchor="t"/>
          <a:lstStyle/>
          <a:p>
            <a:pPr marL="0" indent="0" algn="ctr">
              <a:lnSpc>
                <a:spcPts val="2071"/>
              </a:lnSpc>
              <a:buNone/>
            </a:pPr>
            <a:r>
              <a:rPr lang="en-US" sz="2071" b="1" dirty="0">
                <a:solidFill>
                  <a:srgbClr val="333F70"/>
                </a:solidFill>
                <a:latin typeface="Unbounded" pitchFamily="34" charset="0"/>
                <a:ea typeface="Unbounded" pitchFamily="34" charset="-122"/>
                <a:cs typeface="Unbounded" pitchFamily="34" charset="-120"/>
              </a:rPr>
              <a:t>2</a:t>
            </a:r>
            <a:endParaRPr lang="en-US" sz="2071" dirty="0"/>
          </a:p>
        </p:txBody>
      </p:sp>
      <p:sp>
        <p:nvSpPr>
          <p:cNvPr id="16" name="Text 12"/>
          <p:cNvSpPr/>
          <p:nvPr/>
        </p:nvSpPr>
        <p:spPr>
          <a:xfrm>
            <a:off x="1840587" y="4043720"/>
            <a:ext cx="2191226" cy="273844"/>
          </a:xfrm>
          <a:prstGeom prst="rect">
            <a:avLst/>
          </a:prstGeom>
          <a:noFill/>
          <a:ln/>
        </p:spPr>
        <p:txBody>
          <a:bodyPr wrap="none" rtlCol="0" anchor="t"/>
          <a:lstStyle/>
          <a:p>
            <a:pPr marL="0" indent="0" algn="l">
              <a:lnSpc>
                <a:spcPts val="2157"/>
              </a:lnSpc>
              <a:buNone/>
            </a:pPr>
            <a:r>
              <a:rPr lang="en-US" sz="1725" b="1" dirty="0">
                <a:solidFill>
                  <a:srgbClr val="333F70"/>
                </a:solidFill>
                <a:latin typeface="Unbounded" pitchFamily="34" charset="0"/>
                <a:ea typeface="Unbounded" pitchFamily="34" charset="-122"/>
                <a:cs typeface="Unbounded" pitchFamily="34" charset="-120"/>
              </a:rPr>
              <a:t>Expansiune</a:t>
            </a:r>
            <a:endParaRPr lang="en-US" sz="1725" dirty="0"/>
          </a:p>
        </p:txBody>
      </p:sp>
      <p:sp>
        <p:nvSpPr>
          <p:cNvPr id="17" name="Text 13"/>
          <p:cNvSpPr/>
          <p:nvPr/>
        </p:nvSpPr>
        <p:spPr>
          <a:xfrm>
            <a:off x="1840587" y="4422696"/>
            <a:ext cx="6689884" cy="841177"/>
          </a:xfrm>
          <a:prstGeom prst="rect">
            <a:avLst/>
          </a:prstGeom>
          <a:noFill/>
          <a:ln/>
        </p:spPr>
        <p:txBody>
          <a:bodyPr wrap="square" rtlCol="0" anchor="t"/>
          <a:lstStyle/>
          <a:p>
            <a:pPr marL="0" indent="0" algn="l">
              <a:lnSpc>
                <a:spcPts val="2209"/>
              </a:lnSpc>
              <a:buNone/>
            </a:pPr>
            <a:r>
              <a:rPr lang="en-US" sz="1380" dirty="0">
                <a:solidFill>
                  <a:srgbClr val="333F70"/>
                </a:solidFill>
                <a:latin typeface="Open Sans" pitchFamily="34" charset="0"/>
                <a:ea typeface="Open Sans" pitchFamily="34" charset="-122"/>
                <a:cs typeface="Open Sans" pitchFamily="34" charset="-120"/>
              </a:rPr>
              <a:t>În secolele XIV-XVI, Imperiul Otoman a cunoscut o perioadă de expansiune teritorială fără precedent, ajungând să controleze o vastă regiune care se întindea de la Balcani până în Nordul Africii.</a:t>
            </a:r>
            <a:endParaRPr lang="en-US" sz="1380" dirty="0"/>
          </a:p>
        </p:txBody>
      </p:sp>
      <p:sp>
        <p:nvSpPr>
          <p:cNvPr id="18" name="Shape 14"/>
          <p:cNvSpPr/>
          <p:nvPr/>
        </p:nvSpPr>
        <p:spPr>
          <a:xfrm>
            <a:off x="1073587" y="5991225"/>
            <a:ext cx="613529" cy="35004"/>
          </a:xfrm>
          <a:prstGeom prst="roundRect">
            <a:avLst>
              <a:gd name="adj" fmla="val 225367"/>
            </a:avLst>
          </a:prstGeom>
          <a:solidFill>
            <a:srgbClr val="BCDBD4"/>
          </a:solidFill>
          <a:ln/>
        </p:spPr>
      </p:sp>
      <p:sp>
        <p:nvSpPr>
          <p:cNvPr id="19" name="Shape 15"/>
          <p:cNvSpPr/>
          <p:nvPr/>
        </p:nvSpPr>
        <p:spPr>
          <a:xfrm>
            <a:off x="679252" y="5811560"/>
            <a:ext cx="394335" cy="394335"/>
          </a:xfrm>
          <a:prstGeom prst="roundRect">
            <a:avLst>
              <a:gd name="adj" fmla="val 20005"/>
            </a:avLst>
          </a:prstGeom>
          <a:solidFill>
            <a:srgbClr val="D6F5EE"/>
          </a:solidFill>
          <a:ln w="7620">
            <a:solidFill>
              <a:srgbClr val="BCDBD4"/>
            </a:solidFill>
            <a:prstDash val="solid"/>
          </a:ln>
        </p:spPr>
      </p:sp>
      <p:sp>
        <p:nvSpPr>
          <p:cNvPr id="20" name="Text 16"/>
          <p:cNvSpPr/>
          <p:nvPr/>
        </p:nvSpPr>
        <p:spPr>
          <a:xfrm>
            <a:off x="766048" y="5877163"/>
            <a:ext cx="220623" cy="263009"/>
          </a:xfrm>
          <a:prstGeom prst="rect">
            <a:avLst/>
          </a:prstGeom>
          <a:noFill/>
          <a:ln/>
        </p:spPr>
        <p:txBody>
          <a:bodyPr wrap="none" rtlCol="0" anchor="t"/>
          <a:lstStyle/>
          <a:p>
            <a:pPr marL="0" indent="0" algn="ctr">
              <a:lnSpc>
                <a:spcPts val="2071"/>
              </a:lnSpc>
              <a:buNone/>
            </a:pPr>
            <a:r>
              <a:rPr lang="en-US" sz="2071" b="1" dirty="0">
                <a:solidFill>
                  <a:srgbClr val="333F70"/>
                </a:solidFill>
                <a:latin typeface="Unbounded" pitchFamily="34" charset="0"/>
                <a:ea typeface="Unbounded" pitchFamily="34" charset="-122"/>
                <a:cs typeface="Unbounded" pitchFamily="34" charset="-120"/>
              </a:rPr>
              <a:t>3</a:t>
            </a:r>
            <a:endParaRPr lang="en-US" sz="2071" dirty="0"/>
          </a:p>
        </p:txBody>
      </p:sp>
      <p:sp>
        <p:nvSpPr>
          <p:cNvPr id="21" name="Text 17"/>
          <p:cNvSpPr/>
          <p:nvPr/>
        </p:nvSpPr>
        <p:spPr>
          <a:xfrm>
            <a:off x="1840587" y="5789652"/>
            <a:ext cx="2594729" cy="273844"/>
          </a:xfrm>
          <a:prstGeom prst="rect">
            <a:avLst/>
          </a:prstGeom>
          <a:noFill/>
          <a:ln/>
        </p:spPr>
        <p:txBody>
          <a:bodyPr wrap="none" rtlCol="0" anchor="t"/>
          <a:lstStyle/>
          <a:p>
            <a:pPr marL="0" indent="0" algn="l">
              <a:lnSpc>
                <a:spcPts val="2157"/>
              </a:lnSpc>
              <a:buNone/>
            </a:pPr>
            <a:r>
              <a:rPr lang="en-US" sz="1725" b="1" dirty="0">
                <a:solidFill>
                  <a:srgbClr val="333F70"/>
                </a:solidFill>
                <a:latin typeface="Unbounded" pitchFamily="34" charset="0"/>
                <a:ea typeface="Unbounded" pitchFamily="34" charset="-122"/>
                <a:cs typeface="Unbounded" pitchFamily="34" charset="-120"/>
              </a:rPr>
              <a:t>Domnia lui Soliman</a:t>
            </a:r>
            <a:endParaRPr lang="en-US" sz="1725" dirty="0"/>
          </a:p>
        </p:txBody>
      </p:sp>
      <p:sp>
        <p:nvSpPr>
          <p:cNvPr id="22" name="Text 18"/>
          <p:cNvSpPr/>
          <p:nvPr/>
        </p:nvSpPr>
        <p:spPr>
          <a:xfrm>
            <a:off x="1840587" y="6168628"/>
            <a:ext cx="6689884" cy="841177"/>
          </a:xfrm>
          <a:prstGeom prst="rect">
            <a:avLst/>
          </a:prstGeom>
          <a:noFill/>
          <a:ln/>
        </p:spPr>
        <p:txBody>
          <a:bodyPr wrap="square" rtlCol="0" anchor="t"/>
          <a:lstStyle/>
          <a:p>
            <a:pPr marL="0" indent="0" algn="l">
              <a:lnSpc>
                <a:spcPts val="2209"/>
              </a:lnSpc>
              <a:buNone/>
            </a:pPr>
            <a:r>
              <a:rPr lang="en-US" sz="1380" dirty="0">
                <a:solidFill>
                  <a:srgbClr val="333F70"/>
                </a:solidFill>
                <a:latin typeface="Open Sans" pitchFamily="34" charset="0"/>
                <a:ea typeface="Open Sans" pitchFamily="34" charset="-122"/>
                <a:cs typeface="Open Sans" pitchFamily="34" charset="-120"/>
              </a:rPr>
              <a:t>În timpul domniei lui Soliman Magnificul (1520-1566), Imperiul Otoman a atins apogeul puterii sale, devenind una dintre cele mai influente puteri mondiale ale acelor vremuri.</a:t>
            </a:r>
            <a:endParaRPr lang="en-US" sz="138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864037" y="1022509"/>
            <a:ext cx="11617404" cy="771525"/>
          </a:xfrm>
          <a:prstGeom prst="rect">
            <a:avLst/>
          </a:prstGeom>
          <a:noFill/>
          <a:ln/>
        </p:spPr>
        <p:txBody>
          <a:bodyPr wrap="none" rtlCol="0" anchor="t"/>
          <a:lstStyle/>
          <a:p>
            <a:pPr marL="0" indent="0">
              <a:lnSpc>
                <a:spcPts val="6075"/>
              </a:lnSpc>
              <a:buNone/>
            </a:pPr>
            <a:r>
              <a:rPr lang="en-US" sz="4860" b="1" dirty="0">
                <a:solidFill>
                  <a:srgbClr val="333F70"/>
                </a:solidFill>
                <a:latin typeface="Unbounded" pitchFamily="34" charset="0"/>
                <a:ea typeface="Unbounded" pitchFamily="34" charset="-122"/>
                <a:cs typeface="Unbounded" pitchFamily="34" charset="-120"/>
              </a:rPr>
              <a:t>Domnia lui Soliman Magnificul</a:t>
            </a:r>
            <a:endParaRPr lang="en-US" sz="4860" dirty="0"/>
          </a:p>
        </p:txBody>
      </p:sp>
      <p:sp>
        <p:nvSpPr>
          <p:cNvPr id="5" name="Text 3"/>
          <p:cNvSpPr/>
          <p:nvPr/>
        </p:nvSpPr>
        <p:spPr>
          <a:xfrm>
            <a:off x="864037" y="2411135"/>
            <a:ext cx="3898821" cy="771525"/>
          </a:xfrm>
          <a:prstGeom prst="rect">
            <a:avLst/>
          </a:prstGeom>
          <a:noFill/>
          <a:ln/>
        </p:spPr>
        <p:txBody>
          <a:bodyPr wrap="square" rtlCol="0" anchor="t"/>
          <a:lstStyle/>
          <a:p>
            <a:pPr marL="0" indent="0">
              <a:lnSpc>
                <a:spcPts val="3038"/>
              </a:lnSpc>
              <a:buNone/>
            </a:pPr>
            <a:r>
              <a:rPr lang="en-US" sz="2430" b="1" dirty="0">
                <a:solidFill>
                  <a:srgbClr val="333F70"/>
                </a:solidFill>
                <a:latin typeface="Unbounded" pitchFamily="34" charset="0"/>
                <a:ea typeface="Unbounded" pitchFamily="34" charset="-122"/>
                <a:cs typeface="Unbounded" pitchFamily="34" charset="-120"/>
              </a:rPr>
              <a:t>Ascensiunea la putere</a:t>
            </a:r>
            <a:endParaRPr lang="en-US" sz="2430" dirty="0"/>
          </a:p>
        </p:txBody>
      </p:sp>
      <p:sp>
        <p:nvSpPr>
          <p:cNvPr id="6" name="Text 4"/>
          <p:cNvSpPr/>
          <p:nvPr/>
        </p:nvSpPr>
        <p:spPr>
          <a:xfrm>
            <a:off x="864037" y="3429476"/>
            <a:ext cx="3898821" cy="3555444"/>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Soliman a urcat pe tronul Imperiului Otoman în 1520, la doar 26 de ani, moștenind un imperiu puternic și stabil de la tatăl său, Selim I. Încă de la început, Soliman a dovedit o înțelegere profundă a administrației și a nevoilor imperiului.</a:t>
            </a:r>
            <a:endParaRPr lang="en-US" sz="1944" dirty="0"/>
          </a:p>
        </p:txBody>
      </p:sp>
      <p:sp>
        <p:nvSpPr>
          <p:cNvPr id="7" name="Text 5"/>
          <p:cNvSpPr/>
          <p:nvPr/>
        </p:nvSpPr>
        <p:spPr>
          <a:xfrm>
            <a:off x="5372695" y="2411135"/>
            <a:ext cx="3898821" cy="771525"/>
          </a:xfrm>
          <a:prstGeom prst="rect">
            <a:avLst/>
          </a:prstGeom>
          <a:noFill/>
          <a:ln/>
        </p:spPr>
        <p:txBody>
          <a:bodyPr wrap="square" rtlCol="0" anchor="t"/>
          <a:lstStyle/>
          <a:p>
            <a:pPr marL="0" indent="0">
              <a:lnSpc>
                <a:spcPts val="3038"/>
              </a:lnSpc>
              <a:buNone/>
            </a:pPr>
            <a:r>
              <a:rPr lang="en-US" sz="2430" b="1" dirty="0">
                <a:solidFill>
                  <a:srgbClr val="333F70"/>
                </a:solidFill>
                <a:latin typeface="Unbounded" pitchFamily="34" charset="0"/>
                <a:ea typeface="Unbounded" pitchFamily="34" charset="-122"/>
                <a:cs typeface="Unbounded" pitchFamily="34" charset="-120"/>
              </a:rPr>
              <a:t>Consolidarea puterii</a:t>
            </a:r>
            <a:endParaRPr lang="en-US" sz="2430" dirty="0"/>
          </a:p>
        </p:txBody>
      </p:sp>
      <p:sp>
        <p:nvSpPr>
          <p:cNvPr id="8" name="Text 6"/>
          <p:cNvSpPr/>
          <p:nvPr/>
        </p:nvSpPr>
        <p:spPr>
          <a:xfrm>
            <a:off x="5372695" y="3429476"/>
            <a:ext cx="3898821" cy="2765346"/>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În primii ani ai domniei sale, Soliman a consolidat controlul asupra teritoriilor existente, a asigurat stabilitatea internă și a continuat expansiunea militară a Imperiului Otoman, cucerind noi teritorii în Europa, Africa și Asia.</a:t>
            </a:r>
            <a:endParaRPr lang="en-US" sz="1944" dirty="0"/>
          </a:p>
        </p:txBody>
      </p:sp>
      <p:sp>
        <p:nvSpPr>
          <p:cNvPr id="9" name="Text 7"/>
          <p:cNvSpPr/>
          <p:nvPr/>
        </p:nvSpPr>
        <p:spPr>
          <a:xfrm>
            <a:off x="9881354" y="2411135"/>
            <a:ext cx="3898821" cy="771525"/>
          </a:xfrm>
          <a:prstGeom prst="rect">
            <a:avLst/>
          </a:prstGeom>
          <a:noFill/>
          <a:ln/>
        </p:spPr>
        <p:txBody>
          <a:bodyPr wrap="square" rtlCol="0" anchor="t"/>
          <a:lstStyle/>
          <a:p>
            <a:pPr marL="0" indent="0">
              <a:lnSpc>
                <a:spcPts val="3038"/>
              </a:lnSpc>
              <a:buNone/>
            </a:pPr>
            <a:r>
              <a:rPr lang="en-US" sz="2430" b="1" dirty="0">
                <a:solidFill>
                  <a:srgbClr val="333F70"/>
                </a:solidFill>
                <a:latin typeface="Unbounded" pitchFamily="34" charset="0"/>
                <a:ea typeface="Unbounded" pitchFamily="34" charset="-122"/>
                <a:cs typeface="Unbounded" pitchFamily="34" charset="-120"/>
              </a:rPr>
              <a:t>Perioada de înflorire</a:t>
            </a:r>
            <a:endParaRPr lang="en-US" sz="2430" dirty="0"/>
          </a:p>
        </p:txBody>
      </p:sp>
      <p:sp>
        <p:nvSpPr>
          <p:cNvPr id="10" name="Text 8"/>
          <p:cNvSpPr/>
          <p:nvPr/>
        </p:nvSpPr>
        <p:spPr>
          <a:xfrm>
            <a:off x="9881354" y="3429476"/>
            <a:ext cx="3898821" cy="2765346"/>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Domnia lui Soliman a reprezentat apogeul Imperiului Otoman, când acesta a atins cea mai mare întindere teritorială și a cunoscut o perioadă de înflorire economică, culturală și artistică fără precedent.</a:t>
            </a:r>
            <a:endParaRPr lang="en-US" sz="1944"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15979" y="1158002"/>
            <a:ext cx="5054322" cy="5913596"/>
          </a:xfrm>
          <a:prstGeom prst="rect">
            <a:avLst/>
          </a:prstGeom>
        </p:spPr>
      </p:pic>
      <p:sp>
        <p:nvSpPr>
          <p:cNvPr id="6" name="Text 2"/>
          <p:cNvSpPr/>
          <p:nvPr/>
        </p:nvSpPr>
        <p:spPr>
          <a:xfrm>
            <a:off x="6091238" y="1205032"/>
            <a:ext cx="7934325" cy="1080135"/>
          </a:xfrm>
          <a:prstGeom prst="rect">
            <a:avLst/>
          </a:prstGeom>
          <a:noFill/>
          <a:ln/>
        </p:spPr>
        <p:txBody>
          <a:bodyPr wrap="square" rtlCol="0" anchor="t"/>
          <a:lstStyle/>
          <a:p>
            <a:pPr marL="0" indent="0">
              <a:lnSpc>
                <a:spcPts val="4253"/>
              </a:lnSpc>
              <a:buNone/>
            </a:pPr>
            <a:r>
              <a:rPr lang="en-US" sz="3402" b="1" dirty="0">
                <a:solidFill>
                  <a:srgbClr val="333F70"/>
                </a:solidFill>
                <a:latin typeface="Unbounded" pitchFamily="34" charset="0"/>
                <a:ea typeface="Unbounded" pitchFamily="34" charset="-122"/>
                <a:cs typeface="Unbounded" pitchFamily="34" charset="-120"/>
              </a:rPr>
              <a:t>Reformele și expansiunea teritorială</a:t>
            </a:r>
            <a:endParaRPr lang="en-US" sz="3402" dirty="0"/>
          </a:p>
        </p:txBody>
      </p:sp>
      <p:pic>
        <p:nvPicPr>
          <p:cNvPr id="7" name="Image 2" descr="preencoded.png"/>
          <p:cNvPicPr>
            <a:picLocks noChangeAspect="1"/>
          </p:cNvPicPr>
          <p:nvPr/>
        </p:nvPicPr>
        <p:blipFill>
          <a:blip r:embed="rId5"/>
          <a:stretch>
            <a:fillRect/>
          </a:stretch>
        </p:blipFill>
        <p:spPr>
          <a:xfrm>
            <a:off x="6091238" y="2544366"/>
            <a:ext cx="864037" cy="1548765"/>
          </a:xfrm>
          <a:prstGeom prst="rect">
            <a:avLst/>
          </a:prstGeom>
        </p:spPr>
      </p:pic>
      <p:sp>
        <p:nvSpPr>
          <p:cNvPr id="8" name="Text 3"/>
          <p:cNvSpPr/>
          <p:nvPr/>
        </p:nvSpPr>
        <p:spPr>
          <a:xfrm>
            <a:off x="7214473" y="2717125"/>
            <a:ext cx="3246001"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Reforme administrative</a:t>
            </a:r>
            <a:endParaRPr lang="en-US" sz="1701" dirty="0"/>
          </a:p>
        </p:txBody>
      </p:sp>
      <p:sp>
        <p:nvSpPr>
          <p:cNvPr id="9" name="Text 4"/>
          <p:cNvSpPr/>
          <p:nvPr/>
        </p:nvSpPr>
        <p:spPr>
          <a:xfrm>
            <a:off x="7214473" y="3090624"/>
            <a:ext cx="6811089" cy="829747"/>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Soliman a implementat o serie de reforme administrative care au consolidat centralizarea puterii și eficiența imperiului, inclusiv reorganizarea birocrației și a sistemului fiscal.</a:t>
            </a:r>
            <a:endParaRPr lang="en-US" sz="1361" dirty="0"/>
          </a:p>
        </p:txBody>
      </p:sp>
      <p:pic>
        <p:nvPicPr>
          <p:cNvPr id="10" name="Image 3" descr="preencoded.png"/>
          <p:cNvPicPr>
            <a:picLocks noChangeAspect="1"/>
          </p:cNvPicPr>
          <p:nvPr/>
        </p:nvPicPr>
        <p:blipFill>
          <a:blip r:embed="rId6"/>
          <a:stretch>
            <a:fillRect/>
          </a:stretch>
        </p:blipFill>
        <p:spPr>
          <a:xfrm>
            <a:off x="6091238" y="4093131"/>
            <a:ext cx="864037" cy="1382554"/>
          </a:xfrm>
          <a:prstGeom prst="rect">
            <a:avLst/>
          </a:prstGeom>
        </p:spPr>
      </p:pic>
      <p:sp>
        <p:nvSpPr>
          <p:cNvPr id="11" name="Text 5"/>
          <p:cNvSpPr/>
          <p:nvPr/>
        </p:nvSpPr>
        <p:spPr>
          <a:xfrm>
            <a:off x="7214473" y="4265890"/>
            <a:ext cx="2698671"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Expansiune militară</a:t>
            </a:r>
            <a:endParaRPr lang="en-US" sz="1701" dirty="0"/>
          </a:p>
        </p:txBody>
      </p:sp>
      <p:sp>
        <p:nvSpPr>
          <p:cNvPr id="12" name="Text 6"/>
          <p:cNvSpPr/>
          <p:nvPr/>
        </p:nvSpPr>
        <p:spPr>
          <a:xfrm>
            <a:off x="7214473" y="4639389"/>
            <a:ext cx="6811089" cy="553164"/>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Sub conducerea lui Soliman, Imperiul Otoman a extins semnificativ granițele sale, cucerind noi teritorii în Europa, Africa și Asia, ajungând la apogeul puterii sale.</a:t>
            </a:r>
            <a:endParaRPr lang="en-US" sz="1361" dirty="0"/>
          </a:p>
        </p:txBody>
      </p:sp>
      <p:pic>
        <p:nvPicPr>
          <p:cNvPr id="13" name="Image 4" descr="preencoded.png"/>
          <p:cNvPicPr>
            <a:picLocks noChangeAspect="1"/>
          </p:cNvPicPr>
          <p:nvPr/>
        </p:nvPicPr>
        <p:blipFill>
          <a:blip r:embed="rId7"/>
          <a:stretch>
            <a:fillRect/>
          </a:stretch>
        </p:blipFill>
        <p:spPr>
          <a:xfrm>
            <a:off x="6091238" y="5475684"/>
            <a:ext cx="864037" cy="1548765"/>
          </a:xfrm>
          <a:prstGeom prst="rect">
            <a:avLst/>
          </a:prstGeom>
        </p:spPr>
      </p:pic>
      <p:sp>
        <p:nvSpPr>
          <p:cNvPr id="14" name="Text 7"/>
          <p:cNvSpPr/>
          <p:nvPr/>
        </p:nvSpPr>
        <p:spPr>
          <a:xfrm>
            <a:off x="7214473" y="5648444"/>
            <a:ext cx="304169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Dezvoltare economică</a:t>
            </a:r>
            <a:endParaRPr lang="en-US" sz="1701" dirty="0"/>
          </a:p>
        </p:txBody>
      </p:sp>
      <p:sp>
        <p:nvSpPr>
          <p:cNvPr id="15" name="Text 8"/>
          <p:cNvSpPr/>
          <p:nvPr/>
        </p:nvSpPr>
        <p:spPr>
          <a:xfrm>
            <a:off x="7214473" y="6021943"/>
            <a:ext cx="6811089" cy="829747"/>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Imperiul Otoman a cunoscut o perioadă de dezvoltare economică fără precedent, cu o creștere a comerțului, a producției agricole și industriale, precum și o îmbunătățire a infrastructurii.</a:t>
            </a:r>
            <a:endParaRPr lang="en-US" sz="136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326279"/>
          </a:xfrm>
          <a:prstGeom prst="rect">
            <a:avLst/>
          </a:prstGeom>
          <a:solidFill>
            <a:srgbClr val="FFFFFF"/>
          </a:solidFill>
          <a:ln/>
        </p:spPr>
      </p:sp>
      <p:sp>
        <p:nvSpPr>
          <p:cNvPr id="4" name="Text 2"/>
          <p:cNvSpPr/>
          <p:nvPr/>
        </p:nvSpPr>
        <p:spPr>
          <a:xfrm>
            <a:off x="1920716" y="543044"/>
            <a:ext cx="10788968" cy="1234202"/>
          </a:xfrm>
          <a:prstGeom prst="rect">
            <a:avLst/>
          </a:prstGeom>
          <a:noFill/>
          <a:ln/>
        </p:spPr>
        <p:txBody>
          <a:bodyPr wrap="square" rtlCol="0" anchor="t"/>
          <a:lstStyle/>
          <a:p>
            <a:pPr marL="0" indent="0">
              <a:lnSpc>
                <a:spcPts val="4860"/>
              </a:lnSpc>
              <a:buNone/>
            </a:pPr>
            <a:r>
              <a:rPr lang="en-US" sz="3888" b="1" dirty="0">
                <a:solidFill>
                  <a:srgbClr val="333F70"/>
                </a:solidFill>
                <a:latin typeface="Unbounded" pitchFamily="34" charset="0"/>
                <a:ea typeface="Unbounded" pitchFamily="34" charset="-122"/>
                <a:cs typeface="Unbounded" pitchFamily="34" charset="-120"/>
              </a:rPr>
              <a:t>Cultura și artele în timpul lui Soliman</a:t>
            </a:r>
            <a:endParaRPr lang="en-US" sz="3888" dirty="0"/>
          </a:p>
        </p:txBody>
      </p:sp>
      <p:pic>
        <p:nvPicPr>
          <p:cNvPr id="5" name="Image 0" descr="preencoded.png"/>
          <p:cNvPicPr>
            <a:picLocks noChangeAspect="1"/>
          </p:cNvPicPr>
          <p:nvPr/>
        </p:nvPicPr>
        <p:blipFill>
          <a:blip r:embed="rId3"/>
          <a:stretch>
            <a:fillRect/>
          </a:stretch>
        </p:blipFill>
        <p:spPr>
          <a:xfrm>
            <a:off x="1920716" y="2172176"/>
            <a:ext cx="3398758" cy="2100501"/>
          </a:xfrm>
          <a:prstGeom prst="rect">
            <a:avLst/>
          </a:prstGeom>
        </p:spPr>
      </p:pic>
      <p:sp>
        <p:nvSpPr>
          <p:cNvPr id="6" name="Text 3"/>
          <p:cNvSpPr/>
          <p:nvPr/>
        </p:nvSpPr>
        <p:spPr>
          <a:xfrm>
            <a:off x="1920716" y="4519493"/>
            <a:ext cx="2468880" cy="308610"/>
          </a:xfrm>
          <a:prstGeom prst="rect">
            <a:avLst/>
          </a:prstGeom>
          <a:noFill/>
          <a:ln/>
        </p:spPr>
        <p:txBody>
          <a:bodyPr wrap="none" rtlCol="0" anchor="t"/>
          <a:lstStyle/>
          <a:p>
            <a:pPr marL="0" indent="0" algn="l">
              <a:lnSpc>
                <a:spcPts val="2430"/>
              </a:lnSpc>
              <a:buNone/>
            </a:pPr>
            <a:r>
              <a:rPr lang="en-US" sz="1944" b="1" dirty="0">
                <a:solidFill>
                  <a:srgbClr val="333F70"/>
                </a:solidFill>
                <a:latin typeface="Unbounded" pitchFamily="34" charset="0"/>
                <a:ea typeface="Unbounded" pitchFamily="34" charset="-122"/>
                <a:cs typeface="Unbounded" pitchFamily="34" charset="-120"/>
              </a:rPr>
              <a:t>Inovații tehnice</a:t>
            </a:r>
            <a:endParaRPr lang="en-US" sz="1944" dirty="0"/>
          </a:p>
        </p:txBody>
      </p:sp>
      <p:sp>
        <p:nvSpPr>
          <p:cNvPr id="7" name="Text 4"/>
          <p:cNvSpPr/>
          <p:nvPr/>
        </p:nvSpPr>
        <p:spPr>
          <a:xfrm>
            <a:off x="1920716" y="4946571"/>
            <a:ext cx="3398758" cy="1895951"/>
          </a:xfrm>
          <a:prstGeom prst="rect">
            <a:avLst/>
          </a:prstGeom>
          <a:noFill/>
          <a:ln/>
        </p:spPr>
        <p:txBody>
          <a:bodyPr wrap="square" rtlCol="0" anchor="t"/>
          <a:lstStyle/>
          <a:p>
            <a:pPr marL="0" indent="0" algn="l">
              <a:lnSpc>
                <a:spcPts val="2488"/>
              </a:lnSpc>
              <a:buNone/>
            </a:pPr>
            <a:r>
              <a:rPr lang="en-US" sz="1555" dirty="0">
                <a:solidFill>
                  <a:srgbClr val="333F70"/>
                </a:solidFill>
                <a:latin typeface="Open Sans" pitchFamily="34" charset="0"/>
                <a:ea typeface="Open Sans" pitchFamily="34" charset="-122"/>
                <a:cs typeface="Open Sans" pitchFamily="34" charset="-120"/>
              </a:rPr>
              <a:t>În timpul domniei lui Soliman, Imperiul Otoman a cunoscut o perioadă de avansuri tehnice și inovații, cum ar fi dezvoltarea armelor de foc, a sistemelor de irigații și a tehnicilor de construcție.</a:t>
            </a:r>
            <a:endParaRPr lang="en-US" sz="1555" dirty="0"/>
          </a:p>
        </p:txBody>
      </p:sp>
      <p:pic>
        <p:nvPicPr>
          <p:cNvPr id="8" name="Image 1" descr="preencoded.png"/>
          <p:cNvPicPr>
            <a:picLocks noChangeAspect="1"/>
          </p:cNvPicPr>
          <p:nvPr/>
        </p:nvPicPr>
        <p:blipFill>
          <a:blip r:embed="rId4"/>
          <a:stretch>
            <a:fillRect/>
          </a:stretch>
        </p:blipFill>
        <p:spPr>
          <a:xfrm>
            <a:off x="5615702" y="2172176"/>
            <a:ext cx="3398877" cy="2100620"/>
          </a:xfrm>
          <a:prstGeom prst="rect">
            <a:avLst/>
          </a:prstGeom>
        </p:spPr>
      </p:pic>
      <p:sp>
        <p:nvSpPr>
          <p:cNvPr id="9" name="Text 5"/>
          <p:cNvSpPr/>
          <p:nvPr/>
        </p:nvSpPr>
        <p:spPr>
          <a:xfrm>
            <a:off x="5615702" y="4519613"/>
            <a:ext cx="2907506" cy="308610"/>
          </a:xfrm>
          <a:prstGeom prst="rect">
            <a:avLst/>
          </a:prstGeom>
          <a:noFill/>
          <a:ln/>
        </p:spPr>
        <p:txBody>
          <a:bodyPr wrap="none" rtlCol="0" anchor="t"/>
          <a:lstStyle/>
          <a:p>
            <a:pPr marL="0" indent="0" algn="l">
              <a:lnSpc>
                <a:spcPts val="2430"/>
              </a:lnSpc>
              <a:buNone/>
            </a:pPr>
            <a:r>
              <a:rPr lang="en-US" sz="1944" b="1" dirty="0">
                <a:solidFill>
                  <a:srgbClr val="333F70"/>
                </a:solidFill>
                <a:latin typeface="Unbounded" pitchFamily="34" charset="0"/>
                <a:ea typeface="Unbounded" pitchFamily="34" charset="-122"/>
                <a:cs typeface="Unbounded" pitchFamily="34" charset="-120"/>
              </a:rPr>
              <a:t>Arhitectură și artă</a:t>
            </a:r>
            <a:endParaRPr lang="en-US" sz="1944" dirty="0"/>
          </a:p>
        </p:txBody>
      </p:sp>
      <p:sp>
        <p:nvSpPr>
          <p:cNvPr id="10" name="Text 6"/>
          <p:cNvSpPr/>
          <p:nvPr/>
        </p:nvSpPr>
        <p:spPr>
          <a:xfrm>
            <a:off x="5615702" y="4946690"/>
            <a:ext cx="3398877" cy="2211943"/>
          </a:xfrm>
          <a:prstGeom prst="rect">
            <a:avLst/>
          </a:prstGeom>
          <a:noFill/>
          <a:ln/>
        </p:spPr>
        <p:txBody>
          <a:bodyPr wrap="square" rtlCol="0" anchor="t"/>
          <a:lstStyle/>
          <a:p>
            <a:pPr marL="0" indent="0" algn="l">
              <a:lnSpc>
                <a:spcPts val="2488"/>
              </a:lnSpc>
              <a:buNone/>
            </a:pPr>
            <a:r>
              <a:rPr lang="en-US" sz="1555" dirty="0">
                <a:solidFill>
                  <a:srgbClr val="333F70"/>
                </a:solidFill>
                <a:latin typeface="Open Sans" pitchFamily="34" charset="0"/>
                <a:ea typeface="Open Sans" pitchFamily="34" charset="-122"/>
                <a:cs typeface="Open Sans" pitchFamily="34" charset="-120"/>
              </a:rPr>
              <a:t>Domnia lui Soliman a fost marcată de o efervescență culturală și artistică, cu dezvoltarea unei arhitecturi distinctive, a ceramicii, a textilelor și a altor arte decorative de o calitate și complexitate remarcabile.</a:t>
            </a:r>
            <a:endParaRPr lang="en-US" sz="1555" dirty="0"/>
          </a:p>
        </p:txBody>
      </p:sp>
      <p:pic>
        <p:nvPicPr>
          <p:cNvPr id="11" name="Image 2" descr="preencoded.png"/>
          <p:cNvPicPr>
            <a:picLocks noChangeAspect="1"/>
          </p:cNvPicPr>
          <p:nvPr/>
        </p:nvPicPr>
        <p:blipFill>
          <a:blip r:embed="rId5"/>
          <a:stretch>
            <a:fillRect/>
          </a:stretch>
        </p:blipFill>
        <p:spPr>
          <a:xfrm>
            <a:off x="9310807" y="2172176"/>
            <a:ext cx="3398877" cy="2100620"/>
          </a:xfrm>
          <a:prstGeom prst="rect">
            <a:avLst/>
          </a:prstGeom>
        </p:spPr>
      </p:pic>
      <p:sp>
        <p:nvSpPr>
          <p:cNvPr id="12" name="Text 7"/>
          <p:cNvSpPr/>
          <p:nvPr/>
        </p:nvSpPr>
        <p:spPr>
          <a:xfrm>
            <a:off x="9310807" y="4519613"/>
            <a:ext cx="3398877" cy="617220"/>
          </a:xfrm>
          <a:prstGeom prst="rect">
            <a:avLst/>
          </a:prstGeom>
          <a:noFill/>
          <a:ln/>
        </p:spPr>
        <p:txBody>
          <a:bodyPr wrap="square" rtlCol="0" anchor="t"/>
          <a:lstStyle/>
          <a:p>
            <a:pPr marL="0" indent="0" algn="l">
              <a:lnSpc>
                <a:spcPts val="2430"/>
              </a:lnSpc>
              <a:buNone/>
            </a:pPr>
            <a:r>
              <a:rPr lang="en-US" sz="1944" b="1" dirty="0">
                <a:solidFill>
                  <a:srgbClr val="333F70"/>
                </a:solidFill>
                <a:latin typeface="Unbounded" pitchFamily="34" charset="0"/>
                <a:ea typeface="Unbounded" pitchFamily="34" charset="-122"/>
                <a:cs typeface="Unbounded" pitchFamily="34" charset="-120"/>
              </a:rPr>
              <a:t>Literatură și învățământ</a:t>
            </a:r>
            <a:endParaRPr lang="en-US" sz="1944" dirty="0"/>
          </a:p>
        </p:txBody>
      </p:sp>
      <p:sp>
        <p:nvSpPr>
          <p:cNvPr id="13" name="Text 8"/>
          <p:cNvSpPr/>
          <p:nvPr/>
        </p:nvSpPr>
        <p:spPr>
          <a:xfrm>
            <a:off x="9310807" y="5255300"/>
            <a:ext cx="3398877" cy="2527935"/>
          </a:xfrm>
          <a:prstGeom prst="rect">
            <a:avLst/>
          </a:prstGeom>
          <a:noFill/>
          <a:ln/>
        </p:spPr>
        <p:txBody>
          <a:bodyPr wrap="square" rtlCol="0" anchor="t"/>
          <a:lstStyle/>
          <a:p>
            <a:pPr marL="0" indent="0" algn="l">
              <a:lnSpc>
                <a:spcPts val="2488"/>
              </a:lnSpc>
              <a:buNone/>
            </a:pPr>
            <a:r>
              <a:rPr lang="en-US" sz="1555" dirty="0">
                <a:solidFill>
                  <a:srgbClr val="333F70"/>
                </a:solidFill>
                <a:latin typeface="Open Sans" pitchFamily="34" charset="0"/>
                <a:ea typeface="Open Sans" pitchFamily="34" charset="-122"/>
                <a:cs typeface="Open Sans" pitchFamily="34" charset="-120"/>
              </a:rPr>
              <a:t>Imperiul Otoman a cunoscut o dezvoltare fără precedent a învățământului și a producției literare, cu înființarea de noi școli și universități, precum și a unui număr mare de manuscrise și lucrări științifice de importanță internațională.</a:t>
            </a:r>
            <a:endParaRPr lang="en-US" sz="155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16098" y="2594253"/>
            <a:ext cx="5054203" cy="3040975"/>
          </a:xfrm>
          <a:prstGeom prst="rect">
            <a:avLst/>
          </a:prstGeom>
        </p:spPr>
      </p:pic>
      <p:sp>
        <p:nvSpPr>
          <p:cNvPr id="6" name="Text 2"/>
          <p:cNvSpPr/>
          <p:nvPr/>
        </p:nvSpPr>
        <p:spPr>
          <a:xfrm>
            <a:off x="6091238" y="1202888"/>
            <a:ext cx="7934325" cy="1080135"/>
          </a:xfrm>
          <a:prstGeom prst="rect">
            <a:avLst/>
          </a:prstGeom>
          <a:noFill/>
          <a:ln/>
        </p:spPr>
        <p:txBody>
          <a:bodyPr wrap="square" rtlCol="0" anchor="t"/>
          <a:lstStyle/>
          <a:p>
            <a:pPr marL="0" indent="0" algn="ctr">
              <a:lnSpc>
                <a:spcPts val="4253"/>
              </a:lnSpc>
              <a:buNone/>
            </a:pPr>
            <a:r>
              <a:rPr lang="en-US" sz="3402" b="1" dirty="0">
                <a:solidFill>
                  <a:srgbClr val="333F70"/>
                </a:solidFill>
                <a:latin typeface="Unbounded" pitchFamily="34" charset="0"/>
                <a:ea typeface="Unbounded" pitchFamily="34" charset="-122"/>
                <a:cs typeface="Unbounded" pitchFamily="34" charset="-120"/>
              </a:rPr>
              <a:t>Relațiile diplomatice și politica externă</a:t>
            </a:r>
            <a:endParaRPr lang="en-US" sz="3402" dirty="0"/>
          </a:p>
        </p:txBody>
      </p:sp>
      <p:sp>
        <p:nvSpPr>
          <p:cNvPr id="7" name="Shape 3"/>
          <p:cNvSpPr/>
          <p:nvPr/>
        </p:nvSpPr>
        <p:spPr>
          <a:xfrm>
            <a:off x="6091238" y="2542223"/>
            <a:ext cx="7934325" cy="1564005"/>
          </a:xfrm>
          <a:prstGeom prst="roundRect">
            <a:avLst>
              <a:gd name="adj" fmla="val 4972"/>
            </a:avLst>
          </a:prstGeom>
          <a:solidFill>
            <a:srgbClr val="D6F5EE"/>
          </a:solidFill>
          <a:ln w="7620">
            <a:solidFill>
              <a:srgbClr val="BCDBD4"/>
            </a:solidFill>
            <a:prstDash val="solid"/>
          </a:ln>
        </p:spPr>
      </p:sp>
      <p:sp>
        <p:nvSpPr>
          <p:cNvPr id="8" name="Text 4"/>
          <p:cNvSpPr/>
          <p:nvPr/>
        </p:nvSpPr>
        <p:spPr>
          <a:xfrm>
            <a:off x="6271617" y="2722602"/>
            <a:ext cx="2268736"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Relații cu Europa</a:t>
            </a:r>
            <a:endParaRPr lang="en-US" sz="1701" dirty="0"/>
          </a:p>
        </p:txBody>
      </p:sp>
      <p:sp>
        <p:nvSpPr>
          <p:cNvPr id="9" name="Text 5"/>
          <p:cNvSpPr/>
          <p:nvPr/>
        </p:nvSpPr>
        <p:spPr>
          <a:xfrm>
            <a:off x="6271617" y="3096101"/>
            <a:ext cx="7573566" cy="829747"/>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Soliman a stabilit relații diplomatice complexe cu principalele puteri europene ale vremii, precum Franța, Veneția și Imperiul Habsburgic, inclusiv prin semnarea unor tratate comerciale și strategice.</a:t>
            </a:r>
            <a:endParaRPr lang="en-US" sz="1361" dirty="0"/>
          </a:p>
        </p:txBody>
      </p:sp>
      <p:sp>
        <p:nvSpPr>
          <p:cNvPr id="10" name="Shape 6"/>
          <p:cNvSpPr/>
          <p:nvPr/>
        </p:nvSpPr>
        <p:spPr>
          <a:xfrm>
            <a:off x="6091238" y="4278987"/>
            <a:ext cx="7934325" cy="1287423"/>
          </a:xfrm>
          <a:prstGeom prst="roundRect">
            <a:avLst>
              <a:gd name="adj" fmla="val 6041"/>
            </a:avLst>
          </a:prstGeom>
          <a:solidFill>
            <a:srgbClr val="D6F5EE"/>
          </a:solidFill>
          <a:ln w="7620">
            <a:solidFill>
              <a:srgbClr val="BCDBD4"/>
            </a:solidFill>
            <a:prstDash val="solid"/>
          </a:ln>
        </p:spPr>
      </p:sp>
      <p:sp>
        <p:nvSpPr>
          <p:cNvPr id="11" name="Text 7"/>
          <p:cNvSpPr/>
          <p:nvPr/>
        </p:nvSpPr>
        <p:spPr>
          <a:xfrm>
            <a:off x="6271617" y="4459367"/>
            <a:ext cx="4110395"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Expansiune în Orientul Mijlociu</a:t>
            </a:r>
            <a:endParaRPr lang="en-US" sz="1701" dirty="0"/>
          </a:p>
        </p:txBody>
      </p:sp>
      <p:sp>
        <p:nvSpPr>
          <p:cNvPr id="12" name="Text 8"/>
          <p:cNvSpPr/>
          <p:nvPr/>
        </p:nvSpPr>
        <p:spPr>
          <a:xfrm>
            <a:off x="6271617" y="4832866"/>
            <a:ext cx="7573566" cy="553164"/>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Soliman a extins influența Imperiului Otoman în Orientul Mijlociu, cucerind teritorii din Persia, Irak și Siria, consolidând astfel controlul otoman asupra principalelor rute comerciale.</a:t>
            </a:r>
            <a:endParaRPr lang="en-US" sz="1361" dirty="0"/>
          </a:p>
        </p:txBody>
      </p:sp>
      <p:sp>
        <p:nvSpPr>
          <p:cNvPr id="13" name="Shape 9"/>
          <p:cNvSpPr/>
          <p:nvPr/>
        </p:nvSpPr>
        <p:spPr>
          <a:xfrm>
            <a:off x="6091238" y="5739170"/>
            <a:ext cx="7934325" cy="1287423"/>
          </a:xfrm>
          <a:prstGeom prst="roundRect">
            <a:avLst>
              <a:gd name="adj" fmla="val 6041"/>
            </a:avLst>
          </a:prstGeom>
          <a:solidFill>
            <a:srgbClr val="D6F5EE"/>
          </a:solidFill>
          <a:ln w="7620">
            <a:solidFill>
              <a:srgbClr val="BCDBD4"/>
            </a:solidFill>
            <a:prstDash val="solid"/>
          </a:ln>
        </p:spPr>
      </p:sp>
      <p:sp>
        <p:nvSpPr>
          <p:cNvPr id="14" name="Text 10"/>
          <p:cNvSpPr/>
          <p:nvPr/>
        </p:nvSpPr>
        <p:spPr>
          <a:xfrm>
            <a:off x="6271617" y="5919549"/>
            <a:ext cx="3350062"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Reputație internațională</a:t>
            </a:r>
            <a:endParaRPr lang="en-US" sz="1701" dirty="0"/>
          </a:p>
        </p:txBody>
      </p:sp>
      <p:sp>
        <p:nvSpPr>
          <p:cNvPr id="15" name="Text 11"/>
          <p:cNvSpPr/>
          <p:nvPr/>
        </p:nvSpPr>
        <p:spPr>
          <a:xfrm>
            <a:off x="6271617" y="6293048"/>
            <a:ext cx="7573566" cy="553164"/>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Datorită succeselor militare și diplomatice, Soliman a dobândit o reputație de lider remarcabil, fiind cunoscut în Occident sub numele de "Soliman Magnificul".</a:t>
            </a:r>
            <a:endParaRPr lang="en-US" sz="136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14630400" cy="2551986"/>
          </a:xfrm>
          <a:prstGeom prst="rect">
            <a:avLst/>
          </a:prstGeom>
        </p:spPr>
      </p:pic>
      <p:sp>
        <p:nvSpPr>
          <p:cNvPr id="5" name="Text 2"/>
          <p:cNvSpPr/>
          <p:nvPr/>
        </p:nvSpPr>
        <p:spPr>
          <a:xfrm>
            <a:off x="1738908" y="3116937"/>
            <a:ext cx="9667161" cy="637937"/>
          </a:xfrm>
          <a:prstGeom prst="rect">
            <a:avLst/>
          </a:prstGeom>
          <a:noFill/>
          <a:ln/>
        </p:spPr>
        <p:txBody>
          <a:bodyPr wrap="none" rtlCol="0" anchor="t"/>
          <a:lstStyle/>
          <a:p>
            <a:pPr marL="0" indent="0" algn="ctr">
              <a:lnSpc>
                <a:spcPts val="5024"/>
              </a:lnSpc>
              <a:buNone/>
            </a:pPr>
            <a:r>
              <a:rPr lang="en-US" sz="4019" b="1" dirty="0">
                <a:solidFill>
                  <a:srgbClr val="333F70"/>
                </a:solidFill>
                <a:latin typeface="Unbounded" pitchFamily="34" charset="0"/>
                <a:ea typeface="Unbounded" pitchFamily="34" charset="-122"/>
                <a:cs typeface="Unbounded" pitchFamily="34" charset="-120"/>
              </a:rPr>
              <a:t>Viața personală și moștenirea</a:t>
            </a:r>
            <a:endParaRPr lang="en-US" sz="4019" dirty="0"/>
          </a:p>
        </p:txBody>
      </p:sp>
      <p:sp>
        <p:nvSpPr>
          <p:cNvPr id="6" name="Shape 3"/>
          <p:cNvSpPr/>
          <p:nvPr/>
        </p:nvSpPr>
        <p:spPr>
          <a:xfrm>
            <a:off x="1738908" y="4290774"/>
            <a:ext cx="459343" cy="459343"/>
          </a:xfrm>
          <a:prstGeom prst="roundRect">
            <a:avLst>
              <a:gd name="adj" fmla="val 20001"/>
            </a:avLst>
          </a:prstGeom>
          <a:solidFill>
            <a:srgbClr val="D6F5EE"/>
          </a:solidFill>
          <a:ln w="7620">
            <a:solidFill>
              <a:srgbClr val="BCDBD4"/>
            </a:solidFill>
            <a:prstDash val="solid"/>
          </a:ln>
        </p:spPr>
      </p:sp>
      <p:sp>
        <p:nvSpPr>
          <p:cNvPr id="7" name="Text 4"/>
          <p:cNvSpPr/>
          <p:nvPr/>
        </p:nvSpPr>
        <p:spPr>
          <a:xfrm>
            <a:off x="1888927" y="4367332"/>
            <a:ext cx="159187" cy="306229"/>
          </a:xfrm>
          <a:prstGeom prst="rect">
            <a:avLst/>
          </a:prstGeom>
          <a:noFill/>
          <a:ln/>
        </p:spPr>
        <p:txBody>
          <a:bodyPr wrap="none" rtlCol="0" anchor="t"/>
          <a:lstStyle/>
          <a:p>
            <a:pPr marL="0" indent="0" algn="ctr">
              <a:lnSpc>
                <a:spcPts val="2411"/>
              </a:lnSpc>
              <a:buNone/>
            </a:pPr>
            <a:r>
              <a:rPr lang="en-US" sz="2411" b="1" dirty="0">
                <a:solidFill>
                  <a:srgbClr val="333F70"/>
                </a:solidFill>
                <a:latin typeface="Unbounded" pitchFamily="34" charset="0"/>
                <a:ea typeface="Unbounded" pitchFamily="34" charset="-122"/>
                <a:cs typeface="Unbounded" pitchFamily="34" charset="-120"/>
              </a:rPr>
              <a:t>1</a:t>
            </a:r>
            <a:endParaRPr lang="en-US" sz="2411" dirty="0"/>
          </a:p>
        </p:txBody>
      </p:sp>
      <p:sp>
        <p:nvSpPr>
          <p:cNvPr id="8" name="Text 5"/>
          <p:cNvSpPr/>
          <p:nvPr/>
        </p:nvSpPr>
        <p:spPr>
          <a:xfrm>
            <a:off x="2402324" y="4290774"/>
            <a:ext cx="2583180" cy="318849"/>
          </a:xfrm>
          <a:prstGeom prst="rect">
            <a:avLst/>
          </a:prstGeom>
          <a:noFill/>
          <a:ln/>
        </p:spPr>
        <p:txBody>
          <a:bodyPr wrap="none" rtlCol="0" anchor="t"/>
          <a:lstStyle/>
          <a:p>
            <a:pPr marL="0" indent="0">
              <a:lnSpc>
                <a:spcPts val="2512"/>
              </a:lnSpc>
              <a:buNone/>
            </a:pPr>
            <a:r>
              <a:rPr lang="en-US" sz="2009" b="1" dirty="0">
                <a:solidFill>
                  <a:srgbClr val="333F70"/>
                </a:solidFill>
                <a:latin typeface="Unbounded" pitchFamily="34" charset="0"/>
                <a:ea typeface="Unbounded" pitchFamily="34" charset="-122"/>
                <a:cs typeface="Unbounded" pitchFamily="34" charset="-120"/>
              </a:rPr>
              <a:t>Viața personală</a:t>
            </a:r>
            <a:endParaRPr lang="en-US" sz="2009" dirty="0"/>
          </a:p>
        </p:txBody>
      </p:sp>
      <p:sp>
        <p:nvSpPr>
          <p:cNvPr id="9" name="Text 6"/>
          <p:cNvSpPr/>
          <p:nvPr/>
        </p:nvSpPr>
        <p:spPr>
          <a:xfrm>
            <a:off x="2402324" y="4732020"/>
            <a:ext cx="2917984" cy="1960245"/>
          </a:xfrm>
          <a:prstGeom prst="rect">
            <a:avLst/>
          </a:prstGeom>
          <a:noFill/>
          <a:ln/>
        </p:spPr>
        <p:txBody>
          <a:bodyPr wrap="square" rtlCol="0" anchor="t"/>
          <a:lstStyle/>
          <a:p>
            <a:pPr marL="0" indent="0">
              <a:lnSpc>
                <a:spcPts val="2572"/>
              </a:lnSpc>
              <a:buNone/>
            </a:pPr>
            <a:r>
              <a:rPr lang="en-US" sz="1608" dirty="0">
                <a:solidFill>
                  <a:srgbClr val="333F70"/>
                </a:solidFill>
                <a:latin typeface="Open Sans" pitchFamily="34" charset="0"/>
                <a:ea typeface="Open Sans" pitchFamily="34" charset="-122"/>
                <a:cs typeface="Open Sans" pitchFamily="34" charset="-120"/>
              </a:rPr>
              <a:t>Soliman a fost căsătorit cu Roxelana, o femeie de origine slavă, care a avut o influență semnificativă asupra sa și a politicii interne a Imperiului Otoman.</a:t>
            </a:r>
            <a:endParaRPr lang="en-US" sz="1608" dirty="0"/>
          </a:p>
        </p:txBody>
      </p:sp>
      <p:sp>
        <p:nvSpPr>
          <p:cNvPr id="10" name="Shape 7"/>
          <p:cNvSpPr/>
          <p:nvPr/>
        </p:nvSpPr>
        <p:spPr>
          <a:xfrm>
            <a:off x="5524381" y="4290774"/>
            <a:ext cx="459343" cy="459343"/>
          </a:xfrm>
          <a:prstGeom prst="roundRect">
            <a:avLst>
              <a:gd name="adj" fmla="val 20001"/>
            </a:avLst>
          </a:prstGeom>
          <a:solidFill>
            <a:srgbClr val="D6F5EE"/>
          </a:solidFill>
          <a:ln w="7620">
            <a:solidFill>
              <a:srgbClr val="BCDBD4"/>
            </a:solidFill>
            <a:prstDash val="solid"/>
          </a:ln>
        </p:spPr>
      </p:sp>
      <p:sp>
        <p:nvSpPr>
          <p:cNvPr id="11" name="Text 8"/>
          <p:cNvSpPr/>
          <p:nvPr/>
        </p:nvSpPr>
        <p:spPr>
          <a:xfrm>
            <a:off x="5626179" y="4367332"/>
            <a:ext cx="255627" cy="306229"/>
          </a:xfrm>
          <a:prstGeom prst="rect">
            <a:avLst/>
          </a:prstGeom>
          <a:noFill/>
          <a:ln/>
        </p:spPr>
        <p:txBody>
          <a:bodyPr wrap="none" rtlCol="0" anchor="t"/>
          <a:lstStyle/>
          <a:p>
            <a:pPr marL="0" indent="0" algn="ctr">
              <a:lnSpc>
                <a:spcPts val="2411"/>
              </a:lnSpc>
              <a:buNone/>
            </a:pPr>
            <a:r>
              <a:rPr lang="en-US" sz="2411" b="1" dirty="0">
                <a:solidFill>
                  <a:srgbClr val="333F70"/>
                </a:solidFill>
                <a:latin typeface="Unbounded" pitchFamily="34" charset="0"/>
                <a:ea typeface="Unbounded" pitchFamily="34" charset="-122"/>
                <a:cs typeface="Unbounded" pitchFamily="34" charset="-120"/>
              </a:rPr>
              <a:t>2</a:t>
            </a:r>
            <a:endParaRPr lang="en-US" sz="2411" dirty="0"/>
          </a:p>
        </p:txBody>
      </p:sp>
      <p:sp>
        <p:nvSpPr>
          <p:cNvPr id="12" name="Text 9"/>
          <p:cNvSpPr/>
          <p:nvPr/>
        </p:nvSpPr>
        <p:spPr>
          <a:xfrm>
            <a:off x="6187797" y="4290774"/>
            <a:ext cx="2917984" cy="637699"/>
          </a:xfrm>
          <a:prstGeom prst="rect">
            <a:avLst/>
          </a:prstGeom>
          <a:noFill/>
          <a:ln/>
        </p:spPr>
        <p:txBody>
          <a:bodyPr wrap="square" rtlCol="0" anchor="t"/>
          <a:lstStyle/>
          <a:p>
            <a:pPr marL="0" indent="0">
              <a:lnSpc>
                <a:spcPts val="2512"/>
              </a:lnSpc>
              <a:buNone/>
            </a:pPr>
            <a:r>
              <a:rPr lang="en-US" sz="2009" b="1" dirty="0">
                <a:solidFill>
                  <a:srgbClr val="333F70"/>
                </a:solidFill>
                <a:latin typeface="Unbounded" pitchFamily="34" charset="0"/>
                <a:ea typeface="Unbounded" pitchFamily="34" charset="-122"/>
                <a:cs typeface="Unbounded" pitchFamily="34" charset="-120"/>
              </a:rPr>
              <a:t>Succesiunea la tron</a:t>
            </a:r>
            <a:endParaRPr lang="en-US" sz="2009" dirty="0"/>
          </a:p>
        </p:txBody>
      </p:sp>
      <p:sp>
        <p:nvSpPr>
          <p:cNvPr id="13" name="Text 10"/>
          <p:cNvSpPr/>
          <p:nvPr/>
        </p:nvSpPr>
        <p:spPr>
          <a:xfrm>
            <a:off x="6187797" y="5050869"/>
            <a:ext cx="2917984" cy="2613660"/>
          </a:xfrm>
          <a:prstGeom prst="rect">
            <a:avLst/>
          </a:prstGeom>
          <a:noFill/>
          <a:ln/>
        </p:spPr>
        <p:txBody>
          <a:bodyPr wrap="square" rtlCol="0" anchor="t"/>
          <a:lstStyle/>
          <a:p>
            <a:pPr marL="0" indent="0">
              <a:lnSpc>
                <a:spcPts val="2572"/>
              </a:lnSpc>
              <a:buNone/>
            </a:pPr>
            <a:r>
              <a:rPr lang="en-US" sz="1608" dirty="0">
                <a:solidFill>
                  <a:srgbClr val="333F70"/>
                </a:solidFill>
                <a:latin typeface="Open Sans" pitchFamily="34" charset="0"/>
                <a:ea typeface="Open Sans" pitchFamily="34" charset="-122"/>
                <a:cs typeface="Open Sans" pitchFamily="34" charset="-120"/>
              </a:rPr>
              <a:t>Conflictele dinastice pentru succesiunea la tron au dus la tensiuni în cadrul familiei imperiale, culminând cu executarea fiului său Mustafa, eveniment care a umbrit ultima parte a domniei lui Soliman.</a:t>
            </a:r>
            <a:endParaRPr lang="en-US" sz="1608" dirty="0"/>
          </a:p>
        </p:txBody>
      </p:sp>
      <p:sp>
        <p:nvSpPr>
          <p:cNvPr id="14" name="Shape 11"/>
          <p:cNvSpPr/>
          <p:nvPr/>
        </p:nvSpPr>
        <p:spPr>
          <a:xfrm>
            <a:off x="9309854" y="4290774"/>
            <a:ext cx="459343" cy="459343"/>
          </a:xfrm>
          <a:prstGeom prst="roundRect">
            <a:avLst>
              <a:gd name="adj" fmla="val 20001"/>
            </a:avLst>
          </a:prstGeom>
          <a:solidFill>
            <a:srgbClr val="D6F5EE"/>
          </a:solidFill>
          <a:ln w="7620">
            <a:solidFill>
              <a:srgbClr val="BCDBD4"/>
            </a:solidFill>
            <a:prstDash val="solid"/>
          </a:ln>
        </p:spPr>
      </p:sp>
      <p:sp>
        <p:nvSpPr>
          <p:cNvPr id="15" name="Text 12"/>
          <p:cNvSpPr/>
          <p:nvPr/>
        </p:nvSpPr>
        <p:spPr>
          <a:xfrm>
            <a:off x="9411057" y="4367332"/>
            <a:ext cx="256937" cy="306229"/>
          </a:xfrm>
          <a:prstGeom prst="rect">
            <a:avLst/>
          </a:prstGeom>
          <a:noFill/>
          <a:ln/>
        </p:spPr>
        <p:txBody>
          <a:bodyPr wrap="none" rtlCol="0" anchor="t"/>
          <a:lstStyle/>
          <a:p>
            <a:pPr marL="0" indent="0" algn="ctr">
              <a:lnSpc>
                <a:spcPts val="2411"/>
              </a:lnSpc>
              <a:buNone/>
            </a:pPr>
            <a:r>
              <a:rPr lang="en-US" sz="2411" b="1" dirty="0">
                <a:solidFill>
                  <a:srgbClr val="333F70"/>
                </a:solidFill>
                <a:latin typeface="Unbounded" pitchFamily="34" charset="0"/>
                <a:ea typeface="Unbounded" pitchFamily="34" charset="-122"/>
                <a:cs typeface="Unbounded" pitchFamily="34" charset="-120"/>
              </a:rPr>
              <a:t>3</a:t>
            </a:r>
            <a:endParaRPr lang="en-US" sz="2411" dirty="0"/>
          </a:p>
        </p:txBody>
      </p:sp>
      <p:sp>
        <p:nvSpPr>
          <p:cNvPr id="16" name="Text 13"/>
          <p:cNvSpPr/>
          <p:nvPr/>
        </p:nvSpPr>
        <p:spPr>
          <a:xfrm>
            <a:off x="9973270" y="4290774"/>
            <a:ext cx="2551986" cy="318849"/>
          </a:xfrm>
          <a:prstGeom prst="rect">
            <a:avLst/>
          </a:prstGeom>
          <a:noFill/>
          <a:ln/>
        </p:spPr>
        <p:txBody>
          <a:bodyPr wrap="none" rtlCol="0" anchor="t"/>
          <a:lstStyle/>
          <a:p>
            <a:pPr marL="0" indent="0">
              <a:lnSpc>
                <a:spcPts val="2512"/>
              </a:lnSpc>
              <a:buNone/>
            </a:pPr>
            <a:r>
              <a:rPr lang="en-US" sz="2009" b="1" dirty="0">
                <a:solidFill>
                  <a:srgbClr val="333F70"/>
                </a:solidFill>
                <a:latin typeface="Unbounded" pitchFamily="34" charset="0"/>
                <a:ea typeface="Unbounded" pitchFamily="34" charset="-122"/>
                <a:cs typeface="Unbounded" pitchFamily="34" charset="-120"/>
              </a:rPr>
              <a:t>Moștenirea</a:t>
            </a:r>
            <a:endParaRPr lang="en-US" sz="2009" dirty="0"/>
          </a:p>
        </p:txBody>
      </p:sp>
      <p:sp>
        <p:nvSpPr>
          <p:cNvPr id="17" name="Text 14"/>
          <p:cNvSpPr/>
          <p:nvPr/>
        </p:nvSpPr>
        <p:spPr>
          <a:xfrm>
            <a:off x="9973270" y="4732020"/>
            <a:ext cx="2917984" cy="2613660"/>
          </a:xfrm>
          <a:prstGeom prst="rect">
            <a:avLst/>
          </a:prstGeom>
          <a:noFill/>
          <a:ln/>
        </p:spPr>
        <p:txBody>
          <a:bodyPr wrap="square" rtlCol="0" anchor="t"/>
          <a:lstStyle/>
          <a:p>
            <a:pPr marL="0" indent="0">
              <a:lnSpc>
                <a:spcPts val="2572"/>
              </a:lnSpc>
              <a:buNone/>
            </a:pPr>
            <a:r>
              <a:rPr lang="en-US" sz="1608" dirty="0">
                <a:solidFill>
                  <a:srgbClr val="333F70"/>
                </a:solidFill>
                <a:latin typeface="Open Sans" pitchFamily="34" charset="0"/>
                <a:ea typeface="Open Sans" pitchFamily="34" charset="-122"/>
                <a:cs typeface="Open Sans" pitchFamily="34" charset="-120"/>
              </a:rPr>
              <a:t>Soliman Magnificul este considerat unul dintre cei mai influenți și remarcabili conducători din istoria Imperiului Otoman, lăsând în urmă o moștenire culturală, militară și politică de o importanță covârșitoare.</a:t>
            </a:r>
            <a:endParaRPr lang="en-US" sz="1608"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9693831"/>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9693831"/>
          </a:xfrm>
          <a:prstGeom prst="rect">
            <a:avLst/>
          </a:prstGeom>
        </p:spPr>
      </p:pic>
      <p:pic>
        <p:nvPicPr>
          <p:cNvPr id="5" name="Image 1" descr="preencoded.png"/>
          <p:cNvPicPr>
            <a:picLocks noChangeAspect="1"/>
          </p:cNvPicPr>
          <p:nvPr/>
        </p:nvPicPr>
        <p:blipFill>
          <a:blip r:embed="rId4"/>
          <a:stretch>
            <a:fillRect/>
          </a:stretch>
        </p:blipFill>
        <p:spPr>
          <a:xfrm>
            <a:off x="9359979" y="2467808"/>
            <a:ext cx="5054322" cy="4758214"/>
          </a:xfrm>
          <a:prstGeom prst="rect">
            <a:avLst/>
          </a:prstGeom>
        </p:spPr>
      </p:pic>
      <p:sp>
        <p:nvSpPr>
          <p:cNvPr id="6" name="Text 2"/>
          <p:cNvSpPr/>
          <p:nvPr/>
        </p:nvSpPr>
        <p:spPr>
          <a:xfrm>
            <a:off x="604837" y="475178"/>
            <a:ext cx="7934325" cy="1080135"/>
          </a:xfrm>
          <a:prstGeom prst="rect">
            <a:avLst/>
          </a:prstGeom>
          <a:noFill/>
          <a:ln/>
        </p:spPr>
        <p:txBody>
          <a:bodyPr wrap="square" rtlCol="0" anchor="t"/>
          <a:lstStyle/>
          <a:p>
            <a:pPr marL="0" indent="0" algn="ctr">
              <a:lnSpc>
                <a:spcPts val="4253"/>
              </a:lnSpc>
              <a:buNone/>
            </a:pPr>
            <a:r>
              <a:rPr lang="en-US" sz="3402" b="1" dirty="0">
                <a:solidFill>
                  <a:srgbClr val="333F70"/>
                </a:solidFill>
                <a:latin typeface="Unbounded" pitchFamily="34" charset="0"/>
                <a:ea typeface="Unbounded" pitchFamily="34" charset="-122"/>
                <a:cs typeface="Unbounded" pitchFamily="34" charset="-120"/>
              </a:rPr>
              <a:t>Soliman și Imperiul Otoman la apogeu</a:t>
            </a:r>
            <a:endParaRPr lang="en-US" sz="3402" dirty="0"/>
          </a:p>
        </p:txBody>
      </p:sp>
      <p:pic>
        <p:nvPicPr>
          <p:cNvPr id="7" name="Image 2" descr="preencoded.png"/>
          <p:cNvPicPr>
            <a:picLocks noChangeAspect="1"/>
          </p:cNvPicPr>
          <p:nvPr/>
        </p:nvPicPr>
        <p:blipFill>
          <a:blip r:embed="rId5"/>
          <a:stretch>
            <a:fillRect/>
          </a:stretch>
        </p:blipFill>
        <p:spPr>
          <a:xfrm>
            <a:off x="604837" y="1814513"/>
            <a:ext cx="431959" cy="431959"/>
          </a:xfrm>
          <a:prstGeom prst="rect">
            <a:avLst/>
          </a:prstGeom>
        </p:spPr>
      </p:pic>
      <p:sp>
        <p:nvSpPr>
          <p:cNvPr id="8" name="Text 3"/>
          <p:cNvSpPr/>
          <p:nvPr/>
        </p:nvSpPr>
        <p:spPr>
          <a:xfrm>
            <a:off x="604837" y="2419231"/>
            <a:ext cx="2734151"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Extindere teritorială</a:t>
            </a:r>
            <a:endParaRPr lang="en-US" sz="1701" dirty="0"/>
          </a:p>
        </p:txBody>
      </p:sp>
      <p:sp>
        <p:nvSpPr>
          <p:cNvPr id="9" name="Text 4"/>
          <p:cNvSpPr/>
          <p:nvPr/>
        </p:nvSpPr>
        <p:spPr>
          <a:xfrm>
            <a:off x="604837" y="2792730"/>
            <a:ext cx="7934325" cy="553164"/>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Soliman a condus Imperiul Otoman la apogeul său teritorial, cucerind noi teritorii în Europa, Asia și Africa.</a:t>
            </a:r>
            <a:endParaRPr lang="en-US" sz="1361" dirty="0"/>
          </a:p>
        </p:txBody>
      </p:sp>
      <p:pic>
        <p:nvPicPr>
          <p:cNvPr id="10" name="Image 3" descr="preencoded.png"/>
          <p:cNvPicPr>
            <a:picLocks noChangeAspect="1"/>
          </p:cNvPicPr>
          <p:nvPr/>
        </p:nvPicPr>
        <p:blipFill>
          <a:blip r:embed="rId6"/>
          <a:stretch>
            <a:fillRect/>
          </a:stretch>
        </p:blipFill>
        <p:spPr>
          <a:xfrm>
            <a:off x="604837" y="3864293"/>
            <a:ext cx="431959" cy="431959"/>
          </a:xfrm>
          <a:prstGeom prst="rect">
            <a:avLst/>
          </a:prstGeom>
        </p:spPr>
      </p:pic>
      <p:sp>
        <p:nvSpPr>
          <p:cNvPr id="11" name="Text 5"/>
          <p:cNvSpPr/>
          <p:nvPr/>
        </p:nvSpPr>
        <p:spPr>
          <a:xfrm>
            <a:off x="604837" y="4469011"/>
            <a:ext cx="3296722"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Prosperitate economică</a:t>
            </a:r>
            <a:endParaRPr lang="en-US" sz="1701" dirty="0"/>
          </a:p>
        </p:txBody>
      </p:sp>
      <p:sp>
        <p:nvSpPr>
          <p:cNvPr id="12" name="Text 6"/>
          <p:cNvSpPr/>
          <p:nvPr/>
        </p:nvSpPr>
        <p:spPr>
          <a:xfrm>
            <a:off x="604837" y="4842510"/>
            <a:ext cx="7934325" cy="553164"/>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Sub conducerea lui Soliman, Imperiul Otoman a cunoscut o perioadă de dezvoltare economică fără precedent.</a:t>
            </a:r>
            <a:endParaRPr lang="en-US" sz="1361" dirty="0"/>
          </a:p>
        </p:txBody>
      </p:sp>
      <p:pic>
        <p:nvPicPr>
          <p:cNvPr id="13" name="Image 4" descr="preencoded.png"/>
          <p:cNvPicPr>
            <a:picLocks noChangeAspect="1"/>
          </p:cNvPicPr>
          <p:nvPr/>
        </p:nvPicPr>
        <p:blipFill>
          <a:blip r:embed="rId7"/>
          <a:stretch>
            <a:fillRect/>
          </a:stretch>
        </p:blipFill>
        <p:spPr>
          <a:xfrm>
            <a:off x="604837" y="5914073"/>
            <a:ext cx="431959" cy="431959"/>
          </a:xfrm>
          <a:prstGeom prst="rect">
            <a:avLst/>
          </a:prstGeom>
        </p:spPr>
      </p:pic>
      <p:sp>
        <p:nvSpPr>
          <p:cNvPr id="14" name="Text 7"/>
          <p:cNvSpPr/>
          <p:nvPr/>
        </p:nvSpPr>
        <p:spPr>
          <a:xfrm>
            <a:off x="604837" y="6518791"/>
            <a:ext cx="2365653"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Înflorire culturală</a:t>
            </a:r>
            <a:endParaRPr lang="en-US" sz="1701" dirty="0"/>
          </a:p>
        </p:txBody>
      </p:sp>
      <p:sp>
        <p:nvSpPr>
          <p:cNvPr id="15" name="Text 8"/>
          <p:cNvSpPr/>
          <p:nvPr/>
        </p:nvSpPr>
        <p:spPr>
          <a:xfrm>
            <a:off x="604837" y="6892290"/>
            <a:ext cx="7934325" cy="276582"/>
          </a:xfrm>
          <a:prstGeom prst="rect">
            <a:avLst/>
          </a:prstGeom>
          <a:noFill/>
          <a:ln/>
        </p:spPr>
        <p:txBody>
          <a:bodyPr wrap="non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Domnia lui Soliman a fost marcată de o efervescență culturală și artistică remarcabilă.</a:t>
            </a:r>
            <a:endParaRPr lang="en-US" sz="1361" dirty="0"/>
          </a:p>
        </p:txBody>
      </p:sp>
      <p:pic>
        <p:nvPicPr>
          <p:cNvPr id="16" name="Image 5" descr="preencoded.png"/>
          <p:cNvPicPr>
            <a:picLocks noChangeAspect="1"/>
          </p:cNvPicPr>
          <p:nvPr/>
        </p:nvPicPr>
        <p:blipFill>
          <a:blip r:embed="rId8"/>
          <a:stretch>
            <a:fillRect/>
          </a:stretch>
        </p:blipFill>
        <p:spPr>
          <a:xfrm>
            <a:off x="604837" y="7687270"/>
            <a:ext cx="431959" cy="431959"/>
          </a:xfrm>
          <a:prstGeom prst="rect">
            <a:avLst/>
          </a:prstGeom>
        </p:spPr>
      </p:pic>
      <p:sp>
        <p:nvSpPr>
          <p:cNvPr id="17" name="Text 9"/>
          <p:cNvSpPr/>
          <p:nvPr/>
        </p:nvSpPr>
        <p:spPr>
          <a:xfrm>
            <a:off x="604837" y="8291989"/>
            <a:ext cx="2471738"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Putere și influență</a:t>
            </a:r>
            <a:endParaRPr lang="en-US" sz="1701" dirty="0"/>
          </a:p>
        </p:txBody>
      </p:sp>
      <p:sp>
        <p:nvSpPr>
          <p:cNvPr id="18" name="Text 10"/>
          <p:cNvSpPr/>
          <p:nvPr/>
        </p:nvSpPr>
        <p:spPr>
          <a:xfrm>
            <a:off x="604837" y="8665488"/>
            <a:ext cx="7934325" cy="553164"/>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Soliman a consolidat Imperiul Otoman ca una dintre cele mai puternice și influente puteri ale acelor vremuri.</a:t>
            </a:r>
            <a:endParaRPr lang="en-US" sz="136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15979" y="2429947"/>
            <a:ext cx="5054322" cy="3369588"/>
          </a:xfrm>
          <a:prstGeom prst="rect">
            <a:avLst/>
          </a:prstGeom>
        </p:spPr>
      </p:pic>
      <p:sp>
        <p:nvSpPr>
          <p:cNvPr id="6" name="Text 2"/>
          <p:cNvSpPr/>
          <p:nvPr/>
        </p:nvSpPr>
        <p:spPr>
          <a:xfrm>
            <a:off x="6091238" y="1471493"/>
            <a:ext cx="7934325" cy="1080135"/>
          </a:xfrm>
          <a:prstGeom prst="rect">
            <a:avLst/>
          </a:prstGeom>
          <a:noFill/>
          <a:ln/>
        </p:spPr>
        <p:txBody>
          <a:bodyPr wrap="square" rtlCol="0" anchor="t"/>
          <a:lstStyle/>
          <a:p>
            <a:pPr marL="0" indent="0" algn="ctr">
              <a:lnSpc>
                <a:spcPts val="4253"/>
              </a:lnSpc>
              <a:buNone/>
            </a:pPr>
            <a:r>
              <a:rPr lang="en-US" sz="3402" b="1" dirty="0">
                <a:solidFill>
                  <a:srgbClr val="333F70"/>
                </a:solidFill>
                <a:latin typeface="Unbounded" pitchFamily="34" charset="0"/>
                <a:ea typeface="Unbounded" pitchFamily="34" charset="-122"/>
                <a:cs typeface="Unbounded" pitchFamily="34" charset="-120"/>
              </a:rPr>
              <a:t>Impactul și moștenirea lui Soliman Magnificul</a:t>
            </a:r>
            <a:endParaRPr lang="en-US" sz="3402" dirty="0"/>
          </a:p>
        </p:txBody>
      </p:sp>
      <p:sp>
        <p:nvSpPr>
          <p:cNvPr id="7" name="Shape 3"/>
          <p:cNvSpPr/>
          <p:nvPr/>
        </p:nvSpPr>
        <p:spPr>
          <a:xfrm>
            <a:off x="6091238" y="2810828"/>
            <a:ext cx="7934325" cy="3947279"/>
          </a:xfrm>
          <a:prstGeom prst="roundRect">
            <a:avLst>
              <a:gd name="adj" fmla="val 1970"/>
            </a:avLst>
          </a:prstGeom>
          <a:noFill/>
          <a:ln w="7620">
            <a:solidFill>
              <a:srgbClr val="000000">
                <a:alpha val="8000"/>
              </a:srgbClr>
            </a:solidFill>
            <a:prstDash val="solid"/>
          </a:ln>
        </p:spPr>
      </p:sp>
      <p:sp>
        <p:nvSpPr>
          <p:cNvPr id="8" name="Shape 4"/>
          <p:cNvSpPr/>
          <p:nvPr/>
        </p:nvSpPr>
        <p:spPr>
          <a:xfrm>
            <a:off x="6098857" y="2818448"/>
            <a:ext cx="7919085" cy="775573"/>
          </a:xfrm>
          <a:prstGeom prst="rect">
            <a:avLst/>
          </a:prstGeom>
          <a:solidFill>
            <a:srgbClr val="FFFFFF">
              <a:alpha val="4000"/>
            </a:srgbClr>
          </a:solidFill>
          <a:ln/>
        </p:spPr>
      </p:sp>
      <p:sp>
        <p:nvSpPr>
          <p:cNvPr id="9" name="Text 5"/>
          <p:cNvSpPr/>
          <p:nvPr/>
        </p:nvSpPr>
        <p:spPr>
          <a:xfrm>
            <a:off x="6271617" y="2929652"/>
            <a:ext cx="3610213"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Reformele administrative</a:t>
            </a:r>
            <a:endParaRPr lang="en-US" sz="1361" dirty="0"/>
          </a:p>
        </p:txBody>
      </p:sp>
      <p:sp>
        <p:nvSpPr>
          <p:cNvPr id="10" name="Text 6"/>
          <p:cNvSpPr/>
          <p:nvPr/>
        </p:nvSpPr>
        <p:spPr>
          <a:xfrm>
            <a:off x="10234970" y="2929652"/>
            <a:ext cx="3610213" cy="553164"/>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Consolidarea centralizării puterii și eficientizarea administrației imperiale</a:t>
            </a:r>
            <a:endParaRPr lang="en-US" sz="1361" dirty="0"/>
          </a:p>
        </p:txBody>
      </p:sp>
      <p:sp>
        <p:nvSpPr>
          <p:cNvPr id="11" name="Shape 7"/>
          <p:cNvSpPr/>
          <p:nvPr/>
        </p:nvSpPr>
        <p:spPr>
          <a:xfrm>
            <a:off x="6098857" y="3594021"/>
            <a:ext cx="7919085" cy="1052155"/>
          </a:xfrm>
          <a:prstGeom prst="rect">
            <a:avLst/>
          </a:prstGeom>
          <a:solidFill>
            <a:srgbClr val="000000">
              <a:alpha val="4000"/>
            </a:srgbClr>
          </a:solidFill>
          <a:ln/>
        </p:spPr>
      </p:sp>
      <p:sp>
        <p:nvSpPr>
          <p:cNvPr id="12" name="Text 8"/>
          <p:cNvSpPr/>
          <p:nvPr/>
        </p:nvSpPr>
        <p:spPr>
          <a:xfrm>
            <a:off x="6271617" y="3705225"/>
            <a:ext cx="3610213"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Expansiunea teritorială</a:t>
            </a:r>
            <a:endParaRPr lang="en-US" sz="1361" dirty="0"/>
          </a:p>
        </p:txBody>
      </p:sp>
      <p:sp>
        <p:nvSpPr>
          <p:cNvPr id="13" name="Text 9"/>
          <p:cNvSpPr/>
          <p:nvPr/>
        </p:nvSpPr>
        <p:spPr>
          <a:xfrm>
            <a:off x="10234970" y="3705225"/>
            <a:ext cx="3610213" cy="829747"/>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Cucerirea unor vaste teritorii în Europa, Africa și Asia, ajungând la apogeul puterii Imperiului Otoman</a:t>
            </a:r>
            <a:endParaRPr lang="en-US" sz="1361" dirty="0"/>
          </a:p>
        </p:txBody>
      </p:sp>
      <p:sp>
        <p:nvSpPr>
          <p:cNvPr id="14" name="Shape 10"/>
          <p:cNvSpPr/>
          <p:nvPr/>
        </p:nvSpPr>
        <p:spPr>
          <a:xfrm>
            <a:off x="6098857" y="4646176"/>
            <a:ext cx="7919085" cy="1052155"/>
          </a:xfrm>
          <a:prstGeom prst="rect">
            <a:avLst/>
          </a:prstGeom>
          <a:solidFill>
            <a:srgbClr val="FFFFFF">
              <a:alpha val="4000"/>
            </a:srgbClr>
          </a:solidFill>
          <a:ln/>
        </p:spPr>
      </p:sp>
      <p:sp>
        <p:nvSpPr>
          <p:cNvPr id="15" name="Text 11"/>
          <p:cNvSpPr/>
          <p:nvPr/>
        </p:nvSpPr>
        <p:spPr>
          <a:xfrm>
            <a:off x="6271617" y="4757380"/>
            <a:ext cx="3610213"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Dezvoltarea economică</a:t>
            </a:r>
            <a:endParaRPr lang="en-US" sz="1361" dirty="0"/>
          </a:p>
        </p:txBody>
      </p:sp>
      <p:sp>
        <p:nvSpPr>
          <p:cNvPr id="16" name="Text 12"/>
          <p:cNvSpPr/>
          <p:nvPr/>
        </p:nvSpPr>
        <p:spPr>
          <a:xfrm>
            <a:off x="10234970" y="4757380"/>
            <a:ext cx="3610213" cy="829747"/>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O perioadă de prosperitate economică fără precedent, cu o creștere a comerțului, producției și infrastructurii</a:t>
            </a:r>
            <a:endParaRPr lang="en-US" sz="1361" dirty="0"/>
          </a:p>
        </p:txBody>
      </p:sp>
      <p:sp>
        <p:nvSpPr>
          <p:cNvPr id="17" name="Shape 13"/>
          <p:cNvSpPr/>
          <p:nvPr/>
        </p:nvSpPr>
        <p:spPr>
          <a:xfrm>
            <a:off x="6098857" y="5698331"/>
            <a:ext cx="7919085" cy="1052155"/>
          </a:xfrm>
          <a:prstGeom prst="rect">
            <a:avLst/>
          </a:prstGeom>
          <a:solidFill>
            <a:srgbClr val="000000">
              <a:alpha val="4000"/>
            </a:srgbClr>
          </a:solidFill>
          <a:ln/>
        </p:spPr>
      </p:sp>
      <p:sp>
        <p:nvSpPr>
          <p:cNvPr id="18" name="Text 14"/>
          <p:cNvSpPr/>
          <p:nvPr/>
        </p:nvSpPr>
        <p:spPr>
          <a:xfrm>
            <a:off x="6271617" y="5809536"/>
            <a:ext cx="3610213"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Înflorirea culturii și artelor</a:t>
            </a:r>
            <a:endParaRPr lang="en-US" sz="1361" dirty="0"/>
          </a:p>
        </p:txBody>
      </p:sp>
      <p:sp>
        <p:nvSpPr>
          <p:cNvPr id="19" name="Text 15"/>
          <p:cNvSpPr/>
          <p:nvPr/>
        </p:nvSpPr>
        <p:spPr>
          <a:xfrm>
            <a:off x="10234970" y="5809536"/>
            <a:ext cx="3610213" cy="829747"/>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O efervescență culturală și artistică remarcabilă, cu inovații în arhitectură, ceramică, textile și manuscrise</a:t>
            </a:r>
            <a:endParaRPr lang="en-US" sz="136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990</Words>
  <Application>Microsoft Office PowerPoint</Application>
  <PresentationFormat>Довільний</PresentationFormat>
  <Paragraphs>80</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Open Sans</vt:lpstr>
      <vt:lpstr>Unbounded</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Mariana</dc:creator>
  <cp:lastModifiedBy>Liliya Hovornyan</cp:lastModifiedBy>
  <cp:revision>2</cp:revision>
  <dcterms:created xsi:type="dcterms:W3CDTF">2024-07-02T21:38:19Z</dcterms:created>
  <dcterms:modified xsi:type="dcterms:W3CDTF">2024-07-02T21:43:48Z</dcterms:modified>
</cp:coreProperties>
</file>