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4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2491740"/>
            <a:ext cx="4869180" cy="3246120"/>
          </a:xfrm>
          <a:prstGeom prst="rect">
            <a:avLst/>
          </a:prstGeom>
        </p:spPr>
      </p:pic>
      <p:sp>
        <p:nvSpPr>
          <p:cNvPr id="6" name="Text 2"/>
          <p:cNvSpPr/>
          <p:nvPr/>
        </p:nvSpPr>
        <p:spPr>
          <a:xfrm>
            <a:off x="6350437" y="1522571"/>
            <a:ext cx="8143892" cy="2129314"/>
          </a:xfrm>
          <a:prstGeom prst="rect">
            <a:avLst/>
          </a:prstGeom>
          <a:noFill/>
          <a:ln/>
        </p:spPr>
        <p:txBody>
          <a:bodyPr wrap="square" rtlCol="0" anchor="t"/>
          <a:lstStyle/>
          <a:p>
            <a:pPr marL="0" indent="0" algn="ctr">
              <a:lnSpc>
                <a:spcPts val="8384"/>
              </a:lnSpc>
              <a:buNone/>
            </a:pPr>
            <a:r>
              <a:rPr lang="en-US" sz="6707" b="1" dirty="0" err="1">
                <a:solidFill>
                  <a:srgbClr val="333F70"/>
                </a:solidFill>
                <a:latin typeface="Unbounded" pitchFamily="34" charset="0"/>
                <a:ea typeface="Unbounded" pitchFamily="34" charset="-122"/>
                <a:cs typeface="Unbounded" pitchFamily="34" charset="-120"/>
              </a:rPr>
              <a:t>Atmosfera</a:t>
            </a:r>
            <a:r>
              <a:rPr lang="ro-RO" sz="6707" b="1" dirty="0">
                <a:solidFill>
                  <a:srgbClr val="333F70"/>
                </a:solidFill>
                <a:latin typeface="Unbounded" pitchFamily="34" charset="0"/>
                <a:ea typeface="Unbounded" pitchFamily="34" charset="-122"/>
                <a:cs typeface="Unbounded" pitchFamily="34" charset="-120"/>
              </a:rPr>
              <a:t>.</a:t>
            </a:r>
            <a:r>
              <a:rPr lang="en-US" sz="6707" b="1" dirty="0">
                <a:solidFill>
                  <a:srgbClr val="333F70"/>
                </a:solidFill>
                <a:latin typeface="Unbounded" pitchFamily="34" charset="0"/>
                <a:ea typeface="Unbounded" pitchFamily="34" charset="-122"/>
                <a:cs typeface="Unbounded" pitchFamily="34" charset="-120"/>
              </a:rPr>
              <a:t> </a:t>
            </a:r>
            <a:r>
              <a:rPr lang="ro-RO" sz="6707" b="1" dirty="0">
                <a:solidFill>
                  <a:srgbClr val="333F70"/>
                </a:solidFill>
                <a:latin typeface="Unbounded" pitchFamily="34" charset="0"/>
                <a:ea typeface="Unbounded" pitchFamily="34" charset="-122"/>
                <a:cs typeface="Unbounded" pitchFamily="34" charset="-120"/>
              </a:rPr>
              <a:t>Caracteristici generale</a:t>
            </a:r>
            <a:endParaRPr lang="en-US" sz="6707" dirty="0"/>
          </a:p>
        </p:txBody>
      </p:sp>
      <p:sp>
        <p:nvSpPr>
          <p:cNvPr id="7" name="Text 3"/>
          <p:cNvSpPr/>
          <p:nvPr/>
        </p:nvSpPr>
        <p:spPr>
          <a:xfrm>
            <a:off x="6350437" y="4022169"/>
            <a:ext cx="7415927"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Atmosfera este un înveliș gazos care înconjoară Pământul. Este o parte esențială a planetei noastre, oferind condițiile necesare pentru viață. Atmosfera ne protejează de radiațiile solare dăunătoare, reglează temperatura, permite circulația apei și găzduiește o varietate de fenomene meteorologice.</a:t>
            </a:r>
            <a:endParaRPr lang="en-US" sz="1944" dirty="0"/>
          </a:p>
        </p:txBody>
      </p:sp>
      <p:sp>
        <p:nvSpPr>
          <p:cNvPr id="9" name="Text 5"/>
          <p:cNvSpPr/>
          <p:nvPr/>
        </p:nvSpPr>
        <p:spPr>
          <a:xfrm>
            <a:off x="6488430" y="6442234"/>
            <a:ext cx="118824"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PV</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508331" y="308610"/>
            <a:ext cx="4757738" cy="7612380"/>
          </a:xfrm>
          <a:prstGeom prst="rect">
            <a:avLst/>
          </a:prstGeom>
        </p:spPr>
      </p:pic>
      <p:sp>
        <p:nvSpPr>
          <p:cNvPr id="6" name="Text 2"/>
          <p:cNvSpPr/>
          <p:nvPr/>
        </p:nvSpPr>
        <p:spPr>
          <a:xfrm>
            <a:off x="864037" y="1775460"/>
            <a:ext cx="74159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Concluzii și considerații finale</a:t>
            </a:r>
            <a:endParaRPr lang="en-US" sz="4860" dirty="0"/>
          </a:p>
        </p:txBody>
      </p:sp>
      <p:sp>
        <p:nvSpPr>
          <p:cNvPr id="7" name="Text 3"/>
          <p:cNvSpPr/>
          <p:nvPr/>
        </p:nvSpPr>
        <p:spPr>
          <a:xfrm>
            <a:off x="864037" y="3688794"/>
            <a:ext cx="7415927"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Atmosfera este un sistem complex și dinamic, care joacă un rol esențial în menținerea vieții pe Pământ. Este important să înțelegem importanța atmosferei și să o protejăm de poluare și de schimbările climatice. Reducerea emisiilor de gaze cu efect de seră, conservarea pădurilor și promovarea tehnologiilor curate sunt măsuri esențiale pentru a asigura viitorul atmosferei și al planetei noastre.</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2429947"/>
            <a:ext cx="5054322" cy="3369588"/>
          </a:xfrm>
          <a:prstGeom prst="rect">
            <a:avLst/>
          </a:prstGeom>
        </p:spPr>
      </p:pic>
      <p:sp>
        <p:nvSpPr>
          <p:cNvPr id="6" name="Text 2"/>
          <p:cNvSpPr/>
          <p:nvPr/>
        </p:nvSpPr>
        <p:spPr>
          <a:xfrm>
            <a:off x="6091238" y="1075730"/>
            <a:ext cx="6302812"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Compoziția atmosferei</a:t>
            </a:r>
            <a:endParaRPr lang="en-US" sz="3402" dirty="0"/>
          </a:p>
        </p:txBody>
      </p:sp>
      <p:sp>
        <p:nvSpPr>
          <p:cNvPr id="7" name="Shape 3"/>
          <p:cNvSpPr/>
          <p:nvPr/>
        </p:nvSpPr>
        <p:spPr>
          <a:xfrm>
            <a:off x="6091238" y="2069306"/>
            <a:ext cx="388739" cy="388739"/>
          </a:xfrm>
          <a:prstGeom prst="roundRect">
            <a:avLst>
              <a:gd name="adj" fmla="val 20006"/>
            </a:avLst>
          </a:prstGeom>
          <a:solidFill>
            <a:srgbClr val="D6F5EE"/>
          </a:solidFill>
          <a:ln w="7620">
            <a:solidFill>
              <a:srgbClr val="BCDBD4"/>
            </a:solidFill>
            <a:prstDash val="solid"/>
          </a:ln>
        </p:spPr>
      </p:sp>
      <p:sp>
        <p:nvSpPr>
          <p:cNvPr id="8" name="Text 4"/>
          <p:cNvSpPr/>
          <p:nvPr/>
        </p:nvSpPr>
        <p:spPr>
          <a:xfrm>
            <a:off x="6218158" y="2134076"/>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9" name="Text 5"/>
          <p:cNvSpPr/>
          <p:nvPr/>
        </p:nvSpPr>
        <p:spPr>
          <a:xfrm>
            <a:off x="6652736" y="2069306"/>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Azot</a:t>
            </a:r>
            <a:endParaRPr lang="en-US" sz="1701" dirty="0"/>
          </a:p>
        </p:txBody>
      </p:sp>
      <p:sp>
        <p:nvSpPr>
          <p:cNvPr id="10" name="Text 6"/>
          <p:cNvSpPr/>
          <p:nvPr/>
        </p:nvSpPr>
        <p:spPr>
          <a:xfrm>
            <a:off x="6652736" y="2442805"/>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Azotul constituie aproximativ 78% din atmosfera Pământului. Este un gaz incolor, inodor și inert, care joacă un rol crucial în ciclurile naturale.</a:t>
            </a:r>
            <a:endParaRPr lang="en-US" sz="1361" dirty="0"/>
          </a:p>
        </p:txBody>
      </p:sp>
      <p:sp>
        <p:nvSpPr>
          <p:cNvPr id="11" name="Shape 7"/>
          <p:cNvSpPr/>
          <p:nvPr/>
        </p:nvSpPr>
        <p:spPr>
          <a:xfrm>
            <a:off x="6091238" y="3363039"/>
            <a:ext cx="388739" cy="388739"/>
          </a:xfrm>
          <a:prstGeom prst="roundRect">
            <a:avLst>
              <a:gd name="adj" fmla="val 20006"/>
            </a:avLst>
          </a:prstGeom>
          <a:solidFill>
            <a:srgbClr val="D6F5EE"/>
          </a:solidFill>
          <a:ln w="7620">
            <a:solidFill>
              <a:srgbClr val="BCDBD4"/>
            </a:solidFill>
            <a:prstDash val="solid"/>
          </a:ln>
        </p:spPr>
      </p:sp>
      <p:sp>
        <p:nvSpPr>
          <p:cNvPr id="12" name="Text 8"/>
          <p:cNvSpPr/>
          <p:nvPr/>
        </p:nvSpPr>
        <p:spPr>
          <a:xfrm>
            <a:off x="6177320" y="3427809"/>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3" name="Text 9"/>
          <p:cNvSpPr/>
          <p:nvPr/>
        </p:nvSpPr>
        <p:spPr>
          <a:xfrm>
            <a:off x="6652736" y="336303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Oxigen</a:t>
            </a:r>
            <a:endParaRPr lang="en-US" sz="1701" dirty="0"/>
          </a:p>
        </p:txBody>
      </p:sp>
      <p:sp>
        <p:nvSpPr>
          <p:cNvPr id="14" name="Text 10"/>
          <p:cNvSpPr/>
          <p:nvPr/>
        </p:nvSpPr>
        <p:spPr>
          <a:xfrm>
            <a:off x="6652736" y="3736538"/>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Oxigenul reprezintă aproximativ 21% din atmosferă. Este esențial pentru respirația organismelor vii și pentru arderea combustibililor.</a:t>
            </a:r>
            <a:endParaRPr lang="en-US" sz="1361" dirty="0"/>
          </a:p>
        </p:txBody>
      </p:sp>
      <p:sp>
        <p:nvSpPr>
          <p:cNvPr id="15" name="Shape 11"/>
          <p:cNvSpPr/>
          <p:nvPr/>
        </p:nvSpPr>
        <p:spPr>
          <a:xfrm>
            <a:off x="6091238" y="4656773"/>
            <a:ext cx="388739" cy="388739"/>
          </a:xfrm>
          <a:prstGeom prst="roundRect">
            <a:avLst>
              <a:gd name="adj" fmla="val 20006"/>
            </a:avLst>
          </a:prstGeom>
          <a:solidFill>
            <a:srgbClr val="D6F5EE"/>
          </a:solidFill>
          <a:ln w="7620">
            <a:solidFill>
              <a:srgbClr val="BCDBD4"/>
            </a:solidFill>
            <a:prstDash val="solid"/>
          </a:ln>
        </p:spPr>
      </p:sp>
      <p:sp>
        <p:nvSpPr>
          <p:cNvPr id="16" name="Text 12"/>
          <p:cNvSpPr/>
          <p:nvPr/>
        </p:nvSpPr>
        <p:spPr>
          <a:xfrm>
            <a:off x="6176843" y="4721542"/>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7" name="Text 13"/>
          <p:cNvSpPr/>
          <p:nvPr/>
        </p:nvSpPr>
        <p:spPr>
          <a:xfrm>
            <a:off x="6652736" y="4656773"/>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Argon</a:t>
            </a:r>
            <a:endParaRPr lang="en-US" sz="1701" dirty="0"/>
          </a:p>
        </p:txBody>
      </p:sp>
      <p:sp>
        <p:nvSpPr>
          <p:cNvPr id="18" name="Text 14"/>
          <p:cNvSpPr/>
          <p:nvPr/>
        </p:nvSpPr>
        <p:spPr>
          <a:xfrm>
            <a:off x="6652736" y="5030272"/>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Argonul este al treilea gaz cel mai abundent din atmosferă, reprezentând aproximativ 0,93%. Este un gaz incolor, inodor și inert, folosit în diverse aplicații industriale.</a:t>
            </a:r>
            <a:endParaRPr lang="en-US" sz="1361" dirty="0"/>
          </a:p>
        </p:txBody>
      </p:sp>
      <p:sp>
        <p:nvSpPr>
          <p:cNvPr id="19" name="Shape 15"/>
          <p:cNvSpPr/>
          <p:nvPr/>
        </p:nvSpPr>
        <p:spPr>
          <a:xfrm>
            <a:off x="6091238" y="5950506"/>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6173986" y="6015276"/>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1" name="Text 17"/>
          <p:cNvSpPr/>
          <p:nvPr/>
        </p:nvSpPr>
        <p:spPr>
          <a:xfrm>
            <a:off x="6652736" y="5950506"/>
            <a:ext cx="2254448"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Dioxid de carbon</a:t>
            </a:r>
            <a:endParaRPr lang="en-US" sz="1701" dirty="0"/>
          </a:p>
        </p:txBody>
      </p:sp>
      <p:sp>
        <p:nvSpPr>
          <p:cNvPr id="22" name="Text 18"/>
          <p:cNvSpPr/>
          <p:nvPr/>
        </p:nvSpPr>
        <p:spPr>
          <a:xfrm>
            <a:off x="6652736" y="6324005"/>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Dioxidul de carbon este un gaz cu efect de seră care joacă un rol important în reglarea temperaturii Pământului. Concentrația sa a crescut semnificativ în ultimele decenii, contribuind la încălzirea globală.</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333982" y="648891"/>
            <a:ext cx="6116241" cy="569833"/>
          </a:xfrm>
          <a:prstGeom prst="rect">
            <a:avLst/>
          </a:prstGeom>
          <a:noFill/>
          <a:ln/>
        </p:spPr>
        <p:txBody>
          <a:bodyPr wrap="none" rtlCol="0" anchor="t"/>
          <a:lstStyle/>
          <a:p>
            <a:pPr marL="0" indent="0">
              <a:lnSpc>
                <a:spcPts val="4488"/>
              </a:lnSpc>
              <a:buNone/>
            </a:pPr>
            <a:r>
              <a:rPr lang="en-US" sz="3590" b="1" dirty="0">
                <a:solidFill>
                  <a:srgbClr val="333F70"/>
                </a:solidFill>
                <a:latin typeface="Unbounded" pitchFamily="34" charset="0"/>
                <a:ea typeface="Unbounded" pitchFamily="34" charset="-122"/>
                <a:cs typeface="Unbounded" pitchFamily="34" charset="-120"/>
              </a:rPr>
              <a:t>Straturile atmosferei</a:t>
            </a:r>
            <a:endParaRPr lang="en-US" sz="3590" dirty="0"/>
          </a:p>
        </p:txBody>
      </p:sp>
      <p:sp>
        <p:nvSpPr>
          <p:cNvPr id="5" name="Shape 3"/>
          <p:cNvSpPr/>
          <p:nvPr/>
        </p:nvSpPr>
        <p:spPr>
          <a:xfrm>
            <a:off x="7296983" y="1583412"/>
            <a:ext cx="36433" cy="5997297"/>
          </a:xfrm>
          <a:prstGeom prst="roundRect">
            <a:avLst>
              <a:gd name="adj" fmla="val 225265"/>
            </a:avLst>
          </a:prstGeom>
          <a:solidFill>
            <a:srgbClr val="BCDBD4"/>
          </a:solidFill>
          <a:ln/>
        </p:spPr>
      </p:sp>
      <p:sp>
        <p:nvSpPr>
          <p:cNvPr id="6" name="Shape 4"/>
          <p:cNvSpPr/>
          <p:nvPr/>
        </p:nvSpPr>
        <p:spPr>
          <a:xfrm>
            <a:off x="6471761" y="1975485"/>
            <a:ext cx="638294" cy="36433"/>
          </a:xfrm>
          <a:prstGeom prst="roundRect">
            <a:avLst>
              <a:gd name="adj" fmla="val 225265"/>
            </a:avLst>
          </a:prstGeom>
          <a:solidFill>
            <a:srgbClr val="BCDBD4"/>
          </a:solidFill>
          <a:ln/>
        </p:spPr>
      </p:sp>
      <p:sp>
        <p:nvSpPr>
          <p:cNvPr id="7" name="Shape 5"/>
          <p:cNvSpPr/>
          <p:nvPr/>
        </p:nvSpPr>
        <p:spPr>
          <a:xfrm>
            <a:off x="7110055" y="1788557"/>
            <a:ext cx="410289" cy="410289"/>
          </a:xfrm>
          <a:prstGeom prst="roundRect">
            <a:avLst>
              <a:gd name="adj" fmla="val 20003"/>
            </a:avLst>
          </a:prstGeom>
          <a:solidFill>
            <a:srgbClr val="D6F5EE"/>
          </a:solidFill>
          <a:ln w="7620">
            <a:solidFill>
              <a:srgbClr val="BCDBD4"/>
            </a:solidFill>
            <a:prstDash val="solid"/>
          </a:ln>
        </p:spPr>
      </p:sp>
      <p:sp>
        <p:nvSpPr>
          <p:cNvPr id="8" name="Text 6"/>
          <p:cNvSpPr/>
          <p:nvPr/>
        </p:nvSpPr>
        <p:spPr>
          <a:xfrm>
            <a:off x="7244001" y="1856899"/>
            <a:ext cx="142280" cy="273606"/>
          </a:xfrm>
          <a:prstGeom prst="rect">
            <a:avLst/>
          </a:prstGeom>
          <a:noFill/>
          <a:ln/>
        </p:spPr>
        <p:txBody>
          <a:bodyPr wrap="none" rtlCol="0" anchor="t"/>
          <a:lstStyle/>
          <a:p>
            <a:pPr marL="0" indent="0" algn="ctr">
              <a:lnSpc>
                <a:spcPts val="2154"/>
              </a:lnSpc>
              <a:buNone/>
            </a:pPr>
            <a:r>
              <a:rPr lang="en-US" sz="2154" b="1" dirty="0">
                <a:solidFill>
                  <a:srgbClr val="333F70"/>
                </a:solidFill>
                <a:latin typeface="Unbounded" pitchFamily="34" charset="0"/>
                <a:ea typeface="Unbounded" pitchFamily="34" charset="-122"/>
                <a:cs typeface="Unbounded" pitchFamily="34" charset="-120"/>
              </a:rPr>
              <a:t>1</a:t>
            </a:r>
            <a:endParaRPr lang="en-US" sz="2154" dirty="0"/>
          </a:p>
        </p:txBody>
      </p:sp>
      <p:sp>
        <p:nvSpPr>
          <p:cNvPr id="9" name="Text 7"/>
          <p:cNvSpPr/>
          <p:nvPr/>
        </p:nvSpPr>
        <p:spPr>
          <a:xfrm>
            <a:off x="4032528" y="1765697"/>
            <a:ext cx="2279690" cy="284917"/>
          </a:xfrm>
          <a:prstGeom prst="rect">
            <a:avLst/>
          </a:prstGeom>
          <a:noFill/>
          <a:ln/>
        </p:spPr>
        <p:txBody>
          <a:bodyPr wrap="none" rtlCol="0" anchor="t"/>
          <a:lstStyle/>
          <a:p>
            <a:pPr marL="0" indent="0" algn="r">
              <a:lnSpc>
                <a:spcPts val="2244"/>
              </a:lnSpc>
              <a:buNone/>
            </a:pPr>
            <a:r>
              <a:rPr lang="en-US" sz="1795" b="1" dirty="0">
                <a:solidFill>
                  <a:srgbClr val="333F70"/>
                </a:solidFill>
                <a:latin typeface="Unbounded" pitchFamily="34" charset="0"/>
                <a:ea typeface="Unbounded" pitchFamily="34" charset="-122"/>
                <a:cs typeface="Unbounded" pitchFamily="34" charset="-120"/>
              </a:rPr>
              <a:t>Troposfera</a:t>
            </a:r>
            <a:endParaRPr lang="en-US" sz="1795" dirty="0"/>
          </a:p>
        </p:txBody>
      </p:sp>
      <p:sp>
        <p:nvSpPr>
          <p:cNvPr id="10" name="Text 8"/>
          <p:cNvSpPr/>
          <p:nvPr/>
        </p:nvSpPr>
        <p:spPr>
          <a:xfrm>
            <a:off x="2333982" y="2160032"/>
            <a:ext cx="3978235" cy="1167289"/>
          </a:xfrm>
          <a:prstGeom prst="rect">
            <a:avLst/>
          </a:prstGeom>
          <a:noFill/>
          <a:ln/>
        </p:spPr>
        <p:txBody>
          <a:bodyPr wrap="square" rtlCol="0" anchor="t"/>
          <a:lstStyle/>
          <a:p>
            <a:pPr marL="0" indent="0" algn="r">
              <a:lnSpc>
                <a:spcPts val="2298"/>
              </a:lnSpc>
              <a:buNone/>
            </a:pPr>
            <a:r>
              <a:rPr lang="en-US" sz="1436" dirty="0">
                <a:solidFill>
                  <a:srgbClr val="333F70"/>
                </a:solidFill>
                <a:latin typeface="Open Sans" pitchFamily="34" charset="0"/>
                <a:ea typeface="Open Sans" pitchFamily="34" charset="-122"/>
                <a:cs typeface="Open Sans" pitchFamily="34" charset="-120"/>
              </a:rPr>
              <a:t>Stratul cel mai apropiat de suprafața Pământului, unde au loc majoritatea fenomenelor meteorologice. Conține aproximativ 80% din masa totală a atmosferei.</a:t>
            </a:r>
            <a:endParaRPr lang="en-US" sz="1436" dirty="0"/>
          </a:p>
        </p:txBody>
      </p:sp>
      <p:sp>
        <p:nvSpPr>
          <p:cNvPr id="11" name="Shape 9"/>
          <p:cNvSpPr/>
          <p:nvPr/>
        </p:nvSpPr>
        <p:spPr>
          <a:xfrm>
            <a:off x="7520345" y="2887266"/>
            <a:ext cx="638294" cy="36433"/>
          </a:xfrm>
          <a:prstGeom prst="roundRect">
            <a:avLst>
              <a:gd name="adj" fmla="val 225265"/>
            </a:avLst>
          </a:prstGeom>
          <a:solidFill>
            <a:srgbClr val="BCDBD4"/>
          </a:solidFill>
          <a:ln/>
        </p:spPr>
      </p:sp>
      <p:sp>
        <p:nvSpPr>
          <p:cNvPr id="12" name="Shape 10"/>
          <p:cNvSpPr/>
          <p:nvPr/>
        </p:nvSpPr>
        <p:spPr>
          <a:xfrm>
            <a:off x="7110055" y="2700338"/>
            <a:ext cx="410289" cy="410289"/>
          </a:xfrm>
          <a:prstGeom prst="roundRect">
            <a:avLst>
              <a:gd name="adj" fmla="val 20003"/>
            </a:avLst>
          </a:prstGeom>
          <a:solidFill>
            <a:srgbClr val="D6F5EE"/>
          </a:solidFill>
          <a:ln w="7620">
            <a:solidFill>
              <a:srgbClr val="BCDBD4"/>
            </a:solidFill>
            <a:prstDash val="solid"/>
          </a:ln>
        </p:spPr>
      </p:sp>
      <p:sp>
        <p:nvSpPr>
          <p:cNvPr id="13" name="Text 11"/>
          <p:cNvSpPr/>
          <p:nvPr/>
        </p:nvSpPr>
        <p:spPr>
          <a:xfrm>
            <a:off x="7201019" y="2768679"/>
            <a:ext cx="228362" cy="273606"/>
          </a:xfrm>
          <a:prstGeom prst="rect">
            <a:avLst/>
          </a:prstGeom>
          <a:noFill/>
          <a:ln/>
        </p:spPr>
        <p:txBody>
          <a:bodyPr wrap="none" rtlCol="0" anchor="t"/>
          <a:lstStyle/>
          <a:p>
            <a:pPr marL="0" indent="0" algn="ctr">
              <a:lnSpc>
                <a:spcPts val="2154"/>
              </a:lnSpc>
              <a:buNone/>
            </a:pPr>
            <a:r>
              <a:rPr lang="en-US" sz="2154" b="1" dirty="0">
                <a:solidFill>
                  <a:srgbClr val="333F70"/>
                </a:solidFill>
                <a:latin typeface="Unbounded" pitchFamily="34" charset="0"/>
                <a:ea typeface="Unbounded" pitchFamily="34" charset="-122"/>
                <a:cs typeface="Unbounded" pitchFamily="34" charset="-120"/>
              </a:rPr>
              <a:t>2</a:t>
            </a:r>
            <a:endParaRPr lang="en-US" sz="2154" dirty="0"/>
          </a:p>
        </p:txBody>
      </p:sp>
      <p:sp>
        <p:nvSpPr>
          <p:cNvPr id="14" name="Text 12"/>
          <p:cNvSpPr/>
          <p:nvPr/>
        </p:nvSpPr>
        <p:spPr>
          <a:xfrm>
            <a:off x="8318183" y="2677478"/>
            <a:ext cx="2279690" cy="284917"/>
          </a:xfrm>
          <a:prstGeom prst="rect">
            <a:avLst/>
          </a:prstGeom>
          <a:noFill/>
          <a:ln/>
        </p:spPr>
        <p:txBody>
          <a:bodyPr wrap="none" rtlCol="0" anchor="t"/>
          <a:lstStyle/>
          <a:p>
            <a:pPr marL="0" indent="0" algn="l">
              <a:lnSpc>
                <a:spcPts val="2244"/>
              </a:lnSpc>
              <a:buNone/>
            </a:pPr>
            <a:r>
              <a:rPr lang="en-US" sz="1795" b="1" dirty="0">
                <a:solidFill>
                  <a:srgbClr val="333F70"/>
                </a:solidFill>
                <a:latin typeface="Unbounded" pitchFamily="34" charset="0"/>
                <a:ea typeface="Unbounded" pitchFamily="34" charset="-122"/>
                <a:cs typeface="Unbounded" pitchFamily="34" charset="-120"/>
              </a:rPr>
              <a:t>Stratosfera</a:t>
            </a:r>
            <a:endParaRPr lang="en-US" sz="1795" dirty="0"/>
          </a:p>
        </p:txBody>
      </p:sp>
      <p:sp>
        <p:nvSpPr>
          <p:cNvPr id="15" name="Text 13"/>
          <p:cNvSpPr/>
          <p:nvPr/>
        </p:nvSpPr>
        <p:spPr>
          <a:xfrm>
            <a:off x="8318183" y="3071812"/>
            <a:ext cx="3978235" cy="1167289"/>
          </a:xfrm>
          <a:prstGeom prst="rect">
            <a:avLst/>
          </a:prstGeom>
          <a:noFill/>
          <a:ln/>
        </p:spPr>
        <p:txBody>
          <a:bodyPr wrap="square" rtlCol="0" anchor="t"/>
          <a:lstStyle/>
          <a:p>
            <a:pPr marL="0" indent="0" algn="l">
              <a:lnSpc>
                <a:spcPts val="2298"/>
              </a:lnSpc>
              <a:buNone/>
            </a:pPr>
            <a:r>
              <a:rPr lang="en-US" sz="1436" dirty="0">
                <a:solidFill>
                  <a:srgbClr val="333F70"/>
                </a:solidFill>
                <a:latin typeface="Open Sans" pitchFamily="34" charset="0"/>
                <a:ea typeface="Open Sans" pitchFamily="34" charset="-122"/>
                <a:cs typeface="Open Sans" pitchFamily="34" charset="-120"/>
              </a:rPr>
              <a:t>Conține stratul de ozon, care absoarbe radiațiile ultraviolete nocive de la Soare. Temperatura crește cu altitudinea în acest strat.</a:t>
            </a:r>
            <a:endParaRPr lang="en-US" sz="1436" dirty="0"/>
          </a:p>
        </p:txBody>
      </p:sp>
      <p:sp>
        <p:nvSpPr>
          <p:cNvPr id="16" name="Shape 14"/>
          <p:cNvSpPr/>
          <p:nvPr/>
        </p:nvSpPr>
        <p:spPr>
          <a:xfrm>
            <a:off x="6471761" y="4083963"/>
            <a:ext cx="638294" cy="36433"/>
          </a:xfrm>
          <a:prstGeom prst="roundRect">
            <a:avLst>
              <a:gd name="adj" fmla="val 225265"/>
            </a:avLst>
          </a:prstGeom>
          <a:solidFill>
            <a:srgbClr val="BCDBD4"/>
          </a:solidFill>
          <a:ln/>
        </p:spPr>
      </p:sp>
      <p:sp>
        <p:nvSpPr>
          <p:cNvPr id="17" name="Shape 15"/>
          <p:cNvSpPr/>
          <p:nvPr/>
        </p:nvSpPr>
        <p:spPr>
          <a:xfrm>
            <a:off x="7110055" y="3897035"/>
            <a:ext cx="410289" cy="410289"/>
          </a:xfrm>
          <a:prstGeom prst="roundRect">
            <a:avLst>
              <a:gd name="adj" fmla="val 20003"/>
            </a:avLst>
          </a:prstGeom>
          <a:solidFill>
            <a:srgbClr val="D6F5EE"/>
          </a:solidFill>
          <a:ln w="7620">
            <a:solidFill>
              <a:srgbClr val="BCDBD4"/>
            </a:solidFill>
            <a:prstDash val="solid"/>
          </a:ln>
        </p:spPr>
      </p:sp>
      <p:sp>
        <p:nvSpPr>
          <p:cNvPr id="18" name="Text 16"/>
          <p:cNvSpPr/>
          <p:nvPr/>
        </p:nvSpPr>
        <p:spPr>
          <a:xfrm>
            <a:off x="7200424" y="3965377"/>
            <a:ext cx="229553" cy="273606"/>
          </a:xfrm>
          <a:prstGeom prst="rect">
            <a:avLst/>
          </a:prstGeom>
          <a:noFill/>
          <a:ln/>
        </p:spPr>
        <p:txBody>
          <a:bodyPr wrap="none" rtlCol="0" anchor="t"/>
          <a:lstStyle/>
          <a:p>
            <a:pPr marL="0" indent="0" algn="ctr">
              <a:lnSpc>
                <a:spcPts val="2154"/>
              </a:lnSpc>
              <a:buNone/>
            </a:pPr>
            <a:r>
              <a:rPr lang="en-US" sz="2154" b="1" dirty="0">
                <a:solidFill>
                  <a:srgbClr val="333F70"/>
                </a:solidFill>
                <a:latin typeface="Unbounded" pitchFamily="34" charset="0"/>
                <a:ea typeface="Unbounded" pitchFamily="34" charset="-122"/>
                <a:cs typeface="Unbounded" pitchFamily="34" charset="-120"/>
              </a:rPr>
              <a:t>3</a:t>
            </a:r>
            <a:endParaRPr lang="en-US" sz="2154" dirty="0"/>
          </a:p>
        </p:txBody>
      </p:sp>
      <p:sp>
        <p:nvSpPr>
          <p:cNvPr id="19" name="Text 17"/>
          <p:cNvSpPr/>
          <p:nvPr/>
        </p:nvSpPr>
        <p:spPr>
          <a:xfrm>
            <a:off x="4032528" y="3874175"/>
            <a:ext cx="2279690" cy="284917"/>
          </a:xfrm>
          <a:prstGeom prst="rect">
            <a:avLst/>
          </a:prstGeom>
          <a:noFill/>
          <a:ln/>
        </p:spPr>
        <p:txBody>
          <a:bodyPr wrap="none" rtlCol="0" anchor="t"/>
          <a:lstStyle/>
          <a:p>
            <a:pPr marL="0" indent="0" algn="r">
              <a:lnSpc>
                <a:spcPts val="2244"/>
              </a:lnSpc>
              <a:buNone/>
            </a:pPr>
            <a:r>
              <a:rPr lang="en-US" sz="1795" b="1" dirty="0">
                <a:solidFill>
                  <a:srgbClr val="333F70"/>
                </a:solidFill>
                <a:latin typeface="Unbounded" pitchFamily="34" charset="0"/>
                <a:ea typeface="Unbounded" pitchFamily="34" charset="-122"/>
                <a:cs typeface="Unbounded" pitchFamily="34" charset="-120"/>
              </a:rPr>
              <a:t>Mezosfera</a:t>
            </a:r>
            <a:endParaRPr lang="en-US" sz="1795" dirty="0"/>
          </a:p>
        </p:txBody>
      </p:sp>
      <p:sp>
        <p:nvSpPr>
          <p:cNvPr id="20" name="Text 18"/>
          <p:cNvSpPr/>
          <p:nvPr/>
        </p:nvSpPr>
        <p:spPr>
          <a:xfrm>
            <a:off x="2333982" y="4268510"/>
            <a:ext cx="3978235" cy="583644"/>
          </a:xfrm>
          <a:prstGeom prst="rect">
            <a:avLst/>
          </a:prstGeom>
          <a:noFill/>
          <a:ln/>
        </p:spPr>
        <p:txBody>
          <a:bodyPr wrap="square" rtlCol="0" anchor="t"/>
          <a:lstStyle/>
          <a:p>
            <a:pPr marL="0" indent="0" algn="r">
              <a:lnSpc>
                <a:spcPts val="2298"/>
              </a:lnSpc>
              <a:buNone/>
            </a:pPr>
            <a:r>
              <a:rPr lang="en-US" sz="1436" dirty="0">
                <a:solidFill>
                  <a:srgbClr val="333F70"/>
                </a:solidFill>
                <a:latin typeface="Open Sans" pitchFamily="34" charset="0"/>
                <a:ea typeface="Open Sans" pitchFamily="34" charset="-122"/>
                <a:cs typeface="Open Sans" pitchFamily="34" charset="-120"/>
              </a:rPr>
              <a:t>Temperaturile scad cu altitudinea în acest strat, iar meteorii se ard în mezosferă.</a:t>
            </a:r>
            <a:endParaRPr lang="en-US" sz="1436" dirty="0"/>
          </a:p>
        </p:txBody>
      </p:sp>
      <p:sp>
        <p:nvSpPr>
          <p:cNvPr id="21" name="Shape 19"/>
          <p:cNvSpPr/>
          <p:nvPr/>
        </p:nvSpPr>
        <p:spPr>
          <a:xfrm>
            <a:off x="7520345" y="5138261"/>
            <a:ext cx="638294" cy="36433"/>
          </a:xfrm>
          <a:prstGeom prst="roundRect">
            <a:avLst>
              <a:gd name="adj" fmla="val 225265"/>
            </a:avLst>
          </a:prstGeom>
          <a:solidFill>
            <a:srgbClr val="BCDBD4"/>
          </a:solidFill>
          <a:ln/>
        </p:spPr>
      </p:sp>
      <p:sp>
        <p:nvSpPr>
          <p:cNvPr id="22" name="Shape 20"/>
          <p:cNvSpPr/>
          <p:nvPr/>
        </p:nvSpPr>
        <p:spPr>
          <a:xfrm>
            <a:off x="7110055" y="4951333"/>
            <a:ext cx="410289" cy="410289"/>
          </a:xfrm>
          <a:prstGeom prst="roundRect">
            <a:avLst>
              <a:gd name="adj" fmla="val 20003"/>
            </a:avLst>
          </a:prstGeom>
          <a:solidFill>
            <a:srgbClr val="D6F5EE"/>
          </a:solidFill>
          <a:ln w="7620">
            <a:solidFill>
              <a:srgbClr val="BCDBD4"/>
            </a:solidFill>
            <a:prstDash val="solid"/>
          </a:ln>
        </p:spPr>
      </p:sp>
      <p:sp>
        <p:nvSpPr>
          <p:cNvPr id="23" name="Text 21"/>
          <p:cNvSpPr/>
          <p:nvPr/>
        </p:nvSpPr>
        <p:spPr>
          <a:xfrm>
            <a:off x="7197447" y="5019675"/>
            <a:ext cx="235506" cy="273606"/>
          </a:xfrm>
          <a:prstGeom prst="rect">
            <a:avLst/>
          </a:prstGeom>
          <a:noFill/>
          <a:ln/>
        </p:spPr>
        <p:txBody>
          <a:bodyPr wrap="none" rtlCol="0" anchor="t"/>
          <a:lstStyle/>
          <a:p>
            <a:pPr marL="0" indent="0" algn="ctr">
              <a:lnSpc>
                <a:spcPts val="2154"/>
              </a:lnSpc>
              <a:buNone/>
            </a:pPr>
            <a:r>
              <a:rPr lang="en-US" sz="2154" b="1" dirty="0">
                <a:solidFill>
                  <a:srgbClr val="333F70"/>
                </a:solidFill>
                <a:latin typeface="Unbounded" pitchFamily="34" charset="0"/>
                <a:ea typeface="Unbounded" pitchFamily="34" charset="-122"/>
                <a:cs typeface="Unbounded" pitchFamily="34" charset="-120"/>
              </a:rPr>
              <a:t>4</a:t>
            </a:r>
            <a:endParaRPr lang="en-US" sz="2154" dirty="0"/>
          </a:p>
        </p:txBody>
      </p:sp>
      <p:sp>
        <p:nvSpPr>
          <p:cNvPr id="24" name="Text 22"/>
          <p:cNvSpPr/>
          <p:nvPr/>
        </p:nvSpPr>
        <p:spPr>
          <a:xfrm>
            <a:off x="8318183" y="4928473"/>
            <a:ext cx="2279690" cy="284917"/>
          </a:xfrm>
          <a:prstGeom prst="rect">
            <a:avLst/>
          </a:prstGeom>
          <a:noFill/>
          <a:ln/>
        </p:spPr>
        <p:txBody>
          <a:bodyPr wrap="none" rtlCol="0" anchor="t"/>
          <a:lstStyle/>
          <a:p>
            <a:pPr marL="0" indent="0" algn="l">
              <a:lnSpc>
                <a:spcPts val="2244"/>
              </a:lnSpc>
              <a:buNone/>
            </a:pPr>
            <a:r>
              <a:rPr lang="en-US" sz="1795" b="1" dirty="0">
                <a:solidFill>
                  <a:srgbClr val="333F70"/>
                </a:solidFill>
                <a:latin typeface="Unbounded" pitchFamily="34" charset="0"/>
                <a:ea typeface="Unbounded" pitchFamily="34" charset="-122"/>
                <a:cs typeface="Unbounded" pitchFamily="34" charset="-120"/>
              </a:rPr>
              <a:t>Termosfera</a:t>
            </a:r>
            <a:endParaRPr lang="en-US" sz="1795" dirty="0"/>
          </a:p>
        </p:txBody>
      </p:sp>
      <p:sp>
        <p:nvSpPr>
          <p:cNvPr id="25" name="Text 23"/>
          <p:cNvSpPr/>
          <p:nvPr/>
        </p:nvSpPr>
        <p:spPr>
          <a:xfrm>
            <a:off x="8318183" y="5322808"/>
            <a:ext cx="3978235" cy="1167289"/>
          </a:xfrm>
          <a:prstGeom prst="rect">
            <a:avLst/>
          </a:prstGeom>
          <a:noFill/>
          <a:ln/>
        </p:spPr>
        <p:txBody>
          <a:bodyPr wrap="square" rtlCol="0" anchor="t"/>
          <a:lstStyle/>
          <a:p>
            <a:pPr marL="0" indent="0" algn="l">
              <a:lnSpc>
                <a:spcPts val="2298"/>
              </a:lnSpc>
              <a:buNone/>
            </a:pPr>
            <a:r>
              <a:rPr lang="en-US" sz="1436" dirty="0">
                <a:solidFill>
                  <a:srgbClr val="333F70"/>
                </a:solidFill>
                <a:latin typeface="Open Sans" pitchFamily="34" charset="0"/>
                <a:ea typeface="Open Sans" pitchFamily="34" charset="-122"/>
                <a:cs typeface="Open Sans" pitchFamily="34" charset="-120"/>
              </a:rPr>
              <a:t>Este caracterizată de temperaturi foarte ridicate, datorită absorbției radiațiilor solare de către gazele rare. Conține ionosfera, unde se reflectă undele radio.</a:t>
            </a:r>
            <a:endParaRPr lang="en-US" sz="1436" dirty="0"/>
          </a:p>
        </p:txBody>
      </p:sp>
      <p:sp>
        <p:nvSpPr>
          <p:cNvPr id="26" name="Shape 24"/>
          <p:cNvSpPr/>
          <p:nvPr/>
        </p:nvSpPr>
        <p:spPr>
          <a:xfrm>
            <a:off x="6471761" y="6192441"/>
            <a:ext cx="638294" cy="36433"/>
          </a:xfrm>
          <a:prstGeom prst="roundRect">
            <a:avLst>
              <a:gd name="adj" fmla="val 225265"/>
            </a:avLst>
          </a:prstGeom>
          <a:solidFill>
            <a:srgbClr val="BCDBD4"/>
          </a:solidFill>
          <a:ln/>
        </p:spPr>
      </p:sp>
      <p:sp>
        <p:nvSpPr>
          <p:cNvPr id="27" name="Shape 25"/>
          <p:cNvSpPr/>
          <p:nvPr/>
        </p:nvSpPr>
        <p:spPr>
          <a:xfrm>
            <a:off x="7110055" y="6005513"/>
            <a:ext cx="410289" cy="410289"/>
          </a:xfrm>
          <a:prstGeom prst="roundRect">
            <a:avLst>
              <a:gd name="adj" fmla="val 20003"/>
            </a:avLst>
          </a:prstGeom>
          <a:solidFill>
            <a:srgbClr val="D6F5EE"/>
          </a:solidFill>
          <a:ln w="7620">
            <a:solidFill>
              <a:srgbClr val="BCDBD4"/>
            </a:solidFill>
            <a:prstDash val="solid"/>
          </a:ln>
        </p:spPr>
      </p:sp>
      <p:sp>
        <p:nvSpPr>
          <p:cNvPr id="28" name="Text 26"/>
          <p:cNvSpPr/>
          <p:nvPr/>
        </p:nvSpPr>
        <p:spPr>
          <a:xfrm>
            <a:off x="7204829" y="6073854"/>
            <a:ext cx="220742" cy="273606"/>
          </a:xfrm>
          <a:prstGeom prst="rect">
            <a:avLst/>
          </a:prstGeom>
          <a:noFill/>
          <a:ln/>
        </p:spPr>
        <p:txBody>
          <a:bodyPr wrap="none" rtlCol="0" anchor="t"/>
          <a:lstStyle/>
          <a:p>
            <a:pPr marL="0" indent="0" algn="ctr">
              <a:lnSpc>
                <a:spcPts val="2154"/>
              </a:lnSpc>
              <a:buNone/>
            </a:pPr>
            <a:r>
              <a:rPr lang="en-US" sz="2154" b="1" dirty="0">
                <a:solidFill>
                  <a:srgbClr val="333F70"/>
                </a:solidFill>
                <a:latin typeface="Unbounded" pitchFamily="34" charset="0"/>
                <a:ea typeface="Unbounded" pitchFamily="34" charset="-122"/>
                <a:cs typeface="Unbounded" pitchFamily="34" charset="-120"/>
              </a:rPr>
              <a:t>5</a:t>
            </a:r>
            <a:endParaRPr lang="en-US" sz="2154" dirty="0"/>
          </a:p>
        </p:txBody>
      </p:sp>
      <p:sp>
        <p:nvSpPr>
          <p:cNvPr id="29" name="Text 27"/>
          <p:cNvSpPr/>
          <p:nvPr/>
        </p:nvSpPr>
        <p:spPr>
          <a:xfrm>
            <a:off x="4032528" y="5982652"/>
            <a:ext cx="2279690" cy="284917"/>
          </a:xfrm>
          <a:prstGeom prst="rect">
            <a:avLst/>
          </a:prstGeom>
          <a:noFill/>
          <a:ln/>
        </p:spPr>
        <p:txBody>
          <a:bodyPr wrap="none" rtlCol="0" anchor="t"/>
          <a:lstStyle/>
          <a:p>
            <a:pPr marL="0" indent="0" algn="r">
              <a:lnSpc>
                <a:spcPts val="2244"/>
              </a:lnSpc>
              <a:buNone/>
            </a:pPr>
            <a:r>
              <a:rPr lang="en-US" sz="1795" b="1" dirty="0">
                <a:solidFill>
                  <a:srgbClr val="333F70"/>
                </a:solidFill>
                <a:latin typeface="Unbounded" pitchFamily="34" charset="0"/>
                <a:ea typeface="Unbounded" pitchFamily="34" charset="-122"/>
                <a:cs typeface="Unbounded" pitchFamily="34" charset="-120"/>
              </a:rPr>
              <a:t>Exosfera</a:t>
            </a:r>
            <a:endParaRPr lang="en-US" sz="1795" dirty="0"/>
          </a:p>
        </p:txBody>
      </p:sp>
      <p:sp>
        <p:nvSpPr>
          <p:cNvPr id="30" name="Text 28"/>
          <p:cNvSpPr/>
          <p:nvPr/>
        </p:nvSpPr>
        <p:spPr>
          <a:xfrm>
            <a:off x="2333982" y="6376987"/>
            <a:ext cx="3978235" cy="875467"/>
          </a:xfrm>
          <a:prstGeom prst="rect">
            <a:avLst/>
          </a:prstGeom>
          <a:noFill/>
          <a:ln/>
        </p:spPr>
        <p:txBody>
          <a:bodyPr wrap="square" rtlCol="0" anchor="t"/>
          <a:lstStyle/>
          <a:p>
            <a:pPr marL="0" indent="0" algn="r">
              <a:lnSpc>
                <a:spcPts val="2298"/>
              </a:lnSpc>
              <a:buNone/>
            </a:pPr>
            <a:r>
              <a:rPr lang="en-US" sz="1436" dirty="0">
                <a:solidFill>
                  <a:srgbClr val="333F70"/>
                </a:solidFill>
                <a:latin typeface="Open Sans" pitchFamily="34" charset="0"/>
                <a:ea typeface="Open Sans" pitchFamily="34" charset="-122"/>
                <a:cs typeface="Open Sans" pitchFamily="34" charset="-120"/>
              </a:rPr>
              <a:t>Stratul exterior al atmosferei, unde atmosfera se subțiază treptat și se contopește cu spațiul cosmic.</a:t>
            </a:r>
            <a:endParaRPr lang="en-US" sz="143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59318" y="2481620"/>
            <a:ext cx="4967645" cy="3266242"/>
          </a:xfrm>
          <a:prstGeom prst="rect">
            <a:avLst/>
          </a:prstGeom>
        </p:spPr>
      </p:pic>
      <p:sp>
        <p:nvSpPr>
          <p:cNvPr id="6" name="Text 2"/>
          <p:cNvSpPr/>
          <p:nvPr/>
        </p:nvSpPr>
        <p:spPr>
          <a:xfrm>
            <a:off x="6212562" y="1058704"/>
            <a:ext cx="7499033" cy="648414"/>
          </a:xfrm>
          <a:prstGeom prst="rect">
            <a:avLst/>
          </a:prstGeom>
          <a:noFill/>
          <a:ln/>
        </p:spPr>
        <p:txBody>
          <a:bodyPr wrap="none" rtlCol="0" anchor="t"/>
          <a:lstStyle/>
          <a:p>
            <a:pPr marL="0" indent="0">
              <a:lnSpc>
                <a:spcPts val="5106"/>
              </a:lnSpc>
              <a:buNone/>
            </a:pPr>
            <a:r>
              <a:rPr lang="en-US" sz="4085" b="1" dirty="0">
                <a:solidFill>
                  <a:srgbClr val="333F70"/>
                </a:solidFill>
                <a:latin typeface="Unbounded" pitchFamily="34" charset="0"/>
                <a:ea typeface="Unbounded" pitchFamily="34" charset="-122"/>
                <a:cs typeface="Unbounded" pitchFamily="34" charset="-120"/>
              </a:rPr>
              <a:t>Presiunea atmosferică</a:t>
            </a:r>
            <a:endParaRPr lang="en-US" sz="4085" dirty="0"/>
          </a:p>
        </p:txBody>
      </p:sp>
      <p:sp>
        <p:nvSpPr>
          <p:cNvPr id="7" name="Text 3"/>
          <p:cNvSpPr/>
          <p:nvPr/>
        </p:nvSpPr>
        <p:spPr>
          <a:xfrm>
            <a:off x="6212562" y="2018348"/>
            <a:ext cx="7691676" cy="1327785"/>
          </a:xfrm>
          <a:prstGeom prst="rect">
            <a:avLst/>
          </a:prstGeom>
          <a:noFill/>
          <a:ln/>
        </p:spPr>
        <p:txBody>
          <a:bodyPr wrap="squar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Presiunea atmosferică este greutatea aerului care apasă asupra unei suprafețe. Se măsoară în unități de milimetri coloană de mercur (mmHg) sau hectopascali (hPa). Presiunea atmosferică scade cu altitudinea, deoarece coloana de aer de deasupra este mai mică. Diferențele de presiune atmosferică generează vântul.</a:t>
            </a:r>
            <a:endParaRPr lang="en-US" sz="1634" dirty="0"/>
          </a:p>
        </p:txBody>
      </p:sp>
      <p:sp>
        <p:nvSpPr>
          <p:cNvPr id="8" name="Shape 4"/>
          <p:cNvSpPr/>
          <p:nvPr/>
        </p:nvSpPr>
        <p:spPr>
          <a:xfrm>
            <a:off x="6212562" y="3579495"/>
            <a:ext cx="7691676" cy="3591401"/>
          </a:xfrm>
          <a:prstGeom prst="roundRect">
            <a:avLst>
              <a:gd name="adj" fmla="val 2600"/>
            </a:avLst>
          </a:prstGeom>
          <a:noFill/>
          <a:ln w="7620">
            <a:solidFill>
              <a:srgbClr val="000000">
                <a:alpha val="8000"/>
              </a:srgbClr>
            </a:solidFill>
            <a:prstDash val="solid"/>
          </a:ln>
        </p:spPr>
      </p:sp>
      <p:sp>
        <p:nvSpPr>
          <p:cNvPr id="9" name="Shape 5"/>
          <p:cNvSpPr/>
          <p:nvPr/>
        </p:nvSpPr>
        <p:spPr>
          <a:xfrm>
            <a:off x="6220182" y="3587115"/>
            <a:ext cx="7676436" cy="596027"/>
          </a:xfrm>
          <a:prstGeom prst="rect">
            <a:avLst/>
          </a:prstGeom>
          <a:solidFill>
            <a:srgbClr val="FFFFFF">
              <a:alpha val="4000"/>
            </a:srgbClr>
          </a:solidFill>
          <a:ln/>
        </p:spPr>
      </p:sp>
      <p:sp>
        <p:nvSpPr>
          <p:cNvPr id="10" name="Text 6"/>
          <p:cNvSpPr/>
          <p:nvPr/>
        </p:nvSpPr>
        <p:spPr>
          <a:xfrm>
            <a:off x="6427589" y="3719155"/>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Altitudine (metri)</a:t>
            </a:r>
            <a:endParaRPr lang="en-US" sz="1634" dirty="0"/>
          </a:p>
        </p:txBody>
      </p:sp>
      <p:sp>
        <p:nvSpPr>
          <p:cNvPr id="11" name="Text 7"/>
          <p:cNvSpPr/>
          <p:nvPr/>
        </p:nvSpPr>
        <p:spPr>
          <a:xfrm>
            <a:off x="10269617" y="3719155"/>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Presiune atmosferică (hPa)</a:t>
            </a:r>
            <a:endParaRPr lang="en-US" sz="1634" dirty="0"/>
          </a:p>
        </p:txBody>
      </p:sp>
      <p:sp>
        <p:nvSpPr>
          <p:cNvPr id="12" name="Shape 8"/>
          <p:cNvSpPr/>
          <p:nvPr/>
        </p:nvSpPr>
        <p:spPr>
          <a:xfrm>
            <a:off x="6220182" y="4183142"/>
            <a:ext cx="7676436" cy="596027"/>
          </a:xfrm>
          <a:prstGeom prst="rect">
            <a:avLst/>
          </a:prstGeom>
          <a:solidFill>
            <a:srgbClr val="000000">
              <a:alpha val="4000"/>
            </a:srgbClr>
          </a:solidFill>
          <a:ln/>
        </p:spPr>
      </p:sp>
      <p:sp>
        <p:nvSpPr>
          <p:cNvPr id="13" name="Text 9"/>
          <p:cNvSpPr/>
          <p:nvPr/>
        </p:nvSpPr>
        <p:spPr>
          <a:xfrm>
            <a:off x="6427589" y="4315182"/>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0</a:t>
            </a:r>
            <a:endParaRPr lang="en-US" sz="1634" dirty="0"/>
          </a:p>
        </p:txBody>
      </p:sp>
      <p:sp>
        <p:nvSpPr>
          <p:cNvPr id="14" name="Text 10"/>
          <p:cNvSpPr/>
          <p:nvPr/>
        </p:nvSpPr>
        <p:spPr>
          <a:xfrm>
            <a:off x="10269617" y="4315182"/>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1013,25</a:t>
            </a:r>
            <a:endParaRPr lang="en-US" sz="1634" dirty="0"/>
          </a:p>
        </p:txBody>
      </p:sp>
      <p:sp>
        <p:nvSpPr>
          <p:cNvPr id="15" name="Shape 11"/>
          <p:cNvSpPr/>
          <p:nvPr/>
        </p:nvSpPr>
        <p:spPr>
          <a:xfrm>
            <a:off x="6220182" y="4779169"/>
            <a:ext cx="7676436" cy="596027"/>
          </a:xfrm>
          <a:prstGeom prst="rect">
            <a:avLst/>
          </a:prstGeom>
          <a:solidFill>
            <a:srgbClr val="FFFFFF">
              <a:alpha val="4000"/>
            </a:srgbClr>
          </a:solidFill>
          <a:ln/>
        </p:spPr>
      </p:sp>
      <p:sp>
        <p:nvSpPr>
          <p:cNvPr id="16" name="Text 12"/>
          <p:cNvSpPr/>
          <p:nvPr/>
        </p:nvSpPr>
        <p:spPr>
          <a:xfrm>
            <a:off x="6427589" y="4911209"/>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500</a:t>
            </a:r>
            <a:endParaRPr lang="en-US" sz="1634" dirty="0"/>
          </a:p>
        </p:txBody>
      </p:sp>
      <p:sp>
        <p:nvSpPr>
          <p:cNvPr id="17" name="Text 13"/>
          <p:cNvSpPr/>
          <p:nvPr/>
        </p:nvSpPr>
        <p:spPr>
          <a:xfrm>
            <a:off x="10269617" y="4911209"/>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954,6</a:t>
            </a:r>
            <a:endParaRPr lang="en-US" sz="1634" dirty="0"/>
          </a:p>
        </p:txBody>
      </p:sp>
      <p:sp>
        <p:nvSpPr>
          <p:cNvPr id="18" name="Shape 14"/>
          <p:cNvSpPr/>
          <p:nvPr/>
        </p:nvSpPr>
        <p:spPr>
          <a:xfrm>
            <a:off x="6220182" y="5375196"/>
            <a:ext cx="7676436" cy="596027"/>
          </a:xfrm>
          <a:prstGeom prst="rect">
            <a:avLst/>
          </a:prstGeom>
          <a:solidFill>
            <a:srgbClr val="000000">
              <a:alpha val="4000"/>
            </a:srgbClr>
          </a:solidFill>
          <a:ln/>
        </p:spPr>
      </p:sp>
      <p:sp>
        <p:nvSpPr>
          <p:cNvPr id="19" name="Text 15"/>
          <p:cNvSpPr/>
          <p:nvPr/>
        </p:nvSpPr>
        <p:spPr>
          <a:xfrm>
            <a:off x="6427589" y="5507236"/>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1000</a:t>
            </a:r>
            <a:endParaRPr lang="en-US" sz="1634" dirty="0"/>
          </a:p>
        </p:txBody>
      </p:sp>
      <p:sp>
        <p:nvSpPr>
          <p:cNvPr id="20" name="Text 16"/>
          <p:cNvSpPr/>
          <p:nvPr/>
        </p:nvSpPr>
        <p:spPr>
          <a:xfrm>
            <a:off x="10269617" y="5507236"/>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898,8</a:t>
            </a:r>
            <a:endParaRPr lang="en-US" sz="1634" dirty="0"/>
          </a:p>
        </p:txBody>
      </p:sp>
      <p:sp>
        <p:nvSpPr>
          <p:cNvPr id="21" name="Shape 17"/>
          <p:cNvSpPr/>
          <p:nvPr/>
        </p:nvSpPr>
        <p:spPr>
          <a:xfrm>
            <a:off x="6220182" y="5971223"/>
            <a:ext cx="7676436" cy="596027"/>
          </a:xfrm>
          <a:prstGeom prst="rect">
            <a:avLst/>
          </a:prstGeom>
          <a:solidFill>
            <a:srgbClr val="FFFFFF">
              <a:alpha val="4000"/>
            </a:srgbClr>
          </a:solidFill>
          <a:ln/>
        </p:spPr>
      </p:sp>
      <p:sp>
        <p:nvSpPr>
          <p:cNvPr id="22" name="Text 18"/>
          <p:cNvSpPr/>
          <p:nvPr/>
        </p:nvSpPr>
        <p:spPr>
          <a:xfrm>
            <a:off x="6427589" y="6103263"/>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2000</a:t>
            </a:r>
            <a:endParaRPr lang="en-US" sz="1634" dirty="0"/>
          </a:p>
        </p:txBody>
      </p:sp>
      <p:sp>
        <p:nvSpPr>
          <p:cNvPr id="23" name="Text 19"/>
          <p:cNvSpPr/>
          <p:nvPr/>
        </p:nvSpPr>
        <p:spPr>
          <a:xfrm>
            <a:off x="10269617" y="6103263"/>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795,0</a:t>
            </a:r>
            <a:endParaRPr lang="en-US" sz="1634" dirty="0"/>
          </a:p>
        </p:txBody>
      </p:sp>
      <p:sp>
        <p:nvSpPr>
          <p:cNvPr id="24" name="Shape 20"/>
          <p:cNvSpPr/>
          <p:nvPr/>
        </p:nvSpPr>
        <p:spPr>
          <a:xfrm>
            <a:off x="6220182" y="6567249"/>
            <a:ext cx="7676436" cy="596027"/>
          </a:xfrm>
          <a:prstGeom prst="rect">
            <a:avLst/>
          </a:prstGeom>
          <a:solidFill>
            <a:srgbClr val="000000">
              <a:alpha val="4000"/>
            </a:srgbClr>
          </a:solidFill>
          <a:ln/>
        </p:spPr>
      </p:sp>
      <p:sp>
        <p:nvSpPr>
          <p:cNvPr id="25" name="Text 21"/>
          <p:cNvSpPr/>
          <p:nvPr/>
        </p:nvSpPr>
        <p:spPr>
          <a:xfrm>
            <a:off x="6427589" y="6699290"/>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3000</a:t>
            </a:r>
            <a:endParaRPr lang="en-US" sz="1634" dirty="0"/>
          </a:p>
        </p:txBody>
      </p:sp>
      <p:sp>
        <p:nvSpPr>
          <p:cNvPr id="26" name="Text 22"/>
          <p:cNvSpPr/>
          <p:nvPr/>
        </p:nvSpPr>
        <p:spPr>
          <a:xfrm>
            <a:off x="10269617" y="6699290"/>
            <a:ext cx="3419594" cy="331946"/>
          </a:xfrm>
          <a:prstGeom prst="rect">
            <a:avLst/>
          </a:prstGeom>
          <a:noFill/>
          <a:ln/>
        </p:spPr>
        <p:txBody>
          <a:bodyPr wrap="none" rtlCol="0" anchor="t"/>
          <a:lstStyle/>
          <a:p>
            <a:pPr marL="0" indent="0">
              <a:lnSpc>
                <a:spcPts val="2614"/>
              </a:lnSpc>
              <a:buNone/>
            </a:pPr>
            <a:r>
              <a:rPr lang="en-US" sz="1634" dirty="0">
                <a:solidFill>
                  <a:srgbClr val="333F70"/>
                </a:solidFill>
                <a:latin typeface="Open Sans" pitchFamily="34" charset="0"/>
                <a:ea typeface="Open Sans" pitchFamily="34" charset="-122"/>
                <a:cs typeface="Open Sans" pitchFamily="34" charset="-120"/>
              </a:rPr>
              <a:t>701,2</a:t>
            </a:r>
            <a:endParaRPr lang="en-US" sz="163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914757"/>
            <a:ext cx="10160079" cy="771525"/>
          </a:xfrm>
          <a:prstGeom prst="rect">
            <a:avLst/>
          </a:prstGeom>
          <a:noFill/>
          <a:ln/>
        </p:spPr>
        <p:txBody>
          <a:bodyPr wrap="non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Temperatura atmosferică</a:t>
            </a:r>
            <a:endParaRPr lang="en-US" sz="4860" dirty="0"/>
          </a:p>
        </p:txBody>
      </p:sp>
      <p:sp>
        <p:nvSpPr>
          <p:cNvPr id="5" name="Text 3"/>
          <p:cNvSpPr/>
          <p:nvPr/>
        </p:nvSpPr>
        <p:spPr>
          <a:xfrm>
            <a:off x="864037" y="2180034"/>
            <a:ext cx="12902327" cy="118514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Temperatura atmosferică variază în funcție de altitudine, latitudine, anotimp și ora din zi. Temperaturile scad în general cu altitudinea, cu excepția stratosferei. Regiunile ecuatoriale sunt mai calde decât cele polare, iar temperaturile sunt mai ridicate în timpul zilei decât în timpul nopții.</a:t>
            </a:r>
            <a:endParaRPr lang="en-US" sz="1944" dirty="0"/>
          </a:p>
        </p:txBody>
      </p:sp>
      <p:sp>
        <p:nvSpPr>
          <p:cNvPr id="6" name="Text 4"/>
          <p:cNvSpPr/>
          <p:nvPr/>
        </p:nvSpPr>
        <p:spPr>
          <a:xfrm>
            <a:off x="864037" y="3889653"/>
            <a:ext cx="6150054"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Factori care influențează temperatura</a:t>
            </a:r>
            <a:endParaRPr lang="en-US" sz="2430" dirty="0"/>
          </a:p>
        </p:txBody>
      </p:sp>
      <p:sp>
        <p:nvSpPr>
          <p:cNvPr id="7" name="Text 5"/>
          <p:cNvSpPr/>
          <p:nvPr/>
        </p:nvSpPr>
        <p:spPr>
          <a:xfrm>
            <a:off x="1258967" y="4907994"/>
            <a:ext cx="5755124" cy="395049"/>
          </a:xfrm>
          <a:prstGeom prst="rect">
            <a:avLst/>
          </a:prstGeom>
          <a:noFill/>
          <a:ln/>
        </p:spPr>
        <p:txBody>
          <a:bodyPr wrap="none" rtlCol="0" anchor="t"/>
          <a:lstStyle/>
          <a:p>
            <a:pPr marL="342900" indent="-342900" algn="l">
              <a:lnSpc>
                <a:spcPts val="3110"/>
              </a:lnSpc>
              <a:buSzPct val="100000"/>
              <a:buFont typeface="+mj-lt"/>
              <a:buAutoNum type="arabicPeriod"/>
            </a:pPr>
            <a:r>
              <a:rPr lang="en-US" sz="1944" dirty="0">
                <a:solidFill>
                  <a:srgbClr val="333F70"/>
                </a:solidFill>
                <a:latin typeface="Open Sans" pitchFamily="34" charset="0"/>
                <a:ea typeface="Open Sans" pitchFamily="34" charset="-122"/>
                <a:cs typeface="Open Sans" pitchFamily="34" charset="-120"/>
              </a:rPr>
              <a:t>Radiația solară</a:t>
            </a:r>
            <a:endParaRPr lang="en-US" sz="1944" dirty="0"/>
          </a:p>
        </p:txBody>
      </p:sp>
      <p:sp>
        <p:nvSpPr>
          <p:cNvPr id="8" name="Text 6"/>
          <p:cNvSpPr/>
          <p:nvPr/>
        </p:nvSpPr>
        <p:spPr>
          <a:xfrm>
            <a:off x="1258967" y="5389364"/>
            <a:ext cx="5755124" cy="395049"/>
          </a:xfrm>
          <a:prstGeom prst="rect">
            <a:avLst/>
          </a:prstGeom>
          <a:noFill/>
          <a:ln/>
        </p:spPr>
        <p:txBody>
          <a:bodyPr wrap="none" rtlCol="0" anchor="t"/>
          <a:lstStyle/>
          <a:p>
            <a:pPr marL="342900" indent="-342900" algn="l">
              <a:lnSpc>
                <a:spcPts val="3110"/>
              </a:lnSpc>
              <a:buSzPct val="100000"/>
              <a:buFont typeface="+mj-lt"/>
              <a:buAutoNum type="arabicPeriod" startAt="2"/>
            </a:pPr>
            <a:r>
              <a:rPr lang="en-US" sz="1944" dirty="0">
                <a:solidFill>
                  <a:srgbClr val="333F70"/>
                </a:solidFill>
                <a:latin typeface="Open Sans" pitchFamily="34" charset="0"/>
                <a:ea typeface="Open Sans" pitchFamily="34" charset="-122"/>
                <a:cs typeface="Open Sans" pitchFamily="34" charset="-120"/>
              </a:rPr>
              <a:t>Altitudinea</a:t>
            </a:r>
            <a:endParaRPr lang="en-US" sz="1944" dirty="0"/>
          </a:p>
        </p:txBody>
      </p:sp>
      <p:sp>
        <p:nvSpPr>
          <p:cNvPr id="9" name="Text 7"/>
          <p:cNvSpPr/>
          <p:nvPr/>
        </p:nvSpPr>
        <p:spPr>
          <a:xfrm>
            <a:off x="1258967" y="5870734"/>
            <a:ext cx="5755124" cy="395049"/>
          </a:xfrm>
          <a:prstGeom prst="rect">
            <a:avLst/>
          </a:prstGeom>
          <a:noFill/>
          <a:ln/>
        </p:spPr>
        <p:txBody>
          <a:bodyPr wrap="none" rtlCol="0" anchor="t"/>
          <a:lstStyle/>
          <a:p>
            <a:pPr marL="342900" indent="-342900" algn="l">
              <a:lnSpc>
                <a:spcPts val="3110"/>
              </a:lnSpc>
              <a:buSzPct val="100000"/>
              <a:buFont typeface="+mj-lt"/>
              <a:buAutoNum type="arabicPeriod" startAt="3"/>
            </a:pPr>
            <a:r>
              <a:rPr lang="en-US" sz="1944" dirty="0">
                <a:solidFill>
                  <a:srgbClr val="333F70"/>
                </a:solidFill>
                <a:latin typeface="Open Sans" pitchFamily="34" charset="0"/>
                <a:ea typeface="Open Sans" pitchFamily="34" charset="-122"/>
                <a:cs typeface="Open Sans" pitchFamily="34" charset="-120"/>
              </a:rPr>
              <a:t>Latitudinea</a:t>
            </a:r>
            <a:endParaRPr lang="en-US" sz="1944" dirty="0"/>
          </a:p>
        </p:txBody>
      </p:sp>
      <p:sp>
        <p:nvSpPr>
          <p:cNvPr id="10" name="Text 8"/>
          <p:cNvSpPr/>
          <p:nvPr/>
        </p:nvSpPr>
        <p:spPr>
          <a:xfrm>
            <a:off x="1258967" y="6352103"/>
            <a:ext cx="5755124" cy="395049"/>
          </a:xfrm>
          <a:prstGeom prst="rect">
            <a:avLst/>
          </a:prstGeom>
          <a:noFill/>
          <a:ln/>
        </p:spPr>
        <p:txBody>
          <a:bodyPr wrap="none" rtlCol="0" anchor="t"/>
          <a:lstStyle/>
          <a:p>
            <a:pPr marL="342900" indent="-342900" algn="l">
              <a:lnSpc>
                <a:spcPts val="3110"/>
              </a:lnSpc>
              <a:buSzPct val="100000"/>
              <a:buFont typeface="+mj-lt"/>
              <a:buAutoNum type="arabicPeriod" startAt="4"/>
            </a:pPr>
            <a:r>
              <a:rPr lang="en-US" sz="1944" dirty="0">
                <a:solidFill>
                  <a:srgbClr val="333F70"/>
                </a:solidFill>
                <a:latin typeface="Open Sans" pitchFamily="34" charset="0"/>
                <a:ea typeface="Open Sans" pitchFamily="34" charset="-122"/>
                <a:cs typeface="Open Sans" pitchFamily="34" charset="-120"/>
              </a:rPr>
              <a:t>Curenții oceanici</a:t>
            </a:r>
            <a:endParaRPr lang="en-US" sz="1944" dirty="0"/>
          </a:p>
        </p:txBody>
      </p:sp>
      <p:sp>
        <p:nvSpPr>
          <p:cNvPr id="11" name="Text 9"/>
          <p:cNvSpPr/>
          <p:nvPr/>
        </p:nvSpPr>
        <p:spPr>
          <a:xfrm>
            <a:off x="1258967" y="6833473"/>
            <a:ext cx="5755124" cy="395049"/>
          </a:xfrm>
          <a:prstGeom prst="rect">
            <a:avLst/>
          </a:prstGeom>
          <a:noFill/>
          <a:ln/>
        </p:spPr>
        <p:txBody>
          <a:bodyPr wrap="none" rtlCol="0" anchor="t"/>
          <a:lstStyle/>
          <a:p>
            <a:pPr marL="342900" indent="-342900" algn="l">
              <a:lnSpc>
                <a:spcPts val="3110"/>
              </a:lnSpc>
              <a:buSzPct val="100000"/>
              <a:buFont typeface="+mj-lt"/>
              <a:buAutoNum type="arabicPeriod" startAt="5"/>
            </a:pPr>
            <a:r>
              <a:rPr lang="en-US" sz="1944" dirty="0">
                <a:solidFill>
                  <a:srgbClr val="333F70"/>
                </a:solidFill>
                <a:latin typeface="Open Sans" pitchFamily="34" charset="0"/>
                <a:ea typeface="Open Sans" pitchFamily="34" charset="-122"/>
                <a:cs typeface="Open Sans" pitchFamily="34" charset="-120"/>
              </a:rPr>
              <a:t>Vegetația</a:t>
            </a:r>
            <a:endParaRPr lang="en-US" sz="1944" dirty="0"/>
          </a:p>
        </p:txBody>
      </p:sp>
      <p:sp>
        <p:nvSpPr>
          <p:cNvPr id="12" name="Text 10"/>
          <p:cNvSpPr/>
          <p:nvPr/>
        </p:nvSpPr>
        <p:spPr>
          <a:xfrm>
            <a:off x="7623929" y="3889653"/>
            <a:ext cx="4477703"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Efecte ale temperaturii</a:t>
            </a:r>
            <a:endParaRPr lang="en-US" sz="2430" dirty="0"/>
          </a:p>
        </p:txBody>
      </p:sp>
      <p:sp>
        <p:nvSpPr>
          <p:cNvPr id="13" name="Text 11"/>
          <p:cNvSpPr/>
          <p:nvPr/>
        </p:nvSpPr>
        <p:spPr>
          <a:xfrm>
            <a:off x="8018859" y="4522232"/>
            <a:ext cx="5755124" cy="395049"/>
          </a:xfrm>
          <a:prstGeom prst="rect">
            <a:avLst/>
          </a:prstGeom>
          <a:noFill/>
          <a:ln/>
        </p:spPr>
        <p:txBody>
          <a:bodyPr wrap="none" rtlCol="0" anchor="t"/>
          <a:lstStyle/>
          <a:p>
            <a:pPr marL="342900" indent="-342900" algn="l">
              <a:lnSpc>
                <a:spcPts val="3110"/>
              </a:lnSpc>
              <a:buSzPct val="100000"/>
              <a:buFont typeface="+mj-lt"/>
              <a:buAutoNum type="arabicPeriod"/>
            </a:pPr>
            <a:r>
              <a:rPr lang="en-US" sz="1944" dirty="0">
                <a:solidFill>
                  <a:srgbClr val="333F70"/>
                </a:solidFill>
                <a:latin typeface="Open Sans" pitchFamily="34" charset="0"/>
                <a:ea typeface="Open Sans" pitchFamily="34" charset="-122"/>
                <a:cs typeface="Open Sans" pitchFamily="34" charset="-120"/>
              </a:rPr>
              <a:t>Fenomene meteorologice</a:t>
            </a:r>
            <a:endParaRPr lang="en-US" sz="1944" dirty="0"/>
          </a:p>
        </p:txBody>
      </p:sp>
      <p:sp>
        <p:nvSpPr>
          <p:cNvPr id="14" name="Text 12"/>
          <p:cNvSpPr/>
          <p:nvPr/>
        </p:nvSpPr>
        <p:spPr>
          <a:xfrm>
            <a:off x="8018859" y="5003602"/>
            <a:ext cx="5755124" cy="395049"/>
          </a:xfrm>
          <a:prstGeom prst="rect">
            <a:avLst/>
          </a:prstGeom>
          <a:noFill/>
          <a:ln/>
        </p:spPr>
        <p:txBody>
          <a:bodyPr wrap="none" rtlCol="0" anchor="t"/>
          <a:lstStyle/>
          <a:p>
            <a:pPr marL="342900" indent="-342900" algn="l">
              <a:lnSpc>
                <a:spcPts val="3110"/>
              </a:lnSpc>
              <a:buSzPct val="100000"/>
              <a:buFont typeface="+mj-lt"/>
              <a:buAutoNum type="arabicPeriod" startAt="2"/>
            </a:pPr>
            <a:r>
              <a:rPr lang="en-US" sz="1944" dirty="0">
                <a:solidFill>
                  <a:srgbClr val="333F70"/>
                </a:solidFill>
                <a:latin typeface="Open Sans" pitchFamily="34" charset="0"/>
                <a:ea typeface="Open Sans" pitchFamily="34" charset="-122"/>
                <a:cs typeface="Open Sans" pitchFamily="34" charset="-120"/>
              </a:rPr>
              <a:t>Distribuția organismelor vii</a:t>
            </a:r>
            <a:endParaRPr lang="en-US" sz="1944" dirty="0"/>
          </a:p>
        </p:txBody>
      </p:sp>
      <p:sp>
        <p:nvSpPr>
          <p:cNvPr id="15" name="Text 13"/>
          <p:cNvSpPr/>
          <p:nvPr/>
        </p:nvSpPr>
        <p:spPr>
          <a:xfrm>
            <a:off x="8018859" y="5484971"/>
            <a:ext cx="5755124" cy="395049"/>
          </a:xfrm>
          <a:prstGeom prst="rect">
            <a:avLst/>
          </a:prstGeom>
          <a:noFill/>
          <a:ln/>
        </p:spPr>
        <p:txBody>
          <a:bodyPr wrap="none" rtlCol="0" anchor="t"/>
          <a:lstStyle/>
          <a:p>
            <a:pPr marL="342900" indent="-342900" algn="l">
              <a:lnSpc>
                <a:spcPts val="3110"/>
              </a:lnSpc>
              <a:buSzPct val="100000"/>
              <a:buFont typeface="+mj-lt"/>
              <a:buAutoNum type="arabicPeriod" startAt="3"/>
            </a:pPr>
            <a:r>
              <a:rPr lang="en-US" sz="1944" dirty="0">
                <a:solidFill>
                  <a:srgbClr val="333F70"/>
                </a:solidFill>
                <a:latin typeface="Open Sans" pitchFamily="34" charset="0"/>
                <a:ea typeface="Open Sans" pitchFamily="34" charset="-122"/>
                <a:cs typeface="Open Sans" pitchFamily="34" charset="-120"/>
              </a:rPr>
              <a:t>Cicluri naturale</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805029"/>
          </a:xfrm>
          <a:prstGeom prst="rect">
            <a:avLst/>
          </a:prstGeom>
          <a:solidFill>
            <a:srgbClr val="FFFFFF"/>
          </a:solidFill>
          <a:ln/>
        </p:spPr>
      </p:sp>
      <p:sp>
        <p:nvSpPr>
          <p:cNvPr id="5" name="Text 2"/>
          <p:cNvSpPr/>
          <p:nvPr/>
        </p:nvSpPr>
        <p:spPr>
          <a:xfrm>
            <a:off x="2594967" y="2635448"/>
            <a:ext cx="6207800"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Umezeala atmosferică</a:t>
            </a:r>
            <a:endParaRPr lang="en-US" sz="3402" dirty="0"/>
          </a:p>
        </p:txBody>
      </p:sp>
      <p:sp>
        <p:nvSpPr>
          <p:cNvPr id="6" name="Text 3"/>
          <p:cNvSpPr/>
          <p:nvPr/>
        </p:nvSpPr>
        <p:spPr>
          <a:xfrm>
            <a:off x="2594967" y="3434715"/>
            <a:ext cx="9440347"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Umezeala atmosferică se referă la cantitatea de vapori de apă din aer. Se exprimă ca umiditate relativă, care reprezintă procentul din cantitatea maximă de vapori de apă pe care aerul o poate conține la o anumită temperatură.</a:t>
            </a:r>
            <a:endParaRPr lang="en-US" sz="1361" dirty="0"/>
          </a:p>
        </p:txBody>
      </p:sp>
      <p:pic>
        <p:nvPicPr>
          <p:cNvPr id="7" name="Image 1" descr="preencoded.png"/>
          <p:cNvPicPr>
            <a:picLocks noChangeAspect="1"/>
          </p:cNvPicPr>
          <p:nvPr/>
        </p:nvPicPr>
        <p:blipFill>
          <a:blip r:embed="rId3"/>
          <a:stretch>
            <a:fillRect/>
          </a:stretch>
        </p:blipFill>
        <p:spPr>
          <a:xfrm>
            <a:off x="2594967" y="4182189"/>
            <a:ext cx="864037" cy="1382554"/>
          </a:xfrm>
          <a:prstGeom prst="rect">
            <a:avLst/>
          </a:prstGeom>
        </p:spPr>
      </p:pic>
      <p:sp>
        <p:nvSpPr>
          <p:cNvPr id="8" name="Text 4"/>
          <p:cNvSpPr/>
          <p:nvPr/>
        </p:nvSpPr>
        <p:spPr>
          <a:xfrm>
            <a:off x="3718203" y="4354949"/>
            <a:ext cx="3782735"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Umiditatea relativă ridicată</a:t>
            </a:r>
            <a:endParaRPr lang="en-US" sz="1701" dirty="0"/>
          </a:p>
        </p:txBody>
      </p:sp>
      <p:sp>
        <p:nvSpPr>
          <p:cNvPr id="9" name="Text 5"/>
          <p:cNvSpPr/>
          <p:nvPr/>
        </p:nvSpPr>
        <p:spPr>
          <a:xfrm>
            <a:off x="3718203" y="4728448"/>
            <a:ext cx="8317111"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Când umiditatea relativă este ridicată, aerul este aproape saturat cu vapori de apă. Aceasta favorizează formarea de nori și precipitații.</a:t>
            </a:r>
            <a:endParaRPr lang="en-US" sz="1361" dirty="0"/>
          </a:p>
        </p:txBody>
      </p:sp>
      <p:pic>
        <p:nvPicPr>
          <p:cNvPr id="10" name="Image 2" descr="preencoded.png"/>
          <p:cNvPicPr>
            <a:picLocks noChangeAspect="1"/>
          </p:cNvPicPr>
          <p:nvPr/>
        </p:nvPicPr>
        <p:blipFill>
          <a:blip r:embed="rId4"/>
          <a:stretch>
            <a:fillRect/>
          </a:stretch>
        </p:blipFill>
        <p:spPr>
          <a:xfrm>
            <a:off x="2594967" y="5564743"/>
            <a:ext cx="864037" cy="1382554"/>
          </a:xfrm>
          <a:prstGeom prst="rect">
            <a:avLst/>
          </a:prstGeom>
        </p:spPr>
      </p:pic>
      <p:sp>
        <p:nvSpPr>
          <p:cNvPr id="11" name="Text 6"/>
          <p:cNvSpPr/>
          <p:nvPr/>
        </p:nvSpPr>
        <p:spPr>
          <a:xfrm>
            <a:off x="3718203" y="5737503"/>
            <a:ext cx="3826312"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Umiditatea relativă scăzută</a:t>
            </a:r>
            <a:endParaRPr lang="en-US" sz="1701" dirty="0"/>
          </a:p>
        </p:txBody>
      </p:sp>
      <p:sp>
        <p:nvSpPr>
          <p:cNvPr id="12" name="Text 7"/>
          <p:cNvSpPr/>
          <p:nvPr/>
        </p:nvSpPr>
        <p:spPr>
          <a:xfrm>
            <a:off x="3718203" y="6111002"/>
            <a:ext cx="8317111"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Când umiditatea relativă este scăzută, aerul este uscat. Acest lucru poate duce la evaporare rapidă și la risc de secetă.</a:t>
            </a:r>
            <a:endParaRPr lang="en-US" sz="1361" dirty="0"/>
          </a:p>
        </p:txBody>
      </p:sp>
      <p:pic>
        <p:nvPicPr>
          <p:cNvPr id="13" name="Image 3" descr="preencoded.png"/>
          <p:cNvPicPr>
            <a:picLocks noChangeAspect="1"/>
          </p:cNvPicPr>
          <p:nvPr/>
        </p:nvPicPr>
        <p:blipFill>
          <a:blip r:embed="rId5"/>
          <a:stretch>
            <a:fillRect/>
          </a:stretch>
        </p:blipFill>
        <p:spPr>
          <a:xfrm>
            <a:off x="2594967" y="6947297"/>
            <a:ext cx="864037" cy="1382554"/>
          </a:xfrm>
          <a:prstGeom prst="rect">
            <a:avLst/>
          </a:prstGeom>
        </p:spPr>
      </p:pic>
      <p:sp>
        <p:nvSpPr>
          <p:cNvPr id="14" name="Text 8"/>
          <p:cNvSpPr/>
          <p:nvPr/>
        </p:nvSpPr>
        <p:spPr>
          <a:xfrm>
            <a:off x="3718203" y="712005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Punctul de rouă</a:t>
            </a:r>
            <a:endParaRPr lang="en-US" sz="1701" dirty="0"/>
          </a:p>
        </p:txBody>
      </p:sp>
      <p:sp>
        <p:nvSpPr>
          <p:cNvPr id="15" name="Text 9"/>
          <p:cNvSpPr/>
          <p:nvPr/>
        </p:nvSpPr>
        <p:spPr>
          <a:xfrm>
            <a:off x="3718203" y="7493556"/>
            <a:ext cx="8317111"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Punctul de rouă este temperatura la care aerul devine saturat cu vapori de apă și începe să condenseze.</a:t>
            </a:r>
            <a:endParaRPr lang="en-US" sz="1361" dirty="0"/>
          </a:p>
        </p:txBody>
      </p:sp>
      <p:pic>
        <p:nvPicPr>
          <p:cNvPr id="18" name="Рисунок 17">
            <a:extLst>
              <a:ext uri="{FF2B5EF4-FFF2-40B4-BE49-F238E27FC236}">
                <a16:creationId xmlns:a16="http://schemas.microsoft.com/office/drawing/2014/main" id="{4381946A-FEC7-3FA1-93D0-8406383A68B1}"/>
              </a:ext>
            </a:extLst>
          </p:cNvPr>
          <p:cNvPicPr>
            <a:picLocks noChangeAspect="1"/>
          </p:cNvPicPr>
          <p:nvPr/>
        </p:nvPicPr>
        <p:blipFill>
          <a:blip r:embed="rId6"/>
          <a:stretch>
            <a:fillRect/>
          </a:stretch>
        </p:blipFill>
        <p:spPr>
          <a:xfrm>
            <a:off x="0" y="-33098"/>
            <a:ext cx="14630400" cy="21516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404622"/>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404622"/>
          </a:xfrm>
          <a:prstGeom prst="rect">
            <a:avLst/>
          </a:prstGeom>
        </p:spPr>
      </p:pic>
      <p:pic>
        <p:nvPicPr>
          <p:cNvPr id="5" name="Image 1" descr="preencoded.png"/>
          <p:cNvPicPr>
            <a:picLocks noChangeAspect="1"/>
          </p:cNvPicPr>
          <p:nvPr/>
        </p:nvPicPr>
        <p:blipFill>
          <a:blip r:embed="rId4"/>
          <a:stretch>
            <a:fillRect/>
          </a:stretch>
        </p:blipFill>
        <p:spPr>
          <a:xfrm>
            <a:off x="215979" y="1624489"/>
            <a:ext cx="5054322" cy="5155525"/>
          </a:xfrm>
          <a:prstGeom prst="rect">
            <a:avLst/>
          </a:prstGeom>
        </p:spPr>
      </p:pic>
      <p:sp>
        <p:nvSpPr>
          <p:cNvPr id="6" name="Text 2"/>
          <p:cNvSpPr/>
          <p:nvPr/>
        </p:nvSpPr>
        <p:spPr>
          <a:xfrm>
            <a:off x="6091238" y="475178"/>
            <a:ext cx="6218515"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Circulația atmosferică</a:t>
            </a:r>
            <a:endParaRPr lang="en-US" sz="3402" dirty="0"/>
          </a:p>
        </p:txBody>
      </p:sp>
      <p:sp>
        <p:nvSpPr>
          <p:cNvPr id="7" name="Text 3"/>
          <p:cNvSpPr/>
          <p:nvPr/>
        </p:nvSpPr>
        <p:spPr>
          <a:xfrm>
            <a:off x="6091238" y="1274445"/>
            <a:ext cx="7934325"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Circulația atmosferică se referă la mișcarea aerului în atmosferă. Este cauzată de diferențele de temperatură și presiune atmosferică. Aerul cald și umed se ridică, iar aerul rece și dens coboară, creând curenți de aer care se deplasează pe tot globul.</a:t>
            </a:r>
            <a:endParaRPr lang="en-US" sz="1361" dirty="0"/>
          </a:p>
        </p:txBody>
      </p:sp>
      <p:pic>
        <p:nvPicPr>
          <p:cNvPr id="8" name="Image 2" descr="preencoded.png"/>
          <p:cNvPicPr>
            <a:picLocks noChangeAspect="1"/>
          </p:cNvPicPr>
          <p:nvPr/>
        </p:nvPicPr>
        <p:blipFill>
          <a:blip r:embed="rId5"/>
          <a:stretch>
            <a:fillRect/>
          </a:stretch>
        </p:blipFill>
        <p:spPr>
          <a:xfrm>
            <a:off x="6091238" y="2298502"/>
            <a:ext cx="431959" cy="431959"/>
          </a:xfrm>
          <a:prstGeom prst="rect">
            <a:avLst/>
          </a:prstGeom>
        </p:spPr>
      </p:pic>
      <p:sp>
        <p:nvSpPr>
          <p:cNvPr id="9" name="Text 4"/>
          <p:cNvSpPr/>
          <p:nvPr/>
        </p:nvSpPr>
        <p:spPr>
          <a:xfrm>
            <a:off x="6091238" y="2903220"/>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Alizee</a:t>
            </a:r>
            <a:endParaRPr lang="en-US" sz="1701" dirty="0"/>
          </a:p>
        </p:txBody>
      </p:sp>
      <p:sp>
        <p:nvSpPr>
          <p:cNvPr id="10" name="Text 5"/>
          <p:cNvSpPr/>
          <p:nvPr/>
        </p:nvSpPr>
        <p:spPr>
          <a:xfrm>
            <a:off x="6091238" y="3276719"/>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Vânturi constante care bat dinspre tropice spre ecuator. Sunt importante pentru circulația oceanică și distribuția precipitațiilor.</a:t>
            </a:r>
            <a:endParaRPr lang="en-US" sz="1361" dirty="0"/>
          </a:p>
        </p:txBody>
      </p:sp>
      <p:pic>
        <p:nvPicPr>
          <p:cNvPr id="11" name="Image 3" descr="preencoded.png"/>
          <p:cNvPicPr>
            <a:picLocks noChangeAspect="1"/>
          </p:cNvPicPr>
          <p:nvPr/>
        </p:nvPicPr>
        <p:blipFill>
          <a:blip r:embed="rId6"/>
          <a:stretch>
            <a:fillRect/>
          </a:stretch>
        </p:blipFill>
        <p:spPr>
          <a:xfrm>
            <a:off x="6091238" y="4348282"/>
            <a:ext cx="431959" cy="431959"/>
          </a:xfrm>
          <a:prstGeom prst="rect">
            <a:avLst/>
          </a:prstGeom>
        </p:spPr>
      </p:pic>
      <p:sp>
        <p:nvSpPr>
          <p:cNvPr id="12" name="Text 6"/>
          <p:cNvSpPr/>
          <p:nvPr/>
        </p:nvSpPr>
        <p:spPr>
          <a:xfrm>
            <a:off x="6091238" y="4953000"/>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Curenți jet</a:t>
            </a:r>
            <a:endParaRPr lang="en-US" sz="1701" dirty="0"/>
          </a:p>
        </p:txBody>
      </p:sp>
      <p:sp>
        <p:nvSpPr>
          <p:cNvPr id="13" name="Text 7"/>
          <p:cNvSpPr/>
          <p:nvPr/>
        </p:nvSpPr>
        <p:spPr>
          <a:xfrm>
            <a:off x="6091238" y="5326499"/>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Curenți puternici de aer care se deplasează la altitudini mari. Au un impact semnificativ asupra fenomenelor meteorologice.</a:t>
            </a:r>
            <a:endParaRPr lang="en-US" sz="1361" dirty="0"/>
          </a:p>
        </p:txBody>
      </p:sp>
      <p:pic>
        <p:nvPicPr>
          <p:cNvPr id="14" name="Image 4" descr="preencoded.png"/>
          <p:cNvPicPr>
            <a:picLocks noChangeAspect="1"/>
          </p:cNvPicPr>
          <p:nvPr/>
        </p:nvPicPr>
        <p:blipFill>
          <a:blip r:embed="rId7"/>
          <a:stretch>
            <a:fillRect/>
          </a:stretch>
        </p:blipFill>
        <p:spPr>
          <a:xfrm>
            <a:off x="6091238" y="6398062"/>
            <a:ext cx="431959" cy="431959"/>
          </a:xfrm>
          <a:prstGeom prst="rect">
            <a:avLst/>
          </a:prstGeom>
        </p:spPr>
      </p:pic>
      <p:sp>
        <p:nvSpPr>
          <p:cNvPr id="15" name="Text 8"/>
          <p:cNvSpPr/>
          <p:nvPr/>
        </p:nvSpPr>
        <p:spPr>
          <a:xfrm>
            <a:off x="6091238" y="7002780"/>
            <a:ext cx="234065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Circulația Hadley</a:t>
            </a:r>
            <a:endParaRPr lang="en-US" sz="1701" dirty="0"/>
          </a:p>
        </p:txBody>
      </p:sp>
      <p:sp>
        <p:nvSpPr>
          <p:cNvPr id="16" name="Text 9"/>
          <p:cNvSpPr/>
          <p:nvPr/>
        </p:nvSpPr>
        <p:spPr>
          <a:xfrm>
            <a:off x="6091238" y="7376279"/>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Un model de circulație atmosferică care se extinde de la ecuator la tropice. Influențează formarea musonilor și a zonei intertropicale de convergență (ITCZ).</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2429947"/>
            <a:ext cx="5054322" cy="3369588"/>
          </a:xfrm>
          <a:prstGeom prst="rect">
            <a:avLst/>
          </a:prstGeom>
        </p:spPr>
      </p:pic>
      <p:sp>
        <p:nvSpPr>
          <p:cNvPr id="6" name="Text 2"/>
          <p:cNvSpPr/>
          <p:nvPr/>
        </p:nvSpPr>
        <p:spPr>
          <a:xfrm>
            <a:off x="604837" y="922258"/>
            <a:ext cx="6858238"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Fenomene meteorologice</a:t>
            </a:r>
            <a:endParaRPr lang="en-US" sz="3402" dirty="0"/>
          </a:p>
        </p:txBody>
      </p:sp>
      <p:sp>
        <p:nvSpPr>
          <p:cNvPr id="7" name="Text 3"/>
          <p:cNvSpPr/>
          <p:nvPr/>
        </p:nvSpPr>
        <p:spPr>
          <a:xfrm>
            <a:off x="604837" y="1721525"/>
            <a:ext cx="7934325"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Fenomenele meteorologice sunt evenimente care apar în atmosferă și influențează vremea. Ele sunt cauzate de variațiile de temperatură, presiune și umiditate.</a:t>
            </a:r>
            <a:endParaRPr lang="en-US" sz="1361" dirty="0"/>
          </a:p>
        </p:txBody>
      </p:sp>
      <p:sp>
        <p:nvSpPr>
          <p:cNvPr id="8" name="Shape 4"/>
          <p:cNvSpPr/>
          <p:nvPr/>
        </p:nvSpPr>
        <p:spPr>
          <a:xfrm>
            <a:off x="604837" y="2468999"/>
            <a:ext cx="7934325" cy="1010841"/>
          </a:xfrm>
          <a:prstGeom prst="roundRect">
            <a:avLst>
              <a:gd name="adj" fmla="val 7694"/>
            </a:avLst>
          </a:prstGeom>
          <a:solidFill>
            <a:srgbClr val="D6F5EE"/>
          </a:solidFill>
          <a:ln w="7620">
            <a:solidFill>
              <a:srgbClr val="BCDBD4"/>
            </a:solidFill>
            <a:prstDash val="solid"/>
          </a:ln>
        </p:spPr>
      </p:sp>
      <p:sp>
        <p:nvSpPr>
          <p:cNvPr id="9" name="Text 5"/>
          <p:cNvSpPr/>
          <p:nvPr/>
        </p:nvSpPr>
        <p:spPr>
          <a:xfrm>
            <a:off x="785217" y="264937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Precipitații</a:t>
            </a:r>
            <a:endParaRPr lang="en-US" sz="1701" dirty="0"/>
          </a:p>
        </p:txBody>
      </p:sp>
      <p:sp>
        <p:nvSpPr>
          <p:cNvPr id="10" name="Text 6"/>
          <p:cNvSpPr/>
          <p:nvPr/>
        </p:nvSpPr>
        <p:spPr>
          <a:xfrm>
            <a:off x="785217" y="3022878"/>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Cantitatea de apă care cade din atmosferă sub formă de ploaie, zăpadă, lapoviță sau grindină.</a:t>
            </a:r>
            <a:endParaRPr lang="en-US" sz="1361" dirty="0"/>
          </a:p>
        </p:txBody>
      </p:sp>
      <p:sp>
        <p:nvSpPr>
          <p:cNvPr id="11" name="Shape 7"/>
          <p:cNvSpPr/>
          <p:nvPr/>
        </p:nvSpPr>
        <p:spPr>
          <a:xfrm>
            <a:off x="604837" y="3652599"/>
            <a:ext cx="7934325" cy="1010841"/>
          </a:xfrm>
          <a:prstGeom prst="roundRect">
            <a:avLst>
              <a:gd name="adj" fmla="val 7694"/>
            </a:avLst>
          </a:prstGeom>
          <a:solidFill>
            <a:srgbClr val="D6F5EE"/>
          </a:solidFill>
          <a:ln w="7620">
            <a:solidFill>
              <a:srgbClr val="BCDBD4"/>
            </a:solidFill>
            <a:prstDash val="solid"/>
          </a:ln>
        </p:spPr>
      </p:sp>
      <p:sp>
        <p:nvSpPr>
          <p:cNvPr id="12" name="Text 8"/>
          <p:cNvSpPr/>
          <p:nvPr/>
        </p:nvSpPr>
        <p:spPr>
          <a:xfrm>
            <a:off x="785217" y="383297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Vânt</a:t>
            </a:r>
            <a:endParaRPr lang="en-US" sz="1701" dirty="0"/>
          </a:p>
        </p:txBody>
      </p:sp>
      <p:sp>
        <p:nvSpPr>
          <p:cNvPr id="13" name="Text 9"/>
          <p:cNvSpPr/>
          <p:nvPr/>
        </p:nvSpPr>
        <p:spPr>
          <a:xfrm>
            <a:off x="785217" y="4206478"/>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Mișcarea aerului din atmosferă, cauzată de diferențele de presiune.</a:t>
            </a:r>
            <a:endParaRPr lang="en-US" sz="1361" dirty="0"/>
          </a:p>
        </p:txBody>
      </p:sp>
      <p:sp>
        <p:nvSpPr>
          <p:cNvPr id="14" name="Shape 10"/>
          <p:cNvSpPr/>
          <p:nvPr/>
        </p:nvSpPr>
        <p:spPr>
          <a:xfrm>
            <a:off x="604837" y="4836200"/>
            <a:ext cx="7934325" cy="1287423"/>
          </a:xfrm>
          <a:prstGeom prst="roundRect">
            <a:avLst>
              <a:gd name="adj" fmla="val 6041"/>
            </a:avLst>
          </a:prstGeom>
          <a:solidFill>
            <a:srgbClr val="D6F5EE"/>
          </a:solidFill>
          <a:ln w="7620">
            <a:solidFill>
              <a:srgbClr val="BCDBD4"/>
            </a:solidFill>
            <a:prstDash val="solid"/>
          </a:ln>
        </p:spPr>
      </p:sp>
      <p:sp>
        <p:nvSpPr>
          <p:cNvPr id="15" name="Text 11"/>
          <p:cNvSpPr/>
          <p:nvPr/>
        </p:nvSpPr>
        <p:spPr>
          <a:xfrm>
            <a:off x="785217" y="501657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Furtuni</a:t>
            </a:r>
            <a:endParaRPr lang="en-US" sz="1701" dirty="0"/>
          </a:p>
        </p:txBody>
      </p:sp>
      <p:sp>
        <p:nvSpPr>
          <p:cNvPr id="16" name="Text 12"/>
          <p:cNvSpPr/>
          <p:nvPr/>
        </p:nvSpPr>
        <p:spPr>
          <a:xfrm>
            <a:off x="785217" y="5390078"/>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Fenomene meteorologice violente caracterizate prin vânturi puternice, ploi abundente, fulgere și tunete.</a:t>
            </a:r>
            <a:endParaRPr lang="en-US" sz="1361" dirty="0"/>
          </a:p>
        </p:txBody>
      </p:sp>
      <p:sp>
        <p:nvSpPr>
          <p:cNvPr id="17" name="Shape 13"/>
          <p:cNvSpPr/>
          <p:nvPr/>
        </p:nvSpPr>
        <p:spPr>
          <a:xfrm>
            <a:off x="604837" y="6296382"/>
            <a:ext cx="7934325" cy="1010841"/>
          </a:xfrm>
          <a:prstGeom prst="roundRect">
            <a:avLst>
              <a:gd name="adj" fmla="val 7694"/>
            </a:avLst>
          </a:prstGeom>
          <a:solidFill>
            <a:srgbClr val="D6F5EE"/>
          </a:solidFill>
          <a:ln w="7620">
            <a:solidFill>
              <a:srgbClr val="BCDBD4"/>
            </a:solidFill>
            <a:prstDash val="solid"/>
          </a:ln>
        </p:spPr>
      </p:sp>
      <p:sp>
        <p:nvSpPr>
          <p:cNvPr id="18" name="Text 14"/>
          <p:cNvSpPr/>
          <p:nvPr/>
        </p:nvSpPr>
        <p:spPr>
          <a:xfrm>
            <a:off x="785217" y="6476762"/>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Tornade</a:t>
            </a:r>
            <a:endParaRPr lang="en-US" sz="1701" dirty="0"/>
          </a:p>
        </p:txBody>
      </p:sp>
      <p:sp>
        <p:nvSpPr>
          <p:cNvPr id="19" name="Text 15"/>
          <p:cNvSpPr/>
          <p:nvPr/>
        </p:nvSpPr>
        <p:spPr>
          <a:xfrm>
            <a:off x="785217" y="6850261"/>
            <a:ext cx="7573566"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Coloane de aer care se învârt foarte rapid și pot provoca pagube semnificative.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65331"/>
          </a:xfrm>
          <a:prstGeom prst="rect">
            <a:avLst/>
          </a:prstGeom>
          <a:solidFill>
            <a:srgbClr val="FFFFFF"/>
          </a:solidFill>
          <a:ln/>
        </p:spPr>
      </p:sp>
      <p:sp>
        <p:nvSpPr>
          <p:cNvPr id="4" name="Text 2"/>
          <p:cNvSpPr/>
          <p:nvPr/>
        </p:nvSpPr>
        <p:spPr>
          <a:xfrm>
            <a:off x="2157532" y="519232"/>
            <a:ext cx="10315218" cy="1180148"/>
          </a:xfrm>
          <a:prstGeom prst="rect">
            <a:avLst/>
          </a:prstGeom>
          <a:noFill/>
          <a:ln/>
        </p:spPr>
        <p:txBody>
          <a:bodyPr wrap="square" rtlCol="0" anchor="t"/>
          <a:lstStyle/>
          <a:p>
            <a:pPr marL="0" indent="0">
              <a:lnSpc>
                <a:spcPts val="4647"/>
              </a:lnSpc>
              <a:buNone/>
            </a:pPr>
            <a:r>
              <a:rPr lang="en-US" sz="3717" b="1" dirty="0">
                <a:solidFill>
                  <a:srgbClr val="333F70"/>
                </a:solidFill>
                <a:latin typeface="Unbounded" pitchFamily="34" charset="0"/>
                <a:ea typeface="Unbounded" pitchFamily="34" charset="-122"/>
                <a:cs typeface="Unbounded" pitchFamily="34" charset="-120"/>
              </a:rPr>
              <a:t>Importanța atmosferei pentru viață</a:t>
            </a:r>
            <a:endParaRPr lang="en-US" sz="3717" dirty="0"/>
          </a:p>
        </p:txBody>
      </p:sp>
      <p:sp>
        <p:nvSpPr>
          <p:cNvPr id="5" name="Text 3"/>
          <p:cNvSpPr/>
          <p:nvPr/>
        </p:nvSpPr>
        <p:spPr>
          <a:xfrm>
            <a:off x="2157532" y="2077045"/>
            <a:ext cx="10315218" cy="906185"/>
          </a:xfrm>
          <a:prstGeom prst="rect">
            <a:avLst/>
          </a:prstGeom>
          <a:noFill/>
          <a:ln/>
        </p:spPr>
        <p:txBody>
          <a:bodyPr wrap="square" rtlCol="0" anchor="t"/>
          <a:lstStyle/>
          <a:p>
            <a:pPr marL="0" indent="0">
              <a:lnSpc>
                <a:spcPts val="2379"/>
              </a:lnSpc>
              <a:buNone/>
            </a:pPr>
            <a:r>
              <a:rPr lang="en-US" sz="1487" dirty="0">
                <a:solidFill>
                  <a:srgbClr val="333F70"/>
                </a:solidFill>
                <a:latin typeface="Open Sans" pitchFamily="34" charset="0"/>
                <a:ea typeface="Open Sans" pitchFamily="34" charset="-122"/>
                <a:cs typeface="Open Sans" pitchFamily="34" charset="-120"/>
              </a:rPr>
              <a:t>Atmosfera este esențială pentru viața pe Pământ. Oferă oxigenul necesar respirației, protejează de radiațiile solare dăunătoare, reglează temperatura, permite circulația apei și favorizează formarea solului. Atmosfera este un sistem complex și sensibil, care trebuie protejat pentru a asigura viitorul planetei noastre.</a:t>
            </a:r>
            <a:endParaRPr lang="en-US" sz="1487" dirty="0"/>
          </a:p>
        </p:txBody>
      </p:sp>
      <p:pic>
        <p:nvPicPr>
          <p:cNvPr id="6" name="Image 0" descr="preencoded.png"/>
          <p:cNvPicPr>
            <a:picLocks noChangeAspect="1"/>
          </p:cNvPicPr>
          <p:nvPr/>
        </p:nvPicPr>
        <p:blipFill>
          <a:blip r:embed="rId3"/>
          <a:stretch>
            <a:fillRect/>
          </a:stretch>
        </p:blipFill>
        <p:spPr>
          <a:xfrm>
            <a:off x="2157532" y="3195638"/>
            <a:ext cx="5015984" cy="3100030"/>
          </a:xfrm>
          <a:prstGeom prst="rect">
            <a:avLst/>
          </a:prstGeom>
        </p:spPr>
      </p:pic>
      <p:sp>
        <p:nvSpPr>
          <p:cNvPr id="7" name="Text 4"/>
          <p:cNvSpPr/>
          <p:nvPr/>
        </p:nvSpPr>
        <p:spPr>
          <a:xfrm>
            <a:off x="2157532" y="6531650"/>
            <a:ext cx="2360414" cy="295037"/>
          </a:xfrm>
          <a:prstGeom prst="rect">
            <a:avLst/>
          </a:prstGeom>
          <a:noFill/>
          <a:ln/>
        </p:spPr>
        <p:txBody>
          <a:bodyPr wrap="none" rtlCol="0" anchor="t"/>
          <a:lstStyle/>
          <a:p>
            <a:pPr marL="0" indent="0" algn="l">
              <a:lnSpc>
                <a:spcPts val="2323"/>
              </a:lnSpc>
              <a:buNone/>
            </a:pPr>
            <a:r>
              <a:rPr lang="en-US" sz="1859" b="1" dirty="0">
                <a:solidFill>
                  <a:srgbClr val="333F70"/>
                </a:solidFill>
                <a:latin typeface="Unbounded" pitchFamily="34" charset="0"/>
                <a:ea typeface="Unbounded" pitchFamily="34" charset="-122"/>
                <a:cs typeface="Unbounded" pitchFamily="34" charset="-120"/>
              </a:rPr>
              <a:t>Efectul de seră</a:t>
            </a:r>
            <a:endParaRPr lang="en-US" sz="1859" dirty="0"/>
          </a:p>
        </p:txBody>
      </p:sp>
      <p:sp>
        <p:nvSpPr>
          <p:cNvPr id="8" name="Text 5"/>
          <p:cNvSpPr/>
          <p:nvPr/>
        </p:nvSpPr>
        <p:spPr>
          <a:xfrm>
            <a:off x="2157532" y="6939915"/>
            <a:ext cx="5015984" cy="906185"/>
          </a:xfrm>
          <a:prstGeom prst="rect">
            <a:avLst/>
          </a:prstGeom>
          <a:noFill/>
          <a:ln/>
        </p:spPr>
        <p:txBody>
          <a:bodyPr wrap="square" rtlCol="0" anchor="t"/>
          <a:lstStyle/>
          <a:p>
            <a:pPr marL="0" indent="0" algn="l">
              <a:lnSpc>
                <a:spcPts val="2379"/>
              </a:lnSpc>
              <a:buNone/>
            </a:pPr>
            <a:r>
              <a:rPr lang="en-US" sz="1487" dirty="0">
                <a:solidFill>
                  <a:srgbClr val="333F70"/>
                </a:solidFill>
                <a:latin typeface="Open Sans" pitchFamily="34" charset="0"/>
                <a:ea typeface="Open Sans" pitchFamily="34" charset="-122"/>
                <a:cs typeface="Open Sans" pitchFamily="34" charset="-120"/>
              </a:rPr>
              <a:t>Atmosfera absoarbe o parte din radiația infraroșie emisă de Pământ, menținând o temperatură medie adecvată pentru viață.</a:t>
            </a:r>
            <a:endParaRPr lang="en-US" sz="1487" dirty="0"/>
          </a:p>
        </p:txBody>
      </p:sp>
      <p:pic>
        <p:nvPicPr>
          <p:cNvPr id="9" name="Image 1" descr="preencoded.png"/>
          <p:cNvPicPr>
            <a:picLocks noChangeAspect="1"/>
          </p:cNvPicPr>
          <p:nvPr/>
        </p:nvPicPr>
        <p:blipFill>
          <a:blip r:embed="rId4"/>
          <a:stretch>
            <a:fillRect/>
          </a:stretch>
        </p:blipFill>
        <p:spPr>
          <a:xfrm>
            <a:off x="7456765" y="3195638"/>
            <a:ext cx="5015984" cy="3100030"/>
          </a:xfrm>
          <a:prstGeom prst="rect">
            <a:avLst/>
          </a:prstGeom>
        </p:spPr>
      </p:pic>
      <p:sp>
        <p:nvSpPr>
          <p:cNvPr id="10" name="Text 6"/>
          <p:cNvSpPr/>
          <p:nvPr/>
        </p:nvSpPr>
        <p:spPr>
          <a:xfrm>
            <a:off x="7456765" y="6531650"/>
            <a:ext cx="2360414" cy="295037"/>
          </a:xfrm>
          <a:prstGeom prst="rect">
            <a:avLst/>
          </a:prstGeom>
          <a:noFill/>
          <a:ln/>
        </p:spPr>
        <p:txBody>
          <a:bodyPr wrap="none" rtlCol="0" anchor="t"/>
          <a:lstStyle/>
          <a:p>
            <a:pPr marL="0" indent="0" algn="l">
              <a:lnSpc>
                <a:spcPts val="2323"/>
              </a:lnSpc>
              <a:buNone/>
            </a:pPr>
            <a:r>
              <a:rPr lang="en-US" sz="1859" b="1" dirty="0">
                <a:solidFill>
                  <a:srgbClr val="333F70"/>
                </a:solidFill>
                <a:latin typeface="Unbounded" pitchFamily="34" charset="0"/>
                <a:ea typeface="Unbounded" pitchFamily="34" charset="-122"/>
                <a:cs typeface="Unbounded" pitchFamily="34" charset="-120"/>
              </a:rPr>
              <a:t>Fotosinteza</a:t>
            </a:r>
            <a:endParaRPr lang="en-US" sz="1859" dirty="0"/>
          </a:p>
        </p:txBody>
      </p:sp>
      <p:sp>
        <p:nvSpPr>
          <p:cNvPr id="11" name="Text 7"/>
          <p:cNvSpPr/>
          <p:nvPr/>
        </p:nvSpPr>
        <p:spPr>
          <a:xfrm>
            <a:off x="7456765" y="6939915"/>
            <a:ext cx="5015984" cy="604123"/>
          </a:xfrm>
          <a:prstGeom prst="rect">
            <a:avLst/>
          </a:prstGeom>
          <a:noFill/>
          <a:ln/>
        </p:spPr>
        <p:txBody>
          <a:bodyPr wrap="square" rtlCol="0" anchor="t"/>
          <a:lstStyle/>
          <a:p>
            <a:pPr marL="0" indent="0" algn="l">
              <a:lnSpc>
                <a:spcPts val="2379"/>
              </a:lnSpc>
              <a:buNone/>
            </a:pPr>
            <a:r>
              <a:rPr lang="en-US" sz="1487" dirty="0">
                <a:solidFill>
                  <a:srgbClr val="333F70"/>
                </a:solidFill>
                <a:latin typeface="Open Sans" pitchFamily="34" charset="0"/>
                <a:ea typeface="Open Sans" pitchFamily="34" charset="-122"/>
                <a:cs typeface="Open Sans" pitchFamily="34" charset="-120"/>
              </a:rPr>
              <a:t>Plantele utilizează dioxidul de carbon din atmosferă și energia solară pentru a produce oxigen și hrană.</a:t>
            </a:r>
            <a:endParaRPr lang="en-US" sz="148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921</Words>
  <Application>Microsoft Office PowerPoint</Application>
  <PresentationFormat>Довільний</PresentationFormat>
  <Paragraphs>102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Liliya Hovornyan</cp:lastModifiedBy>
  <cp:revision>2</cp:revision>
  <dcterms:created xsi:type="dcterms:W3CDTF">2024-07-03T20:03:56Z</dcterms:created>
  <dcterms:modified xsi:type="dcterms:W3CDTF">2024-07-03T20:10:04Z</dcterms:modified>
</cp:coreProperties>
</file>