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0" d="100"/>
          <a:sy n="70" d="100"/>
        </p:scale>
        <p:origin x="605"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74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864037" y="1127522"/>
            <a:ext cx="7415927" cy="2129314"/>
          </a:xfrm>
          <a:prstGeom prst="rect">
            <a:avLst/>
          </a:prstGeom>
          <a:noFill/>
          <a:ln/>
        </p:spPr>
        <p:txBody>
          <a:bodyPr wrap="square" rtlCol="0" anchor="t"/>
          <a:lstStyle/>
          <a:p>
            <a:pPr marL="0" indent="0" algn="ctr">
              <a:lnSpc>
                <a:spcPts val="8384"/>
              </a:lnSpc>
              <a:buNone/>
            </a:pPr>
            <a:r>
              <a:rPr lang="en-US" sz="6707" dirty="0" err="1">
                <a:solidFill>
                  <a:srgbClr val="476FD6"/>
                </a:solidFill>
                <a:latin typeface="Roboto Slab" pitchFamily="34" charset="0"/>
                <a:ea typeface="Roboto Slab" pitchFamily="34" charset="-122"/>
                <a:cs typeface="Roboto Slab" pitchFamily="34" charset="-120"/>
              </a:rPr>
              <a:t>Biosfer</a:t>
            </a:r>
            <a:r>
              <a:rPr lang="ro-RO" sz="6707" dirty="0">
                <a:solidFill>
                  <a:srgbClr val="476FD6"/>
                </a:solidFill>
                <a:latin typeface="Roboto Slab" pitchFamily="34" charset="0"/>
                <a:ea typeface="Roboto Slab" pitchFamily="34" charset="-122"/>
                <a:cs typeface="Roboto Slab" pitchFamily="34" charset="-120"/>
              </a:rPr>
              <a:t>a</a:t>
            </a:r>
            <a:endParaRPr lang="en-US" sz="6707" dirty="0"/>
          </a:p>
        </p:txBody>
      </p:sp>
      <p:sp>
        <p:nvSpPr>
          <p:cNvPr id="6" name="Text 3"/>
          <p:cNvSpPr/>
          <p:nvPr/>
        </p:nvSpPr>
        <p:spPr>
          <a:xfrm>
            <a:off x="864037" y="3627120"/>
            <a:ext cx="7415927" cy="2765346"/>
          </a:xfrm>
          <a:prstGeom prst="rect">
            <a:avLst/>
          </a:prstGeom>
          <a:noFill/>
          <a:ln/>
        </p:spPr>
        <p:txBody>
          <a:bodyPr wrap="square" rtlCol="0" anchor="t"/>
          <a:lstStyle/>
          <a:p>
            <a:pPr marL="0" indent="0" algn="just">
              <a:lnSpc>
                <a:spcPts val="3110"/>
              </a:lnSpc>
              <a:buNone/>
            </a:pPr>
            <a:r>
              <a:rPr lang="en-US" sz="1944" dirty="0">
                <a:solidFill>
                  <a:srgbClr val="15213F"/>
                </a:solidFill>
                <a:latin typeface="Roboto" pitchFamily="34" charset="0"/>
                <a:ea typeface="Roboto" pitchFamily="34" charset="-122"/>
                <a:cs typeface="Roboto" pitchFamily="34" charset="-120"/>
              </a:rPr>
              <a:t>Biosfera este un concept fascinant care ne ajută să înțelegem complexitatea și interconectarea vieții pe Pământ. Această sferă a vieții include toate ființele vii, de la cele mai mici microorganisme până la cele mai mari animale, și cuprinde toate habitatele lor, de la adâncurile oceanelor până la vârful munților. Este un sistem complex și delicat, în care toate elementele sunt interconectate și se influențează reciproc.</a:t>
            </a:r>
            <a:endParaRPr lang="en-US" sz="1944" dirty="0"/>
          </a:p>
        </p:txBody>
      </p:sp>
      <p:sp>
        <p:nvSpPr>
          <p:cNvPr id="8" name="Text 5"/>
          <p:cNvSpPr/>
          <p:nvPr/>
        </p:nvSpPr>
        <p:spPr>
          <a:xfrm>
            <a:off x="998696" y="6837283"/>
            <a:ext cx="125492" cy="97512"/>
          </a:xfrm>
          <a:prstGeom prst="rect">
            <a:avLst/>
          </a:prstGeom>
          <a:noFill/>
          <a:ln/>
        </p:spPr>
        <p:txBody>
          <a:bodyPr wrap="none" rtlCol="0" anchor="t"/>
          <a:lstStyle/>
          <a:p>
            <a:pPr marL="0" indent="0" algn="ctr">
              <a:lnSpc>
                <a:spcPts val="768"/>
              </a:lnSpc>
              <a:buNone/>
            </a:pPr>
            <a:r>
              <a:rPr lang="en-US" sz="768" dirty="0">
                <a:solidFill>
                  <a:srgbClr val="FFFFFF"/>
                </a:solidFill>
                <a:latin typeface="Roboto" pitchFamily="34" charset="0"/>
                <a:ea typeface="Roboto" pitchFamily="34" charset="-122"/>
                <a:cs typeface="Roboto" pitchFamily="34" charset="-120"/>
              </a:rPr>
              <a:t>PV</a:t>
            </a:r>
            <a:endParaRPr lang="en-US" sz="768"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604837" y="1122045"/>
            <a:ext cx="6628090" cy="540068"/>
          </a:xfrm>
          <a:prstGeom prst="rect">
            <a:avLst/>
          </a:prstGeom>
          <a:noFill/>
          <a:ln/>
        </p:spPr>
        <p:txBody>
          <a:bodyPr wrap="none" rtlCol="0" anchor="t"/>
          <a:lstStyle/>
          <a:p>
            <a:pPr marL="0" indent="0" algn="ctr">
              <a:lnSpc>
                <a:spcPts val="4253"/>
              </a:lnSpc>
              <a:buNone/>
            </a:pPr>
            <a:r>
              <a:rPr lang="en-US" sz="3402" dirty="0">
                <a:solidFill>
                  <a:srgbClr val="476FD6"/>
                </a:solidFill>
                <a:latin typeface="Roboto Slab" pitchFamily="34" charset="0"/>
                <a:ea typeface="Roboto Slab" pitchFamily="34" charset="-122"/>
                <a:cs typeface="Roboto Slab" pitchFamily="34" charset="-120"/>
              </a:rPr>
              <a:t>Concluzii și perspective de viitor</a:t>
            </a:r>
            <a:endParaRPr lang="en-US" sz="3402" dirty="0"/>
          </a:p>
        </p:txBody>
      </p:sp>
      <p:sp>
        <p:nvSpPr>
          <p:cNvPr id="6" name="Text 3"/>
          <p:cNvSpPr/>
          <p:nvPr/>
        </p:nvSpPr>
        <p:spPr>
          <a:xfrm>
            <a:off x="604837" y="1921312"/>
            <a:ext cx="7934325" cy="829747"/>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Biosfera este un sistem complex și delicat, esențial pentru viața pe Pământ. Este responsabilitatea noastră să o protejăm și să o conservăm pentru generațiile viitoare. Prin acțiuni responsabile, putem contribui la reducerea impactului uman asupra biosferei și la crearea unui viitor sustenabil.</a:t>
            </a:r>
            <a:endParaRPr lang="en-US" sz="1361" dirty="0"/>
          </a:p>
        </p:txBody>
      </p:sp>
      <p:sp>
        <p:nvSpPr>
          <p:cNvPr id="7" name="Shape 4"/>
          <p:cNvSpPr/>
          <p:nvPr/>
        </p:nvSpPr>
        <p:spPr>
          <a:xfrm>
            <a:off x="604837" y="2945368"/>
            <a:ext cx="7934325" cy="1272183"/>
          </a:xfrm>
          <a:prstGeom prst="roundRect">
            <a:avLst>
              <a:gd name="adj" fmla="val 8151"/>
            </a:avLst>
          </a:prstGeom>
          <a:solidFill>
            <a:srgbClr val="DEE7F7"/>
          </a:solidFill>
          <a:ln/>
        </p:spPr>
      </p:sp>
      <p:sp>
        <p:nvSpPr>
          <p:cNvPr id="8" name="Text 5"/>
          <p:cNvSpPr/>
          <p:nvPr/>
        </p:nvSpPr>
        <p:spPr>
          <a:xfrm>
            <a:off x="777597" y="3118128"/>
            <a:ext cx="2160270" cy="269915"/>
          </a:xfrm>
          <a:prstGeom prst="rect">
            <a:avLst/>
          </a:prstGeom>
          <a:noFill/>
          <a:ln/>
        </p:spPr>
        <p:txBody>
          <a:bodyPr wrap="none" rtlCol="0" anchor="t"/>
          <a:lstStyle/>
          <a:p>
            <a:pPr marL="0" indent="0">
              <a:lnSpc>
                <a:spcPts val="2126"/>
              </a:lnSpc>
              <a:buNone/>
            </a:pPr>
            <a:r>
              <a:rPr lang="en-US" sz="1701" dirty="0">
                <a:solidFill>
                  <a:srgbClr val="476FD6"/>
                </a:solidFill>
                <a:latin typeface="Roboto Slab" pitchFamily="34" charset="0"/>
                <a:ea typeface="Roboto Slab" pitchFamily="34" charset="-122"/>
                <a:cs typeface="Roboto Slab" pitchFamily="34" charset="-120"/>
              </a:rPr>
              <a:t>Sustenabilitate</a:t>
            </a:r>
            <a:endParaRPr lang="en-US" sz="1701" dirty="0"/>
          </a:p>
        </p:txBody>
      </p:sp>
      <p:sp>
        <p:nvSpPr>
          <p:cNvPr id="9" name="Text 6"/>
          <p:cNvSpPr/>
          <p:nvPr/>
        </p:nvSpPr>
        <p:spPr>
          <a:xfrm>
            <a:off x="777597" y="3491627"/>
            <a:ext cx="7588806" cy="553164"/>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Un viitor sustenabil implică o abordare integrată a dezvoltării, care să satisfacă nevoile prezente fără a compromite capacitatea generațiilor viitoare de a-și satisface propriile nevoi.</a:t>
            </a:r>
            <a:endParaRPr lang="en-US" sz="1361" dirty="0"/>
          </a:p>
        </p:txBody>
      </p:sp>
      <p:sp>
        <p:nvSpPr>
          <p:cNvPr id="10" name="Shape 7"/>
          <p:cNvSpPr/>
          <p:nvPr/>
        </p:nvSpPr>
        <p:spPr>
          <a:xfrm>
            <a:off x="604837" y="4390311"/>
            <a:ext cx="7934325" cy="1272183"/>
          </a:xfrm>
          <a:prstGeom prst="roundRect">
            <a:avLst>
              <a:gd name="adj" fmla="val 8151"/>
            </a:avLst>
          </a:prstGeom>
          <a:solidFill>
            <a:srgbClr val="DEE7F7"/>
          </a:solidFill>
          <a:ln/>
        </p:spPr>
      </p:sp>
      <p:sp>
        <p:nvSpPr>
          <p:cNvPr id="11" name="Text 8"/>
          <p:cNvSpPr/>
          <p:nvPr/>
        </p:nvSpPr>
        <p:spPr>
          <a:xfrm>
            <a:off x="777597" y="4563070"/>
            <a:ext cx="2160270" cy="269915"/>
          </a:xfrm>
          <a:prstGeom prst="rect">
            <a:avLst/>
          </a:prstGeom>
          <a:noFill/>
          <a:ln/>
        </p:spPr>
        <p:txBody>
          <a:bodyPr wrap="none" rtlCol="0" anchor="t"/>
          <a:lstStyle/>
          <a:p>
            <a:pPr marL="0" indent="0">
              <a:lnSpc>
                <a:spcPts val="2126"/>
              </a:lnSpc>
              <a:buNone/>
            </a:pPr>
            <a:r>
              <a:rPr lang="en-US" sz="1701" dirty="0">
                <a:solidFill>
                  <a:srgbClr val="476FD6"/>
                </a:solidFill>
                <a:latin typeface="Roboto Slab" pitchFamily="34" charset="0"/>
                <a:ea typeface="Roboto Slab" pitchFamily="34" charset="-122"/>
                <a:cs typeface="Roboto Slab" pitchFamily="34" charset="-120"/>
              </a:rPr>
              <a:t>Cooperare globală</a:t>
            </a:r>
            <a:endParaRPr lang="en-US" sz="1701" dirty="0"/>
          </a:p>
        </p:txBody>
      </p:sp>
      <p:sp>
        <p:nvSpPr>
          <p:cNvPr id="12" name="Text 9"/>
          <p:cNvSpPr/>
          <p:nvPr/>
        </p:nvSpPr>
        <p:spPr>
          <a:xfrm>
            <a:off x="777597" y="4936569"/>
            <a:ext cx="7588806" cy="553164"/>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Protecția biosferei necesită o cooperare globală, o colaborare strânsă între guverne, organizații non-guvernamentale, companii și cetățeni.</a:t>
            </a:r>
            <a:endParaRPr lang="en-US" sz="1361" dirty="0"/>
          </a:p>
        </p:txBody>
      </p:sp>
      <p:sp>
        <p:nvSpPr>
          <p:cNvPr id="13" name="Shape 10"/>
          <p:cNvSpPr/>
          <p:nvPr/>
        </p:nvSpPr>
        <p:spPr>
          <a:xfrm>
            <a:off x="604837" y="5835253"/>
            <a:ext cx="7934325" cy="1272183"/>
          </a:xfrm>
          <a:prstGeom prst="roundRect">
            <a:avLst>
              <a:gd name="adj" fmla="val 8151"/>
            </a:avLst>
          </a:prstGeom>
          <a:solidFill>
            <a:srgbClr val="DEE7F7"/>
          </a:solidFill>
          <a:ln/>
        </p:spPr>
      </p:sp>
      <p:sp>
        <p:nvSpPr>
          <p:cNvPr id="14" name="Text 11"/>
          <p:cNvSpPr/>
          <p:nvPr/>
        </p:nvSpPr>
        <p:spPr>
          <a:xfrm>
            <a:off x="777597" y="6008013"/>
            <a:ext cx="2160270" cy="269915"/>
          </a:xfrm>
          <a:prstGeom prst="rect">
            <a:avLst/>
          </a:prstGeom>
          <a:noFill/>
          <a:ln/>
        </p:spPr>
        <p:txBody>
          <a:bodyPr wrap="none" rtlCol="0" anchor="t"/>
          <a:lstStyle/>
          <a:p>
            <a:pPr marL="0" indent="0">
              <a:lnSpc>
                <a:spcPts val="2126"/>
              </a:lnSpc>
              <a:buNone/>
            </a:pPr>
            <a:r>
              <a:rPr lang="en-US" sz="1701" dirty="0">
                <a:solidFill>
                  <a:srgbClr val="476FD6"/>
                </a:solidFill>
                <a:latin typeface="Roboto Slab" pitchFamily="34" charset="0"/>
                <a:ea typeface="Roboto Slab" pitchFamily="34" charset="-122"/>
                <a:cs typeface="Roboto Slab" pitchFamily="34" charset="-120"/>
              </a:rPr>
              <a:t>Inovație</a:t>
            </a:r>
            <a:endParaRPr lang="en-US" sz="1701" dirty="0"/>
          </a:p>
        </p:txBody>
      </p:sp>
      <p:sp>
        <p:nvSpPr>
          <p:cNvPr id="15" name="Text 12"/>
          <p:cNvSpPr/>
          <p:nvPr/>
        </p:nvSpPr>
        <p:spPr>
          <a:xfrm>
            <a:off x="777597" y="6381512"/>
            <a:ext cx="7588806" cy="553164"/>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Investițiile în tehnologii curate, în energie regenerabilă și în soluții sustenabile sunt esențiale pentru a combate problemele de mediu.</a:t>
            </a:r>
            <a:endParaRPr lang="en-US" sz="136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604837" y="1072277"/>
            <a:ext cx="4320540" cy="540068"/>
          </a:xfrm>
          <a:prstGeom prst="rect">
            <a:avLst/>
          </a:prstGeom>
          <a:noFill/>
          <a:ln/>
        </p:spPr>
        <p:txBody>
          <a:bodyPr wrap="none" rtlCol="0" anchor="t"/>
          <a:lstStyle/>
          <a:p>
            <a:pPr marL="0" indent="0">
              <a:lnSpc>
                <a:spcPts val="4253"/>
              </a:lnSpc>
              <a:buNone/>
            </a:pPr>
            <a:r>
              <a:rPr lang="en-US" sz="3402" dirty="0">
                <a:solidFill>
                  <a:srgbClr val="476FD6"/>
                </a:solidFill>
                <a:latin typeface="Roboto Slab" pitchFamily="34" charset="0"/>
                <a:ea typeface="Roboto Slab" pitchFamily="34" charset="-122"/>
                <a:cs typeface="Roboto Slab" pitchFamily="34" charset="-120"/>
              </a:rPr>
              <a:t>Ce este Biosfera?</a:t>
            </a:r>
            <a:endParaRPr lang="en-US" sz="3402" dirty="0"/>
          </a:p>
        </p:txBody>
      </p:sp>
      <p:sp>
        <p:nvSpPr>
          <p:cNvPr id="6" name="Text 3"/>
          <p:cNvSpPr/>
          <p:nvPr/>
        </p:nvSpPr>
        <p:spPr>
          <a:xfrm>
            <a:off x="604837" y="1871543"/>
            <a:ext cx="7934325" cy="1382911"/>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Biosfera este un concept holistic care se referă la stratul exterior al Pământului unde există viață. Ea cuprinde toate organismele vii, de la cele mai mici bacterii până la cele mai mari balene, și habitatele lor, inclusiv atmosfera inferioară, hidrosfera și scoarța terestră. Biosfera este caracterizată printr-o diversitate extraordinară de specii, ecosisteme și procese biologice, toate interconectate într-un echilibru delicat.</a:t>
            </a:r>
            <a:endParaRPr lang="en-US" sz="1361" dirty="0"/>
          </a:p>
        </p:txBody>
      </p:sp>
      <p:sp>
        <p:nvSpPr>
          <p:cNvPr id="7" name="Shape 4"/>
          <p:cNvSpPr/>
          <p:nvPr/>
        </p:nvSpPr>
        <p:spPr>
          <a:xfrm>
            <a:off x="604837" y="3643074"/>
            <a:ext cx="388739" cy="388739"/>
          </a:xfrm>
          <a:prstGeom prst="roundRect">
            <a:avLst>
              <a:gd name="adj" fmla="val 26674"/>
            </a:avLst>
          </a:prstGeom>
          <a:solidFill>
            <a:srgbClr val="DEE7F7"/>
          </a:solidFill>
          <a:ln/>
        </p:spPr>
      </p:sp>
      <p:sp>
        <p:nvSpPr>
          <p:cNvPr id="8" name="Text 5"/>
          <p:cNvSpPr/>
          <p:nvPr/>
        </p:nvSpPr>
        <p:spPr>
          <a:xfrm>
            <a:off x="745688" y="3707844"/>
            <a:ext cx="106918" cy="259199"/>
          </a:xfrm>
          <a:prstGeom prst="rect">
            <a:avLst/>
          </a:prstGeom>
          <a:noFill/>
          <a:ln/>
        </p:spPr>
        <p:txBody>
          <a:bodyPr wrap="none" rtlCol="0" anchor="t"/>
          <a:lstStyle/>
          <a:p>
            <a:pPr marL="0" indent="0" algn="ctr">
              <a:lnSpc>
                <a:spcPts val="2041"/>
              </a:lnSpc>
              <a:buNone/>
            </a:pPr>
            <a:r>
              <a:rPr lang="en-US" sz="2041" dirty="0">
                <a:solidFill>
                  <a:srgbClr val="476FD6"/>
                </a:solidFill>
                <a:latin typeface="Roboto Slab" pitchFamily="34" charset="0"/>
                <a:ea typeface="Roboto Slab" pitchFamily="34" charset="-122"/>
                <a:cs typeface="Roboto Slab" pitchFamily="34" charset="-120"/>
              </a:rPr>
              <a:t>1</a:t>
            </a:r>
            <a:endParaRPr lang="en-US" sz="2041" dirty="0"/>
          </a:p>
        </p:txBody>
      </p:sp>
      <p:sp>
        <p:nvSpPr>
          <p:cNvPr id="9" name="Text 6"/>
          <p:cNvSpPr/>
          <p:nvPr/>
        </p:nvSpPr>
        <p:spPr>
          <a:xfrm>
            <a:off x="1166336" y="3643074"/>
            <a:ext cx="2160270" cy="269915"/>
          </a:xfrm>
          <a:prstGeom prst="rect">
            <a:avLst/>
          </a:prstGeom>
          <a:noFill/>
          <a:ln/>
        </p:spPr>
        <p:txBody>
          <a:bodyPr wrap="none" rtlCol="0" anchor="t"/>
          <a:lstStyle/>
          <a:p>
            <a:pPr marL="0" indent="0">
              <a:lnSpc>
                <a:spcPts val="2126"/>
              </a:lnSpc>
              <a:buNone/>
            </a:pPr>
            <a:r>
              <a:rPr lang="en-US" sz="1701" dirty="0">
                <a:solidFill>
                  <a:srgbClr val="476FD6"/>
                </a:solidFill>
                <a:latin typeface="Roboto Slab" pitchFamily="34" charset="0"/>
                <a:ea typeface="Roboto Slab" pitchFamily="34" charset="-122"/>
                <a:cs typeface="Roboto Slab" pitchFamily="34" charset="-120"/>
              </a:rPr>
              <a:t>Sfera Vieții</a:t>
            </a:r>
            <a:endParaRPr lang="en-US" sz="1701" dirty="0"/>
          </a:p>
        </p:txBody>
      </p:sp>
      <p:sp>
        <p:nvSpPr>
          <p:cNvPr id="10" name="Text 7"/>
          <p:cNvSpPr/>
          <p:nvPr/>
        </p:nvSpPr>
        <p:spPr>
          <a:xfrm>
            <a:off x="1166336" y="4016573"/>
            <a:ext cx="7372826" cy="553164"/>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Biosfera este denumită și "sfera vieții", deoarece cuprinde toate formele de viață de pe Pământ, de la cele mai simple organisme unicelulare până la cele mai complexe organisme multicelulare.</a:t>
            </a:r>
            <a:endParaRPr lang="en-US" sz="1361" dirty="0"/>
          </a:p>
        </p:txBody>
      </p:sp>
      <p:sp>
        <p:nvSpPr>
          <p:cNvPr id="11" name="Shape 8"/>
          <p:cNvSpPr/>
          <p:nvPr/>
        </p:nvSpPr>
        <p:spPr>
          <a:xfrm>
            <a:off x="604837" y="4936808"/>
            <a:ext cx="388739" cy="388739"/>
          </a:xfrm>
          <a:prstGeom prst="roundRect">
            <a:avLst>
              <a:gd name="adj" fmla="val 26674"/>
            </a:avLst>
          </a:prstGeom>
          <a:solidFill>
            <a:srgbClr val="DEE7F7"/>
          </a:solidFill>
          <a:ln/>
        </p:spPr>
      </p:sp>
      <p:sp>
        <p:nvSpPr>
          <p:cNvPr id="12" name="Text 9"/>
          <p:cNvSpPr/>
          <p:nvPr/>
        </p:nvSpPr>
        <p:spPr>
          <a:xfrm>
            <a:off x="727591" y="5001578"/>
            <a:ext cx="143232" cy="259199"/>
          </a:xfrm>
          <a:prstGeom prst="rect">
            <a:avLst/>
          </a:prstGeom>
          <a:noFill/>
          <a:ln/>
        </p:spPr>
        <p:txBody>
          <a:bodyPr wrap="none" rtlCol="0" anchor="t"/>
          <a:lstStyle/>
          <a:p>
            <a:pPr marL="0" indent="0" algn="ctr">
              <a:lnSpc>
                <a:spcPts val="2041"/>
              </a:lnSpc>
              <a:buNone/>
            </a:pPr>
            <a:r>
              <a:rPr lang="en-US" sz="2041" dirty="0">
                <a:solidFill>
                  <a:srgbClr val="476FD6"/>
                </a:solidFill>
                <a:latin typeface="Roboto Slab" pitchFamily="34" charset="0"/>
                <a:ea typeface="Roboto Slab" pitchFamily="34" charset="-122"/>
                <a:cs typeface="Roboto Slab" pitchFamily="34" charset="-120"/>
              </a:rPr>
              <a:t>2</a:t>
            </a:r>
            <a:endParaRPr lang="en-US" sz="2041" dirty="0"/>
          </a:p>
        </p:txBody>
      </p:sp>
      <p:sp>
        <p:nvSpPr>
          <p:cNvPr id="13" name="Text 10"/>
          <p:cNvSpPr/>
          <p:nvPr/>
        </p:nvSpPr>
        <p:spPr>
          <a:xfrm>
            <a:off x="1166336" y="4936808"/>
            <a:ext cx="2292787" cy="269915"/>
          </a:xfrm>
          <a:prstGeom prst="rect">
            <a:avLst/>
          </a:prstGeom>
          <a:noFill/>
          <a:ln/>
        </p:spPr>
        <p:txBody>
          <a:bodyPr wrap="none" rtlCol="0" anchor="t"/>
          <a:lstStyle/>
          <a:p>
            <a:pPr marL="0" indent="0">
              <a:lnSpc>
                <a:spcPts val="2126"/>
              </a:lnSpc>
              <a:buNone/>
            </a:pPr>
            <a:r>
              <a:rPr lang="en-US" sz="1701" dirty="0">
                <a:solidFill>
                  <a:srgbClr val="476FD6"/>
                </a:solidFill>
                <a:latin typeface="Roboto Slab" pitchFamily="34" charset="0"/>
                <a:ea typeface="Roboto Slab" pitchFamily="34" charset="-122"/>
                <a:cs typeface="Roboto Slab" pitchFamily="34" charset="-120"/>
              </a:rPr>
              <a:t>Interacțiune complexă</a:t>
            </a:r>
            <a:endParaRPr lang="en-US" sz="1701" dirty="0"/>
          </a:p>
        </p:txBody>
      </p:sp>
      <p:sp>
        <p:nvSpPr>
          <p:cNvPr id="14" name="Text 11"/>
          <p:cNvSpPr/>
          <p:nvPr/>
        </p:nvSpPr>
        <p:spPr>
          <a:xfrm>
            <a:off x="1166336" y="5310307"/>
            <a:ext cx="7372826" cy="553164"/>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Biosfera este un sistem complex, în care organismele vii interacționează între ele și cu mediul lor, formând un ecosistem interconectat și interdependent.</a:t>
            </a:r>
            <a:endParaRPr lang="en-US" sz="1361" dirty="0"/>
          </a:p>
        </p:txBody>
      </p:sp>
      <p:sp>
        <p:nvSpPr>
          <p:cNvPr id="15" name="Shape 12"/>
          <p:cNvSpPr/>
          <p:nvPr/>
        </p:nvSpPr>
        <p:spPr>
          <a:xfrm>
            <a:off x="604837" y="6230541"/>
            <a:ext cx="388739" cy="388739"/>
          </a:xfrm>
          <a:prstGeom prst="roundRect">
            <a:avLst>
              <a:gd name="adj" fmla="val 26674"/>
            </a:avLst>
          </a:prstGeom>
          <a:solidFill>
            <a:srgbClr val="DEE7F7"/>
          </a:solidFill>
          <a:ln/>
        </p:spPr>
      </p:sp>
      <p:sp>
        <p:nvSpPr>
          <p:cNvPr id="16" name="Text 13"/>
          <p:cNvSpPr/>
          <p:nvPr/>
        </p:nvSpPr>
        <p:spPr>
          <a:xfrm>
            <a:off x="729139" y="6295311"/>
            <a:ext cx="140018" cy="259199"/>
          </a:xfrm>
          <a:prstGeom prst="rect">
            <a:avLst/>
          </a:prstGeom>
          <a:noFill/>
          <a:ln/>
        </p:spPr>
        <p:txBody>
          <a:bodyPr wrap="none" rtlCol="0" anchor="t"/>
          <a:lstStyle/>
          <a:p>
            <a:pPr marL="0" indent="0" algn="ctr">
              <a:lnSpc>
                <a:spcPts val="2041"/>
              </a:lnSpc>
              <a:buNone/>
            </a:pPr>
            <a:r>
              <a:rPr lang="en-US" sz="2041" dirty="0">
                <a:solidFill>
                  <a:srgbClr val="476FD6"/>
                </a:solidFill>
                <a:latin typeface="Roboto Slab" pitchFamily="34" charset="0"/>
                <a:ea typeface="Roboto Slab" pitchFamily="34" charset="-122"/>
                <a:cs typeface="Roboto Slab" pitchFamily="34" charset="-120"/>
              </a:rPr>
              <a:t>3</a:t>
            </a:r>
            <a:endParaRPr lang="en-US" sz="2041" dirty="0"/>
          </a:p>
        </p:txBody>
      </p:sp>
      <p:sp>
        <p:nvSpPr>
          <p:cNvPr id="17" name="Text 14"/>
          <p:cNvSpPr/>
          <p:nvPr/>
        </p:nvSpPr>
        <p:spPr>
          <a:xfrm>
            <a:off x="1166336" y="6230541"/>
            <a:ext cx="2160270" cy="269915"/>
          </a:xfrm>
          <a:prstGeom prst="rect">
            <a:avLst/>
          </a:prstGeom>
          <a:noFill/>
          <a:ln/>
        </p:spPr>
        <p:txBody>
          <a:bodyPr wrap="none" rtlCol="0" anchor="t"/>
          <a:lstStyle/>
          <a:p>
            <a:pPr marL="0" indent="0">
              <a:lnSpc>
                <a:spcPts val="2126"/>
              </a:lnSpc>
              <a:buNone/>
            </a:pPr>
            <a:r>
              <a:rPr lang="en-US" sz="1701" dirty="0">
                <a:solidFill>
                  <a:srgbClr val="476FD6"/>
                </a:solidFill>
                <a:latin typeface="Roboto Slab" pitchFamily="34" charset="0"/>
                <a:ea typeface="Roboto Slab" pitchFamily="34" charset="-122"/>
                <a:cs typeface="Roboto Slab" pitchFamily="34" charset="-120"/>
              </a:rPr>
              <a:t>Dinamica vieții</a:t>
            </a:r>
            <a:endParaRPr lang="en-US" sz="1701" dirty="0"/>
          </a:p>
        </p:txBody>
      </p:sp>
      <p:sp>
        <p:nvSpPr>
          <p:cNvPr id="18" name="Text 15"/>
          <p:cNvSpPr/>
          <p:nvPr/>
        </p:nvSpPr>
        <p:spPr>
          <a:xfrm>
            <a:off x="1166336" y="6604040"/>
            <a:ext cx="7372826" cy="553164"/>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Biosfera este o sferă dinamică, cu procese biologice continue, cum ar fi fotosinteza, respirația și descompunerea, care mențin echilibrul și funcționarea vieții.</a:t>
            </a:r>
            <a:endParaRPr lang="en-US" sz="136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sp>
        <p:nvSpPr>
          <p:cNvPr id="4" name="Text 2"/>
          <p:cNvSpPr/>
          <p:nvPr/>
        </p:nvSpPr>
        <p:spPr>
          <a:xfrm>
            <a:off x="864037" y="817245"/>
            <a:ext cx="6886813" cy="771525"/>
          </a:xfrm>
          <a:prstGeom prst="rect">
            <a:avLst/>
          </a:prstGeom>
          <a:noFill/>
          <a:ln/>
        </p:spPr>
        <p:txBody>
          <a:bodyPr wrap="none" rtlCol="0" anchor="t"/>
          <a:lstStyle/>
          <a:p>
            <a:pPr marL="0" indent="0">
              <a:lnSpc>
                <a:spcPts val="6075"/>
              </a:lnSpc>
              <a:buNone/>
            </a:pPr>
            <a:r>
              <a:rPr lang="en-US" sz="4860" dirty="0">
                <a:solidFill>
                  <a:srgbClr val="476FD6"/>
                </a:solidFill>
                <a:latin typeface="Roboto Slab" pitchFamily="34" charset="0"/>
                <a:ea typeface="Roboto Slab" pitchFamily="34" charset="-122"/>
                <a:cs typeface="Roboto Slab" pitchFamily="34" charset="-120"/>
              </a:rPr>
              <a:t>Componentele Biosferei</a:t>
            </a:r>
            <a:endParaRPr lang="en-US" sz="4860" dirty="0"/>
          </a:p>
        </p:txBody>
      </p:sp>
      <p:sp>
        <p:nvSpPr>
          <p:cNvPr id="5" name="Text 3"/>
          <p:cNvSpPr/>
          <p:nvPr/>
        </p:nvSpPr>
        <p:spPr>
          <a:xfrm>
            <a:off x="864037" y="2082522"/>
            <a:ext cx="12902327" cy="790099"/>
          </a:xfrm>
          <a:prstGeom prst="rect">
            <a:avLst/>
          </a:prstGeom>
          <a:noFill/>
          <a:ln/>
        </p:spPr>
        <p:txBody>
          <a:bodyPr wrap="square" rtlCol="0" anchor="t"/>
          <a:lstStyle/>
          <a:p>
            <a:pPr marL="0" indent="0">
              <a:lnSpc>
                <a:spcPts val="3110"/>
              </a:lnSpc>
              <a:buNone/>
            </a:pPr>
            <a:r>
              <a:rPr lang="en-US" sz="1944" dirty="0">
                <a:solidFill>
                  <a:srgbClr val="15213F"/>
                </a:solidFill>
                <a:latin typeface="Roboto" pitchFamily="34" charset="0"/>
                <a:ea typeface="Roboto" pitchFamily="34" charset="-122"/>
                <a:cs typeface="Roboto" pitchFamily="34" charset="-120"/>
              </a:rPr>
              <a:t>Biosfera este compusă din patru componente principale, toate interdependente și esențiale pentru menținerea vieții. Aceste componente sunt:</a:t>
            </a:r>
            <a:endParaRPr lang="en-US" sz="1944" dirty="0"/>
          </a:p>
        </p:txBody>
      </p:sp>
      <p:sp>
        <p:nvSpPr>
          <p:cNvPr id="6" name="Text 4"/>
          <p:cNvSpPr/>
          <p:nvPr/>
        </p:nvSpPr>
        <p:spPr>
          <a:xfrm>
            <a:off x="864037" y="3397091"/>
            <a:ext cx="2773918" cy="385763"/>
          </a:xfrm>
          <a:prstGeom prst="rect">
            <a:avLst/>
          </a:prstGeom>
          <a:noFill/>
          <a:ln/>
        </p:spPr>
        <p:txBody>
          <a:bodyPr wrap="none" rtlCol="0" anchor="t"/>
          <a:lstStyle/>
          <a:p>
            <a:pPr marL="0" indent="0">
              <a:lnSpc>
                <a:spcPts val="3038"/>
              </a:lnSpc>
              <a:buNone/>
            </a:pPr>
            <a:r>
              <a:rPr lang="en-US" sz="2430" dirty="0">
                <a:solidFill>
                  <a:srgbClr val="476FD6"/>
                </a:solidFill>
                <a:latin typeface="Roboto Slab" pitchFamily="34" charset="0"/>
                <a:ea typeface="Roboto Slab" pitchFamily="34" charset="-122"/>
                <a:cs typeface="Roboto Slab" pitchFamily="34" charset="-120"/>
              </a:rPr>
              <a:t>Atmosfera</a:t>
            </a:r>
            <a:endParaRPr lang="en-US" sz="2430" dirty="0"/>
          </a:p>
        </p:txBody>
      </p:sp>
      <p:sp>
        <p:nvSpPr>
          <p:cNvPr id="7" name="Text 5"/>
          <p:cNvSpPr/>
          <p:nvPr/>
        </p:nvSpPr>
        <p:spPr>
          <a:xfrm>
            <a:off x="864037" y="4029670"/>
            <a:ext cx="2773918" cy="2765346"/>
          </a:xfrm>
          <a:prstGeom prst="rect">
            <a:avLst/>
          </a:prstGeom>
          <a:noFill/>
          <a:ln/>
        </p:spPr>
        <p:txBody>
          <a:bodyPr wrap="square" rtlCol="0" anchor="t"/>
          <a:lstStyle/>
          <a:p>
            <a:pPr marL="0" indent="0">
              <a:lnSpc>
                <a:spcPts val="3110"/>
              </a:lnSpc>
              <a:buNone/>
            </a:pPr>
            <a:r>
              <a:rPr lang="en-US" sz="1944" dirty="0">
                <a:solidFill>
                  <a:srgbClr val="15213F"/>
                </a:solidFill>
                <a:latin typeface="Roboto" pitchFamily="34" charset="0"/>
                <a:ea typeface="Roboto" pitchFamily="34" charset="-122"/>
                <a:cs typeface="Roboto" pitchFamily="34" charset="-120"/>
              </a:rPr>
              <a:t>Stratul de gaze care înconjoară Pământul. Atmosfera oferă oxigenul necesar respirației, protejează de radiațiile solare și reglează temperatura.</a:t>
            </a:r>
            <a:endParaRPr lang="en-US" sz="1944" dirty="0"/>
          </a:p>
        </p:txBody>
      </p:sp>
      <p:sp>
        <p:nvSpPr>
          <p:cNvPr id="8" name="Text 6"/>
          <p:cNvSpPr/>
          <p:nvPr/>
        </p:nvSpPr>
        <p:spPr>
          <a:xfrm>
            <a:off x="4247793" y="3397091"/>
            <a:ext cx="2773918" cy="385763"/>
          </a:xfrm>
          <a:prstGeom prst="rect">
            <a:avLst/>
          </a:prstGeom>
          <a:noFill/>
          <a:ln/>
        </p:spPr>
        <p:txBody>
          <a:bodyPr wrap="none" rtlCol="0" anchor="t"/>
          <a:lstStyle/>
          <a:p>
            <a:pPr marL="0" indent="0">
              <a:lnSpc>
                <a:spcPts val="3038"/>
              </a:lnSpc>
              <a:buNone/>
            </a:pPr>
            <a:r>
              <a:rPr lang="en-US" sz="2430" dirty="0">
                <a:solidFill>
                  <a:srgbClr val="476FD6"/>
                </a:solidFill>
                <a:latin typeface="Roboto Slab" pitchFamily="34" charset="0"/>
                <a:ea typeface="Roboto Slab" pitchFamily="34" charset="-122"/>
                <a:cs typeface="Roboto Slab" pitchFamily="34" charset="-120"/>
              </a:rPr>
              <a:t>Hidrosfera</a:t>
            </a:r>
            <a:endParaRPr lang="en-US" sz="2430" dirty="0"/>
          </a:p>
        </p:txBody>
      </p:sp>
      <p:sp>
        <p:nvSpPr>
          <p:cNvPr id="9" name="Text 7"/>
          <p:cNvSpPr/>
          <p:nvPr/>
        </p:nvSpPr>
        <p:spPr>
          <a:xfrm>
            <a:off x="4247793" y="4029670"/>
            <a:ext cx="2773918" cy="2765346"/>
          </a:xfrm>
          <a:prstGeom prst="rect">
            <a:avLst/>
          </a:prstGeom>
          <a:noFill/>
          <a:ln/>
        </p:spPr>
        <p:txBody>
          <a:bodyPr wrap="square" rtlCol="0" anchor="t"/>
          <a:lstStyle/>
          <a:p>
            <a:pPr marL="0" indent="0">
              <a:lnSpc>
                <a:spcPts val="3110"/>
              </a:lnSpc>
              <a:buNone/>
            </a:pPr>
            <a:r>
              <a:rPr lang="en-US" sz="1944" dirty="0">
                <a:solidFill>
                  <a:srgbClr val="15213F"/>
                </a:solidFill>
                <a:latin typeface="Roboto" pitchFamily="34" charset="0"/>
                <a:ea typeface="Roboto" pitchFamily="34" charset="-122"/>
                <a:cs typeface="Roboto" pitchFamily="34" charset="-120"/>
              </a:rPr>
              <a:t>Toate apele de pe Pământ, inclusiv oceanele, râurile, lacurile și ghețarii. Hidrosfera este esențială pentru viața acvatică și pentru menținerea ciclului apei.</a:t>
            </a:r>
            <a:endParaRPr lang="en-US" sz="1944" dirty="0"/>
          </a:p>
        </p:txBody>
      </p:sp>
      <p:sp>
        <p:nvSpPr>
          <p:cNvPr id="10" name="Text 8"/>
          <p:cNvSpPr/>
          <p:nvPr/>
        </p:nvSpPr>
        <p:spPr>
          <a:xfrm>
            <a:off x="7631549" y="3397091"/>
            <a:ext cx="2773918" cy="385763"/>
          </a:xfrm>
          <a:prstGeom prst="rect">
            <a:avLst/>
          </a:prstGeom>
          <a:noFill/>
          <a:ln/>
        </p:spPr>
        <p:txBody>
          <a:bodyPr wrap="none" rtlCol="0" anchor="t"/>
          <a:lstStyle/>
          <a:p>
            <a:pPr marL="0" indent="0">
              <a:lnSpc>
                <a:spcPts val="3038"/>
              </a:lnSpc>
              <a:buNone/>
            </a:pPr>
            <a:r>
              <a:rPr lang="en-US" sz="2430" dirty="0">
                <a:solidFill>
                  <a:srgbClr val="476FD6"/>
                </a:solidFill>
                <a:latin typeface="Roboto Slab" pitchFamily="34" charset="0"/>
                <a:ea typeface="Roboto Slab" pitchFamily="34" charset="-122"/>
                <a:cs typeface="Roboto Slab" pitchFamily="34" charset="-120"/>
              </a:rPr>
              <a:t>Litosfera</a:t>
            </a:r>
            <a:endParaRPr lang="en-US" sz="2430" dirty="0"/>
          </a:p>
        </p:txBody>
      </p:sp>
      <p:sp>
        <p:nvSpPr>
          <p:cNvPr id="11" name="Text 9"/>
          <p:cNvSpPr/>
          <p:nvPr/>
        </p:nvSpPr>
        <p:spPr>
          <a:xfrm>
            <a:off x="7631549" y="4029670"/>
            <a:ext cx="2773918" cy="2765346"/>
          </a:xfrm>
          <a:prstGeom prst="rect">
            <a:avLst/>
          </a:prstGeom>
          <a:noFill/>
          <a:ln/>
        </p:spPr>
        <p:txBody>
          <a:bodyPr wrap="square" rtlCol="0" anchor="t"/>
          <a:lstStyle/>
          <a:p>
            <a:pPr marL="0" indent="0">
              <a:lnSpc>
                <a:spcPts val="3110"/>
              </a:lnSpc>
              <a:buNone/>
            </a:pPr>
            <a:r>
              <a:rPr lang="en-US" sz="1944" dirty="0">
                <a:solidFill>
                  <a:srgbClr val="15213F"/>
                </a:solidFill>
                <a:latin typeface="Roboto" pitchFamily="34" charset="0"/>
                <a:ea typeface="Roboto" pitchFamily="34" charset="-122"/>
                <a:cs typeface="Roboto" pitchFamily="34" charset="-120"/>
              </a:rPr>
              <a:t>Partea solidă a Pământului, inclusiv scoarța terestră. Litosfera oferă un suport fizic pentru viața terestră, oferă resurse minerale și influențează climatul.</a:t>
            </a:r>
            <a:endParaRPr lang="en-US" sz="1944" dirty="0"/>
          </a:p>
        </p:txBody>
      </p:sp>
      <p:sp>
        <p:nvSpPr>
          <p:cNvPr id="12" name="Text 10"/>
          <p:cNvSpPr/>
          <p:nvPr/>
        </p:nvSpPr>
        <p:spPr>
          <a:xfrm>
            <a:off x="11015305" y="3397091"/>
            <a:ext cx="2773918" cy="385763"/>
          </a:xfrm>
          <a:prstGeom prst="rect">
            <a:avLst/>
          </a:prstGeom>
          <a:noFill/>
          <a:ln/>
        </p:spPr>
        <p:txBody>
          <a:bodyPr wrap="none" rtlCol="0" anchor="t"/>
          <a:lstStyle/>
          <a:p>
            <a:pPr marL="0" indent="0">
              <a:lnSpc>
                <a:spcPts val="3038"/>
              </a:lnSpc>
              <a:buNone/>
            </a:pPr>
            <a:r>
              <a:rPr lang="en-US" sz="2430" dirty="0">
                <a:solidFill>
                  <a:srgbClr val="476FD6"/>
                </a:solidFill>
                <a:latin typeface="Roboto Slab" pitchFamily="34" charset="0"/>
                <a:ea typeface="Roboto Slab" pitchFamily="34" charset="-122"/>
                <a:cs typeface="Roboto Slab" pitchFamily="34" charset="-120"/>
              </a:rPr>
              <a:t>Biota</a:t>
            </a:r>
            <a:endParaRPr lang="en-US" sz="2430" dirty="0"/>
          </a:p>
        </p:txBody>
      </p:sp>
      <p:sp>
        <p:nvSpPr>
          <p:cNvPr id="13" name="Text 11"/>
          <p:cNvSpPr/>
          <p:nvPr/>
        </p:nvSpPr>
        <p:spPr>
          <a:xfrm>
            <a:off x="11015305" y="4029670"/>
            <a:ext cx="2773918" cy="3160395"/>
          </a:xfrm>
          <a:prstGeom prst="rect">
            <a:avLst/>
          </a:prstGeom>
          <a:noFill/>
          <a:ln/>
        </p:spPr>
        <p:txBody>
          <a:bodyPr wrap="square" rtlCol="0" anchor="t"/>
          <a:lstStyle/>
          <a:p>
            <a:pPr marL="0" indent="0">
              <a:lnSpc>
                <a:spcPts val="3110"/>
              </a:lnSpc>
              <a:buNone/>
            </a:pPr>
            <a:r>
              <a:rPr lang="en-US" sz="1944" dirty="0">
                <a:solidFill>
                  <a:srgbClr val="15213F"/>
                </a:solidFill>
                <a:latin typeface="Roboto" pitchFamily="34" charset="0"/>
                <a:ea typeface="Roboto" pitchFamily="34" charset="-122"/>
                <a:cs typeface="Roboto" pitchFamily="34" charset="-120"/>
              </a:rPr>
              <a:t>Totalitatea organismelor vii de pe Pământ, inclusiv plante, animale, ciuperci și bacterii. Biota este responsabilă pentru diversitatea vieții și pentru menținerea echilibrului ecologic.</a:t>
            </a:r>
            <a:endParaRPr lang="en-US" sz="1944"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106478" y="1047036"/>
            <a:ext cx="6966704" cy="553641"/>
          </a:xfrm>
          <a:prstGeom prst="rect">
            <a:avLst/>
          </a:prstGeom>
          <a:noFill/>
          <a:ln/>
        </p:spPr>
        <p:txBody>
          <a:bodyPr wrap="none" rtlCol="0" anchor="t"/>
          <a:lstStyle/>
          <a:p>
            <a:pPr marL="0" indent="0">
              <a:lnSpc>
                <a:spcPts val="4359"/>
              </a:lnSpc>
              <a:buNone/>
            </a:pPr>
            <a:r>
              <a:rPr lang="en-US" sz="3488" dirty="0">
                <a:solidFill>
                  <a:srgbClr val="476FD6"/>
                </a:solidFill>
                <a:latin typeface="Roboto Slab" pitchFamily="34" charset="0"/>
                <a:ea typeface="Roboto Slab" pitchFamily="34" charset="-122"/>
                <a:cs typeface="Roboto Slab" pitchFamily="34" charset="-120"/>
              </a:rPr>
              <a:t>Importanța Biosferei pentru viață</a:t>
            </a:r>
            <a:endParaRPr lang="en-US" sz="3488" dirty="0"/>
          </a:p>
        </p:txBody>
      </p:sp>
      <p:sp>
        <p:nvSpPr>
          <p:cNvPr id="6" name="Text 3"/>
          <p:cNvSpPr/>
          <p:nvPr/>
        </p:nvSpPr>
        <p:spPr>
          <a:xfrm>
            <a:off x="6106478" y="1866424"/>
            <a:ext cx="7903845" cy="850106"/>
          </a:xfrm>
          <a:prstGeom prst="rect">
            <a:avLst/>
          </a:prstGeom>
          <a:noFill/>
          <a:ln/>
        </p:spPr>
        <p:txBody>
          <a:bodyPr wrap="square" rtlCol="0" anchor="t"/>
          <a:lstStyle/>
          <a:p>
            <a:pPr marL="0" indent="0">
              <a:lnSpc>
                <a:spcPts val="2232"/>
              </a:lnSpc>
              <a:buNone/>
            </a:pPr>
            <a:r>
              <a:rPr lang="en-US" sz="1395" dirty="0">
                <a:solidFill>
                  <a:srgbClr val="15213F"/>
                </a:solidFill>
                <a:latin typeface="Roboto" pitchFamily="34" charset="0"/>
                <a:ea typeface="Roboto" pitchFamily="34" charset="-122"/>
                <a:cs typeface="Roboto" pitchFamily="34" charset="-120"/>
              </a:rPr>
              <a:t>Biosfera este esențială pentru viața pe Pământ. Ea oferă un habitat divers, asigură resursele necesare vieții (apă, hrană, aer) și reglează condițiile climatice. Fără biosferă, nu ar exista viață pe Pământ.</a:t>
            </a:r>
            <a:endParaRPr lang="en-US" sz="1395" dirty="0"/>
          </a:p>
        </p:txBody>
      </p:sp>
      <p:sp>
        <p:nvSpPr>
          <p:cNvPr id="7" name="Shape 4"/>
          <p:cNvSpPr/>
          <p:nvPr/>
        </p:nvSpPr>
        <p:spPr>
          <a:xfrm>
            <a:off x="6106478" y="2915841"/>
            <a:ext cx="7903845" cy="1304092"/>
          </a:xfrm>
          <a:prstGeom prst="roundRect">
            <a:avLst>
              <a:gd name="adj" fmla="val 8151"/>
            </a:avLst>
          </a:prstGeom>
          <a:solidFill>
            <a:srgbClr val="DEE7F7"/>
          </a:solidFill>
          <a:ln/>
        </p:spPr>
      </p:sp>
      <p:sp>
        <p:nvSpPr>
          <p:cNvPr id="8" name="Text 5"/>
          <p:cNvSpPr/>
          <p:nvPr/>
        </p:nvSpPr>
        <p:spPr>
          <a:xfrm>
            <a:off x="6283643" y="3093006"/>
            <a:ext cx="2214563" cy="276820"/>
          </a:xfrm>
          <a:prstGeom prst="rect">
            <a:avLst/>
          </a:prstGeom>
          <a:noFill/>
          <a:ln/>
        </p:spPr>
        <p:txBody>
          <a:bodyPr wrap="none" rtlCol="0" anchor="t"/>
          <a:lstStyle/>
          <a:p>
            <a:pPr marL="0" indent="0">
              <a:lnSpc>
                <a:spcPts val="2180"/>
              </a:lnSpc>
              <a:buNone/>
            </a:pPr>
            <a:r>
              <a:rPr lang="en-US" sz="1744" dirty="0">
                <a:solidFill>
                  <a:srgbClr val="476FD6"/>
                </a:solidFill>
                <a:latin typeface="Roboto Slab" pitchFamily="34" charset="0"/>
                <a:ea typeface="Roboto Slab" pitchFamily="34" charset="-122"/>
                <a:cs typeface="Roboto Slab" pitchFamily="34" charset="-120"/>
              </a:rPr>
              <a:t>Resurse naturale</a:t>
            </a:r>
            <a:endParaRPr lang="en-US" sz="1744" dirty="0"/>
          </a:p>
        </p:txBody>
      </p:sp>
      <p:sp>
        <p:nvSpPr>
          <p:cNvPr id="9" name="Text 6"/>
          <p:cNvSpPr/>
          <p:nvPr/>
        </p:nvSpPr>
        <p:spPr>
          <a:xfrm>
            <a:off x="6283643" y="3476030"/>
            <a:ext cx="7549515" cy="566738"/>
          </a:xfrm>
          <a:prstGeom prst="rect">
            <a:avLst/>
          </a:prstGeom>
          <a:noFill/>
          <a:ln/>
        </p:spPr>
        <p:txBody>
          <a:bodyPr wrap="square" rtlCol="0" anchor="t"/>
          <a:lstStyle/>
          <a:p>
            <a:pPr marL="0" indent="0">
              <a:lnSpc>
                <a:spcPts val="2232"/>
              </a:lnSpc>
              <a:buNone/>
            </a:pPr>
            <a:r>
              <a:rPr lang="en-US" sz="1395" dirty="0">
                <a:solidFill>
                  <a:srgbClr val="15213F"/>
                </a:solidFill>
                <a:latin typeface="Roboto" pitchFamily="34" charset="0"/>
                <a:ea typeface="Roboto" pitchFamily="34" charset="-122"/>
                <a:cs typeface="Roboto" pitchFamily="34" charset="-120"/>
              </a:rPr>
              <a:t>Biosfera oferă resursele naturale esențiale pentru viața umană: apă potabilă, aer curat, hrană și energie.</a:t>
            </a:r>
            <a:endParaRPr lang="en-US" sz="1395" dirty="0"/>
          </a:p>
        </p:txBody>
      </p:sp>
      <p:sp>
        <p:nvSpPr>
          <p:cNvPr id="10" name="Shape 7"/>
          <p:cNvSpPr/>
          <p:nvPr/>
        </p:nvSpPr>
        <p:spPr>
          <a:xfrm>
            <a:off x="6106478" y="4397097"/>
            <a:ext cx="7903845" cy="1304092"/>
          </a:xfrm>
          <a:prstGeom prst="roundRect">
            <a:avLst>
              <a:gd name="adj" fmla="val 8151"/>
            </a:avLst>
          </a:prstGeom>
          <a:solidFill>
            <a:srgbClr val="DEE7F7"/>
          </a:solidFill>
          <a:ln/>
        </p:spPr>
      </p:sp>
      <p:sp>
        <p:nvSpPr>
          <p:cNvPr id="11" name="Text 8"/>
          <p:cNvSpPr/>
          <p:nvPr/>
        </p:nvSpPr>
        <p:spPr>
          <a:xfrm>
            <a:off x="6283643" y="4574262"/>
            <a:ext cx="2214563" cy="276820"/>
          </a:xfrm>
          <a:prstGeom prst="rect">
            <a:avLst/>
          </a:prstGeom>
          <a:noFill/>
          <a:ln/>
        </p:spPr>
        <p:txBody>
          <a:bodyPr wrap="none" rtlCol="0" anchor="t"/>
          <a:lstStyle/>
          <a:p>
            <a:pPr marL="0" indent="0">
              <a:lnSpc>
                <a:spcPts val="2180"/>
              </a:lnSpc>
              <a:buNone/>
            </a:pPr>
            <a:r>
              <a:rPr lang="en-US" sz="1744" dirty="0">
                <a:solidFill>
                  <a:srgbClr val="476FD6"/>
                </a:solidFill>
                <a:latin typeface="Roboto Slab" pitchFamily="34" charset="0"/>
                <a:ea typeface="Roboto Slab" pitchFamily="34" charset="-122"/>
                <a:cs typeface="Roboto Slab" pitchFamily="34" charset="-120"/>
              </a:rPr>
              <a:t>Diversitate biologică</a:t>
            </a:r>
            <a:endParaRPr lang="en-US" sz="1744" dirty="0"/>
          </a:p>
        </p:txBody>
      </p:sp>
      <p:sp>
        <p:nvSpPr>
          <p:cNvPr id="12" name="Text 9"/>
          <p:cNvSpPr/>
          <p:nvPr/>
        </p:nvSpPr>
        <p:spPr>
          <a:xfrm>
            <a:off x="6283643" y="4957286"/>
            <a:ext cx="7549515" cy="566738"/>
          </a:xfrm>
          <a:prstGeom prst="rect">
            <a:avLst/>
          </a:prstGeom>
          <a:noFill/>
          <a:ln/>
        </p:spPr>
        <p:txBody>
          <a:bodyPr wrap="square" rtlCol="0" anchor="t"/>
          <a:lstStyle/>
          <a:p>
            <a:pPr marL="0" indent="0">
              <a:lnSpc>
                <a:spcPts val="2232"/>
              </a:lnSpc>
              <a:buNone/>
            </a:pPr>
            <a:r>
              <a:rPr lang="en-US" sz="1395" dirty="0">
                <a:solidFill>
                  <a:srgbClr val="15213F"/>
                </a:solidFill>
                <a:latin typeface="Roboto" pitchFamily="34" charset="0"/>
                <a:ea typeface="Roboto" pitchFamily="34" charset="-122"/>
                <a:cs typeface="Roboto" pitchFamily="34" charset="-120"/>
              </a:rPr>
              <a:t>Diversitatea biologică a biosferei este crucială pentru menținerea echilibrului ecologic și pentru furnizarea de servicii ecosistemice importante.</a:t>
            </a:r>
            <a:endParaRPr lang="en-US" sz="1395" dirty="0"/>
          </a:p>
        </p:txBody>
      </p:sp>
      <p:sp>
        <p:nvSpPr>
          <p:cNvPr id="13" name="Shape 10"/>
          <p:cNvSpPr/>
          <p:nvPr/>
        </p:nvSpPr>
        <p:spPr>
          <a:xfrm>
            <a:off x="6106478" y="5878354"/>
            <a:ext cx="7903845" cy="1304092"/>
          </a:xfrm>
          <a:prstGeom prst="roundRect">
            <a:avLst>
              <a:gd name="adj" fmla="val 8151"/>
            </a:avLst>
          </a:prstGeom>
          <a:solidFill>
            <a:srgbClr val="DEE7F7"/>
          </a:solidFill>
          <a:ln/>
        </p:spPr>
      </p:sp>
      <p:sp>
        <p:nvSpPr>
          <p:cNvPr id="14" name="Text 11"/>
          <p:cNvSpPr/>
          <p:nvPr/>
        </p:nvSpPr>
        <p:spPr>
          <a:xfrm>
            <a:off x="6283643" y="6055519"/>
            <a:ext cx="2279571" cy="276820"/>
          </a:xfrm>
          <a:prstGeom prst="rect">
            <a:avLst/>
          </a:prstGeom>
          <a:noFill/>
          <a:ln/>
        </p:spPr>
        <p:txBody>
          <a:bodyPr wrap="none" rtlCol="0" anchor="t"/>
          <a:lstStyle/>
          <a:p>
            <a:pPr marL="0" indent="0">
              <a:lnSpc>
                <a:spcPts val="2180"/>
              </a:lnSpc>
              <a:buNone/>
            </a:pPr>
            <a:r>
              <a:rPr lang="en-US" sz="1744" dirty="0">
                <a:solidFill>
                  <a:srgbClr val="476FD6"/>
                </a:solidFill>
                <a:latin typeface="Roboto Slab" pitchFamily="34" charset="0"/>
                <a:ea typeface="Roboto Slab" pitchFamily="34" charset="-122"/>
                <a:cs typeface="Roboto Slab" pitchFamily="34" charset="-120"/>
              </a:rPr>
              <a:t>Cicluri biogeochimice</a:t>
            </a:r>
            <a:endParaRPr lang="en-US" sz="1744" dirty="0"/>
          </a:p>
        </p:txBody>
      </p:sp>
      <p:sp>
        <p:nvSpPr>
          <p:cNvPr id="15" name="Text 12"/>
          <p:cNvSpPr/>
          <p:nvPr/>
        </p:nvSpPr>
        <p:spPr>
          <a:xfrm>
            <a:off x="6283643" y="6438543"/>
            <a:ext cx="7549515" cy="566738"/>
          </a:xfrm>
          <a:prstGeom prst="rect">
            <a:avLst/>
          </a:prstGeom>
          <a:noFill/>
          <a:ln/>
        </p:spPr>
        <p:txBody>
          <a:bodyPr wrap="square" rtlCol="0" anchor="t"/>
          <a:lstStyle/>
          <a:p>
            <a:pPr marL="0" indent="0">
              <a:lnSpc>
                <a:spcPts val="2232"/>
              </a:lnSpc>
              <a:buNone/>
            </a:pPr>
            <a:r>
              <a:rPr lang="en-US" sz="1395" dirty="0">
                <a:solidFill>
                  <a:srgbClr val="15213F"/>
                </a:solidFill>
                <a:latin typeface="Roboto" pitchFamily="34" charset="0"/>
                <a:ea typeface="Roboto" pitchFamily="34" charset="-122"/>
                <a:cs typeface="Roboto" pitchFamily="34" charset="-120"/>
              </a:rPr>
              <a:t>Biosfera joacă un rol esențial în menținerea ciclurilor biogeochimice, cum ar fi ciclul carbonului, azotului și apei, care sunt necesare pentru viața pe Pământ.</a:t>
            </a:r>
            <a:endParaRPr lang="en-US" sz="139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36625"/>
          </a:xfrm>
          <a:prstGeom prst="rect">
            <a:avLst/>
          </a:prstGeom>
          <a:solidFill>
            <a:srgbClr val="FBFCFE"/>
          </a:solidFill>
          <a:ln/>
        </p:spPr>
      </p:sp>
      <p:pic>
        <p:nvPicPr>
          <p:cNvPr id="4" name="Image 0" descr="preencoded.png"/>
          <p:cNvPicPr>
            <a:picLocks noChangeAspect="1"/>
          </p:cNvPicPr>
          <p:nvPr/>
        </p:nvPicPr>
        <p:blipFill>
          <a:blip r:embed="rId3"/>
          <a:stretch>
            <a:fillRect/>
          </a:stretch>
        </p:blipFill>
        <p:spPr>
          <a:xfrm>
            <a:off x="9144000" y="0"/>
            <a:ext cx="5486400" cy="8236625"/>
          </a:xfrm>
          <a:prstGeom prst="rect">
            <a:avLst/>
          </a:prstGeom>
        </p:spPr>
      </p:pic>
      <p:sp>
        <p:nvSpPr>
          <p:cNvPr id="5" name="Text 2"/>
          <p:cNvSpPr/>
          <p:nvPr/>
        </p:nvSpPr>
        <p:spPr>
          <a:xfrm>
            <a:off x="604837" y="475178"/>
            <a:ext cx="7934325" cy="1080135"/>
          </a:xfrm>
          <a:prstGeom prst="rect">
            <a:avLst/>
          </a:prstGeom>
          <a:noFill/>
          <a:ln/>
        </p:spPr>
        <p:txBody>
          <a:bodyPr wrap="square" rtlCol="0" anchor="t"/>
          <a:lstStyle/>
          <a:p>
            <a:pPr marL="0" indent="0">
              <a:lnSpc>
                <a:spcPts val="4253"/>
              </a:lnSpc>
              <a:buNone/>
            </a:pPr>
            <a:r>
              <a:rPr lang="en-US" sz="3402" dirty="0">
                <a:solidFill>
                  <a:srgbClr val="476FD6"/>
                </a:solidFill>
                <a:latin typeface="Roboto Slab" pitchFamily="34" charset="0"/>
                <a:ea typeface="Roboto Slab" pitchFamily="34" charset="-122"/>
                <a:cs typeface="Roboto Slab" pitchFamily="34" charset="-120"/>
              </a:rPr>
              <a:t>Interacțiunea dintre componentele Biosferei</a:t>
            </a:r>
            <a:endParaRPr lang="en-US" sz="3402" dirty="0"/>
          </a:p>
        </p:txBody>
      </p:sp>
      <p:sp>
        <p:nvSpPr>
          <p:cNvPr id="6" name="Text 3"/>
          <p:cNvSpPr/>
          <p:nvPr/>
        </p:nvSpPr>
        <p:spPr>
          <a:xfrm>
            <a:off x="604837" y="1814513"/>
            <a:ext cx="7934325" cy="1106329"/>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Componentele Biosferei interacționează între ele într-un mod complex și dinamic. Atmosfera furnizează oxigenul necesar vieții și protejează de radiațiile solare, în timp ce hidrosfera oferă apa necesară pentru plante și animale. Litosfera oferă un suport fizic pentru plante și animale, iar biota influențează compoziția atmosferei și hidrosferei.</a:t>
            </a:r>
            <a:endParaRPr lang="en-US" sz="1361" dirty="0"/>
          </a:p>
        </p:txBody>
      </p:sp>
      <p:pic>
        <p:nvPicPr>
          <p:cNvPr id="7" name="Image 1" descr="preencoded.png"/>
          <p:cNvPicPr>
            <a:picLocks noChangeAspect="1"/>
          </p:cNvPicPr>
          <p:nvPr/>
        </p:nvPicPr>
        <p:blipFill>
          <a:blip r:embed="rId4"/>
          <a:stretch>
            <a:fillRect/>
          </a:stretch>
        </p:blipFill>
        <p:spPr>
          <a:xfrm>
            <a:off x="604837" y="3115151"/>
            <a:ext cx="864037" cy="1548765"/>
          </a:xfrm>
          <a:prstGeom prst="rect">
            <a:avLst/>
          </a:prstGeom>
        </p:spPr>
      </p:pic>
      <p:sp>
        <p:nvSpPr>
          <p:cNvPr id="8" name="Text 4"/>
          <p:cNvSpPr/>
          <p:nvPr/>
        </p:nvSpPr>
        <p:spPr>
          <a:xfrm>
            <a:off x="1728073" y="3287911"/>
            <a:ext cx="2160270"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Ciclul apei</a:t>
            </a:r>
            <a:endParaRPr lang="en-US" sz="1701" dirty="0"/>
          </a:p>
        </p:txBody>
      </p:sp>
      <p:sp>
        <p:nvSpPr>
          <p:cNvPr id="9" name="Text 5"/>
          <p:cNvSpPr/>
          <p:nvPr/>
        </p:nvSpPr>
        <p:spPr>
          <a:xfrm>
            <a:off x="1728073" y="3661410"/>
            <a:ext cx="6811089" cy="829747"/>
          </a:xfrm>
          <a:prstGeom prst="rect">
            <a:avLst/>
          </a:prstGeom>
          <a:noFill/>
          <a:ln/>
        </p:spPr>
        <p:txBody>
          <a:bodyPr wrap="squar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Apa evaporată din oceane și lacuri formează nori, care se condensează și cad sub formă de precipitații. Apa de ploaie alimentează râurile și lacurile, reîncărcând acviferele subterane. O parte din apă se evaporă din nou, iar ciclul se repetă.</a:t>
            </a:r>
            <a:endParaRPr lang="en-US" sz="1361" dirty="0"/>
          </a:p>
        </p:txBody>
      </p:sp>
      <p:pic>
        <p:nvPicPr>
          <p:cNvPr id="10" name="Image 2" descr="preencoded.png"/>
          <p:cNvPicPr>
            <a:picLocks noChangeAspect="1"/>
          </p:cNvPicPr>
          <p:nvPr/>
        </p:nvPicPr>
        <p:blipFill>
          <a:blip r:embed="rId5"/>
          <a:stretch>
            <a:fillRect/>
          </a:stretch>
        </p:blipFill>
        <p:spPr>
          <a:xfrm>
            <a:off x="604837" y="4663916"/>
            <a:ext cx="864037" cy="1548765"/>
          </a:xfrm>
          <a:prstGeom prst="rect">
            <a:avLst/>
          </a:prstGeom>
        </p:spPr>
      </p:pic>
      <p:sp>
        <p:nvSpPr>
          <p:cNvPr id="11" name="Text 6"/>
          <p:cNvSpPr/>
          <p:nvPr/>
        </p:nvSpPr>
        <p:spPr>
          <a:xfrm>
            <a:off x="1728073" y="4836676"/>
            <a:ext cx="2160270"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Ciclul carbonului</a:t>
            </a:r>
            <a:endParaRPr lang="en-US" sz="1701" dirty="0"/>
          </a:p>
        </p:txBody>
      </p:sp>
      <p:sp>
        <p:nvSpPr>
          <p:cNvPr id="12" name="Text 7"/>
          <p:cNvSpPr/>
          <p:nvPr/>
        </p:nvSpPr>
        <p:spPr>
          <a:xfrm>
            <a:off x="1728073" y="5210175"/>
            <a:ext cx="6811089" cy="829747"/>
          </a:xfrm>
          <a:prstGeom prst="rect">
            <a:avLst/>
          </a:prstGeom>
          <a:noFill/>
          <a:ln/>
        </p:spPr>
        <p:txBody>
          <a:bodyPr wrap="squar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Plantele absorb CO2 din atmosferă în timpul fotosintezei. Carbonul este transferat către animale prin lanțurile trofice. Respirația, descompunerea și arderea combustibililor fosili eliberează CO2 înapoi în atmosferă.</a:t>
            </a:r>
            <a:endParaRPr lang="en-US" sz="1361" dirty="0"/>
          </a:p>
        </p:txBody>
      </p:sp>
      <p:pic>
        <p:nvPicPr>
          <p:cNvPr id="13" name="Image 3" descr="preencoded.png"/>
          <p:cNvPicPr>
            <a:picLocks noChangeAspect="1"/>
          </p:cNvPicPr>
          <p:nvPr/>
        </p:nvPicPr>
        <p:blipFill>
          <a:blip r:embed="rId6"/>
          <a:stretch>
            <a:fillRect/>
          </a:stretch>
        </p:blipFill>
        <p:spPr>
          <a:xfrm>
            <a:off x="604837" y="6212681"/>
            <a:ext cx="864037" cy="1548765"/>
          </a:xfrm>
          <a:prstGeom prst="rect">
            <a:avLst/>
          </a:prstGeom>
        </p:spPr>
      </p:pic>
      <p:sp>
        <p:nvSpPr>
          <p:cNvPr id="14" name="Text 8"/>
          <p:cNvSpPr/>
          <p:nvPr/>
        </p:nvSpPr>
        <p:spPr>
          <a:xfrm>
            <a:off x="1728073" y="6385441"/>
            <a:ext cx="2160270"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Ciclul azotului</a:t>
            </a:r>
            <a:endParaRPr lang="en-US" sz="1701" dirty="0"/>
          </a:p>
        </p:txBody>
      </p:sp>
      <p:sp>
        <p:nvSpPr>
          <p:cNvPr id="15" name="Text 9"/>
          <p:cNvSpPr/>
          <p:nvPr/>
        </p:nvSpPr>
        <p:spPr>
          <a:xfrm>
            <a:off x="1728073" y="6758940"/>
            <a:ext cx="6811089" cy="829747"/>
          </a:xfrm>
          <a:prstGeom prst="rect">
            <a:avLst/>
          </a:prstGeom>
          <a:noFill/>
          <a:ln/>
        </p:spPr>
        <p:txBody>
          <a:bodyPr wrap="squar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Azotul atmosferic este fixat de bacteriile din sol, făcându-l disponibil pentru plante. Azotul este transferat către animale prin lanțurile trofice. Descompunerea organismelor moarte eliberează azotul înapoi în sol.</a:t>
            </a:r>
            <a:endParaRPr lang="en-US" sz="136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091238" y="1210032"/>
            <a:ext cx="6166604" cy="540068"/>
          </a:xfrm>
          <a:prstGeom prst="rect">
            <a:avLst/>
          </a:prstGeom>
          <a:noFill/>
          <a:ln/>
        </p:spPr>
        <p:txBody>
          <a:bodyPr wrap="none" rtlCol="0" anchor="t"/>
          <a:lstStyle/>
          <a:p>
            <a:pPr marL="0" indent="0">
              <a:lnSpc>
                <a:spcPts val="4253"/>
              </a:lnSpc>
              <a:buNone/>
            </a:pPr>
            <a:r>
              <a:rPr lang="en-US" sz="3402" dirty="0">
                <a:solidFill>
                  <a:srgbClr val="476FD6"/>
                </a:solidFill>
                <a:latin typeface="Roboto Slab" pitchFamily="34" charset="0"/>
                <a:ea typeface="Roboto Slab" pitchFamily="34" charset="-122"/>
                <a:cs typeface="Roboto Slab" pitchFamily="34" charset="-120"/>
              </a:rPr>
              <a:t>Echilibrul ecologic al Biosferei</a:t>
            </a:r>
            <a:endParaRPr lang="en-US" sz="3402" dirty="0"/>
          </a:p>
        </p:txBody>
      </p:sp>
      <p:sp>
        <p:nvSpPr>
          <p:cNvPr id="6" name="Text 3"/>
          <p:cNvSpPr/>
          <p:nvPr/>
        </p:nvSpPr>
        <p:spPr>
          <a:xfrm>
            <a:off x="6091238" y="2009299"/>
            <a:ext cx="7934325" cy="1106329"/>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Echilibrul ecologic al biosferei este un concept fundamental care se referă la interdependența și interacțiunea dintre toate componentele biosferei, menținând un sistem stabil și functional. Acest echilibru este menținut printr-o serie de mecanisme complexe, cum ar fi ciclurile biogeochimice, lanțurile trofice și diversitatea biologică.</a:t>
            </a:r>
            <a:endParaRPr lang="en-US" sz="1361" dirty="0"/>
          </a:p>
        </p:txBody>
      </p:sp>
      <p:sp>
        <p:nvSpPr>
          <p:cNvPr id="7" name="Shape 4"/>
          <p:cNvSpPr/>
          <p:nvPr/>
        </p:nvSpPr>
        <p:spPr>
          <a:xfrm>
            <a:off x="6091238" y="3309938"/>
            <a:ext cx="7934325" cy="1052155"/>
          </a:xfrm>
          <a:prstGeom prst="rect">
            <a:avLst/>
          </a:prstGeom>
          <a:solidFill>
            <a:srgbClr val="DEE7F7"/>
          </a:solidFill>
          <a:ln/>
        </p:spPr>
      </p:sp>
      <p:sp>
        <p:nvSpPr>
          <p:cNvPr id="8" name="Text 5"/>
          <p:cNvSpPr/>
          <p:nvPr/>
        </p:nvSpPr>
        <p:spPr>
          <a:xfrm>
            <a:off x="6263997" y="3421142"/>
            <a:ext cx="3617833" cy="276582"/>
          </a:xfrm>
          <a:prstGeom prst="rect">
            <a:avLst/>
          </a:prstGeom>
          <a:noFill/>
          <a:ln/>
        </p:spPr>
        <p:txBody>
          <a:bodyPr wrap="non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Diversitatea biologică</a:t>
            </a:r>
            <a:endParaRPr lang="en-US" sz="1361" dirty="0"/>
          </a:p>
        </p:txBody>
      </p:sp>
      <p:sp>
        <p:nvSpPr>
          <p:cNvPr id="9" name="Text 6"/>
          <p:cNvSpPr/>
          <p:nvPr/>
        </p:nvSpPr>
        <p:spPr>
          <a:xfrm>
            <a:off x="10234970" y="3421142"/>
            <a:ext cx="3617833" cy="829747"/>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Menținerea diversității speciilor asigură o rețea complexă de relații și interacțiuni, menținând un sistem rezilient.</a:t>
            </a:r>
            <a:endParaRPr lang="en-US" sz="1361" dirty="0"/>
          </a:p>
        </p:txBody>
      </p:sp>
      <p:sp>
        <p:nvSpPr>
          <p:cNvPr id="10" name="Text 7"/>
          <p:cNvSpPr/>
          <p:nvPr/>
        </p:nvSpPr>
        <p:spPr>
          <a:xfrm>
            <a:off x="6263997" y="4473297"/>
            <a:ext cx="3617833" cy="276582"/>
          </a:xfrm>
          <a:prstGeom prst="rect">
            <a:avLst/>
          </a:prstGeom>
          <a:noFill/>
          <a:ln/>
        </p:spPr>
        <p:txBody>
          <a:bodyPr wrap="non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Lanțurile trofice</a:t>
            </a:r>
            <a:endParaRPr lang="en-US" sz="1361" dirty="0"/>
          </a:p>
        </p:txBody>
      </p:sp>
      <p:sp>
        <p:nvSpPr>
          <p:cNvPr id="11" name="Text 8"/>
          <p:cNvSpPr/>
          <p:nvPr/>
        </p:nvSpPr>
        <p:spPr>
          <a:xfrm>
            <a:off x="10234970" y="4473297"/>
            <a:ext cx="3617833" cy="1106329"/>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Lanțurile trofice asigură transferul de energie și nutrienți între diferitele niveluri trofice, menținând un echilibru populațional între specii.</a:t>
            </a:r>
            <a:endParaRPr lang="en-US" sz="1361" dirty="0"/>
          </a:p>
        </p:txBody>
      </p:sp>
      <p:sp>
        <p:nvSpPr>
          <p:cNvPr id="12" name="Shape 9"/>
          <p:cNvSpPr/>
          <p:nvPr/>
        </p:nvSpPr>
        <p:spPr>
          <a:xfrm>
            <a:off x="6091238" y="5690830"/>
            <a:ext cx="7934325" cy="1328737"/>
          </a:xfrm>
          <a:prstGeom prst="rect">
            <a:avLst/>
          </a:prstGeom>
          <a:solidFill>
            <a:srgbClr val="DEE7F7"/>
          </a:solidFill>
          <a:ln/>
        </p:spPr>
      </p:sp>
      <p:sp>
        <p:nvSpPr>
          <p:cNvPr id="13" name="Text 10"/>
          <p:cNvSpPr/>
          <p:nvPr/>
        </p:nvSpPr>
        <p:spPr>
          <a:xfrm>
            <a:off x="6263997" y="5802035"/>
            <a:ext cx="3617833" cy="276582"/>
          </a:xfrm>
          <a:prstGeom prst="rect">
            <a:avLst/>
          </a:prstGeom>
          <a:noFill/>
          <a:ln/>
        </p:spPr>
        <p:txBody>
          <a:bodyPr wrap="non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Ciclurile biogeochimice</a:t>
            </a:r>
            <a:endParaRPr lang="en-US" sz="1361" dirty="0"/>
          </a:p>
        </p:txBody>
      </p:sp>
      <p:sp>
        <p:nvSpPr>
          <p:cNvPr id="14" name="Text 11"/>
          <p:cNvSpPr/>
          <p:nvPr/>
        </p:nvSpPr>
        <p:spPr>
          <a:xfrm>
            <a:off x="10234970" y="5802035"/>
            <a:ext cx="3617833" cy="1106329"/>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Ciclurile biogeochimice, cum ar fi ciclul carbonului, azotului și apei, reglează fluxul de substanțe nutritive și energie prin biosferă, menținând un sistem stabil.</a:t>
            </a:r>
            <a:endParaRPr lang="en-US" sz="136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10177820"/>
          </a:xfrm>
          <a:prstGeom prst="rect">
            <a:avLst/>
          </a:prstGeom>
          <a:solidFill>
            <a:srgbClr val="FBFCFE"/>
          </a:solidFill>
          <a:ln/>
        </p:spPr>
      </p:sp>
      <p:pic>
        <p:nvPicPr>
          <p:cNvPr id="4" name="Image 0" descr="preencoded.png"/>
          <p:cNvPicPr>
            <a:picLocks noChangeAspect="1"/>
          </p:cNvPicPr>
          <p:nvPr/>
        </p:nvPicPr>
        <p:blipFill>
          <a:blip r:embed="rId3"/>
          <a:stretch>
            <a:fillRect/>
          </a:stretch>
        </p:blipFill>
        <p:spPr>
          <a:xfrm>
            <a:off x="9144000" y="0"/>
            <a:ext cx="5486400" cy="10177820"/>
          </a:xfrm>
          <a:prstGeom prst="rect">
            <a:avLst/>
          </a:prstGeom>
        </p:spPr>
      </p:pic>
      <p:sp>
        <p:nvSpPr>
          <p:cNvPr id="5" name="Text 2"/>
          <p:cNvSpPr/>
          <p:nvPr/>
        </p:nvSpPr>
        <p:spPr>
          <a:xfrm>
            <a:off x="604837" y="475178"/>
            <a:ext cx="6132076" cy="540068"/>
          </a:xfrm>
          <a:prstGeom prst="rect">
            <a:avLst/>
          </a:prstGeom>
          <a:noFill/>
          <a:ln/>
        </p:spPr>
        <p:txBody>
          <a:bodyPr wrap="none" rtlCol="0" anchor="t"/>
          <a:lstStyle/>
          <a:p>
            <a:pPr marL="0" indent="0">
              <a:lnSpc>
                <a:spcPts val="4253"/>
              </a:lnSpc>
              <a:buNone/>
            </a:pPr>
            <a:r>
              <a:rPr lang="en-US" sz="3402" dirty="0">
                <a:solidFill>
                  <a:srgbClr val="476FD6"/>
                </a:solidFill>
                <a:latin typeface="Roboto Slab" pitchFamily="34" charset="0"/>
                <a:ea typeface="Roboto Slab" pitchFamily="34" charset="-122"/>
                <a:cs typeface="Roboto Slab" pitchFamily="34" charset="-120"/>
              </a:rPr>
              <a:t>Provocări actuale ale Biosferei</a:t>
            </a:r>
            <a:endParaRPr lang="en-US" sz="3402" dirty="0"/>
          </a:p>
        </p:txBody>
      </p:sp>
      <p:sp>
        <p:nvSpPr>
          <p:cNvPr id="6" name="Text 3"/>
          <p:cNvSpPr/>
          <p:nvPr/>
        </p:nvSpPr>
        <p:spPr>
          <a:xfrm>
            <a:off x="604837" y="1274445"/>
            <a:ext cx="7934325" cy="829747"/>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Biosfera se confruntă cu o serie de provocări grave, cauzate în principal de activitățile umane. Aceste provocări pun în pericol echilibrul ecologic și viitorul vieții pe Pământ. Degradarea mediului, poluarea, pierderea biodiversității și schimbările climatice sunt doar câteva dintre problemele majore.</a:t>
            </a:r>
            <a:endParaRPr lang="en-US" sz="1361" dirty="0"/>
          </a:p>
        </p:txBody>
      </p:sp>
      <p:pic>
        <p:nvPicPr>
          <p:cNvPr id="7" name="Image 1" descr="preencoded.png"/>
          <p:cNvPicPr>
            <a:picLocks noChangeAspect="1"/>
          </p:cNvPicPr>
          <p:nvPr/>
        </p:nvPicPr>
        <p:blipFill>
          <a:blip r:embed="rId4"/>
          <a:stretch>
            <a:fillRect/>
          </a:stretch>
        </p:blipFill>
        <p:spPr>
          <a:xfrm>
            <a:off x="604837" y="2298502"/>
            <a:ext cx="431959" cy="431959"/>
          </a:xfrm>
          <a:prstGeom prst="rect">
            <a:avLst/>
          </a:prstGeom>
        </p:spPr>
      </p:pic>
      <p:sp>
        <p:nvSpPr>
          <p:cNvPr id="8" name="Text 4"/>
          <p:cNvSpPr/>
          <p:nvPr/>
        </p:nvSpPr>
        <p:spPr>
          <a:xfrm>
            <a:off x="604837" y="2903220"/>
            <a:ext cx="2160270"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Poluarea</a:t>
            </a:r>
            <a:endParaRPr lang="en-US" sz="1701" dirty="0"/>
          </a:p>
        </p:txBody>
      </p:sp>
      <p:sp>
        <p:nvSpPr>
          <p:cNvPr id="9" name="Text 5"/>
          <p:cNvSpPr/>
          <p:nvPr/>
        </p:nvSpPr>
        <p:spPr>
          <a:xfrm>
            <a:off x="604837" y="3276719"/>
            <a:ext cx="7934325" cy="553164"/>
          </a:xfrm>
          <a:prstGeom prst="rect">
            <a:avLst/>
          </a:prstGeom>
          <a:noFill/>
          <a:ln/>
        </p:spPr>
        <p:txBody>
          <a:bodyPr wrap="squar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Poluarea aerului, apei și solului afectează sănătatea organismelor vii, perturbă ecosistemele și creează probleme de sănătate publică.</a:t>
            </a:r>
            <a:endParaRPr lang="en-US" sz="1361" dirty="0"/>
          </a:p>
        </p:txBody>
      </p:sp>
      <p:pic>
        <p:nvPicPr>
          <p:cNvPr id="10" name="Image 2" descr="preencoded.png"/>
          <p:cNvPicPr>
            <a:picLocks noChangeAspect="1"/>
          </p:cNvPicPr>
          <p:nvPr/>
        </p:nvPicPr>
        <p:blipFill>
          <a:blip r:embed="rId5"/>
          <a:stretch>
            <a:fillRect/>
          </a:stretch>
        </p:blipFill>
        <p:spPr>
          <a:xfrm>
            <a:off x="604837" y="4348282"/>
            <a:ext cx="431959" cy="431959"/>
          </a:xfrm>
          <a:prstGeom prst="rect">
            <a:avLst/>
          </a:prstGeom>
        </p:spPr>
      </p:pic>
      <p:sp>
        <p:nvSpPr>
          <p:cNvPr id="11" name="Text 6"/>
          <p:cNvSpPr/>
          <p:nvPr/>
        </p:nvSpPr>
        <p:spPr>
          <a:xfrm>
            <a:off x="604837" y="4953000"/>
            <a:ext cx="2237423"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Schimbările climatice</a:t>
            </a:r>
            <a:endParaRPr lang="en-US" sz="1701" dirty="0"/>
          </a:p>
        </p:txBody>
      </p:sp>
      <p:sp>
        <p:nvSpPr>
          <p:cNvPr id="12" name="Text 7"/>
          <p:cNvSpPr/>
          <p:nvPr/>
        </p:nvSpPr>
        <p:spPr>
          <a:xfrm>
            <a:off x="604837" y="5326499"/>
            <a:ext cx="7934325" cy="553164"/>
          </a:xfrm>
          <a:prstGeom prst="rect">
            <a:avLst/>
          </a:prstGeom>
          <a:noFill/>
          <a:ln/>
        </p:spPr>
        <p:txBody>
          <a:bodyPr wrap="squar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Schimbările climatice provoacă evenimente meteorologice extreme, modifică habitatele și afectează diversitatea biologică.</a:t>
            </a:r>
            <a:endParaRPr lang="en-US" sz="1361" dirty="0"/>
          </a:p>
        </p:txBody>
      </p:sp>
      <p:pic>
        <p:nvPicPr>
          <p:cNvPr id="13" name="Image 3" descr="preencoded.png"/>
          <p:cNvPicPr>
            <a:picLocks noChangeAspect="1"/>
          </p:cNvPicPr>
          <p:nvPr/>
        </p:nvPicPr>
        <p:blipFill>
          <a:blip r:embed="rId6"/>
          <a:stretch>
            <a:fillRect/>
          </a:stretch>
        </p:blipFill>
        <p:spPr>
          <a:xfrm>
            <a:off x="604837" y="6398062"/>
            <a:ext cx="431959" cy="431959"/>
          </a:xfrm>
          <a:prstGeom prst="rect">
            <a:avLst/>
          </a:prstGeom>
        </p:spPr>
      </p:pic>
      <p:sp>
        <p:nvSpPr>
          <p:cNvPr id="14" name="Text 8"/>
          <p:cNvSpPr/>
          <p:nvPr/>
        </p:nvSpPr>
        <p:spPr>
          <a:xfrm>
            <a:off x="604837" y="7002780"/>
            <a:ext cx="2160270"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Defrișările</a:t>
            </a:r>
            <a:endParaRPr lang="en-US" sz="1701" dirty="0"/>
          </a:p>
        </p:txBody>
      </p:sp>
      <p:sp>
        <p:nvSpPr>
          <p:cNvPr id="15" name="Text 9"/>
          <p:cNvSpPr/>
          <p:nvPr/>
        </p:nvSpPr>
        <p:spPr>
          <a:xfrm>
            <a:off x="604837" y="7376279"/>
            <a:ext cx="7934325" cy="276582"/>
          </a:xfrm>
          <a:prstGeom prst="rect">
            <a:avLst/>
          </a:prstGeom>
          <a:noFill/>
          <a:ln/>
        </p:spPr>
        <p:txBody>
          <a:bodyPr wrap="non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Defrișările scad diversitatea biologică, afectează ciclul apei și contribuie la schimbările climatice.</a:t>
            </a:r>
            <a:endParaRPr lang="en-US" sz="1361" dirty="0"/>
          </a:p>
        </p:txBody>
      </p:sp>
      <p:pic>
        <p:nvPicPr>
          <p:cNvPr id="16" name="Image 4" descr="preencoded.png"/>
          <p:cNvPicPr>
            <a:picLocks noChangeAspect="1"/>
          </p:cNvPicPr>
          <p:nvPr/>
        </p:nvPicPr>
        <p:blipFill>
          <a:blip r:embed="rId7"/>
          <a:stretch>
            <a:fillRect/>
          </a:stretch>
        </p:blipFill>
        <p:spPr>
          <a:xfrm>
            <a:off x="604837" y="8171259"/>
            <a:ext cx="431959" cy="431959"/>
          </a:xfrm>
          <a:prstGeom prst="rect">
            <a:avLst/>
          </a:prstGeom>
        </p:spPr>
      </p:pic>
      <p:sp>
        <p:nvSpPr>
          <p:cNvPr id="17" name="Text 10"/>
          <p:cNvSpPr/>
          <p:nvPr/>
        </p:nvSpPr>
        <p:spPr>
          <a:xfrm>
            <a:off x="604837" y="8775978"/>
            <a:ext cx="2160270"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Suprapopularea</a:t>
            </a:r>
            <a:endParaRPr lang="en-US" sz="1701" dirty="0"/>
          </a:p>
        </p:txBody>
      </p:sp>
      <p:sp>
        <p:nvSpPr>
          <p:cNvPr id="18" name="Text 11"/>
          <p:cNvSpPr/>
          <p:nvPr/>
        </p:nvSpPr>
        <p:spPr>
          <a:xfrm>
            <a:off x="604837" y="9149477"/>
            <a:ext cx="7934325" cy="553164"/>
          </a:xfrm>
          <a:prstGeom prst="rect">
            <a:avLst/>
          </a:prstGeom>
          <a:noFill/>
          <a:ln/>
        </p:spPr>
        <p:txBody>
          <a:bodyPr wrap="squar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Creșterea populației umane pune o presiune tot mai mare pe resursele naturale și afectează echilibrul ecologic.</a:t>
            </a:r>
            <a:endParaRPr lang="en-US" sz="136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091238" y="983813"/>
            <a:ext cx="6803827" cy="540068"/>
          </a:xfrm>
          <a:prstGeom prst="rect">
            <a:avLst/>
          </a:prstGeom>
          <a:noFill/>
          <a:ln/>
        </p:spPr>
        <p:txBody>
          <a:bodyPr wrap="none" rtlCol="0" anchor="t"/>
          <a:lstStyle/>
          <a:p>
            <a:pPr marL="0" indent="0">
              <a:lnSpc>
                <a:spcPts val="4253"/>
              </a:lnSpc>
              <a:buNone/>
            </a:pPr>
            <a:r>
              <a:rPr lang="en-US" sz="3402" dirty="0">
                <a:solidFill>
                  <a:srgbClr val="476FD6"/>
                </a:solidFill>
                <a:latin typeface="Roboto Slab" pitchFamily="34" charset="0"/>
                <a:ea typeface="Roboto Slab" pitchFamily="34" charset="-122"/>
                <a:cs typeface="Roboto Slab" pitchFamily="34" charset="-120"/>
              </a:rPr>
              <a:t>Conservarea și protecția Biosferei</a:t>
            </a:r>
            <a:endParaRPr lang="en-US" sz="3402" dirty="0"/>
          </a:p>
        </p:txBody>
      </p:sp>
      <p:sp>
        <p:nvSpPr>
          <p:cNvPr id="6" name="Text 3"/>
          <p:cNvSpPr/>
          <p:nvPr/>
        </p:nvSpPr>
        <p:spPr>
          <a:xfrm>
            <a:off x="6091238" y="1783080"/>
            <a:ext cx="7934325" cy="829747"/>
          </a:xfrm>
          <a:prstGeom prst="rect">
            <a:avLst/>
          </a:prstGeom>
          <a:noFill/>
          <a:ln/>
        </p:spPr>
        <p:txBody>
          <a:bodyPr wrap="square" rtlCol="0" anchor="t"/>
          <a:lstStyle/>
          <a:p>
            <a:pPr marL="0" indent="0">
              <a:lnSpc>
                <a:spcPts val="2177"/>
              </a:lnSpc>
              <a:buNone/>
            </a:pPr>
            <a:r>
              <a:rPr lang="en-US" sz="1361" dirty="0">
                <a:solidFill>
                  <a:srgbClr val="15213F"/>
                </a:solidFill>
                <a:latin typeface="Roboto" pitchFamily="34" charset="0"/>
                <a:ea typeface="Roboto" pitchFamily="34" charset="-122"/>
                <a:cs typeface="Roboto" pitchFamily="34" charset="-120"/>
              </a:rPr>
              <a:t>Conservarea și protecția biosferei sunt esențiale pentru menținerea vieții pe Pământ. Aceasta implică o serie de măsuri și acțiuni menite să protejeze diversitatea biologică, să reducă poluarea și să combată schimbările climatice.</a:t>
            </a:r>
            <a:endParaRPr lang="en-US" sz="1361" dirty="0"/>
          </a:p>
        </p:txBody>
      </p:sp>
      <p:sp>
        <p:nvSpPr>
          <p:cNvPr id="7" name="Shape 4"/>
          <p:cNvSpPr/>
          <p:nvPr/>
        </p:nvSpPr>
        <p:spPr>
          <a:xfrm>
            <a:off x="6333173" y="2807137"/>
            <a:ext cx="34528" cy="4438650"/>
          </a:xfrm>
          <a:prstGeom prst="rect">
            <a:avLst/>
          </a:prstGeom>
          <a:solidFill>
            <a:srgbClr val="BBC4DC"/>
          </a:solidFill>
          <a:ln/>
        </p:spPr>
      </p:sp>
      <p:sp>
        <p:nvSpPr>
          <p:cNvPr id="8" name="Shape 5"/>
          <p:cNvSpPr/>
          <p:nvPr/>
        </p:nvSpPr>
        <p:spPr>
          <a:xfrm>
            <a:off x="6544806" y="3178493"/>
            <a:ext cx="604837" cy="34528"/>
          </a:xfrm>
          <a:prstGeom prst="rect">
            <a:avLst/>
          </a:prstGeom>
          <a:solidFill>
            <a:srgbClr val="BBC4DC"/>
          </a:solidFill>
          <a:ln/>
        </p:spPr>
      </p:sp>
      <p:sp>
        <p:nvSpPr>
          <p:cNvPr id="9" name="Shape 6"/>
          <p:cNvSpPr/>
          <p:nvPr/>
        </p:nvSpPr>
        <p:spPr>
          <a:xfrm>
            <a:off x="6156067" y="3001447"/>
            <a:ext cx="388739" cy="388739"/>
          </a:xfrm>
          <a:prstGeom prst="roundRect">
            <a:avLst>
              <a:gd name="adj" fmla="val 26674"/>
            </a:avLst>
          </a:prstGeom>
          <a:solidFill>
            <a:srgbClr val="DEE7F7"/>
          </a:solidFill>
          <a:ln/>
        </p:spPr>
      </p:sp>
      <p:sp>
        <p:nvSpPr>
          <p:cNvPr id="10" name="Text 7"/>
          <p:cNvSpPr/>
          <p:nvPr/>
        </p:nvSpPr>
        <p:spPr>
          <a:xfrm>
            <a:off x="6296918" y="3066217"/>
            <a:ext cx="106918" cy="259199"/>
          </a:xfrm>
          <a:prstGeom prst="rect">
            <a:avLst/>
          </a:prstGeom>
          <a:noFill/>
          <a:ln/>
        </p:spPr>
        <p:txBody>
          <a:bodyPr wrap="none" rtlCol="0" anchor="t"/>
          <a:lstStyle/>
          <a:p>
            <a:pPr marL="0" indent="0" algn="ctr">
              <a:lnSpc>
                <a:spcPts val="2041"/>
              </a:lnSpc>
              <a:buNone/>
            </a:pPr>
            <a:r>
              <a:rPr lang="en-US" sz="2041" dirty="0">
                <a:solidFill>
                  <a:srgbClr val="476FD6"/>
                </a:solidFill>
                <a:latin typeface="Roboto Slab" pitchFamily="34" charset="0"/>
                <a:ea typeface="Roboto Slab" pitchFamily="34" charset="-122"/>
                <a:cs typeface="Roboto Slab" pitchFamily="34" charset="-120"/>
              </a:rPr>
              <a:t>1</a:t>
            </a:r>
            <a:endParaRPr lang="en-US" sz="2041" dirty="0"/>
          </a:p>
        </p:txBody>
      </p:sp>
      <p:sp>
        <p:nvSpPr>
          <p:cNvPr id="11" name="Text 8"/>
          <p:cNvSpPr/>
          <p:nvPr/>
        </p:nvSpPr>
        <p:spPr>
          <a:xfrm>
            <a:off x="7300913" y="2979896"/>
            <a:ext cx="2184797"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Protejarea habitatelor</a:t>
            </a:r>
            <a:endParaRPr lang="en-US" sz="1701" dirty="0"/>
          </a:p>
        </p:txBody>
      </p:sp>
      <p:sp>
        <p:nvSpPr>
          <p:cNvPr id="12" name="Text 9"/>
          <p:cNvSpPr/>
          <p:nvPr/>
        </p:nvSpPr>
        <p:spPr>
          <a:xfrm>
            <a:off x="7300913" y="3353395"/>
            <a:ext cx="6724650" cy="553164"/>
          </a:xfrm>
          <a:prstGeom prst="rect">
            <a:avLst/>
          </a:prstGeom>
          <a:noFill/>
          <a:ln/>
        </p:spPr>
        <p:txBody>
          <a:bodyPr wrap="squar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Crearea de arii protejate, conservarea zonelor naturale și gestionarea durabilă a resurselor naturale contribuie la protejarea habitatelor și la menținerea biodiversității.</a:t>
            </a:r>
            <a:endParaRPr lang="en-US" sz="1361" dirty="0"/>
          </a:p>
        </p:txBody>
      </p:sp>
      <p:sp>
        <p:nvSpPr>
          <p:cNvPr id="13" name="Shape 10"/>
          <p:cNvSpPr/>
          <p:nvPr/>
        </p:nvSpPr>
        <p:spPr>
          <a:xfrm>
            <a:off x="6544806" y="4623435"/>
            <a:ext cx="604837" cy="34528"/>
          </a:xfrm>
          <a:prstGeom prst="rect">
            <a:avLst/>
          </a:prstGeom>
          <a:solidFill>
            <a:srgbClr val="BBC4DC"/>
          </a:solidFill>
          <a:ln/>
        </p:spPr>
      </p:sp>
      <p:sp>
        <p:nvSpPr>
          <p:cNvPr id="14" name="Shape 11"/>
          <p:cNvSpPr/>
          <p:nvPr/>
        </p:nvSpPr>
        <p:spPr>
          <a:xfrm>
            <a:off x="6156067" y="4446389"/>
            <a:ext cx="388739" cy="388739"/>
          </a:xfrm>
          <a:prstGeom prst="roundRect">
            <a:avLst>
              <a:gd name="adj" fmla="val 26674"/>
            </a:avLst>
          </a:prstGeom>
          <a:solidFill>
            <a:srgbClr val="DEE7F7"/>
          </a:solidFill>
          <a:ln/>
        </p:spPr>
      </p:sp>
      <p:sp>
        <p:nvSpPr>
          <p:cNvPr id="15" name="Text 12"/>
          <p:cNvSpPr/>
          <p:nvPr/>
        </p:nvSpPr>
        <p:spPr>
          <a:xfrm>
            <a:off x="6278820" y="4511159"/>
            <a:ext cx="143232" cy="259199"/>
          </a:xfrm>
          <a:prstGeom prst="rect">
            <a:avLst/>
          </a:prstGeom>
          <a:noFill/>
          <a:ln/>
        </p:spPr>
        <p:txBody>
          <a:bodyPr wrap="none" rtlCol="0" anchor="t"/>
          <a:lstStyle/>
          <a:p>
            <a:pPr marL="0" indent="0" algn="ctr">
              <a:lnSpc>
                <a:spcPts val="2041"/>
              </a:lnSpc>
              <a:buNone/>
            </a:pPr>
            <a:r>
              <a:rPr lang="en-US" sz="2041" dirty="0">
                <a:solidFill>
                  <a:srgbClr val="476FD6"/>
                </a:solidFill>
                <a:latin typeface="Roboto Slab" pitchFamily="34" charset="0"/>
                <a:ea typeface="Roboto Slab" pitchFamily="34" charset="-122"/>
                <a:cs typeface="Roboto Slab" pitchFamily="34" charset="-120"/>
              </a:rPr>
              <a:t>2</a:t>
            </a:r>
            <a:endParaRPr lang="en-US" sz="2041" dirty="0"/>
          </a:p>
        </p:txBody>
      </p:sp>
      <p:sp>
        <p:nvSpPr>
          <p:cNvPr id="16" name="Text 13"/>
          <p:cNvSpPr/>
          <p:nvPr/>
        </p:nvSpPr>
        <p:spPr>
          <a:xfrm>
            <a:off x="7300913" y="4424839"/>
            <a:ext cx="2160270"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Reducerea poluării</a:t>
            </a:r>
            <a:endParaRPr lang="en-US" sz="1701" dirty="0"/>
          </a:p>
        </p:txBody>
      </p:sp>
      <p:sp>
        <p:nvSpPr>
          <p:cNvPr id="17" name="Text 14"/>
          <p:cNvSpPr/>
          <p:nvPr/>
        </p:nvSpPr>
        <p:spPr>
          <a:xfrm>
            <a:off x="7300913" y="4798338"/>
            <a:ext cx="6724650" cy="829747"/>
          </a:xfrm>
          <a:prstGeom prst="rect">
            <a:avLst/>
          </a:prstGeom>
          <a:noFill/>
          <a:ln/>
        </p:spPr>
        <p:txBody>
          <a:bodyPr wrap="squar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Reducerea emisiilor de gaze cu efect de seră, promovarea tehnologiilor curate și gestionarea responsabilă a deșeurilor contribuie la reducerea poluării și la protejarea mediului.</a:t>
            </a:r>
            <a:endParaRPr lang="en-US" sz="1361" dirty="0"/>
          </a:p>
        </p:txBody>
      </p:sp>
      <p:sp>
        <p:nvSpPr>
          <p:cNvPr id="18" name="Shape 15"/>
          <p:cNvSpPr/>
          <p:nvPr/>
        </p:nvSpPr>
        <p:spPr>
          <a:xfrm>
            <a:off x="6544806" y="6344960"/>
            <a:ext cx="604837" cy="34528"/>
          </a:xfrm>
          <a:prstGeom prst="rect">
            <a:avLst/>
          </a:prstGeom>
          <a:solidFill>
            <a:srgbClr val="BBC4DC"/>
          </a:solidFill>
          <a:ln/>
        </p:spPr>
      </p:sp>
      <p:sp>
        <p:nvSpPr>
          <p:cNvPr id="19" name="Shape 16"/>
          <p:cNvSpPr/>
          <p:nvPr/>
        </p:nvSpPr>
        <p:spPr>
          <a:xfrm>
            <a:off x="6156067" y="6167914"/>
            <a:ext cx="388739" cy="388739"/>
          </a:xfrm>
          <a:prstGeom prst="roundRect">
            <a:avLst>
              <a:gd name="adj" fmla="val 26674"/>
            </a:avLst>
          </a:prstGeom>
          <a:solidFill>
            <a:srgbClr val="DEE7F7"/>
          </a:solidFill>
          <a:ln/>
        </p:spPr>
      </p:sp>
      <p:sp>
        <p:nvSpPr>
          <p:cNvPr id="20" name="Text 17"/>
          <p:cNvSpPr/>
          <p:nvPr/>
        </p:nvSpPr>
        <p:spPr>
          <a:xfrm>
            <a:off x="6280368" y="6232684"/>
            <a:ext cx="140018" cy="259199"/>
          </a:xfrm>
          <a:prstGeom prst="rect">
            <a:avLst/>
          </a:prstGeom>
          <a:noFill/>
          <a:ln/>
        </p:spPr>
        <p:txBody>
          <a:bodyPr wrap="none" rtlCol="0" anchor="t"/>
          <a:lstStyle/>
          <a:p>
            <a:pPr marL="0" indent="0" algn="ctr">
              <a:lnSpc>
                <a:spcPts val="2041"/>
              </a:lnSpc>
              <a:buNone/>
            </a:pPr>
            <a:r>
              <a:rPr lang="en-US" sz="2041" dirty="0">
                <a:solidFill>
                  <a:srgbClr val="476FD6"/>
                </a:solidFill>
                <a:latin typeface="Roboto Slab" pitchFamily="34" charset="0"/>
                <a:ea typeface="Roboto Slab" pitchFamily="34" charset="-122"/>
                <a:cs typeface="Roboto Slab" pitchFamily="34" charset="-120"/>
              </a:rPr>
              <a:t>3</a:t>
            </a:r>
            <a:endParaRPr lang="en-US" sz="2041" dirty="0"/>
          </a:p>
        </p:txBody>
      </p:sp>
      <p:sp>
        <p:nvSpPr>
          <p:cNvPr id="21" name="Text 18"/>
          <p:cNvSpPr/>
          <p:nvPr/>
        </p:nvSpPr>
        <p:spPr>
          <a:xfrm>
            <a:off x="7300913" y="6146363"/>
            <a:ext cx="2220158" cy="269915"/>
          </a:xfrm>
          <a:prstGeom prst="rect">
            <a:avLst/>
          </a:prstGeom>
          <a:noFill/>
          <a:ln/>
        </p:spPr>
        <p:txBody>
          <a:bodyPr wrap="none" rtlCol="0" anchor="t"/>
          <a:lstStyle/>
          <a:p>
            <a:pPr marL="0" indent="0" algn="l">
              <a:lnSpc>
                <a:spcPts val="2126"/>
              </a:lnSpc>
              <a:buNone/>
            </a:pPr>
            <a:r>
              <a:rPr lang="en-US" sz="1701" dirty="0">
                <a:solidFill>
                  <a:srgbClr val="476FD6"/>
                </a:solidFill>
                <a:latin typeface="Roboto Slab" pitchFamily="34" charset="0"/>
                <a:ea typeface="Roboto Slab" pitchFamily="34" charset="-122"/>
                <a:cs typeface="Roboto Slab" pitchFamily="34" charset="-120"/>
              </a:rPr>
              <a:t>Promovarea educației</a:t>
            </a:r>
            <a:endParaRPr lang="en-US" sz="1701" dirty="0"/>
          </a:p>
        </p:txBody>
      </p:sp>
      <p:sp>
        <p:nvSpPr>
          <p:cNvPr id="22" name="Text 19"/>
          <p:cNvSpPr/>
          <p:nvPr/>
        </p:nvSpPr>
        <p:spPr>
          <a:xfrm>
            <a:off x="7300913" y="6519863"/>
            <a:ext cx="6724650" cy="553164"/>
          </a:xfrm>
          <a:prstGeom prst="rect">
            <a:avLst/>
          </a:prstGeom>
          <a:noFill/>
          <a:ln/>
        </p:spPr>
        <p:txBody>
          <a:bodyPr wrap="square" rtlCol="0" anchor="t"/>
          <a:lstStyle/>
          <a:p>
            <a:pPr marL="0" indent="0" algn="l">
              <a:lnSpc>
                <a:spcPts val="2177"/>
              </a:lnSpc>
              <a:buNone/>
            </a:pPr>
            <a:r>
              <a:rPr lang="en-US" sz="1361" dirty="0">
                <a:solidFill>
                  <a:srgbClr val="15213F"/>
                </a:solidFill>
                <a:latin typeface="Roboto" pitchFamily="34" charset="0"/>
                <a:ea typeface="Roboto" pitchFamily="34" charset="-122"/>
                <a:cs typeface="Roboto" pitchFamily="34" charset="-120"/>
              </a:rPr>
              <a:t>Educatia publicului cu privire la importanta biosferei, la problemele de mediu și la soluțiile sustenabile este esențială pentru a crea o cultură a responsabilității ecologice.</a:t>
            </a:r>
            <a:endParaRPr lang="en-US" sz="136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DF1F8"/>
          </a:solidFill>
          <a:ln/>
        </p:spPr>
      </p:sp>
      <p:sp>
        <p:nvSpPr>
          <p:cNvPr id="3" name="Shape 1"/>
          <p:cNvSpPr/>
          <p:nvPr/>
        </p:nvSpPr>
        <p:spPr>
          <a:xfrm>
            <a:off x="0" y="0"/>
            <a:ext cx="14630400" cy="8229600"/>
          </a:xfrm>
          <a:prstGeom prst="rect">
            <a:avLst/>
          </a:prstGeom>
          <a:solidFill>
            <a:srgbClr val="FBFCFE"/>
          </a:solidFill>
          <a:ln/>
        </p:spPr>
      </p:sp>
      <p:pic>
        <p:nvPicPr>
          <p:cNvPr id="4"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5" name="Text 2"/>
          <p:cNvSpPr/>
          <p:nvPr/>
        </p:nvSpPr>
        <p:spPr>
          <a:xfrm>
            <a:off x="6098738" y="1041797"/>
            <a:ext cx="7919323" cy="1093470"/>
          </a:xfrm>
          <a:prstGeom prst="rect">
            <a:avLst/>
          </a:prstGeom>
          <a:noFill/>
          <a:ln/>
        </p:spPr>
        <p:txBody>
          <a:bodyPr wrap="square" rtlCol="0" anchor="t"/>
          <a:lstStyle/>
          <a:p>
            <a:pPr marL="0" indent="0" algn="ctr">
              <a:lnSpc>
                <a:spcPts val="4305"/>
              </a:lnSpc>
              <a:buNone/>
            </a:pPr>
            <a:r>
              <a:rPr lang="en-US" sz="3444" dirty="0">
                <a:solidFill>
                  <a:srgbClr val="476FD6"/>
                </a:solidFill>
                <a:latin typeface="Roboto Slab" pitchFamily="34" charset="0"/>
                <a:ea typeface="Roboto Slab" pitchFamily="34" charset="-122"/>
                <a:cs typeface="Roboto Slab" pitchFamily="34" charset="-120"/>
              </a:rPr>
              <a:t>Rolul oamenilor în menținerea Biosferei</a:t>
            </a:r>
            <a:endParaRPr lang="en-US" sz="3444" dirty="0"/>
          </a:p>
        </p:txBody>
      </p:sp>
      <p:sp>
        <p:nvSpPr>
          <p:cNvPr id="6" name="Text 3"/>
          <p:cNvSpPr/>
          <p:nvPr/>
        </p:nvSpPr>
        <p:spPr>
          <a:xfrm>
            <a:off x="6098738" y="2397681"/>
            <a:ext cx="7919323" cy="839391"/>
          </a:xfrm>
          <a:prstGeom prst="rect">
            <a:avLst/>
          </a:prstGeom>
          <a:noFill/>
          <a:ln/>
        </p:spPr>
        <p:txBody>
          <a:bodyPr wrap="square" rtlCol="0" anchor="t"/>
          <a:lstStyle/>
          <a:p>
            <a:pPr marL="0" indent="0">
              <a:lnSpc>
                <a:spcPts val="2204"/>
              </a:lnSpc>
              <a:buNone/>
            </a:pPr>
            <a:r>
              <a:rPr lang="en-US" sz="1378" dirty="0">
                <a:solidFill>
                  <a:srgbClr val="15213F"/>
                </a:solidFill>
                <a:latin typeface="Roboto" pitchFamily="34" charset="0"/>
                <a:ea typeface="Roboto" pitchFamily="34" charset="-122"/>
                <a:cs typeface="Roboto" pitchFamily="34" charset="-120"/>
              </a:rPr>
              <a:t>Oamenii au un rol crucial în menținerea biosferei. Prin deciziile și acțiunile noastre, putem contribui la conservarea și protejarea biosferei sau, dimpotrivă, la degradarea ei. Este esențial să ne asumăm responsabilitatea ecologică și să acționăm pentru a proteja planeta noastră.</a:t>
            </a:r>
            <a:endParaRPr lang="en-US" sz="1378" dirty="0"/>
          </a:p>
        </p:txBody>
      </p:sp>
      <p:sp>
        <p:nvSpPr>
          <p:cNvPr id="7" name="Shape 4"/>
          <p:cNvSpPr/>
          <p:nvPr/>
        </p:nvSpPr>
        <p:spPr>
          <a:xfrm>
            <a:off x="6098738" y="3630692"/>
            <a:ext cx="393621" cy="393621"/>
          </a:xfrm>
          <a:prstGeom prst="roundRect">
            <a:avLst>
              <a:gd name="adj" fmla="val 26669"/>
            </a:avLst>
          </a:prstGeom>
          <a:solidFill>
            <a:srgbClr val="DEE7F7"/>
          </a:solidFill>
          <a:ln/>
        </p:spPr>
      </p:sp>
      <p:sp>
        <p:nvSpPr>
          <p:cNvPr id="8" name="Text 5"/>
          <p:cNvSpPr/>
          <p:nvPr/>
        </p:nvSpPr>
        <p:spPr>
          <a:xfrm>
            <a:off x="6241375" y="3696295"/>
            <a:ext cx="108228" cy="262414"/>
          </a:xfrm>
          <a:prstGeom prst="rect">
            <a:avLst/>
          </a:prstGeom>
          <a:noFill/>
          <a:ln/>
        </p:spPr>
        <p:txBody>
          <a:bodyPr wrap="none" rtlCol="0" anchor="t"/>
          <a:lstStyle/>
          <a:p>
            <a:pPr marL="0" indent="0" algn="ctr">
              <a:lnSpc>
                <a:spcPts val="2066"/>
              </a:lnSpc>
              <a:buNone/>
            </a:pPr>
            <a:r>
              <a:rPr lang="en-US" sz="2066" dirty="0">
                <a:solidFill>
                  <a:srgbClr val="476FD6"/>
                </a:solidFill>
                <a:latin typeface="Roboto Slab" pitchFamily="34" charset="0"/>
                <a:ea typeface="Roboto Slab" pitchFamily="34" charset="-122"/>
                <a:cs typeface="Roboto Slab" pitchFamily="34" charset="-120"/>
              </a:rPr>
              <a:t>1</a:t>
            </a:r>
            <a:endParaRPr lang="en-US" sz="2066" dirty="0"/>
          </a:p>
        </p:txBody>
      </p:sp>
      <p:sp>
        <p:nvSpPr>
          <p:cNvPr id="9" name="Text 6"/>
          <p:cNvSpPr/>
          <p:nvPr/>
        </p:nvSpPr>
        <p:spPr>
          <a:xfrm>
            <a:off x="6667262" y="3630692"/>
            <a:ext cx="2186940" cy="273368"/>
          </a:xfrm>
          <a:prstGeom prst="rect">
            <a:avLst/>
          </a:prstGeom>
          <a:noFill/>
          <a:ln/>
        </p:spPr>
        <p:txBody>
          <a:bodyPr wrap="none" rtlCol="0" anchor="t"/>
          <a:lstStyle/>
          <a:p>
            <a:pPr marL="0" indent="0">
              <a:lnSpc>
                <a:spcPts val="2153"/>
              </a:lnSpc>
              <a:buNone/>
            </a:pPr>
            <a:r>
              <a:rPr lang="en-US" sz="1722" dirty="0">
                <a:solidFill>
                  <a:srgbClr val="476FD6"/>
                </a:solidFill>
                <a:latin typeface="Roboto Slab" pitchFamily="34" charset="0"/>
                <a:ea typeface="Roboto Slab" pitchFamily="34" charset="-122"/>
                <a:cs typeface="Roboto Slab" pitchFamily="34" charset="-120"/>
              </a:rPr>
              <a:t>Consum responsabil</a:t>
            </a:r>
            <a:endParaRPr lang="en-US" sz="1722" dirty="0"/>
          </a:p>
        </p:txBody>
      </p:sp>
      <p:sp>
        <p:nvSpPr>
          <p:cNvPr id="10" name="Text 7"/>
          <p:cNvSpPr/>
          <p:nvPr/>
        </p:nvSpPr>
        <p:spPr>
          <a:xfrm>
            <a:off x="6667262" y="4008953"/>
            <a:ext cx="7350800" cy="559594"/>
          </a:xfrm>
          <a:prstGeom prst="rect">
            <a:avLst/>
          </a:prstGeom>
          <a:noFill/>
          <a:ln/>
        </p:spPr>
        <p:txBody>
          <a:bodyPr wrap="square" rtlCol="0" anchor="t"/>
          <a:lstStyle/>
          <a:p>
            <a:pPr marL="0" indent="0">
              <a:lnSpc>
                <a:spcPts val="2204"/>
              </a:lnSpc>
              <a:buNone/>
            </a:pPr>
            <a:r>
              <a:rPr lang="en-US" sz="1378" dirty="0">
                <a:solidFill>
                  <a:srgbClr val="15213F"/>
                </a:solidFill>
                <a:latin typeface="Roboto" pitchFamily="34" charset="0"/>
                <a:ea typeface="Roboto" pitchFamily="34" charset="-122"/>
                <a:cs typeface="Roboto" pitchFamily="34" charset="-120"/>
              </a:rPr>
              <a:t>Alege produse sustenabile, reduce consumul de energie și apă, și reciclează deșeurile pentru a reduce impactul asupra mediului.</a:t>
            </a:r>
            <a:endParaRPr lang="en-US" sz="1378" dirty="0"/>
          </a:p>
        </p:txBody>
      </p:sp>
      <p:sp>
        <p:nvSpPr>
          <p:cNvPr id="11" name="Shape 8"/>
          <p:cNvSpPr/>
          <p:nvPr/>
        </p:nvSpPr>
        <p:spPr>
          <a:xfrm>
            <a:off x="6098738" y="4940260"/>
            <a:ext cx="393621" cy="393621"/>
          </a:xfrm>
          <a:prstGeom prst="roundRect">
            <a:avLst>
              <a:gd name="adj" fmla="val 26669"/>
            </a:avLst>
          </a:prstGeom>
          <a:solidFill>
            <a:srgbClr val="DEE7F7"/>
          </a:solidFill>
          <a:ln/>
        </p:spPr>
      </p:sp>
      <p:sp>
        <p:nvSpPr>
          <p:cNvPr id="12" name="Text 9"/>
          <p:cNvSpPr/>
          <p:nvPr/>
        </p:nvSpPr>
        <p:spPr>
          <a:xfrm>
            <a:off x="6223040" y="5005864"/>
            <a:ext cx="145018" cy="262414"/>
          </a:xfrm>
          <a:prstGeom prst="rect">
            <a:avLst/>
          </a:prstGeom>
          <a:noFill/>
          <a:ln/>
        </p:spPr>
        <p:txBody>
          <a:bodyPr wrap="none" rtlCol="0" anchor="t"/>
          <a:lstStyle/>
          <a:p>
            <a:pPr marL="0" indent="0" algn="ctr">
              <a:lnSpc>
                <a:spcPts val="2066"/>
              </a:lnSpc>
              <a:buNone/>
            </a:pPr>
            <a:r>
              <a:rPr lang="en-US" sz="2066" dirty="0">
                <a:solidFill>
                  <a:srgbClr val="476FD6"/>
                </a:solidFill>
                <a:latin typeface="Roboto Slab" pitchFamily="34" charset="0"/>
                <a:ea typeface="Roboto Slab" pitchFamily="34" charset="-122"/>
                <a:cs typeface="Roboto Slab" pitchFamily="34" charset="-120"/>
              </a:rPr>
              <a:t>2</a:t>
            </a:r>
            <a:endParaRPr lang="en-US" sz="2066" dirty="0"/>
          </a:p>
        </p:txBody>
      </p:sp>
      <p:sp>
        <p:nvSpPr>
          <p:cNvPr id="13" name="Text 10"/>
          <p:cNvSpPr/>
          <p:nvPr/>
        </p:nvSpPr>
        <p:spPr>
          <a:xfrm>
            <a:off x="6667262" y="4940260"/>
            <a:ext cx="3388043" cy="273368"/>
          </a:xfrm>
          <a:prstGeom prst="rect">
            <a:avLst/>
          </a:prstGeom>
          <a:noFill/>
          <a:ln/>
        </p:spPr>
        <p:txBody>
          <a:bodyPr wrap="none" rtlCol="0" anchor="t"/>
          <a:lstStyle/>
          <a:p>
            <a:pPr marL="0" indent="0">
              <a:lnSpc>
                <a:spcPts val="2153"/>
              </a:lnSpc>
              <a:buNone/>
            </a:pPr>
            <a:r>
              <a:rPr lang="en-US" sz="1722" dirty="0">
                <a:solidFill>
                  <a:srgbClr val="476FD6"/>
                </a:solidFill>
                <a:latin typeface="Roboto Slab" pitchFamily="34" charset="0"/>
                <a:ea typeface="Roboto Slab" pitchFamily="34" charset="-122"/>
                <a:cs typeface="Roboto Slab" pitchFamily="34" charset="-120"/>
              </a:rPr>
              <a:t>Susținerea inițiativelor ecologice</a:t>
            </a:r>
            <a:endParaRPr lang="en-US" sz="1722" dirty="0"/>
          </a:p>
        </p:txBody>
      </p:sp>
      <p:sp>
        <p:nvSpPr>
          <p:cNvPr id="14" name="Text 11"/>
          <p:cNvSpPr/>
          <p:nvPr/>
        </p:nvSpPr>
        <p:spPr>
          <a:xfrm>
            <a:off x="6667262" y="5318522"/>
            <a:ext cx="7350800" cy="559594"/>
          </a:xfrm>
          <a:prstGeom prst="rect">
            <a:avLst/>
          </a:prstGeom>
          <a:noFill/>
          <a:ln/>
        </p:spPr>
        <p:txBody>
          <a:bodyPr wrap="square" rtlCol="0" anchor="t"/>
          <a:lstStyle/>
          <a:p>
            <a:pPr marL="0" indent="0">
              <a:lnSpc>
                <a:spcPts val="2204"/>
              </a:lnSpc>
              <a:buNone/>
            </a:pPr>
            <a:r>
              <a:rPr lang="en-US" sz="1378" dirty="0">
                <a:solidFill>
                  <a:srgbClr val="15213F"/>
                </a:solidFill>
                <a:latin typeface="Roboto" pitchFamily="34" charset="0"/>
                <a:ea typeface="Roboto" pitchFamily="34" charset="-122"/>
                <a:cs typeface="Roboto" pitchFamily="34" charset="-120"/>
              </a:rPr>
              <a:t>Sprijină organizațiile de mediu, alege produse ecologice și promovează un stil de viață sustenabil.</a:t>
            </a:r>
            <a:endParaRPr lang="en-US" sz="1378" dirty="0"/>
          </a:p>
        </p:txBody>
      </p:sp>
      <p:sp>
        <p:nvSpPr>
          <p:cNvPr id="15" name="Shape 12"/>
          <p:cNvSpPr/>
          <p:nvPr/>
        </p:nvSpPr>
        <p:spPr>
          <a:xfrm>
            <a:off x="6098738" y="6249829"/>
            <a:ext cx="393621" cy="393621"/>
          </a:xfrm>
          <a:prstGeom prst="roundRect">
            <a:avLst>
              <a:gd name="adj" fmla="val 26669"/>
            </a:avLst>
          </a:prstGeom>
          <a:solidFill>
            <a:srgbClr val="DEE7F7"/>
          </a:solidFill>
          <a:ln/>
        </p:spPr>
      </p:sp>
      <p:sp>
        <p:nvSpPr>
          <p:cNvPr id="16" name="Text 13"/>
          <p:cNvSpPr/>
          <p:nvPr/>
        </p:nvSpPr>
        <p:spPr>
          <a:xfrm>
            <a:off x="6224587" y="6315432"/>
            <a:ext cx="141803" cy="262414"/>
          </a:xfrm>
          <a:prstGeom prst="rect">
            <a:avLst/>
          </a:prstGeom>
          <a:noFill/>
          <a:ln/>
        </p:spPr>
        <p:txBody>
          <a:bodyPr wrap="none" rtlCol="0" anchor="t"/>
          <a:lstStyle/>
          <a:p>
            <a:pPr marL="0" indent="0" algn="ctr">
              <a:lnSpc>
                <a:spcPts val="2066"/>
              </a:lnSpc>
              <a:buNone/>
            </a:pPr>
            <a:r>
              <a:rPr lang="en-US" sz="2066" dirty="0">
                <a:solidFill>
                  <a:srgbClr val="476FD6"/>
                </a:solidFill>
                <a:latin typeface="Roboto Slab" pitchFamily="34" charset="0"/>
                <a:ea typeface="Roboto Slab" pitchFamily="34" charset="-122"/>
                <a:cs typeface="Roboto Slab" pitchFamily="34" charset="-120"/>
              </a:rPr>
              <a:t>3</a:t>
            </a:r>
            <a:endParaRPr lang="en-US" sz="2066" dirty="0"/>
          </a:p>
        </p:txBody>
      </p:sp>
      <p:sp>
        <p:nvSpPr>
          <p:cNvPr id="17" name="Text 14"/>
          <p:cNvSpPr/>
          <p:nvPr/>
        </p:nvSpPr>
        <p:spPr>
          <a:xfrm>
            <a:off x="6667262" y="6249829"/>
            <a:ext cx="2654141" cy="273368"/>
          </a:xfrm>
          <a:prstGeom prst="rect">
            <a:avLst/>
          </a:prstGeom>
          <a:noFill/>
          <a:ln/>
        </p:spPr>
        <p:txBody>
          <a:bodyPr wrap="none" rtlCol="0" anchor="t"/>
          <a:lstStyle/>
          <a:p>
            <a:pPr marL="0" indent="0">
              <a:lnSpc>
                <a:spcPts val="2153"/>
              </a:lnSpc>
              <a:buNone/>
            </a:pPr>
            <a:r>
              <a:rPr lang="en-US" sz="1722" dirty="0">
                <a:solidFill>
                  <a:srgbClr val="476FD6"/>
                </a:solidFill>
                <a:latin typeface="Roboto Slab" pitchFamily="34" charset="0"/>
                <a:ea typeface="Roboto Slab" pitchFamily="34" charset="-122"/>
                <a:cs typeface="Roboto Slab" pitchFamily="34" charset="-120"/>
              </a:rPr>
              <a:t>Educație și conștientizare</a:t>
            </a:r>
            <a:endParaRPr lang="en-US" sz="1722" dirty="0"/>
          </a:p>
        </p:txBody>
      </p:sp>
      <p:sp>
        <p:nvSpPr>
          <p:cNvPr id="18" name="Text 15"/>
          <p:cNvSpPr/>
          <p:nvPr/>
        </p:nvSpPr>
        <p:spPr>
          <a:xfrm>
            <a:off x="6667262" y="6628090"/>
            <a:ext cx="7350800" cy="559594"/>
          </a:xfrm>
          <a:prstGeom prst="rect">
            <a:avLst/>
          </a:prstGeom>
          <a:noFill/>
          <a:ln/>
        </p:spPr>
        <p:txBody>
          <a:bodyPr wrap="square" rtlCol="0" anchor="t"/>
          <a:lstStyle/>
          <a:p>
            <a:pPr marL="0" indent="0">
              <a:lnSpc>
                <a:spcPts val="2204"/>
              </a:lnSpc>
              <a:buNone/>
            </a:pPr>
            <a:r>
              <a:rPr lang="en-US" sz="1378" dirty="0">
                <a:solidFill>
                  <a:srgbClr val="15213F"/>
                </a:solidFill>
                <a:latin typeface="Roboto" pitchFamily="34" charset="0"/>
                <a:ea typeface="Roboto" pitchFamily="34" charset="-122"/>
                <a:cs typeface="Roboto" pitchFamily="34" charset="-120"/>
              </a:rPr>
              <a:t>Învață despre importanța biosferei, împărtășește cunoștințele cu alții și promovează o cultură a responsabilității ecologice.</a:t>
            </a:r>
            <a:endParaRPr lang="en-US" sz="1378"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1273</Words>
  <Application>Microsoft Office PowerPoint</Application>
  <PresentationFormat>Довільний</PresentationFormat>
  <Paragraphs>98</Paragraphs>
  <Slides>10</Slides>
  <Notes>10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10</vt:i4>
      </vt:variant>
    </vt:vector>
  </HeadingPairs>
  <TitlesOfParts>
    <vt:vector size="14" baseType="lpstr">
      <vt:lpstr>Arial</vt:lpstr>
      <vt:lpstr>Roboto</vt:lpstr>
      <vt:lpstr>Roboto Slab</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TCACI</dc:creator>
  <cp:lastModifiedBy>Liliya Hovornyan</cp:lastModifiedBy>
  <cp:revision>2</cp:revision>
  <dcterms:created xsi:type="dcterms:W3CDTF">2024-07-03T20:18:16Z</dcterms:created>
  <dcterms:modified xsi:type="dcterms:W3CDTF">2024-07-03T20:20:53Z</dcterms:modified>
</cp:coreProperties>
</file>