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88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hyperlink" Target="https://gamma.app"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363075" y="2432090"/>
            <a:ext cx="5048131" cy="3365421"/>
          </a:xfrm>
          <a:prstGeom prst="rect">
            <a:avLst/>
          </a:prstGeom>
        </p:spPr>
      </p:pic>
      <p:sp>
        <p:nvSpPr>
          <p:cNvPr id="6" name="Text 2"/>
          <p:cNvSpPr/>
          <p:nvPr/>
        </p:nvSpPr>
        <p:spPr>
          <a:xfrm>
            <a:off x="613529" y="1518285"/>
            <a:ext cx="7916942" cy="3024188"/>
          </a:xfrm>
          <a:prstGeom prst="rect">
            <a:avLst/>
          </a:prstGeom>
          <a:noFill/>
          <a:ln/>
        </p:spPr>
        <p:txBody>
          <a:bodyPr wrap="square" rtlCol="0" anchor="t"/>
          <a:lstStyle/>
          <a:p>
            <a:pPr marL="0" indent="0">
              <a:lnSpc>
                <a:spcPts val="5953"/>
              </a:lnSpc>
              <a:buNone/>
            </a:pPr>
            <a:r>
              <a:rPr lang="en-US" sz="4762" b="1" dirty="0">
                <a:solidFill>
                  <a:srgbClr val="333F70"/>
                </a:solidFill>
                <a:latin typeface="Unbounded" pitchFamily="34" charset="0"/>
                <a:ea typeface="Unbounded" pitchFamily="34" charset="-122"/>
                <a:cs typeface="Unbounded" pitchFamily="34" charset="-120"/>
              </a:rPr>
              <a:t>Europa: Un continent bogat în istorie, cultură și diversitate</a:t>
            </a:r>
            <a:endParaRPr lang="en-US" sz="4762" dirty="0"/>
          </a:p>
        </p:txBody>
      </p:sp>
      <p:sp>
        <p:nvSpPr>
          <p:cNvPr id="7" name="Text 3"/>
          <p:cNvSpPr/>
          <p:nvPr/>
        </p:nvSpPr>
        <p:spPr>
          <a:xfrm>
            <a:off x="613529" y="4805362"/>
            <a:ext cx="7916942" cy="1401961"/>
          </a:xfrm>
          <a:prstGeom prst="rect">
            <a:avLst/>
          </a:prstGeom>
          <a:noFill/>
          <a:ln/>
        </p:spPr>
        <p:txBody>
          <a:bodyPr wrap="square" rtlCol="0" anchor="t"/>
          <a:lstStyle/>
          <a:p>
            <a:pPr marL="0" indent="0">
              <a:lnSpc>
                <a:spcPts val="2209"/>
              </a:lnSpc>
              <a:buNone/>
            </a:pPr>
            <a:r>
              <a:rPr lang="en-US" sz="1380" dirty="0">
                <a:solidFill>
                  <a:srgbClr val="333F70"/>
                </a:solidFill>
                <a:latin typeface="Open Sans" pitchFamily="34" charset="0"/>
                <a:ea typeface="Open Sans" pitchFamily="34" charset="-122"/>
                <a:cs typeface="Open Sans" pitchFamily="34" charset="-120"/>
              </a:rPr>
              <a:t>Europa, un continent cu o istorie bogată și o diversitate culturală remarcabilă, este o entitate geografică și politică complexă. De la munții impunători ai Alpilor la țărmurile însorite ale Mediteranei, Europa cuprinde o gamă variată de peisaje, popoare și tradiții. Înțelegerea caracteristicilor sale unice ne permite să explorăm frumusețea și complexitatea acestui continent fascinant.</a:t>
            </a:r>
            <a:endParaRPr lang="en-US" sz="1380" dirty="0"/>
          </a:p>
        </p:txBody>
      </p:sp>
      <p:sp>
        <p:nvSpPr>
          <p:cNvPr id="9" name="Text 5"/>
          <p:cNvSpPr/>
          <p:nvPr/>
        </p:nvSpPr>
        <p:spPr>
          <a:xfrm>
            <a:off x="694253" y="6509028"/>
            <a:ext cx="118824" cy="97512"/>
          </a:xfrm>
          <a:prstGeom prst="rect">
            <a:avLst/>
          </a:prstGeom>
          <a:noFill/>
          <a:ln/>
        </p:spPr>
        <p:txBody>
          <a:bodyPr wrap="none" rtlCol="0" anchor="t"/>
          <a:lstStyle/>
          <a:p>
            <a:pPr marL="0" indent="0" algn="ctr">
              <a:lnSpc>
                <a:spcPts val="768"/>
              </a:lnSpc>
              <a:buNone/>
            </a:pPr>
            <a:r>
              <a:rPr lang="en-US" sz="768" dirty="0">
                <a:solidFill>
                  <a:srgbClr val="FFFFFF"/>
                </a:solidFill>
                <a:latin typeface="Open Sans" pitchFamily="34" charset="0"/>
                <a:ea typeface="Open Sans" pitchFamily="34" charset="-122"/>
                <a:cs typeface="Open Sans" pitchFamily="34" charset="-120"/>
              </a:rPr>
              <a:t>PV</a:t>
            </a:r>
            <a:endParaRPr lang="en-US" sz="768"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rotWithShape="1">
          <a:blip r:embed="rId4"/>
          <a:srcRect b="7775"/>
          <a:stretch/>
        </p:blipFill>
        <p:spPr>
          <a:xfrm>
            <a:off x="9360039" y="746581"/>
            <a:ext cx="5054322" cy="6886218"/>
          </a:xfrm>
          <a:prstGeom prst="rect">
            <a:avLst/>
          </a:prstGeom>
        </p:spPr>
      </p:pic>
      <p:sp>
        <p:nvSpPr>
          <p:cNvPr id="6" name="Text 2"/>
          <p:cNvSpPr/>
          <p:nvPr/>
        </p:nvSpPr>
        <p:spPr>
          <a:xfrm>
            <a:off x="604837" y="802243"/>
            <a:ext cx="7934325" cy="1080135"/>
          </a:xfrm>
          <a:prstGeom prst="rect">
            <a:avLst/>
          </a:prstGeom>
          <a:noFill/>
          <a:ln/>
        </p:spPr>
        <p:txBody>
          <a:bodyPr wrap="square" rtlCol="0" anchor="t"/>
          <a:lstStyle/>
          <a:p>
            <a:pPr marL="0" indent="0">
              <a:lnSpc>
                <a:spcPts val="4253"/>
              </a:lnSpc>
              <a:buNone/>
            </a:pPr>
            <a:r>
              <a:rPr lang="en-US" sz="3402" b="1" dirty="0">
                <a:solidFill>
                  <a:srgbClr val="333F70"/>
                </a:solidFill>
                <a:latin typeface="Unbounded" pitchFamily="34" charset="0"/>
                <a:ea typeface="Unbounded" pitchFamily="34" charset="-122"/>
                <a:cs typeface="Unbounded" pitchFamily="34" charset="-120"/>
              </a:rPr>
              <a:t>Concluzii și perspective de dezvoltare</a:t>
            </a:r>
            <a:endParaRPr lang="en-US" sz="3402" dirty="0"/>
          </a:p>
        </p:txBody>
      </p:sp>
      <p:sp>
        <p:nvSpPr>
          <p:cNvPr id="7" name="Text 3"/>
          <p:cNvSpPr/>
          <p:nvPr/>
        </p:nvSpPr>
        <p:spPr>
          <a:xfrm>
            <a:off x="604837" y="2141577"/>
            <a:ext cx="7934325" cy="1659493"/>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Europa se află într-o continuă evoluție, cu provocări și oportunități unice. Uniunea Europeană, cu toate provocările sale, continuă să fie un model de integrare regională, promovând cooperarea și dezvoltarea economică. Europa se confruntă cu provocări importante, cum ar fi migrația, schimbările climatice, terorismul și criza economică. Cu toate acestea, continentul posedă o capacitate extraordinară de a face față acestor provocări și de a contribui la o lume mai pașnică și prosperă.</a:t>
            </a:r>
            <a:endParaRPr lang="en-US" sz="1361" dirty="0"/>
          </a:p>
        </p:txBody>
      </p:sp>
      <p:sp>
        <p:nvSpPr>
          <p:cNvPr id="8" name="Shape 4"/>
          <p:cNvSpPr/>
          <p:nvPr/>
        </p:nvSpPr>
        <p:spPr>
          <a:xfrm>
            <a:off x="604837" y="4189690"/>
            <a:ext cx="388739" cy="388739"/>
          </a:xfrm>
          <a:prstGeom prst="roundRect">
            <a:avLst>
              <a:gd name="adj" fmla="val 20006"/>
            </a:avLst>
          </a:prstGeom>
          <a:solidFill>
            <a:srgbClr val="D6F5EE"/>
          </a:solidFill>
          <a:ln w="7620">
            <a:solidFill>
              <a:srgbClr val="BCDBD4"/>
            </a:solidFill>
            <a:prstDash val="solid"/>
          </a:ln>
        </p:spPr>
      </p:sp>
      <p:sp>
        <p:nvSpPr>
          <p:cNvPr id="9" name="Text 5"/>
          <p:cNvSpPr/>
          <p:nvPr/>
        </p:nvSpPr>
        <p:spPr>
          <a:xfrm>
            <a:off x="731758" y="4254460"/>
            <a:ext cx="134898"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1</a:t>
            </a:r>
            <a:endParaRPr lang="en-US" sz="2041" dirty="0"/>
          </a:p>
        </p:txBody>
      </p:sp>
      <p:sp>
        <p:nvSpPr>
          <p:cNvPr id="10" name="Text 6"/>
          <p:cNvSpPr/>
          <p:nvPr/>
        </p:nvSpPr>
        <p:spPr>
          <a:xfrm>
            <a:off x="1166336" y="4189690"/>
            <a:ext cx="2160270"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Provocări</a:t>
            </a:r>
            <a:endParaRPr lang="en-US" sz="1701" dirty="0"/>
          </a:p>
        </p:txBody>
      </p:sp>
      <p:sp>
        <p:nvSpPr>
          <p:cNvPr id="11" name="Text 7"/>
          <p:cNvSpPr/>
          <p:nvPr/>
        </p:nvSpPr>
        <p:spPr>
          <a:xfrm>
            <a:off x="1166336" y="4563189"/>
            <a:ext cx="7372826"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Migrația, schimbările climatice, terorismul, criza economică.</a:t>
            </a:r>
            <a:endParaRPr lang="en-US" sz="1361" dirty="0"/>
          </a:p>
        </p:txBody>
      </p:sp>
      <p:sp>
        <p:nvSpPr>
          <p:cNvPr id="12" name="Shape 8"/>
          <p:cNvSpPr/>
          <p:nvPr/>
        </p:nvSpPr>
        <p:spPr>
          <a:xfrm>
            <a:off x="604837" y="5206841"/>
            <a:ext cx="388739" cy="388739"/>
          </a:xfrm>
          <a:prstGeom prst="roundRect">
            <a:avLst>
              <a:gd name="adj" fmla="val 20006"/>
            </a:avLst>
          </a:prstGeom>
          <a:solidFill>
            <a:srgbClr val="D6F5EE"/>
          </a:solidFill>
          <a:ln w="7620">
            <a:solidFill>
              <a:srgbClr val="BCDBD4"/>
            </a:solidFill>
            <a:prstDash val="solid"/>
          </a:ln>
        </p:spPr>
      </p:sp>
      <p:sp>
        <p:nvSpPr>
          <p:cNvPr id="13" name="Text 9"/>
          <p:cNvSpPr/>
          <p:nvPr/>
        </p:nvSpPr>
        <p:spPr>
          <a:xfrm>
            <a:off x="690920" y="5271611"/>
            <a:ext cx="216456"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2</a:t>
            </a:r>
            <a:endParaRPr lang="en-US" sz="2041" dirty="0"/>
          </a:p>
        </p:txBody>
      </p:sp>
      <p:sp>
        <p:nvSpPr>
          <p:cNvPr id="14" name="Text 10"/>
          <p:cNvSpPr/>
          <p:nvPr/>
        </p:nvSpPr>
        <p:spPr>
          <a:xfrm>
            <a:off x="1166336" y="5206841"/>
            <a:ext cx="2160270"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Oportunități</a:t>
            </a:r>
            <a:endParaRPr lang="en-US" sz="1701" dirty="0"/>
          </a:p>
        </p:txBody>
      </p:sp>
      <p:sp>
        <p:nvSpPr>
          <p:cNvPr id="15" name="Text 11"/>
          <p:cNvSpPr/>
          <p:nvPr/>
        </p:nvSpPr>
        <p:spPr>
          <a:xfrm>
            <a:off x="1166336" y="5580340"/>
            <a:ext cx="7372826" cy="553164"/>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Integrare regională, cooperare economică, promovarea drepturilor omului, dezvoltarea tehnologică.</a:t>
            </a:r>
            <a:endParaRPr lang="en-US" sz="1361" dirty="0"/>
          </a:p>
        </p:txBody>
      </p:sp>
      <p:sp>
        <p:nvSpPr>
          <p:cNvPr id="16" name="Shape 12"/>
          <p:cNvSpPr/>
          <p:nvPr/>
        </p:nvSpPr>
        <p:spPr>
          <a:xfrm>
            <a:off x="604837" y="6500574"/>
            <a:ext cx="388739" cy="388739"/>
          </a:xfrm>
          <a:prstGeom prst="roundRect">
            <a:avLst>
              <a:gd name="adj" fmla="val 20006"/>
            </a:avLst>
          </a:prstGeom>
          <a:solidFill>
            <a:srgbClr val="D6F5EE"/>
          </a:solidFill>
          <a:ln w="7620">
            <a:solidFill>
              <a:srgbClr val="BCDBD4"/>
            </a:solidFill>
            <a:prstDash val="solid"/>
          </a:ln>
        </p:spPr>
      </p:sp>
      <p:sp>
        <p:nvSpPr>
          <p:cNvPr id="17" name="Text 13"/>
          <p:cNvSpPr/>
          <p:nvPr/>
        </p:nvSpPr>
        <p:spPr>
          <a:xfrm>
            <a:off x="690443" y="6565344"/>
            <a:ext cx="217527"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3</a:t>
            </a:r>
            <a:endParaRPr lang="en-US" sz="2041" dirty="0"/>
          </a:p>
        </p:txBody>
      </p:sp>
      <p:sp>
        <p:nvSpPr>
          <p:cNvPr id="18" name="Text 14"/>
          <p:cNvSpPr/>
          <p:nvPr/>
        </p:nvSpPr>
        <p:spPr>
          <a:xfrm>
            <a:off x="1166336" y="6500574"/>
            <a:ext cx="2160270"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Viitorul</a:t>
            </a:r>
            <a:endParaRPr lang="en-US" sz="1701" dirty="0"/>
          </a:p>
        </p:txBody>
      </p:sp>
      <p:sp>
        <p:nvSpPr>
          <p:cNvPr id="19" name="Text 15"/>
          <p:cNvSpPr/>
          <p:nvPr/>
        </p:nvSpPr>
        <p:spPr>
          <a:xfrm>
            <a:off x="1166336" y="6874073"/>
            <a:ext cx="7372826" cy="553164"/>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Europa are potențialul de a juca un rol esențial în promovarea păcii, prosperității și a democrației la nivel global.</a:t>
            </a:r>
            <a:endParaRPr lang="en-US" sz="136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853797" y="670917"/>
            <a:ext cx="12922806" cy="1524476"/>
          </a:xfrm>
          <a:prstGeom prst="rect">
            <a:avLst/>
          </a:prstGeom>
          <a:noFill/>
          <a:ln/>
        </p:spPr>
        <p:txBody>
          <a:bodyPr wrap="square" rtlCol="0" anchor="t"/>
          <a:lstStyle/>
          <a:p>
            <a:pPr marL="0" indent="0">
              <a:lnSpc>
                <a:spcPts val="6003"/>
              </a:lnSpc>
              <a:buNone/>
            </a:pPr>
            <a:r>
              <a:rPr lang="en-US" sz="4802" b="1" dirty="0">
                <a:solidFill>
                  <a:srgbClr val="333F70"/>
                </a:solidFill>
                <a:latin typeface="Unbounded" pitchFamily="34" charset="0"/>
                <a:ea typeface="Unbounded" pitchFamily="34" charset="-122"/>
                <a:cs typeface="Unbounded" pitchFamily="34" charset="-120"/>
              </a:rPr>
              <a:t>Localizare geografică și dimensiuni</a:t>
            </a:r>
            <a:endParaRPr lang="en-US" sz="4802" dirty="0"/>
          </a:p>
        </p:txBody>
      </p:sp>
      <p:sp>
        <p:nvSpPr>
          <p:cNvPr id="5" name="Text 3"/>
          <p:cNvSpPr/>
          <p:nvPr/>
        </p:nvSpPr>
        <p:spPr>
          <a:xfrm>
            <a:off x="853797" y="2683192"/>
            <a:ext cx="12922806" cy="1561148"/>
          </a:xfrm>
          <a:prstGeom prst="rect">
            <a:avLst/>
          </a:prstGeom>
          <a:noFill/>
          <a:ln/>
        </p:spPr>
        <p:txBody>
          <a:bodyPr wrap="square" rtlCol="0" anchor="t"/>
          <a:lstStyle/>
          <a:p>
            <a:pPr marL="0" indent="0">
              <a:lnSpc>
                <a:spcPts val="3073"/>
              </a:lnSpc>
              <a:buNone/>
            </a:pPr>
            <a:r>
              <a:rPr lang="en-US" sz="1921" dirty="0">
                <a:solidFill>
                  <a:srgbClr val="333F70"/>
                </a:solidFill>
                <a:latin typeface="Open Sans" pitchFamily="34" charset="0"/>
                <a:ea typeface="Open Sans" pitchFamily="34" charset="-122"/>
                <a:cs typeface="Open Sans" pitchFamily="34" charset="-120"/>
              </a:rPr>
              <a:t>Europa se află în emisfera nordică, ocupând o parte considerabilă a continentului Eurasiatic. Se întinde de la Oceanul Atlantic la Marea Caspică, de la Oceanul Arctic la Marea Mediterană. Are o suprafață totală de aproximativ 10.180.000 de km², ceea ce o face a doua ca mărime dintre continentele lumii. O varietate de peninsule, golfuri, mări și râuri modelează coasta Europei, adăugând complexitate și frumusețe peisajului.</a:t>
            </a:r>
            <a:endParaRPr lang="en-US" sz="1921" dirty="0"/>
          </a:p>
        </p:txBody>
      </p:sp>
      <p:sp>
        <p:nvSpPr>
          <p:cNvPr id="6" name="Text 4"/>
          <p:cNvSpPr/>
          <p:nvPr/>
        </p:nvSpPr>
        <p:spPr>
          <a:xfrm>
            <a:off x="853797" y="4762619"/>
            <a:ext cx="3049310" cy="381119"/>
          </a:xfrm>
          <a:prstGeom prst="rect">
            <a:avLst/>
          </a:prstGeom>
          <a:noFill/>
          <a:ln/>
        </p:spPr>
        <p:txBody>
          <a:bodyPr wrap="none" rtlCol="0" anchor="t"/>
          <a:lstStyle/>
          <a:p>
            <a:pPr marL="0" indent="0">
              <a:lnSpc>
                <a:spcPts val="3001"/>
              </a:lnSpc>
              <a:buNone/>
            </a:pPr>
            <a:r>
              <a:rPr lang="en-US" sz="2401" b="1" dirty="0">
                <a:solidFill>
                  <a:srgbClr val="333F70"/>
                </a:solidFill>
                <a:latin typeface="Unbounded" pitchFamily="34" charset="0"/>
                <a:ea typeface="Unbounded" pitchFamily="34" charset="-122"/>
                <a:cs typeface="Unbounded" pitchFamily="34" charset="-120"/>
              </a:rPr>
              <a:t>Limite</a:t>
            </a:r>
            <a:endParaRPr lang="en-US" sz="2401" dirty="0"/>
          </a:p>
        </p:txBody>
      </p:sp>
      <p:sp>
        <p:nvSpPr>
          <p:cNvPr id="7" name="Text 5"/>
          <p:cNvSpPr/>
          <p:nvPr/>
        </p:nvSpPr>
        <p:spPr>
          <a:xfrm>
            <a:off x="853797" y="5387578"/>
            <a:ext cx="6163866" cy="1561148"/>
          </a:xfrm>
          <a:prstGeom prst="rect">
            <a:avLst/>
          </a:prstGeom>
          <a:noFill/>
          <a:ln/>
        </p:spPr>
        <p:txBody>
          <a:bodyPr wrap="square" rtlCol="0" anchor="t"/>
          <a:lstStyle/>
          <a:p>
            <a:pPr marL="0" indent="0">
              <a:lnSpc>
                <a:spcPts val="3073"/>
              </a:lnSpc>
              <a:buNone/>
            </a:pPr>
            <a:r>
              <a:rPr lang="en-US" sz="1921" dirty="0">
                <a:solidFill>
                  <a:srgbClr val="333F70"/>
                </a:solidFill>
                <a:latin typeface="Open Sans" pitchFamily="34" charset="0"/>
                <a:ea typeface="Open Sans" pitchFamily="34" charset="-122"/>
                <a:cs typeface="Open Sans" pitchFamily="34" charset="-120"/>
              </a:rPr>
              <a:t>Europa este delimitată la vest de Oceanul Atlantic, la nord de Oceanul Arctic, la est de Marea Caspică, Munții Ural și Munții Caucaz, iar la sud de Marea Mediterană, Marea Neagră și Marea Marmara.</a:t>
            </a:r>
            <a:endParaRPr lang="en-US" sz="1921" dirty="0"/>
          </a:p>
        </p:txBody>
      </p:sp>
      <p:sp>
        <p:nvSpPr>
          <p:cNvPr id="8" name="Text 6"/>
          <p:cNvSpPr/>
          <p:nvPr/>
        </p:nvSpPr>
        <p:spPr>
          <a:xfrm>
            <a:off x="7620357" y="4762619"/>
            <a:ext cx="3049310" cy="381119"/>
          </a:xfrm>
          <a:prstGeom prst="rect">
            <a:avLst/>
          </a:prstGeom>
          <a:noFill/>
          <a:ln/>
        </p:spPr>
        <p:txBody>
          <a:bodyPr wrap="none" rtlCol="0" anchor="t"/>
          <a:lstStyle/>
          <a:p>
            <a:pPr marL="0" indent="0">
              <a:lnSpc>
                <a:spcPts val="3001"/>
              </a:lnSpc>
              <a:buNone/>
            </a:pPr>
            <a:r>
              <a:rPr lang="en-US" sz="2401" b="1" dirty="0">
                <a:solidFill>
                  <a:srgbClr val="333F70"/>
                </a:solidFill>
                <a:latin typeface="Unbounded" pitchFamily="34" charset="0"/>
                <a:ea typeface="Unbounded" pitchFamily="34" charset="-122"/>
                <a:cs typeface="Unbounded" pitchFamily="34" charset="-120"/>
              </a:rPr>
              <a:t>Dimensiuni</a:t>
            </a:r>
            <a:endParaRPr lang="en-US" sz="2401" dirty="0"/>
          </a:p>
        </p:txBody>
      </p:sp>
      <p:sp>
        <p:nvSpPr>
          <p:cNvPr id="9" name="Text 7"/>
          <p:cNvSpPr/>
          <p:nvPr/>
        </p:nvSpPr>
        <p:spPr>
          <a:xfrm>
            <a:off x="7620357" y="5387578"/>
            <a:ext cx="6163866" cy="1951434"/>
          </a:xfrm>
          <a:prstGeom prst="rect">
            <a:avLst/>
          </a:prstGeom>
          <a:noFill/>
          <a:ln/>
        </p:spPr>
        <p:txBody>
          <a:bodyPr wrap="square" rtlCol="0" anchor="t"/>
          <a:lstStyle/>
          <a:p>
            <a:pPr marL="0" indent="0">
              <a:lnSpc>
                <a:spcPts val="3073"/>
              </a:lnSpc>
              <a:buNone/>
            </a:pPr>
            <a:r>
              <a:rPr lang="en-US" sz="1921" dirty="0">
                <a:solidFill>
                  <a:srgbClr val="333F70"/>
                </a:solidFill>
                <a:latin typeface="Open Sans" pitchFamily="34" charset="0"/>
                <a:ea typeface="Open Sans" pitchFamily="34" charset="-122"/>
                <a:cs typeface="Open Sans" pitchFamily="34" charset="-120"/>
              </a:rPr>
              <a:t>Europa are o lungime de aproximativ 3.700 km de la vest la est și o lățime de aproximativ 2.400 km de la nord la sud. Continentul este împărțit în 47 de state independente, cu o populație totală de peste 740 de milioane de locuitori.</a:t>
            </a:r>
            <a:endParaRPr lang="en-US" sz="192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15979" y="2429947"/>
            <a:ext cx="5054322" cy="3369588"/>
          </a:xfrm>
          <a:prstGeom prst="rect">
            <a:avLst/>
          </a:prstGeom>
        </p:spPr>
      </p:pic>
      <p:sp>
        <p:nvSpPr>
          <p:cNvPr id="6" name="Text 2"/>
          <p:cNvSpPr/>
          <p:nvPr/>
        </p:nvSpPr>
        <p:spPr>
          <a:xfrm>
            <a:off x="6091238" y="570309"/>
            <a:ext cx="7934325" cy="1080135"/>
          </a:xfrm>
          <a:prstGeom prst="rect">
            <a:avLst/>
          </a:prstGeom>
          <a:noFill/>
          <a:ln/>
        </p:spPr>
        <p:txBody>
          <a:bodyPr wrap="square" rtlCol="0" anchor="t"/>
          <a:lstStyle/>
          <a:p>
            <a:pPr marL="0" indent="0">
              <a:lnSpc>
                <a:spcPts val="4253"/>
              </a:lnSpc>
              <a:buNone/>
            </a:pPr>
            <a:r>
              <a:rPr lang="en-US" sz="3402" b="1" dirty="0">
                <a:solidFill>
                  <a:srgbClr val="333F70"/>
                </a:solidFill>
                <a:latin typeface="Unbounded" pitchFamily="34" charset="0"/>
                <a:ea typeface="Unbounded" pitchFamily="34" charset="-122"/>
                <a:cs typeface="Unbounded" pitchFamily="34" charset="-120"/>
              </a:rPr>
              <a:t>Caracteristici fizico-geografice</a:t>
            </a:r>
            <a:endParaRPr lang="en-US" sz="3402" dirty="0"/>
          </a:p>
        </p:txBody>
      </p:sp>
      <p:sp>
        <p:nvSpPr>
          <p:cNvPr id="7" name="Text 3"/>
          <p:cNvSpPr/>
          <p:nvPr/>
        </p:nvSpPr>
        <p:spPr>
          <a:xfrm>
            <a:off x="6091238" y="1909643"/>
            <a:ext cx="7934325" cy="1382911"/>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Europa este caracterizată de o diversitate impresionantă de forme de relief, de la lanțuri muntoase impunătoare la câmpii întinse și văi fertile. Munții Alpilor, Carpații, Pirineii și Apeninii domină peisajul central și sudic al Europei, oferind o frumusețe dramatică și o biodiversitate bogată. Câmpiile fertile ale Europei Centrale și de Est, precum și văile râurilor Dunărea, Volga și Rinul, au fost dintotdeauna zone fertile pentru agricultură și așezări umane.</a:t>
            </a:r>
            <a:endParaRPr lang="en-US" sz="1361" dirty="0"/>
          </a:p>
        </p:txBody>
      </p:sp>
      <p:sp>
        <p:nvSpPr>
          <p:cNvPr id="8" name="Shape 4"/>
          <p:cNvSpPr/>
          <p:nvPr/>
        </p:nvSpPr>
        <p:spPr>
          <a:xfrm>
            <a:off x="6091238" y="3681174"/>
            <a:ext cx="388739" cy="388739"/>
          </a:xfrm>
          <a:prstGeom prst="roundRect">
            <a:avLst>
              <a:gd name="adj" fmla="val 20006"/>
            </a:avLst>
          </a:prstGeom>
          <a:solidFill>
            <a:srgbClr val="D6F5EE"/>
          </a:solidFill>
          <a:ln w="7620">
            <a:solidFill>
              <a:srgbClr val="BCDBD4"/>
            </a:solidFill>
            <a:prstDash val="solid"/>
          </a:ln>
        </p:spPr>
      </p:sp>
      <p:sp>
        <p:nvSpPr>
          <p:cNvPr id="9" name="Text 5"/>
          <p:cNvSpPr/>
          <p:nvPr/>
        </p:nvSpPr>
        <p:spPr>
          <a:xfrm>
            <a:off x="6218158" y="3745944"/>
            <a:ext cx="134898"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1</a:t>
            </a:r>
            <a:endParaRPr lang="en-US" sz="2041" dirty="0"/>
          </a:p>
        </p:txBody>
      </p:sp>
      <p:sp>
        <p:nvSpPr>
          <p:cNvPr id="10" name="Text 6"/>
          <p:cNvSpPr/>
          <p:nvPr/>
        </p:nvSpPr>
        <p:spPr>
          <a:xfrm>
            <a:off x="6652736" y="3681174"/>
            <a:ext cx="2440781"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Lanțuri muntoase</a:t>
            </a:r>
            <a:endParaRPr lang="en-US" sz="1701" dirty="0"/>
          </a:p>
        </p:txBody>
      </p:sp>
      <p:sp>
        <p:nvSpPr>
          <p:cNvPr id="11" name="Text 7"/>
          <p:cNvSpPr/>
          <p:nvPr/>
        </p:nvSpPr>
        <p:spPr>
          <a:xfrm>
            <a:off x="6652736" y="4054673"/>
            <a:ext cx="7372826"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Alpii, Carpații, Pirineii, Apeninii, Munții Scandinaviei, Munții Ural, Munții Caucaz.</a:t>
            </a:r>
            <a:endParaRPr lang="en-US" sz="1361" dirty="0"/>
          </a:p>
        </p:txBody>
      </p:sp>
      <p:sp>
        <p:nvSpPr>
          <p:cNvPr id="12" name="Shape 8"/>
          <p:cNvSpPr/>
          <p:nvPr/>
        </p:nvSpPr>
        <p:spPr>
          <a:xfrm>
            <a:off x="6091238" y="4698325"/>
            <a:ext cx="388739" cy="388739"/>
          </a:xfrm>
          <a:prstGeom prst="roundRect">
            <a:avLst>
              <a:gd name="adj" fmla="val 20006"/>
            </a:avLst>
          </a:prstGeom>
          <a:solidFill>
            <a:srgbClr val="D6F5EE"/>
          </a:solidFill>
          <a:ln w="7620">
            <a:solidFill>
              <a:srgbClr val="BCDBD4"/>
            </a:solidFill>
            <a:prstDash val="solid"/>
          </a:ln>
        </p:spPr>
      </p:sp>
      <p:sp>
        <p:nvSpPr>
          <p:cNvPr id="13" name="Text 9"/>
          <p:cNvSpPr/>
          <p:nvPr/>
        </p:nvSpPr>
        <p:spPr>
          <a:xfrm>
            <a:off x="6177320" y="4763095"/>
            <a:ext cx="216456"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2</a:t>
            </a:r>
            <a:endParaRPr lang="en-US" sz="2041" dirty="0"/>
          </a:p>
        </p:txBody>
      </p:sp>
      <p:sp>
        <p:nvSpPr>
          <p:cNvPr id="14" name="Text 10"/>
          <p:cNvSpPr/>
          <p:nvPr/>
        </p:nvSpPr>
        <p:spPr>
          <a:xfrm>
            <a:off x="6652736" y="4698325"/>
            <a:ext cx="2160270"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Câmpii</a:t>
            </a:r>
            <a:endParaRPr lang="en-US" sz="1701" dirty="0"/>
          </a:p>
        </p:txBody>
      </p:sp>
      <p:sp>
        <p:nvSpPr>
          <p:cNvPr id="15" name="Text 11"/>
          <p:cNvSpPr/>
          <p:nvPr/>
        </p:nvSpPr>
        <p:spPr>
          <a:xfrm>
            <a:off x="6652736" y="5071824"/>
            <a:ext cx="7372826"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Câmpia Europei de Est, Câmpia Europei Centrale, Câmpia Germană, Câmpia Franceză.</a:t>
            </a:r>
            <a:endParaRPr lang="en-US" sz="1361" dirty="0"/>
          </a:p>
        </p:txBody>
      </p:sp>
      <p:sp>
        <p:nvSpPr>
          <p:cNvPr id="16" name="Shape 12"/>
          <p:cNvSpPr/>
          <p:nvPr/>
        </p:nvSpPr>
        <p:spPr>
          <a:xfrm>
            <a:off x="6091238" y="5715476"/>
            <a:ext cx="388739" cy="388739"/>
          </a:xfrm>
          <a:prstGeom prst="roundRect">
            <a:avLst>
              <a:gd name="adj" fmla="val 20006"/>
            </a:avLst>
          </a:prstGeom>
          <a:solidFill>
            <a:srgbClr val="D6F5EE"/>
          </a:solidFill>
          <a:ln w="7620">
            <a:solidFill>
              <a:srgbClr val="BCDBD4"/>
            </a:solidFill>
            <a:prstDash val="solid"/>
          </a:ln>
        </p:spPr>
      </p:sp>
      <p:sp>
        <p:nvSpPr>
          <p:cNvPr id="17" name="Text 13"/>
          <p:cNvSpPr/>
          <p:nvPr/>
        </p:nvSpPr>
        <p:spPr>
          <a:xfrm>
            <a:off x="6176843" y="5780246"/>
            <a:ext cx="217527"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3</a:t>
            </a:r>
            <a:endParaRPr lang="en-US" sz="2041" dirty="0"/>
          </a:p>
        </p:txBody>
      </p:sp>
      <p:sp>
        <p:nvSpPr>
          <p:cNvPr id="18" name="Text 14"/>
          <p:cNvSpPr/>
          <p:nvPr/>
        </p:nvSpPr>
        <p:spPr>
          <a:xfrm>
            <a:off x="6652736" y="5715476"/>
            <a:ext cx="2160270"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Văi fertile</a:t>
            </a:r>
            <a:endParaRPr lang="en-US" sz="1701" dirty="0"/>
          </a:p>
        </p:txBody>
      </p:sp>
      <p:sp>
        <p:nvSpPr>
          <p:cNvPr id="19" name="Text 15"/>
          <p:cNvSpPr/>
          <p:nvPr/>
        </p:nvSpPr>
        <p:spPr>
          <a:xfrm>
            <a:off x="6652736" y="6088975"/>
            <a:ext cx="7372826"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Valea Dunării, Valea Volgăi, Valea Rinului, Valea Tamisei.</a:t>
            </a:r>
            <a:endParaRPr lang="en-US" sz="1361" dirty="0"/>
          </a:p>
        </p:txBody>
      </p:sp>
      <p:sp>
        <p:nvSpPr>
          <p:cNvPr id="20" name="Shape 16"/>
          <p:cNvSpPr/>
          <p:nvPr/>
        </p:nvSpPr>
        <p:spPr>
          <a:xfrm>
            <a:off x="6091238" y="6732627"/>
            <a:ext cx="388739" cy="388739"/>
          </a:xfrm>
          <a:prstGeom prst="roundRect">
            <a:avLst>
              <a:gd name="adj" fmla="val 20006"/>
            </a:avLst>
          </a:prstGeom>
          <a:solidFill>
            <a:srgbClr val="D6F5EE"/>
          </a:solidFill>
          <a:ln w="7620">
            <a:solidFill>
              <a:srgbClr val="BCDBD4"/>
            </a:solidFill>
            <a:prstDash val="solid"/>
          </a:ln>
        </p:spPr>
      </p:sp>
      <p:sp>
        <p:nvSpPr>
          <p:cNvPr id="21" name="Text 17"/>
          <p:cNvSpPr/>
          <p:nvPr/>
        </p:nvSpPr>
        <p:spPr>
          <a:xfrm>
            <a:off x="6173986" y="6797397"/>
            <a:ext cx="223242"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4</a:t>
            </a:r>
            <a:endParaRPr lang="en-US" sz="2041" dirty="0"/>
          </a:p>
        </p:txBody>
      </p:sp>
      <p:sp>
        <p:nvSpPr>
          <p:cNvPr id="22" name="Text 18"/>
          <p:cNvSpPr/>
          <p:nvPr/>
        </p:nvSpPr>
        <p:spPr>
          <a:xfrm>
            <a:off x="6652736" y="6732627"/>
            <a:ext cx="2160270"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Coaste și insule</a:t>
            </a:r>
            <a:endParaRPr lang="en-US" sz="1701" dirty="0"/>
          </a:p>
        </p:txBody>
      </p:sp>
      <p:sp>
        <p:nvSpPr>
          <p:cNvPr id="23" name="Text 19"/>
          <p:cNvSpPr/>
          <p:nvPr/>
        </p:nvSpPr>
        <p:spPr>
          <a:xfrm>
            <a:off x="6652736" y="7106126"/>
            <a:ext cx="7372826" cy="553164"/>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Peninsula Scandinavică, Peninsula Balcanică, Peninsula Iberică, insulele britanice, insulele din Marea Mediterană.</a:t>
            </a:r>
            <a:endParaRPr lang="en-US" sz="136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38069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380690"/>
          </a:xfrm>
          <a:prstGeom prst="rect">
            <a:avLst/>
          </a:prstGeom>
        </p:spPr>
      </p:pic>
      <p:pic>
        <p:nvPicPr>
          <p:cNvPr id="5" name="Image 1" descr="preencoded.png"/>
          <p:cNvPicPr>
            <a:picLocks noChangeAspect="1"/>
          </p:cNvPicPr>
          <p:nvPr/>
        </p:nvPicPr>
        <p:blipFill rotWithShape="1">
          <a:blip r:embed="rId4"/>
          <a:srcRect b="8522"/>
          <a:stretch/>
        </p:blipFill>
        <p:spPr>
          <a:xfrm>
            <a:off x="9360098" y="2362319"/>
            <a:ext cx="5054203" cy="3344347"/>
          </a:xfrm>
          <a:prstGeom prst="rect">
            <a:avLst/>
          </a:prstGeom>
        </p:spPr>
      </p:pic>
      <p:sp>
        <p:nvSpPr>
          <p:cNvPr id="6" name="Text 2"/>
          <p:cNvSpPr/>
          <p:nvPr/>
        </p:nvSpPr>
        <p:spPr>
          <a:xfrm>
            <a:off x="604837" y="475178"/>
            <a:ext cx="4879419" cy="540068"/>
          </a:xfrm>
          <a:prstGeom prst="rect">
            <a:avLst/>
          </a:prstGeom>
          <a:noFill/>
          <a:ln/>
        </p:spPr>
        <p:txBody>
          <a:bodyPr wrap="none" rtlCol="0" anchor="t"/>
          <a:lstStyle/>
          <a:p>
            <a:pPr marL="0" indent="0">
              <a:lnSpc>
                <a:spcPts val="4253"/>
              </a:lnSpc>
              <a:buNone/>
            </a:pPr>
            <a:r>
              <a:rPr lang="en-US" sz="3402" b="1" dirty="0">
                <a:solidFill>
                  <a:srgbClr val="333F70"/>
                </a:solidFill>
                <a:latin typeface="Unbounded" pitchFamily="34" charset="0"/>
                <a:ea typeface="Unbounded" pitchFamily="34" charset="-122"/>
                <a:cs typeface="Unbounded" pitchFamily="34" charset="-120"/>
              </a:rPr>
              <a:t>Clima și vegetația</a:t>
            </a:r>
            <a:endParaRPr lang="en-US" sz="3402" dirty="0"/>
          </a:p>
        </p:txBody>
      </p:sp>
      <p:sp>
        <p:nvSpPr>
          <p:cNvPr id="7" name="Text 3"/>
          <p:cNvSpPr/>
          <p:nvPr/>
        </p:nvSpPr>
        <p:spPr>
          <a:xfrm>
            <a:off x="604837" y="1274445"/>
            <a:ext cx="7934325" cy="1382911"/>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Europa se află în zona temperată a globului, ceea ce determină o varietate de clime, de la clima temperată oceanică din vest la clima continentală din est. Clima oceanică, caracterizată de veri blânde și ierni reci, predomină în vestul Europei, în timp ce clima continentală, cu veri calde și ierni reci, se găsește în centrul și estul Europei. Există și regiuni cu climă mediteraneană în sudul Europei, cu veri uscate și calde și ierni blânde și ploioase.</a:t>
            </a:r>
            <a:endParaRPr lang="en-US" sz="1361" dirty="0"/>
          </a:p>
        </p:txBody>
      </p:sp>
      <p:sp>
        <p:nvSpPr>
          <p:cNvPr id="8" name="Shape 4"/>
          <p:cNvSpPr/>
          <p:nvPr/>
        </p:nvSpPr>
        <p:spPr>
          <a:xfrm>
            <a:off x="846773" y="2851666"/>
            <a:ext cx="34528" cy="5053846"/>
          </a:xfrm>
          <a:prstGeom prst="roundRect">
            <a:avLst>
              <a:gd name="adj" fmla="val 225237"/>
            </a:avLst>
          </a:prstGeom>
          <a:solidFill>
            <a:srgbClr val="BCDBD4"/>
          </a:solidFill>
          <a:ln/>
        </p:spPr>
      </p:sp>
      <p:sp>
        <p:nvSpPr>
          <p:cNvPr id="9" name="Shape 5"/>
          <p:cNvSpPr/>
          <p:nvPr/>
        </p:nvSpPr>
        <p:spPr>
          <a:xfrm>
            <a:off x="1058406" y="3223022"/>
            <a:ext cx="604837" cy="34528"/>
          </a:xfrm>
          <a:prstGeom prst="roundRect">
            <a:avLst>
              <a:gd name="adj" fmla="val 225237"/>
            </a:avLst>
          </a:prstGeom>
          <a:solidFill>
            <a:srgbClr val="BCDBD4"/>
          </a:solidFill>
          <a:ln/>
        </p:spPr>
      </p:sp>
      <p:sp>
        <p:nvSpPr>
          <p:cNvPr id="10" name="Shape 6"/>
          <p:cNvSpPr/>
          <p:nvPr/>
        </p:nvSpPr>
        <p:spPr>
          <a:xfrm>
            <a:off x="669667" y="3045976"/>
            <a:ext cx="388739" cy="388739"/>
          </a:xfrm>
          <a:prstGeom prst="roundRect">
            <a:avLst>
              <a:gd name="adj" fmla="val 20006"/>
            </a:avLst>
          </a:prstGeom>
          <a:solidFill>
            <a:srgbClr val="D6F5EE"/>
          </a:solidFill>
          <a:ln w="7620">
            <a:solidFill>
              <a:srgbClr val="BCDBD4"/>
            </a:solidFill>
            <a:prstDash val="solid"/>
          </a:ln>
        </p:spPr>
      </p:sp>
      <p:sp>
        <p:nvSpPr>
          <p:cNvPr id="11" name="Text 7"/>
          <p:cNvSpPr/>
          <p:nvPr/>
        </p:nvSpPr>
        <p:spPr>
          <a:xfrm>
            <a:off x="796588" y="3110746"/>
            <a:ext cx="134898"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1</a:t>
            </a:r>
            <a:endParaRPr lang="en-US" sz="2041" dirty="0"/>
          </a:p>
        </p:txBody>
      </p:sp>
      <p:sp>
        <p:nvSpPr>
          <p:cNvPr id="12" name="Text 8"/>
          <p:cNvSpPr/>
          <p:nvPr/>
        </p:nvSpPr>
        <p:spPr>
          <a:xfrm>
            <a:off x="1814513" y="3024426"/>
            <a:ext cx="3669506"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Clima Temperată Oceanică</a:t>
            </a:r>
            <a:endParaRPr lang="en-US" sz="1701" dirty="0"/>
          </a:p>
        </p:txBody>
      </p:sp>
      <p:sp>
        <p:nvSpPr>
          <p:cNvPr id="13" name="Text 9"/>
          <p:cNvSpPr/>
          <p:nvPr/>
        </p:nvSpPr>
        <p:spPr>
          <a:xfrm>
            <a:off x="1814513" y="3397925"/>
            <a:ext cx="6724650" cy="276582"/>
          </a:xfrm>
          <a:prstGeom prst="rect">
            <a:avLst/>
          </a:prstGeom>
          <a:noFill/>
          <a:ln/>
        </p:spPr>
        <p:txBody>
          <a:bodyPr wrap="non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Precipitații abundente, veri blânde și ierni reci. Predomină în vestul Europei.</a:t>
            </a:r>
            <a:endParaRPr lang="en-US" sz="1361" dirty="0"/>
          </a:p>
        </p:txBody>
      </p:sp>
      <p:sp>
        <p:nvSpPr>
          <p:cNvPr id="14" name="Shape 10"/>
          <p:cNvSpPr/>
          <p:nvPr/>
        </p:nvSpPr>
        <p:spPr>
          <a:xfrm>
            <a:off x="1058406" y="4391382"/>
            <a:ext cx="604837" cy="34528"/>
          </a:xfrm>
          <a:prstGeom prst="roundRect">
            <a:avLst>
              <a:gd name="adj" fmla="val 225237"/>
            </a:avLst>
          </a:prstGeom>
          <a:solidFill>
            <a:srgbClr val="BCDBD4"/>
          </a:solidFill>
          <a:ln/>
        </p:spPr>
      </p:sp>
      <p:sp>
        <p:nvSpPr>
          <p:cNvPr id="15" name="Shape 11"/>
          <p:cNvSpPr/>
          <p:nvPr/>
        </p:nvSpPr>
        <p:spPr>
          <a:xfrm>
            <a:off x="669667" y="4214336"/>
            <a:ext cx="388739" cy="388739"/>
          </a:xfrm>
          <a:prstGeom prst="roundRect">
            <a:avLst>
              <a:gd name="adj" fmla="val 20006"/>
            </a:avLst>
          </a:prstGeom>
          <a:solidFill>
            <a:srgbClr val="D6F5EE"/>
          </a:solidFill>
          <a:ln w="7620">
            <a:solidFill>
              <a:srgbClr val="BCDBD4"/>
            </a:solidFill>
            <a:prstDash val="solid"/>
          </a:ln>
        </p:spPr>
      </p:sp>
      <p:sp>
        <p:nvSpPr>
          <p:cNvPr id="16" name="Text 12"/>
          <p:cNvSpPr/>
          <p:nvPr/>
        </p:nvSpPr>
        <p:spPr>
          <a:xfrm>
            <a:off x="755749" y="4279106"/>
            <a:ext cx="216456"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2</a:t>
            </a:r>
            <a:endParaRPr lang="en-US" sz="2041" dirty="0"/>
          </a:p>
        </p:txBody>
      </p:sp>
      <p:sp>
        <p:nvSpPr>
          <p:cNvPr id="17" name="Text 13"/>
          <p:cNvSpPr/>
          <p:nvPr/>
        </p:nvSpPr>
        <p:spPr>
          <a:xfrm>
            <a:off x="1814513" y="4192786"/>
            <a:ext cx="4166235"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Clima Temperată Continentală</a:t>
            </a:r>
            <a:endParaRPr lang="en-US" sz="1701" dirty="0"/>
          </a:p>
        </p:txBody>
      </p:sp>
      <p:sp>
        <p:nvSpPr>
          <p:cNvPr id="18" name="Text 14"/>
          <p:cNvSpPr/>
          <p:nvPr/>
        </p:nvSpPr>
        <p:spPr>
          <a:xfrm>
            <a:off x="1814513" y="4566285"/>
            <a:ext cx="6724650" cy="276582"/>
          </a:xfrm>
          <a:prstGeom prst="rect">
            <a:avLst/>
          </a:prstGeom>
          <a:noFill/>
          <a:ln/>
        </p:spPr>
        <p:txBody>
          <a:bodyPr wrap="non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Precipitații moderate, veri calde și ierni reci. Predomină în centrul și estul Europei.</a:t>
            </a:r>
            <a:endParaRPr lang="en-US" sz="1361" dirty="0"/>
          </a:p>
        </p:txBody>
      </p:sp>
      <p:sp>
        <p:nvSpPr>
          <p:cNvPr id="19" name="Shape 15"/>
          <p:cNvSpPr/>
          <p:nvPr/>
        </p:nvSpPr>
        <p:spPr>
          <a:xfrm>
            <a:off x="1058406" y="5559743"/>
            <a:ext cx="604837" cy="34528"/>
          </a:xfrm>
          <a:prstGeom prst="roundRect">
            <a:avLst>
              <a:gd name="adj" fmla="val 225237"/>
            </a:avLst>
          </a:prstGeom>
          <a:solidFill>
            <a:srgbClr val="BCDBD4"/>
          </a:solidFill>
          <a:ln/>
        </p:spPr>
      </p:sp>
      <p:sp>
        <p:nvSpPr>
          <p:cNvPr id="20" name="Shape 16"/>
          <p:cNvSpPr/>
          <p:nvPr/>
        </p:nvSpPr>
        <p:spPr>
          <a:xfrm>
            <a:off x="669667" y="5382697"/>
            <a:ext cx="388739" cy="388739"/>
          </a:xfrm>
          <a:prstGeom prst="roundRect">
            <a:avLst>
              <a:gd name="adj" fmla="val 20006"/>
            </a:avLst>
          </a:prstGeom>
          <a:solidFill>
            <a:srgbClr val="D6F5EE"/>
          </a:solidFill>
          <a:ln w="7620">
            <a:solidFill>
              <a:srgbClr val="BCDBD4"/>
            </a:solidFill>
            <a:prstDash val="solid"/>
          </a:ln>
        </p:spPr>
      </p:sp>
      <p:sp>
        <p:nvSpPr>
          <p:cNvPr id="21" name="Text 17"/>
          <p:cNvSpPr/>
          <p:nvPr/>
        </p:nvSpPr>
        <p:spPr>
          <a:xfrm>
            <a:off x="755273" y="5447467"/>
            <a:ext cx="217527"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3</a:t>
            </a:r>
            <a:endParaRPr lang="en-US" sz="2041" dirty="0"/>
          </a:p>
        </p:txBody>
      </p:sp>
      <p:sp>
        <p:nvSpPr>
          <p:cNvPr id="22" name="Text 18"/>
          <p:cNvSpPr/>
          <p:nvPr/>
        </p:nvSpPr>
        <p:spPr>
          <a:xfrm>
            <a:off x="1814513" y="5361146"/>
            <a:ext cx="2936677"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Clima Mediteraneană</a:t>
            </a:r>
            <a:endParaRPr lang="en-US" sz="1701" dirty="0"/>
          </a:p>
        </p:txBody>
      </p:sp>
      <p:sp>
        <p:nvSpPr>
          <p:cNvPr id="23" name="Text 19"/>
          <p:cNvSpPr/>
          <p:nvPr/>
        </p:nvSpPr>
        <p:spPr>
          <a:xfrm>
            <a:off x="1814513" y="5734645"/>
            <a:ext cx="6724650" cy="553164"/>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Precipitații scăzute, veri calde și uscate și ierni blânde și ploioase. Predomină în sudul Europei.</a:t>
            </a:r>
            <a:endParaRPr lang="en-US" sz="1361" dirty="0"/>
          </a:p>
        </p:txBody>
      </p:sp>
      <p:sp>
        <p:nvSpPr>
          <p:cNvPr id="24" name="Shape 20"/>
          <p:cNvSpPr/>
          <p:nvPr/>
        </p:nvSpPr>
        <p:spPr>
          <a:xfrm>
            <a:off x="1058406" y="7004685"/>
            <a:ext cx="604837" cy="34528"/>
          </a:xfrm>
          <a:prstGeom prst="roundRect">
            <a:avLst>
              <a:gd name="adj" fmla="val 225237"/>
            </a:avLst>
          </a:prstGeom>
          <a:solidFill>
            <a:srgbClr val="BCDBD4"/>
          </a:solidFill>
          <a:ln/>
        </p:spPr>
      </p:sp>
      <p:sp>
        <p:nvSpPr>
          <p:cNvPr id="25" name="Shape 21"/>
          <p:cNvSpPr/>
          <p:nvPr/>
        </p:nvSpPr>
        <p:spPr>
          <a:xfrm>
            <a:off x="669667" y="6827639"/>
            <a:ext cx="388739" cy="388739"/>
          </a:xfrm>
          <a:prstGeom prst="roundRect">
            <a:avLst>
              <a:gd name="adj" fmla="val 20006"/>
            </a:avLst>
          </a:prstGeom>
          <a:solidFill>
            <a:srgbClr val="D6F5EE"/>
          </a:solidFill>
          <a:ln w="7620">
            <a:solidFill>
              <a:srgbClr val="BCDBD4"/>
            </a:solidFill>
            <a:prstDash val="solid"/>
          </a:ln>
        </p:spPr>
      </p:sp>
      <p:sp>
        <p:nvSpPr>
          <p:cNvPr id="26" name="Text 22"/>
          <p:cNvSpPr/>
          <p:nvPr/>
        </p:nvSpPr>
        <p:spPr>
          <a:xfrm>
            <a:off x="752415" y="6892409"/>
            <a:ext cx="223242"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4</a:t>
            </a:r>
            <a:endParaRPr lang="en-US" sz="2041" dirty="0"/>
          </a:p>
        </p:txBody>
      </p:sp>
      <p:sp>
        <p:nvSpPr>
          <p:cNvPr id="27" name="Text 23"/>
          <p:cNvSpPr/>
          <p:nvPr/>
        </p:nvSpPr>
        <p:spPr>
          <a:xfrm>
            <a:off x="1814513" y="6806089"/>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Clima Arctică</a:t>
            </a:r>
            <a:endParaRPr lang="en-US" sz="1701" dirty="0"/>
          </a:p>
        </p:txBody>
      </p:sp>
      <p:sp>
        <p:nvSpPr>
          <p:cNvPr id="28" name="Text 24"/>
          <p:cNvSpPr/>
          <p:nvPr/>
        </p:nvSpPr>
        <p:spPr>
          <a:xfrm>
            <a:off x="1814513" y="7179588"/>
            <a:ext cx="6724650" cy="553164"/>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Temperaturi scăzute pe tot parcursul anului, precipitații scăzute. Predomină în nordul Europei.</a:t>
            </a:r>
            <a:endParaRPr lang="en-US" sz="136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913138"/>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913138"/>
          </a:xfrm>
          <a:prstGeom prst="rect">
            <a:avLst/>
          </a:prstGeom>
        </p:spPr>
      </p:pic>
      <p:pic>
        <p:nvPicPr>
          <p:cNvPr id="5" name="Image 1" descr="preencoded.png"/>
          <p:cNvPicPr>
            <a:picLocks noChangeAspect="1"/>
          </p:cNvPicPr>
          <p:nvPr/>
        </p:nvPicPr>
        <p:blipFill rotWithShape="1">
          <a:blip r:embed="rId4"/>
          <a:srcRect b="10191"/>
          <a:stretch/>
        </p:blipFill>
        <p:spPr>
          <a:xfrm>
            <a:off x="9359979" y="2599015"/>
            <a:ext cx="5054322" cy="3336370"/>
          </a:xfrm>
          <a:prstGeom prst="rect">
            <a:avLst/>
          </a:prstGeom>
        </p:spPr>
      </p:pic>
      <p:sp>
        <p:nvSpPr>
          <p:cNvPr id="6" name="Text 2"/>
          <p:cNvSpPr/>
          <p:nvPr/>
        </p:nvSpPr>
        <p:spPr>
          <a:xfrm>
            <a:off x="604837" y="475178"/>
            <a:ext cx="7934325" cy="1620203"/>
          </a:xfrm>
          <a:prstGeom prst="rect">
            <a:avLst/>
          </a:prstGeom>
          <a:noFill/>
          <a:ln/>
        </p:spPr>
        <p:txBody>
          <a:bodyPr wrap="square" rtlCol="0" anchor="t"/>
          <a:lstStyle/>
          <a:p>
            <a:pPr marL="0" indent="0">
              <a:lnSpc>
                <a:spcPts val="4253"/>
              </a:lnSpc>
              <a:buNone/>
            </a:pPr>
            <a:r>
              <a:rPr lang="en-US" sz="3402" b="1" dirty="0">
                <a:solidFill>
                  <a:srgbClr val="333F70"/>
                </a:solidFill>
                <a:latin typeface="Unbounded" pitchFamily="34" charset="0"/>
                <a:ea typeface="Unbounded" pitchFamily="34" charset="-122"/>
                <a:cs typeface="Unbounded" pitchFamily="34" charset="-120"/>
              </a:rPr>
              <a:t>Populaţia Europei: diversitate etnică și culturală</a:t>
            </a:r>
            <a:endParaRPr lang="en-US" sz="3402" dirty="0"/>
          </a:p>
        </p:txBody>
      </p:sp>
      <p:sp>
        <p:nvSpPr>
          <p:cNvPr id="7" name="Text 3"/>
          <p:cNvSpPr/>
          <p:nvPr/>
        </p:nvSpPr>
        <p:spPr>
          <a:xfrm>
            <a:off x="604837" y="2354580"/>
            <a:ext cx="7934325" cy="1106329"/>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Europa este un continent cu o populație extrem de diversă, formată din peste 50 de grupuri etnice și culturale distincte. Această diversitate se reflectă în limbi, religii, obiceiuri și tradiții, făcând din Europa un loc fascinant pentru descoperirea și aprecierea diversității umane. Diversitatea etnică și culturală a Europei este rezultatul migrărilor, cuceririlor și interacțiunilor pe parcursul istoriei.</a:t>
            </a:r>
            <a:endParaRPr lang="en-US" sz="1361" dirty="0"/>
          </a:p>
        </p:txBody>
      </p:sp>
      <p:sp>
        <p:nvSpPr>
          <p:cNvPr id="8" name="Shape 4"/>
          <p:cNvSpPr/>
          <p:nvPr/>
        </p:nvSpPr>
        <p:spPr>
          <a:xfrm>
            <a:off x="604837" y="3655219"/>
            <a:ext cx="7934325" cy="4782741"/>
          </a:xfrm>
          <a:prstGeom prst="roundRect">
            <a:avLst>
              <a:gd name="adj" fmla="val 1626"/>
            </a:avLst>
          </a:prstGeom>
          <a:noFill/>
          <a:ln w="7620">
            <a:solidFill>
              <a:srgbClr val="000000">
                <a:alpha val="8000"/>
              </a:srgbClr>
            </a:solidFill>
            <a:prstDash val="solid"/>
          </a:ln>
        </p:spPr>
      </p:sp>
      <p:sp>
        <p:nvSpPr>
          <p:cNvPr id="9" name="Shape 5"/>
          <p:cNvSpPr/>
          <p:nvPr/>
        </p:nvSpPr>
        <p:spPr>
          <a:xfrm>
            <a:off x="612458" y="3662839"/>
            <a:ext cx="7918252" cy="498991"/>
          </a:xfrm>
          <a:prstGeom prst="rect">
            <a:avLst/>
          </a:prstGeom>
          <a:solidFill>
            <a:srgbClr val="FFFFFF">
              <a:alpha val="4000"/>
            </a:srgbClr>
          </a:solidFill>
          <a:ln/>
        </p:spPr>
      </p:sp>
      <p:sp>
        <p:nvSpPr>
          <p:cNvPr id="10" name="Text 6"/>
          <p:cNvSpPr/>
          <p:nvPr/>
        </p:nvSpPr>
        <p:spPr>
          <a:xfrm>
            <a:off x="786051" y="3774043"/>
            <a:ext cx="2289810"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Etnia</a:t>
            </a:r>
            <a:endParaRPr lang="en-US" sz="1361" dirty="0"/>
          </a:p>
        </p:txBody>
      </p:sp>
      <p:sp>
        <p:nvSpPr>
          <p:cNvPr id="11" name="Text 7"/>
          <p:cNvSpPr/>
          <p:nvPr/>
        </p:nvSpPr>
        <p:spPr>
          <a:xfrm>
            <a:off x="3429000" y="3774043"/>
            <a:ext cx="2286000"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Limba</a:t>
            </a:r>
            <a:endParaRPr lang="en-US" sz="1361" dirty="0"/>
          </a:p>
        </p:txBody>
      </p:sp>
      <p:sp>
        <p:nvSpPr>
          <p:cNvPr id="12" name="Text 8"/>
          <p:cNvSpPr/>
          <p:nvPr/>
        </p:nvSpPr>
        <p:spPr>
          <a:xfrm>
            <a:off x="6068139" y="3774043"/>
            <a:ext cx="2289810"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Religia</a:t>
            </a:r>
            <a:endParaRPr lang="en-US" sz="1361" dirty="0"/>
          </a:p>
        </p:txBody>
      </p:sp>
      <p:sp>
        <p:nvSpPr>
          <p:cNvPr id="13" name="Shape 9"/>
          <p:cNvSpPr/>
          <p:nvPr/>
        </p:nvSpPr>
        <p:spPr>
          <a:xfrm>
            <a:off x="612458" y="4161830"/>
            <a:ext cx="7918252" cy="775573"/>
          </a:xfrm>
          <a:prstGeom prst="rect">
            <a:avLst/>
          </a:prstGeom>
          <a:solidFill>
            <a:srgbClr val="000000">
              <a:alpha val="4000"/>
            </a:srgbClr>
          </a:solidFill>
          <a:ln/>
        </p:spPr>
      </p:sp>
      <p:sp>
        <p:nvSpPr>
          <p:cNvPr id="14" name="Text 10"/>
          <p:cNvSpPr/>
          <p:nvPr/>
        </p:nvSpPr>
        <p:spPr>
          <a:xfrm>
            <a:off x="786051" y="4273034"/>
            <a:ext cx="2289810"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Germană</a:t>
            </a:r>
            <a:endParaRPr lang="en-US" sz="1361" dirty="0"/>
          </a:p>
        </p:txBody>
      </p:sp>
      <p:sp>
        <p:nvSpPr>
          <p:cNvPr id="15" name="Text 11"/>
          <p:cNvSpPr/>
          <p:nvPr/>
        </p:nvSpPr>
        <p:spPr>
          <a:xfrm>
            <a:off x="3429000" y="4273034"/>
            <a:ext cx="2286000"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Germană</a:t>
            </a:r>
            <a:endParaRPr lang="en-US" sz="1361" dirty="0"/>
          </a:p>
        </p:txBody>
      </p:sp>
      <p:sp>
        <p:nvSpPr>
          <p:cNvPr id="16" name="Text 12"/>
          <p:cNvSpPr/>
          <p:nvPr/>
        </p:nvSpPr>
        <p:spPr>
          <a:xfrm>
            <a:off x="6068139" y="4273034"/>
            <a:ext cx="2289810" cy="553164"/>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Creștină (catolică și protestantă)</a:t>
            </a:r>
            <a:endParaRPr lang="en-US" sz="1361" dirty="0"/>
          </a:p>
        </p:txBody>
      </p:sp>
      <p:sp>
        <p:nvSpPr>
          <p:cNvPr id="17" name="Shape 13"/>
          <p:cNvSpPr/>
          <p:nvPr/>
        </p:nvSpPr>
        <p:spPr>
          <a:xfrm>
            <a:off x="612458" y="4937403"/>
            <a:ext cx="7918252" cy="498991"/>
          </a:xfrm>
          <a:prstGeom prst="rect">
            <a:avLst/>
          </a:prstGeom>
          <a:solidFill>
            <a:srgbClr val="FFFFFF">
              <a:alpha val="4000"/>
            </a:srgbClr>
          </a:solidFill>
          <a:ln/>
        </p:spPr>
      </p:sp>
      <p:sp>
        <p:nvSpPr>
          <p:cNvPr id="18" name="Text 14"/>
          <p:cNvSpPr/>
          <p:nvPr/>
        </p:nvSpPr>
        <p:spPr>
          <a:xfrm>
            <a:off x="786051" y="5048607"/>
            <a:ext cx="2289810"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Franceză</a:t>
            </a:r>
            <a:endParaRPr lang="en-US" sz="1361" dirty="0"/>
          </a:p>
        </p:txBody>
      </p:sp>
      <p:sp>
        <p:nvSpPr>
          <p:cNvPr id="19" name="Text 15"/>
          <p:cNvSpPr/>
          <p:nvPr/>
        </p:nvSpPr>
        <p:spPr>
          <a:xfrm>
            <a:off x="3429000" y="5048607"/>
            <a:ext cx="2286000"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Franceză</a:t>
            </a:r>
            <a:endParaRPr lang="en-US" sz="1361" dirty="0"/>
          </a:p>
        </p:txBody>
      </p:sp>
      <p:sp>
        <p:nvSpPr>
          <p:cNvPr id="20" name="Text 16"/>
          <p:cNvSpPr/>
          <p:nvPr/>
        </p:nvSpPr>
        <p:spPr>
          <a:xfrm>
            <a:off x="6068139" y="5048607"/>
            <a:ext cx="2289810"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Creștină (catolică)</a:t>
            </a:r>
            <a:endParaRPr lang="en-US" sz="1361" dirty="0"/>
          </a:p>
        </p:txBody>
      </p:sp>
      <p:sp>
        <p:nvSpPr>
          <p:cNvPr id="21" name="Shape 17"/>
          <p:cNvSpPr/>
          <p:nvPr/>
        </p:nvSpPr>
        <p:spPr>
          <a:xfrm>
            <a:off x="612458" y="5436394"/>
            <a:ext cx="7918252" cy="498991"/>
          </a:xfrm>
          <a:prstGeom prst="rect">
            <a:avLst/>
          </a:prstGeom>
          <a:solidFill>
            <a:srgbClr val="000000">
              <a:alpha val="4000"/>
            </a:srgbClr>
          </a:solidFill>
          <a:ln/>
        </p:spPr>
      </p:sp>
      <p:sp>
        <p:nvSpPr>
          <p:cNvPr id="22" name="Text 18"/>
          <p:cNvSpPr/>
          <p:nvPr/>
        </p:nvSpPr>
        <p:spPr>
          <a:xfrm>
            <a:off x="786051" y="5547598"/>
            <a:ext cx="2289810"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Britanică</a:t>
            </a:r>
            <a:endParaRPr lang="en-US" sz="1361" dirty="0"/>
          </a:p>
        </p:txBody>
      </p:sp>
      <p:sp>
        <p:nvSpPr>
          <p:cNvPr id="23" name="Text 19"/>
          <p:cNvSpPr/>
          <p:nvPr/>
        </p:nvSpPr>
        <p:spPr>
          <a:xfrm>
            <a:off x="3429000" y="5547598"/>
            <a:ext cx="2286000"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Engleză</a:t>
            </a:r>
            <a:endParaRPr lang="en-US" sz="1361" dirty="0"/>
          </a:p>
        </p:txBody>
      </p:sp>
      <p:sp>
        <p:nvSpPr>
          <p:cNvPr id="24" name="Text 20"/>
          <p:cNvSpPr/>
          <p:nvPr/>
        </p:nvSpPr>
        <p:spPr>
          <a:xfrm>
            <a:off x="6068139" y="5547598"/>
            <a:ext cx="2289810"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Creștină (anglicană)</a:t>
            </a:r>
            <a:endParaRPr lang="en-US" sz="1361" dirty="0"/>
          </a:p>
        </p:txBody>
      </p:sp>
      <p:sp>
        <p:nvSpPr>
          <p:cNvPr id="25" name="Shape 21"/>
          <p:cNvSpPr/>
          <p:nvPr/>
        </p:nvSpPr>
        <p:spPr>
          <a:xfrm>
            <a:off x="612458" y="5935385"/>
            <a:ext cx="7918252" cy="498991"/>
          </a:xfrm>
          <a:prstGeom prst="rect">
            <a:avLst/>
          </a:prstGeom>
          <a:solidFill>
            <a:srgbClr val="FFFFFF">
              <a:alpha val="4000"/>
            </a:srgbClr>
          </a:solidFill>
          <a:ln/>
        </p:spPr>
      </p:sp>
      <p:sp>
        <p:nvSpPr>
          <p:cNvPr id="26" name="Text 22"/>
          <p:cNvSpPr/>
          <p:nvPr/>
        </p:nvSpPr>
        <p:spPr>
          <a:xfrm>
            <a:off x="786051" y="6046589"/>
            <a:ext cx="2289810"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Rusă</a:t>
            </a:r>
            <a:endParaRPr lang="en-US" sz="1361" dirty="0"/>
          </a:p>
        </p:txBody>
      </p:sp>
      <p:sp>
        <p:nvSpPr>
          <p:cNvPr id="27" name="Text 23"/>
          <p:cNvSpPr/>
          <p:nvPr/>
        </p:nvSpPr>
        <p:spPr>
          <a:xfrm>
            <a:off x="3429000" y="6046589"/>
            <a:ext cx="2286000"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Rusă</a:t>
            </a:r>
            <a:endParaRPr lang="en-US" sz="1361" dirty="0"/>
          </a:p>
        </p:txBody>
      </p:sp>
      <p:sp>
        <p:nvSpPr>
          <p:cNvPr id="28" name="Text 24"/>
          <p:cNvSpPr/>
          <p:nvPr/>
        </p:nvSpPr>
        <p:spPr>
          <a:xfrm>
            <a:off x="6068139" y="6046589"/>
            <a:ext cx="2289810"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Creștină (ortodocsă)</a:t>
            </a:r>
            <a:endParaRPr lang="en-US" sz="1361" dirty="0"/>
          </a:p>
        </p:txBody>
      </p:sp>
      <p:sp>
        <p:nvSpPr>
          <p:cNvPr id="29" name="Shape 25"/>
          <p:cNvSpPr/>
          <p:nvPr/>
        </p:nvSpPr>
        <p:spPr>
          <a:xfrm>
            <a:off x="612458" y="6434376"/>
            <a:ext cx="7918252" cy="498991"/>
          </a:xfrm>
          <a:prstGeom prst="rect">
            <a:avLst/>
          </a:prstGeom>
          <a:solidFill>
            <a:srgbClr val="000000">
              <a:alpha val="4000"/>
            </a:srgbClr>
          </a:solidFill>
          <a:ln/>
        </p:spPr>
      </p:sp>
      <p:sp>
        <p:nvSpPr>
          <p:cNvPr id="30" name="Text 26"/>
          <p:cNvSpPr/>
          <p:nvPr/>
        </p:nvSpPr>
        <p:spPr>
          <a:xfrm>
            <a:off x="786051" y="6545580"/>
            <a:ext cx="2289810"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Spaniolă</a:t>
            </a:r>
            <a:endParaRPr lang="en-US" sz="1361" dirty="0"/>
          </a:p>
        </p:txBody>
      </p:sp>
      <p:sp>
        <p:nvSpPr>
          <p:cNvPr id="31" name="Text 27"/>
          <p:cNvSpPr/>
          <p:nvPr/>
        </p:nvSpPr>
        <p:spPr>
          <a:xfrm>
            <a:off x="3429000" y="6545580"/>
            <a:ext cx="2286000"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Spaniolă</a:t>
            </a:r>
            <a:endParaRPr lang="en-US" sz="1361" dirty="0"/>
          </a:p>
        </p:txBody>
      </p:sp>
      <p:sp>
        <p:nvSpPr>
          <p:cNvPr id="32" name="Text 28"/>
          <p:cNvSpPr/>
          <p:nvPr/>
        </p:nvSpPr>
        <p:spPr>
          <a:xfrm>
            <a:off x="6068139" y="6545580"/>
            <a:ext cx="2289810"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Creștină (catolică)</a:t>
            </a:r>
            <a:endParaRPr lang="en-US" sz="1361" dirty="0"/>
          </a:p>
        </p:txBody>
      </p:sp>
      <p:sp>
        <p:nvSpPr>
          <p:cNvPr id="33" name="Shape 29"/>
          <p:cNvSpPr/>
          <p:nvPr/>
        </p:nvSpPr>
        <p:spPr>
          <a:xfrm>
            <a:off x="612458" y="6933367"/>
            <a:ext cx="7918252" cy="498991"/>
          </a:xfrm>
          <a:prstGeom prst="rect">
            <a:avLst/>
          </a:prstGeom>
          <a:solidFill>
            <a:srgbClr val="FFFFFF">
              <a:alpha val="4000"/>
            </a:srgbClr>
          </a:solidFill>
          <a:ln/>
        </p:spPr>
      </p:sp>
      <p:sp>
        <p:nvSpPr>
          <p:cNvPr id="34" name="Text 30"/>
          <p:cNvSpPr/>
          <p:nvPr/>
        </p:nvSpPr>
        <p:spPr>
          <a:xfrm>
            <a:off x="786051" y="7044571"/>
            <a:ext cx="2289810"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Italiană</a:t>
            </a:r>
            <a:endParaRPr lang="en-US" sz="1361" dirty="0"/>
          </a:p>
        </p:txBody>
      </p:sp>
      <p:sp>
        <p:nvSpPr>
          <p:cNvPr id="35" name="Text 31"/>
          <p:cNvSpPr/>
          <p:nvPr/>
        </p:nvSpPr>
        <p:spPr>
          <a:xfrm>
            <a:off x="3429000" y="7044571"/>
            <a:ext cx="2286000"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Italiană</a:t>
            </a:r>
            <a:endParaRPr lang="en-US" sz="1361" dirty="0"/>
          </a:p>
        </p:txBody>
      </p:sp>
      <p:sp>
        <p:nvSpPr>
          <p:cNvPr id="36" name="Text 32"/>
          <p:cNvSpPr/>
          <p:nvPr/>
        </p:nvSpPr>
        <p:spPr>
          <a:xfrm>
            <a:off x="6068139" y="7044571"/>
            <a:ext cx="2289810"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Creștină (catolică)</a:t>
            </a:r>
            <a:endParaRPr lang="en-US" sz="1361" dirty="0"/>
          </a:p>
        </p:txBody>
      </p:sp>
      <p:sp>
        <p:nvSpPr>
          <p:cNvPr id="37" name="Shape 33"/>
          <p:cNvSpPr/>
          <p:nvPr/>
        </p:nvSpPr>
        <p:spPr>
          <a:xfrm>
            <a:off x="612458" y="7432358"/>
            <a:ext cx="7918252" cy="498991"/>
          </a:xfrm>
          <a:prstGeom prst="rect">
            <a:avLst/>
          </a:prstGeom>
          <a:solidFill>
            <a:srgbClr val="000000">
              <a:alpha val="4000"/>
            </a:srgbClr>
          </a:solidFill>
          <a:ln/>
        </p:spPr>
      </p:sp>
      <p:sp>
        <p:nvSpPr>
          <p:cNvPr id="38" name="Text 34"/>
          <p:cNvSpPr/>
          <p:nvPr/>
        </p:nvSpPr>
        <p:spPr>
          <a:xfrm>
            <a:off x="786051" y="7543562"/>
            <a:ext cx="2289810"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Poloneză</a:t>
            </a:r>
            <a:endParaRPr lang="en-US" sz="1361" dirty="0"/>
          </a:p>
        </p:txBody>
      </p:sp>
      <p:sp>
        <p:nvSpPr>
          <p:cNvPr id="39" name="Text 35"/>
          <p:cNvSpPr/>
          <p:nvPr/>
        </p:nvSpPr>
        <p:spPr>
          <a:xfrm>
            <a:off x="3429000" y="7543562"/>
            <a:ext cx="2286000"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Poloneză</a:t>
            </a:r>
            <a:endParaRPr lang="en-US" sz="1361" dirty="0"/>
          </a:p>
        </p:txBody>
      </p:sp>
      <p:sp>
        <p:nvSpPr>
          <p:cNvPr id="40" name="Text 36"/>
          <p:cNvSpPr/>
          <p:nvPr/>
        </p:nvSpPr>
        <p:spPr>
          <a:xfrm>
            <a:off x="6068139" y="7543562"/>
            <a:ext cx="2289810"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Creștină (catolică)</a:t>
            </a:r>
            <a:endParaRPr lang="en-US" sz="1361" dirty="0"/>
          </a:p>
        </p:txBody>
      </p:sp>
      <p:sp>
        <p:nvSpPr>
          <p:cNvPr id="41" name="Shape 37"/>
          <p:cNvSpPr/>
          <p:nvPr/>
        </p:nvSpPr>
        <p:spPr>
          <a:xfrm>
            <a:off x="612458" y="7931348"/>
            <a:ext cx="7918252" cy="498991"/>
          </a:xfrm>
          <a:prstGeom prst="rect">
            <a:avLst/>
          </a:prstGeom>
          <a:solidFill>
            <a:srgbClr val="FFFFFF">
              <a:alpha val="4000"/>
            </a:srgbClr>
          </a:solidFill>
          <a:ln/>
        </p:spPr>
      </p:sp>
      <p:sp>
        <p:nvSpPr>
          <p:cNvPr id="42" name="Text 38"/>
          <p:cNvSpPr/>
          <p:nvPr/>
        </p:nvSpPr>
        <p:spPr>
          <a:xfrm>
            <a:off x="786051" y="8042553"/>
            <a:ext cx="2289810"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Greacă</a:t>
            </a:r>
            <a:endParaRPr lang="en-US" sz="1361" dirty="0"/>
          </a:p>
        </p:txBody>
      </p:sp>
      <p:sp>
        <p:nvSpPr>
          <p:cNvPr id="43" name="Text 39"/>
          <p:cNvSpPr/>
          <p:nvPr/>
        </p:nvSpPr>
        <p:spPr>
          <a:xfrm>
            <a:off x="3429000" y="8042553"/>
            <a:ext cx="2286000"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Greacă</a:t>
            </a:r>
            <a:endParaRPr lang="en-US" sz="1361" dirty="0"/>
          </a:p>
        </p:txBody>
      </p:sp>
      <p:sp>
        <p:nvSpPr>
          <p:cNvPr id="44" name="Text 40"/>
          <p:cNvSpPr/>
          <p:nvPr/>
        </p:nvSpPr>
        <p:spPr>
          <a:xfrm>
            <a:off x="6068139" y="8042553"/>
            <a:ext cx="2289810"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Creștină (ortodocsă)</a:t>
            </a:r>
            <a:endParaRPr lang="en-US" sz="136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718233"/>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718233"/>
          </a:xfrm>
          <a:prstGeom prst="rect">
            <a:avLst/>
          </a:prstGeom>
        </p:spPr>
      </p:pic>
      <p:sp>
        <p:nvSpPr>
          <p:cNvPr id="6" name="Text 2"/>
          <p:cNvSpPr/>
          <p:nvPr/>
        </p:nvSpPr>
        <p:spPr>
          <a:xfrm>
            <a:off x="6091238" y="475178"/>
            <a:ext cx="7864316" cy="540068"/>
          </a:xfrm>
          <a:prstGeom prst="rect">
            <a:avLst/>
          </a:prstGeom>
          <a:noFill/>
          <a:ln/>
        </p:spPr>
        <p:txBody>
          <a:bodyPr wrap="none" rtlCol="0" anchor="t"/>
          <a:lstStyle/>
          <a:p>
            <a:pPr marL="0" indent="0">
              <a:lnSpc>
                <a:spcPts val="4253"/>
              </a:lnSpc>
              <a:buNone/>
            </a:pPr>
            <a:r>
              <a:rPr lang="en-US" sz="3402" b="1" dirty="0">
                <a:solidFill>
                  <a:srgbClr val="333F70"/>
                </a:solidFill>
                <a:latin typeface="Unbounded" pitchFamily="34" charset="0"/>
                <a:ea typeface="Unbounded" pitchFamily="34" charset="-122"/>
                <a:cs typeface="Unbounded" pitchFamily="34" charset="-120"/>
              </a:rPr>
              <a:t>Economie și resurse naturale</a:t>
            </a:r>
            <a:endParaRPr lang="en-US" sz="3402" dirty="0"/>
          </a:p>
        </p:txBody>
      </p:sp>
      <p:sp>
        <p:nvSpPr>
          <p:cNvPr id="7" name="Text 3"/>
          <p:cNvSpPr/>
          <p:nvPr/>
        </p:nvSpPr>
        <p:spPr>
          <a:xfrm>
            <a:off x="6091238" y="1274445"/>
            <a:ext cx="7934325" cy="1659493"/>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Europa este o putere economică globală, cu o economie diversificată și o infrastructură bine dezvoltată. Are o gamă largă de resurse naturale, inclusiv petrol, gaze naturale, cărbune, minereu de fier, lemn, apă și terenuri fertile. Economia Europei se bazează pe o combinație de industrii, comerț, turism, agricultură și servicii. Uniunea Europeană, o organizație economică și politică majoră, joacă un rol semnificativ în promovarea comerțului liber și a cooperării economice între statele membre.</a:t>
            </a:r>
            <a:endParaRPr lang="en-US" sz="1361" dirty="0"/>
          </a:p>
        </p:txBody>
      </p:sp>
      <p:sp>
        <p:nvSpPr>
          <p:cNvPr id="8" name="Shape 4"/>
          <p:cNvSpPr/>
          <p:nvPr/>
        </p:nvSpPr>
        <p:spPr>
          <a:xfrm>
            <a:off x="6091238" y="3128248"/>
            <a:ext cx="7934325" cy="1010841"/>
          </a:xfrm>
          <a:prstGeom prst="roundRect">
            <a:avLst>
              <a:gd name="adj" fmla="val 7694"/>
            </a:avLst>
          </a:prstGeom>
          <a:solidFill>
            <a:srgbClr val="D6F5EE"/>
          </a:solidFill>
          <a:ln w="7620">
            <a:solidFill>
              <a:srgbClr val="BCDBD4"/>
            </a:solidFill>
            <a:prstDash val="solid"/>
          </a:ln>
        </p:spPr>
      </p:sp>
      <p:sp>
        <p:nvSpPr>
          <p:cNvPr id="9" name="Text 5"/>
          <p:cNvSpPr/>
          <p:nvPr/>
        </p:nvSpPr>
        <p:spPr>
          <a:xfrm>
            <a:off x="6271617" y="3308628"/>
            <a:ext cx="2325291"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Resurse naturale</a:t>
            </a:r>
            <a:endParaRPr lang="en-US" sz="1701" dirty="0"/>
          </a:p>
        </p:txBody>
      </p:sp>
      <p:sp>
        <p:nvSpPr>
          <p:cNvPr id="10" name="Text 6"/>
          <p:cNvSpPr/>
          <p:nvPr/>
        </p:nvSpPr>
        <p:spPr>
          <a:xfrm>
            <a:off x="6271617" y="3682127"/>
            <a:ext cx="7573566"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Petrol, gaze naturale, cărbune, minereu de fier, lemn, apă, terenuri fertile.</a:t>
            </a:r>
            <a:endParaRPr lang="en-US" sz="1361" dirty="0"/>
          </a:p>
        </p:txBody>
      </p:sp>
      <p:sp>
        <p:nvSpPr>
          <p:cNvPr id="11" name="Shape 7"/>
          <p:cNvSpPr/>
          <p:nvPr/>
        </p:nvSpPr>
        <p:spPr>
          <a:xfrm>
            <a:off x="6091238" y="4311848"/>
            <a:ext cx="7934325" cy="1010841"/>
          </a:xfrm>
          <a:prstGeom prst="roundRect">
            <a:avLst>
              <a:gd name="adj" fmla="val 7694"/>
            </a:avLst>
          </a:prstGeom>
          <a:solidFill>
            <a:srgbClr val="D6F5EE"/>
          </a:solidFill>
          <a:ln w="7620">
            <a:solidFill>
              <a:srgbClr val="BCDBD4"/>
            </a:solidFill>
            <a:prstDash val="solid"/>
          </a:ln>
        </p:spPr>
      </p:sp>
      <p:sp>
        <p:nvSpPr>
          <p:cNvPr id="12" name="Text 8"/>
          <p:cNvSpPr/>
          <p:nvPr/>
        </p:nvSpPr>
        <p:spPr>
          <a:xfrm>
            <a:off x="6271617" y="4492228"/>
            <a:ext cx="2160270"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Industrii</a:t>
            </a:r>
            <a:endParaRPr lang="en-US" sz="1701" dirty="0"/>
          </a:p>
        </p:txBody>
      </p:sp>
      <p:sp>
        <p:nvSpPr>
          <p:cNvPr id="13" name="Text 9"/>
          <p:cNvSpPr/>
          <p:nvPr/>
        </p:nvSpPr>
        <p:spPr>
          <a:xfrm>
            <a:off x="6271617" y="4865727"/>
            <a:ext cx="7573566"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Automobile, produse chimice, electronice, metalurgie, energie, turism, agricultură, servicii.</a:t>
            </a:r>
            <a:endParaRPr lang="en-US" sz="1361" dirty="0"/>
          </a:p>
        </p:txBody>
      </p:sp>
      <p:sp>
        <p:nvSpPr>
          <p:cNvPr id="14" name="Shape 10"/>
          <p:cNvSpPr/>
          <p:nvPr/>
        </p:nvSpPr>
        <p:spPr>
          <a:xfrm>
            <a:off x="6091238" y="5495449"/>
            <a:ext cx="7934325" cy="1287423"/>
          </a:xfrm>
          <a:prstGeom prst="roundRect">
            <a:avLst>
              <a:gd name="adj" fmla="val 6041"/>
            </a:avLst>
          </a:prstGeom>
          <a:solidFill>
            <a:srgbClr val="D6F5EE"/>
          </a:solidFill>
          <a:ln w="7620">
            <a:solidFill>
              <a:srgbClr val="BCDBD4"/>
            </a:solidFill>
            <a:prstDash val="solid"/>
          </a:ln>
        </p:spPr>
      </p:sp>
      <p:sp>
        <p:nvSpPr>
          <p:cNvPr id="15" name="Text 11"/>
          <p:cNvSpPr/>
          <p:nvPr/>
        </p:nvSpPr>
        <p:spPr>
          <a:xfrm>
            <a:off x="6271617" y="5675828"/>
            <a:ext cx="2160270"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Comerț</a:t>
            </a:r>
            <a:endParaRPr lang="en-US" sz="1701" dirty="0"/>
          </a:p>
        </p:txBody>
      </p:sp>
      <p:sp>
        <p:nvSpPr>
          <p:cNvPr id="16" name="Text 12"/>
          <p:cNvSpPr/>
          <p:nvPr/>
        </p:nvSpPr>
        <p:spPr>
          <a:xfrm>
            <a:off x="6271617" y="6049328"/>
            <a:ext cx="7573566" cy="553164"/>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Europa este un centru major de comerț internațional, cu o rețea vastă de rute comerciale și porturi importante.</a:t>
            </a:r>
            <a:endParaRPr lang="en-US" sz="1361" dirty="0"/>
          </a:p>
        </p:txBody>
      </p:sp>
      <p:sp>
        <p:nvSpPr>
          <p:cNvPr id="17" name="Shape 13"/>
          <p:cNvSpPr/>
          <p:nvPr/>
        </p:nvSpPr>
        <p:spPr>
          <a:xfrm>
            <a:off x="6091238" y="6955631"/>
            <a:ext cx="7934325" cy="1287423"/>
          </a:xfrm>
          <a:prstGeom prst="roundRect">
            <a:avLst>
              <a:gd name="adj" fmla="val 6041"/>
            </a:avLst>
          </a:prstGeom>
          <a:solidFill>
            <a:srgbClr val="D6F5EE"/>
          </a:solidFill>
          <a:ln w="7620">
            <a:solidFill>
              <a:srgbClr val="BCDBD4"/>
            </a:solidFill>
            <a:prstDash val="solid"/>
          </a:ln>
        </p:spPr>
      </p:sp>
      <p:sp>
        <p:nvSpPr>
          <p:cNvPr id="18" name="Text 14"/>
          <p:cNvSpPr/>
          <p:nvPr/>
        </p:nvSpPr>
        <p:spPr>
          <a:xfrm>
            <a:off x="6271617" y="7136011"/>
            <a:ext cx="2641878"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Uniunea Europeană</a:t>
            </a:r>
            <a:endParaRPr lang="en-US" sz="1701" dirty="0"/>
          </a:p>
        </p:txBody>
      </p:sp>
      <p:sp>
        <p:nvSpPr>
          <p:cNvPr id="19" name="Text 15"/>
          <p:cNvSpPr/>
          <p:nvPr/>
        </p:nvSpPr>
        <p:spPr>
          <a:xfrm>
            <a:off x="6271617" y="7509510"/>
            <a:ext cx="7573566" cy="553164"/>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Organizație economică și politică majoră, care promovează comerțul liber și cooperarea economică între statele membre.</a:t>
            </a:r>
            <a:endParaRPr lang="en-US" sz="1361" dirty="0"/>
          </a:p>
        </p:txBody>
      </p:sp>
      <p:pic>
        <p:nvPicPr>
          <p:cNvPr id="22" name="Рисунок 21">
            <a:extLst>
              <a:ext uri="{FF2B5EF4-FFF2-40B4-BE49-F238E27FC236}">
                <a16:creationId xmlns:a16="http://schemas.microsoft.com/office/drawing/2014/main" id="{B425FFD7-C6AB-A6C3-6328-0650FEFEEEEA}"/>
              </a:ext>
            </a:extLst>
          </p:cNvPr>
          <p:cNvPicPr>
            <a:picLocks noChangeAspect="1"/>
          </p:cNvPicPr>
          <p:nvPr/>
        </p:nvPicPr>
        <p:blipFill>
          <a:blip r:embed="rId4"/>
          <a:stretch>
            <a:fillRect/>
          </a:stretch>
        </p:blipFill>
        <p:spPr>
          <a:xfrm>
            <a:off x="314325" y="2638555"/>
            <a:ext cx="5038725" cy="449745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10226873"/>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10226873"/>
          </a:xfrm>
          <a:prstGeom prst="rect">
            <a:avLst/>
          </a:prstGeom>
        </p:spPr>
      </p:pic>
      <p:pic>
        <p:nvPicPr>
          <p:cNvPr id="5" name="Image 1" descr="preencoded.png"/>
          <p:cNvPicPr>
            <a:picLocks noChangeAspect="1"/>
          </p:cNvPicPr>
          <p:nvPr/>
        </p:nvPicPr>
        <p:blipFill rotWithShape="1">
          <a:blip r:embed="rId4"/>
          <a:srcRect b="2867"/>
          <a:stretch/>
        </p:blipFill>
        <p:spPr>
          <a:xfrm>
            <a:off x="215979" y="2708315"/>
            <a:ext cx="5054322" cy="4672199"/>
          </a:xfrm>
          <a:prstGeom prst="rect">
            <a:avLst/>
          </a:prstGeom>
        </p:spPr>
      </p:pic>
      <p:sp>
        <p:nvSpPr>
          <p:cNvPr id="6" name="Text 2"/>
          <p:cNvSpPr/>
          <p:nvPr/>
        </p:nvSpPr>
        <p:spPr>
          <a:xfrm>
            <a:off x="6091238" y="475178"/>
            <a:ext cx="7934325" cy="1080135"/>
          </a:xfrm>
          <a:prstGeom prst="rect">
            <a:avLst/>
          </a:prstGeom>
          <a:noFill/>
          <a:ln/>
        </p:spPr>
        <p:txBody>
          <a:bodyPr wrap="square" rtlCol="0" anchor="t"/>
          <a:lstStyle/>
          <a:p>
            <a:pPr marL="0" indent="0">
              <a:lnSpc>
                <a:spcPts val="4253"/>
              </a:lnSpc>
              <a:buNone/>
            </a:pPr>
            <a:r>
              <a:rPr lang="en-US" sz="3402" b="1" dirty="0">
                <a:solidFill>
                  <a:srgbClr val="333F70"/>
                </a:solidFill>
                <a:latin typeface="Unbounded" pitchFamily="34" charset="0"/>
                <a:ea typeface="Unbounded" pitchFamily="34" charset="-122"/>
                <a:cs typeface="Unbounded" pitchFamily="34" charset="-120"/>
              </a:rPr>
              <a:t>Infrastructură și transporturi</a:t>
            </a:r>
            <a:endParaRPr lang="en-US" sz="3402" dirty="0"/>
          </a:p>
        </p:txBody>
      </p:sp>
      <p:sp>
        <p:nvSpPr>
          <p:cNvPr id="7" name="Text 3"/>
          <p:cNvSpPr/>
          <p:nvPr/>
        </p:nvSpPr>
        <p:spPr>
          <a:xfrm>
            <a:off x="6091238" y="1814513"/>
            <a:ext cx="7934325" cy="2212657"/>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Europa are o infrastructură bine dezvoltată, inclusiv o rețea vastă de drumuri, căi ferate, porturi și aeroporturi, care facilitează transportul de persoane și mărfuri. Rețeaua de autostrăzi interconectează majoritatea orașelor europene, făcând din călătoriile rutiere o opțiune rapidă și convenabilă. Transportul feroviar este, de asemenea, bine dezvoltat, cu trenuri de mare viteză care leagă principalele orașe europene. Porturile maritime europene, cum ar fi Rotterdam, Hamburg și Anvers, joacă un rol vital în comerțul global. Aeroporturile europene, cum ar fi Heathrow din Londra, Charles de Gaulle din Paris și Frankfurt din Germania, sunt hub-uri importante pentru călătoriile internaționale.</a:t>
            </a:r>
            <a:endParaRPr lang="en-US" sz="1361" dirty="0"/>
          </a:p>
        </p:txBody>
      </p:sp>
      <p:pic>
        <p:nvPicPr>
          <p:cNvPr id="8" name="Image 2" descr="preencoded.png"/>
          <p:cNvPicPr>
            <a:picLocks noChangeAspect="1"/>
          </p:cNvPicPr>
          <p:nvPr/>
        </p:nvPicPr>
        <p:blipFill>
          <a:blip r:embed="rId5"/>
          <a:stretch>
            <a:fillRect/>
          </a:stretch>
        </p:blipFill>
        <p:spPr>
          <a:xfrm>
            <a:off x="6091238" y="4221480"/>
            <a:ext cx="864037" cy="1382554"/>
          </a:xfrm>
          <a:prstGeom prst="rect">
            <a:avLst/>
          </a:prstGeom>
        </p:spPr>
      </p:pic>
      <p:sp>
        <p:nvSpPr>
          <p:cNvPr id="9" name="Text 4"/>
          <p:cNvSpPr/>
          <p:nvPr/>
        </p:nvSpPr>
        <p:spPr>
          <a:xfrm>
            <a:off x="7214473" y="4394240"/>
            <a:ext cx="2686883"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Rețea de autostrăzi</a:t>
            </a:r>
            <a:endParaRPr lang="en-US" sz="1701" dirty="0"/>
          </a:p>
        </p:txBody>
      </p:sp>
      <p:sp>
        <p:nvSpPr>
          <p:cNvPr id="10" name="Text 5"/>
          <p:cNvSpPr/>
          <p:nvPr/>
        </p:nvSpPr>
        <p:spPr>
          <a:xfrm>
            <a:off x="7214473" y="4767739"/>
            <a:ext cx="6811089" cy="553164"/>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Interconectează majoritatea orașelor europene, făcând din călătoriile rutiere o opțiune rapidă și convenabilă.</a:t>
            </a:r>
            <a:endParaRPr lang="en-US" sz="1361" dirty="0"/>
          </a:p>
        </p:txBody>
      </p:sp>
      <p:pic>
        <p:nvPicPr>
          <p:cNvPr id="11" name="Image 3" descr="preencoded.png"/>
          <p:cNvPicPr>
            <a:picLocks noChangeAspect="1"/>
          </p:cNvPicPr>
          <p:nvPr/>
        </p:nvPicPr>
        <p:blipFill>
          <a:blip r:embed="rId6"/>
          <a:stretch>
            <a:fillRect/>
          </a:stretch>
        </p:blipFill>
        <p:spPr>
          <a:xfrm>
            <a:off x="6091238" y="5604034"/>
            <a:ext cx="864037" cy="1382554"/>
          </a:xfrm>
          <a:prstGeom prst="rect">
            <a:avLst/>
          </a:prstGeom>
        </p:spPr>
      </p:pic>
      <p:sp>
        <p:nvSpPr>
          <p:cNvPr id="12" name="Text 6"/>
          <p:cNvSpPr/>
          <p:nvPr/>
        </p:nvSpPr>
        <p:spPr>
          <a:xfrm>
            <a:off x="7214473" y="5776793"/>
            <a:ext cx="2537103"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Transport feroviar</a:t>
            </a:r>
            <a:endParaRPr lang="en-US" sz="1701" dirty="0"/>
          </a:p>
        </p:txBody>
      </p:sp>
      <p:sp>
        <p:nvSpPr>
          <p:cNvPr id="13" name="Text 7"/>
          <p:cNvSpPr/>
          <p:nvPr/>
        </p:nvSpPr>
        <p:spPr>
          <a:xfrm>
            <a:off x="7214473" y="6150293"/>
            <a:ext cx="6811089" cy="276582"/>
          </a:xfrm>
          <a:prstGeom prst="rect">
            <a:avLst/>
          </a:prstGeom>
          <a:noFill/>
          <a:ln/>
        </p:spPr>
        <p:txBody>
          <a:bodyPr wrap="non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Trenuri de mare viteză leagă principalele orașe europene.</a:t>
            </a:r>
            <a:endParaRPr lang="en-US" sz="1361" dirty="0"/>
          </a:p>
        </p:txBody>
      </p:sp>
      <p:pic>
        <p:nvPicPr>
          <p:cNvPr id="14" name="Image 4" descr="preencoded.png"/>
          <p:cNvPicPr>
            <a:picLocks noChangeAspect="1"/>
          </p:cNvPicPr>
          <p:nvPr/>
        </p:nvPicPr>
        <p:blipFill>
          <a:blip r:embed="rId7"/>
          <a:stretch>
            <a:fillRect/>
          </a:stretch>
        </p:blipFill>
        <p:spPr>
          <a:xfrm>
            <a:off x="6091238" y="6986587"/>
            <a:ext cx="864037" cy="1382554"/>
          </a:xfrm>
          <a:prstGeom prst="rect">
            <a:avLst/>
          </a:prstGeom>
        </p:spPr>
      </p:pic>
      <p:sp>
        <p:nvSpPr>
          <p:cNvPr id="15" name="Text 8"/>
          <p:cNvSpPr/>
          <p:nvPr/>
        </p:nvSpPr>
        <p:spPr>
          <a:xfrm>
            <a:off x="7214473" y="7159347"/>
            <a:ext cx="2248376"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Porturi maritime</a:t>
            </a:r>
            <a:endParaRPr lang="en-US" sz="1701" dirty="0"/>
          </a:p>
        </p:txBody>
      </p:sp>
      <p:sp>
        <p:nvSpPr>
          <p:cNvPr id="16" name="Text 9"/>
          <p:cNvSpPr/>
          <p:nvPr/>
        </p:nvSpPr>
        <p:spPr>
          <a:xfrm>
            <a:off x="7214473" y="7532846"/>
            <a:ext cx="6811089" cy="276582"/>
          </a:xfrm>
          <a:prstGeom prst="rect">
            <a:avLst/>
          </a:prstGeom>
          <a:noFill/>
          <a:ln/>
        </p:spPr>
        <p:txBody>
          <a:bodyPr wrap="non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Joacă un rol vital în comerțul global.</a:t>
            </a:r>
            <a:endParaRPr lang="en-US" sz="1361" dirty="0"/>
          </a:p>
        </p:txBody>
      </p:sp>
      <p:pic>
        <p:nvPicPr>
          <p:cNvPr id="17" name="Image 5" descr="preencoded.png"/>
          <p:cNvPicPr>
            <a:picLocks noChangeAspect="1"/>
          </p:cNvPicPr>
          <p:nvPr/>
        </p:nvPicPr>
        <p:blipFill>
          <a:blip r:embed="rId8"/>
          <a:stretch>
            <a:fillRect/>
          </a:stretch>
        </p:blipFill>
        <p:spPr>
          <a:xfrm>
            <a:off x="6091238" y="8369141"/>
            <a:ext cx="864037" cy="1382554"/>
          </a:xfrm>
          <a:prstGeom prst="rect">
            <a:avLst/>
          </a:prstGeom>
        </p:spPr>
      </p:pic>
      <p:sp>
        <p:nvSpPr>
          <p:cNvPr id="18" name="Text 10"/>
          <p:cNvSpPr/>
          <p:nvPr/>
        </p:nvSpPr>
        <p:spPr>
          <a:xfrm>
            <a:off x="7214473" y="8541901"/>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Aeroporturi</a:t>
            </a:r>
            <a:endParaRPr lang="en-US" sz="1701" dirty="0"/>
          </a:p>
        </p:txBody>
      </p:sp>
      <p:sp>
        <p:nvSpPr>
          <p:cNvPr id="19" name="Text 11"/>
          <p:cNvSpPr/>
          <p:nvPr/>
        </p:nvSpPr>
        <p:spPr>
          <a:xfrm>
            <a:off x="7214473" y="8915400"/>
            <a:ext cx="6811089" cy="276582"/>
          </a:xfrm>
          <a:prstGeom prst="rect">
            <a:avLst/>
          </a:prstGeom>
          <a:noFill/>
          <a:ln/>
        </p:spPr>
        <p:txBody>
          <a:bodyPr wrap="non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Hub-uri importante pentru călătoriile internaționale.</a:t>
            </a:r>
            <a:endParaRPr lang="en-US" sz="1361" dirty="0"/>
          </a:p>
        </p:txBody>
      </p:sp>
      <p:pic>
        <p:nvPicPr>
          <p:cNvPr id="20" name="Image 6" descr="preencoded.png">
            <a:hlinkClick r:id="rId9"/>
          </p:cNvPr>
          <p:cNvPicPr>
            <a:picLocks noChangeAspect="1"/>
          </p:cNvPicPr>
          <p:nvPr/>
        </p:nvPicPr>
        <p:blipFill>
          <a:blip r:embed="rId10"/>
          <a:stretch>
            <a:fillRect/>
          </a:stretch>
        </p:blipFill>
        <p:spPr>
          <a:xfrm>
            <a:off x="12242153" y="7589520"/>
            <a:ext cx="2296807" cy="5486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11817548"/>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11817548"/>
          </a:xfrm>
          <a:prstGeom prst="rect">
            <a:avLst/>
          </a:prstGeom>
        </p:spPr>
      </p:pic>
      <p:pic>
        <p:nvPicPr>
          <p:cNvPr id="5" name="Image 1" descr="preencoded.png"/>
          <p:cNvPicPr>
            <a:picLocks noChangeAspect="1"/>
          </p:cNvPicPr>
          <p:nvPr/>
        </p:nvPicPr>
        <p:blipFill>
          <a:blip r:embed="rId4"/>
          <a:stretch>
            <a:fillRect/>
          </a:stretch>
        </p:blipFill>
        <p:spPr>
          <a:xfrm>
            <a:off x="215979" y="4032290"/>
            <a:ext cx="5054322" cy="3752850"/>
          </a:xfrm>
          <a:prstGeom prst="rect">
            <a:avLst/>
          </a:prstGeom>
        </p:spPr>
      </p:pic>
      <p:sp>
        <p:nvSpPr>
          <p:cNvPr id="6" name="Text 2"/>
          <p:cNvSpPr/>
          <p:nvPr/>
        </p:nvSpPr>
        <p:spPr>
          <a:xfrm>
            <a:off x="6091238" y="475178"/>
            <a:ext cx="7934325" cy="1080135"/>
          </a:xfrm>
          <a:prstGeom prst="rect">
            <a:avLst/>
          </a:prstGeom>
          <a:noFill/>
          <a:ln/>
        </p:spPr>
        <p:txBody>
          <a:bodyPr wrap="square" rtlCol="0" anchor="t"/>
          <a:lstStyle/>
          <a:p>
            <a:pPr marL="0" indent="0">
              <a:lnSpc>
                <a:spcPts val="4253"/>
              </a:lnSpc>
              <a:buNone/>
            </a:pPr>
            <a:r>
              <a:rPr lang="en-US" sz="3402" b="1" dirty="0">
                <a:solidFill>
                  <a:srgbClr val="333F70"/>
                </a:solidFill>
                <a:latin typeface="Unbounded" pitchFamily="34" charset="0"/>
                <a:ea typeface="Unbounded" pitchFamily="34" charset="-122"/>
                <a:cs typeface="Unbounded" pitchFamily="34" charset="-120"/>
              </a:rPr>
              <a:t>Politică și organizații europene</a:t>
            </a:r>
            <a:endParaRPr lang="en-US" sz="3402" dirty="0"/>
          </a:p>
        </p:txBody>
      </p:sp>
      <p:sp>
        <p:nvSpPr>
          <p:cNvPr id="7" name="Text 3"/>
          <p:cNvSpPr/>
          <p:nvPr/>
        </p:nvSpPr>
        <p:spPr>
          <a:xfrm>
            <a:off x="6091238" y="1814513"/>
            <a:ext cx="7934325" cy="2212657"/>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Peisajul politic european este complex și dinamic, cu o gamă largă de organizații și instituții care influențează politica și relațiile internaționale. Uniunea Europeană (UE), o organizație politică și economică, joacă un rol esențial în integrarea europeană, promovând cooperarea și dezvoltarea economică între statele membre. Consiliul Europei, o organizație interguvernamentală, este implicată în promovarea drepturilor omului și a democrației. NATO, o organizație militară, asigură securitatea și apărarea colectivă a statelor membre. Există, de asemenea, o serie de organizații regionale, precum Organizația pentru Securitate și Cooperare în Europa (OSCE), care promovează cooperarea și stabilitatea în Europa.</a:t>
            </a:r>
            <a:endParaRPr lang="en-US" sz="1361" dirty="0"/>
          </a:p>
        </p:txBody>
      </p:sp>
      <p:pic>
        <p:nvPicPr>
          <p:cNvPr id="8" name="Image 2" descr="preencoded.png"/>
          <p:cNvPicPr>
            <a:picLocks noChangeAspect="1"/>
          </p:cNvPicPr>
          <p:nvPr/>
        </p:nvPicPr>
        <p:blipFill>
          <a:blip r:embed="rId5"/>
          <a:stretch>
            <a:fillRect/>
          </a:stretch>
        </p:blipFill>
        <p:spPr>
          <a:xfrm>
            <a:off x="6091238" y="4221480"/>
            <a:ext cx="431959" cy="431959"/>
          </a:xfrm>
          <a:prstGeom prst="rect">
            <a:avLst/>
          </a:prstGeom>
        </p:spPr>
      </p:pic>
      <p:sp>
        <p:nvSpPr>
          <p:cNvPr id="9" name="Text 4"/>
          <p:cNvSpPr/>
          <p:nvPr/>
        </p:nvSpPr>
        <p:spPr>
          <a:xfrm>
            <a:off x="6091238" y="4826198"/>
            <a:ext cx="3225046"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Uniunea Europeană (UE)</a:t>
            </a:r>
            <a:endParaRPr lang="en-US" sz="1701" dirty="0"/>
          </a:p>
        </p:txBody>
      </p:sp>
      <p:sp>
        <p:nvSpPr>
          <p:cNvPr id="10" name="Text 5"/>
          <p:cNvSpPr/>
          <p:nvPr/>
        </p:nvSpPr>
        <p:spPr>
          <a:xfrm>
            <a:off x="6091238" y="5199698"/>
            <a:ext cx="7934325" cy="553164"/>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O organizație politică și economică care promovează cooperarea și dezvoltarea economică între statele membre.</a:t>
            </a:r>
            <a:endParaRPr lang="en-US" sz="1361" dirty="0"/>
          </a:p>
        </p:txBody>
      </p:sp>
      <p:pic>
        <p:nvPicPr>
          <p:cNvPr id="11" name="Image 3" descr="preencoded.png"/>
          <p:cNvPicPr>
            <a:picLocks noChangeAspect="1"/>
          </p:cNvPicPr>
          <p:nvPr/>
        </p:nvPicPr>
        <p:blipFill>
          <a:blip r:embed="rId6"/>
          <a:stretch>
            <a:fillRect/>
          </a:stretch>
        </p:blipFill>
        <p:spPr>
          <a:xfrm>
            <a:off x="6091238" y="6271260"/>
            <a:ext cx="431959" cy="431959"/>
          </a:xfrm>
          <a:prstGeom prst="rect">
            <a:avLst/>
          </a:prstGeom>
        </p:spPr>
      </p:pic>
      <p:sp>
        <p:nvSpPr>
          <p:cNvPr id="12" name="Text 6"/>
          <p:cNvSpPr/>
          <p:nvPr/>
        </p:nvSpPr>
        <p:spPr>
          <a:xfrm>
            <a:off x="6091238" y="6875978"/>
            <a:ext cx="2225993"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Consiliul Europei</a:t>
            </a:r>
            <a:endParaRPr lang="en-US" sz="1701" dirty="0"/>
          </a:p>
        </p:txBody>
      </p:sp>
      <p:sp>
        <p:nvSpPr>
          <p:cNvPr id="13" name="Text 7"/>
          <p:cNvSpPr/>
          <p:nvPr/>
        </p:nvSpPr>
        <p:spPr>
          <a:xfrm>
            <a:off x="6091238" y="7249477"/>
            <a:ext cx="7934325" cy="276582"/>
          </a:xfrm>
          <a:prstGeom prst="rect">
            <a:avLst/>
          </a:prstGeom>
          <a:noFill/>
          <a:ln/>
        </p:spPr>
        <p:txBody>
          <a:bodyPr wrap="non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O organizație interguvernamentală implicată în promovarea drepturilor omului și a democrației.</a:t>
            </a:r>
            <a:endParaRPr lang="en-US" sz="1361" dirty="0"/>
          </a:p>
        </p:txBody>
      </p:sp>
      <p:pic>
        <p:nvPicPr>
          <p:cNvPr id="14" name="Image 4" descr="preencoded.png"/>
          <p:cNvPicPr>
            <a:picLocks noChangeAspect="1"/>
          </p:cNvPicPr>
          <p:nvPr/>
        </p:nvPicPr>
        <p:blipFill>
          <a:blip r:embed="rId7"/>
          <a:stretch>
            <a:fillRect/>
          </a:stretch>
        </p:blipFill>
        <p:spPr>
          <a:xfrm>
            <a:off x="6091238" y="8044458"/>
            <a:ext cx="431959" cy="431959"/>
          </a:xfrm>
          <a:prstGeom prst="rect">
            <a:avLst/>
          </a:prstGeom>
        </p:spPr>
      </p:pic>
      <p:sp>
        <p:nvSpPr>
          <p:cNvPr id="15" name="Text 8"/>
          <p:cNvSpPr/>
          <p:nvPr/>
        </p:nvSpPr>
        <p:spPr>
          <a:xfrm>
            <a:off x="6091238" y="8649176"/>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NATO</a:t>
            </a:r>
            <a:endParaRPr lang="en-US" sz="1701" dirty="0"/>
          </a:p>
        </p:txBody>
      </p:sp>
      <p:sp>
        <p:nvSpPr>
          <p:cNvPr id="16" name="Text 9"/>
          <p:cNvSpPr/>
          <p:nvPr/>
        </p:nvSpPr>
        <p:spPr>
          <a:xfrm>
            <a:off x="6091238" y="9022675"/>
            <a:ext cx="7934325" cy="276582"/>
          </a:xfrm>
          <a:prstGeom prst="rect">
            <a:avLst/>
          </a:prstGeom>
          <a:noFill/>
          <a:ln/>
        </p:spPr>
        <p:txBody>
          <a:bodyPr wrap="non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O organizație militară care asigură securitatea și apărarea colectivă a statelor membre.</a:t>
            </a:r>
            <a:endParaRPr lang="en-US" sz="1361" dirty="0"/>
          </a:p>
        </p:txBody>
      </p:sp>
      <p:pic>
        <p:nvPicPr>
          <p:cNvPr id="17" name="Image 5" descr="preencoded.png"/>
          <p:cNvPicPr>
            <a:picLocks noChangeAspect="1"/>
          </p:cNvPicPr>
          <p:nvPr/>
        </p:nvPicPr>
        <p:blipFill>
          <a:blip r:embed="rId8"/>
          <a:stretch>
            <a:fillRect/>
          </a:stretch>
        </p:blipFill>
        <p:spPr>
          <a:xfrm>
            <a:off x="6091238" y="9817656"/>
            <a:ext cx="431959" cy="431959"/>
          </a:xfrm>
          <a:prstGeom prst="rect">
            <a:avLst/>
          </a:prstGeom>
        </p:spPr>
      </p:pic>
      <p:sp>
        <p:nvSpPr>
          <p:cNvPr id="18" name="Text 10"/>
          <p:cNvSpPr/>
          <p:nvPr/>
        </p:nvSpPr>
        <p:spPr>
          <a:xfrm>
            <a:off x="6091238" y="10422374"/>
            <a:ext cx="7934325" cy="539829"/>
          </a:xfrm>
          <a:prstGeom prst="rect">
            <a:avLst/>
          </a:prstGeom>
          <a:noFill/>
          <a:ln/>
        </p:spPr>
        <p:txBody>
          <a:bodyPr wrap="squar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Organizația pentru Securitate și Cooperare în Europa (OSCE)</a:t>
            </a:r>
            <a:endParaRPr lang="en-US" sz="1701" dirty="0"/>
          </a:p>
        </p:txBody>
      </p:sp>
      <p:sp>
        <p:nvSpPr>
          <p:cNvPr id="19" name="Text 11"/>
          <p:cNvSpPr/>
          <p:nvPr/>
        </p:nvSpPr>
        <p:spPr>
          <a:xfrm>
            <a:off x="6091238" y="11065788"/>
            <a:ext cx="7934325" cy="276582"/>
          </a:xfrm>
          <a:prstGeom prst="rect">
            <a:avLst/>
          </a:prstGeom>
          <a:noFill/>
          <a:ln/>
        </p:spPr>
        <p:txBody>
          <a:bodyPr wrap="non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Promovează cooperarea și stabilitatea în Europa.</a:t>
            </a:r>
            <a:endParaRPr lang="en-US" sz="136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1872258" y="657582"/>
            <a:ext cx="9165669" cy="622697"/>
          </a:xfrm>
          <a:prstGeom prst="rect">
            <a:avLst/>
          </a:prstGeom>
          <a:noFill/>
          <a:ln/>
        </p:spPr>
        <p:txBody>
          <a:bodyPr wrap="none" rtlCol="0" anchor="t"/>
          <a:lstStyle/>
          <a:p>
            <a:pPr marL="0" indent="0">
              <a:lnSpc>
                <a:spcPts val="4904"/>
              </a:lnSpc>
              <a:buNone/>
            </a:pPr>
            <a:r>
              <a:rPr lang="en-US" sz="3923" b="1" dirty="0">
                <a:solidFill>
                  <a:srgbClr val="333F70"/>
                </a:solidFill>
                <a:latin typeface="Unbounded" pitchFamily="34" charset="0"/>
                <a:ea typeface="Unbounded" pitchFamily="34" charset="-122"/>
                <a:cs typeface="Unbounded" pitchFamily="34" charset="-120"/>
              </a:rPr>
              <a:t>Patrimoniu cultural european</a:t>
            </a:r>
            <a:endParaRPr lang="en-US" sz="3923" dirty="0"/>
          </a:p>
        </p:txBody>
      </p:sp>
      <p:sp>
        <p:nvSpPr>
          <p:cNvPr id="5" name="Text 3"/>
          <p:cNvSpPr/>
          <p:nvPr/>
        </p:nvSpPr>
        <p:spPr>
          <a:xfrm>
            <a:off x="1872258" y="1678781"/>
            <a:ext cx="10885765" cy="1594247"/>
          </a:xfrm>
          <a:prstGeom prst="rect">
            <a:avLst/>
          </a:prstGeom>
          <a:noFill/>
          <a:ln/>
        </p:spPr>
        <p:txBody>
          <a:bodyPr wrap="square" rtlCol="0" anchor="t"/>
          <a:lstStyle/>
          <a:p>
            <a:pPr marL="0" indent="0">
              <a:lnSpc>
                <a:spcPts val="2511"/>
              </a:lnSpc>
              <a:buNone/>
            </a:pPr>
            <a:r>
              <a:rPr lang="en-US" sz="1569" dirty="0">
                <a:solidFill>
                  <a:srgbClr val="333F70"/>
                </a:solidFill>
                <a:latin typeface="Open Sans" pitchFamily="34" charset="0"/>
                <a:ea typeface="Open Sans" pitchFamily="34" charset="-122"/>
                <a:cs typeface="Open Sans" pitchFamily="34" charset="-120"/>
              </a:rPr>
              <a:t>Europa este un continent bogat în patrimoniu cultural, cu o istorie impresionantă și o diversitate de arte, arhitectură, muzică, literatură și gastronomie. De la ruinele romane la catedralele gotice, de la picturile renascentiste la operele muzicale clasice, Europa a contribuit semnificativ la cultura mondială. Orașele europene, cum ar fi Roma, Atena, Paris, Londra, Viena și Praga, sunt pline de monumente istorice, muzee și galerii de artă care atrag vizitatori din întreaga lume.</a:t>
            </a:r>
            <a:endParaRPr lang="en-US" sz="1569" dirty="0"/>
          </a:p>
        </p:txBody>
      </p:sp>
      <p:pic>
        <p:nvPicPr>
          <p:cNvPr id="6" name="Image 0" descr="preencoded.png"/>
          <p:cNvPicPr>
            <a:picLocks noChangeAspect="1"/>
          </p:cNvPicPr>
          <p:nvPr/>
        </p:nvPicPr>
        <p:blipFill>
          <a:blip r:embed="rId3"/>
          <a:stretch>
            <a:fillRect/>
          </a:stretch>
        </p:blipFill>
        <p:spPr>
          <a:xfrm>
            <a:off x="1872258" y="3497104"/>
            <a:ext cx="3429357" cy="2119432"/>
          </a:xfrm>
          <a:prstGeom prst="rect">
            <a:avLst/>
          </a:prstGeom>
        </p:spPr>
      </p:pic>
      <p:sp>
        <p:nvSpPr>
          <p:cNvPr id="7" name="Text 4"/>
          <p:cNvSpPr/>
          <p:nvPr/>
        </p:nvSpPr>
        <p:spPr>
          <a:xfrm>
            <a:off x="1872258" y="5865614"/>
            <a:ext cx="3149203" cy="311348"/>
          </a:xfrm>
          <a:prstGeom prst="rect">
            <a:avLst/>
          </a:prstGeom>
          <a:noFill/>
          <a:ln/>
        </p:spPr>
        <p:txBody>
          <a:bodyPr wrap="none" rtlCol="0" anchor="t"/>
          <a:lstStyle/>
          <a:p>
            <a:pPr marL="0" indent="0" algn="l">
              <a:lnSpc>
                <a:spcPts val="2452"/>
              </a:lnSpc>
              <a:buNone/>
            </a:pPr>
            <a:r>
              <a:rPr lang="en-US" sz="1961" b="1" dirty="0">
                <a:solidFill>
                  <a:srgbClr val="333F70"/>
                </a:solidFill>
                <a:latin typeface="Unbounded" pitchFamily="34" charset="0"/>
                <a:ea typeface="Unbounded" pitchFamily="34" charset="-122"/>
                <a:cs typeface="Unbounded" pitchFamily="34" charset="-120"/>
              </a:rPr>
              <a:t>Arhitectura romană</a:t>
            </a:r>
            <a:endParaRPr lang="en-US" sz="1961" dirty="0"/>
          </a:p>
        </p:txBody>
      </p:sp>
      <p:sp>
        <p:nvSpPr>
          <p:cNvPr id="8" name="Text 5"/>
          <p:cNvSpPr/>
          <p:nvPr/>
        </p:nvSpPr>
        <p:spPr>
          <a:xfrm>
            <a:off x="1872258" y="6296501"/>
            <a:ext cx="3429357" cy="1275398"/>
          </a:xfrm>
          <a:prstGeom prst="rect">
            <a:avLst/>
          </a:prstGeom>
          <a:noFill/>
          <a:ln/>
        </p:spPr>
        <p:txBody>
          <a:bodyPr wrap="square" rtlCol="0" anchor="t"/>
          <a:lstStyle/>
          <a:p>
            <a:pPr marL="0" indent="0" algn="l">
              <a:lnSpc>
                <a:spcPts val="2511"/>
              </a:lnSpc>
              <a:buNone/>
            </a:pPr>
            <a:r>
              <a:rPr lang="en-US" sz="1569" dirty="0">
                <a:solidFill>
                  <a:srgbClr val="333F70"/>
                </a:solidFill>
                <a:latin typeface="Open Sans" pitchFamily="34" charset="0"/>
                <a:ea typeface="Open Sans" pitchFamily="34" charset="-122"/>
                <a:cs typeface="Open Sans" pitchFamily="34" charset="-120"/>
              </a:rPr>
              <a:t>Colosseumul din Roma, un amfiteatru monumental din perioada romană, este un simbol al puterii și măreției Imperiului Roman.</a:t>
            </a:r>
            <a:endParaRPr lang="en-US" sz="1569" dirty="0"/>
          </a:p>
        </p:txBody>
      </p:sp>
      <p:pic>
        <p:nvPicPr>
          <p:cNvPr id="9" name="Image 1" descr="preencoded.png"/>
          <p:cNvPicPr>
            <a:picLocks noChangeAspect="1"/>
          </p:cNvPicPr>
          <p:nvPr/>
        </p:nvPicPr>
        <p:blipFill>
          <a:blip r:embed="rId4"/>
          <a:stretch>
            <a:fillRect/>
          </a:stretch>
        </p:blipFill>
        <p:spPr>
          <a:xfrm>
            <a:off x="5600462" y="3497104"/>
            <a:ext cx="3429357" cy="2119432"/>
          </a:xfrm>
          <a:prstGeom prst="rect">
            <a:avLst/>
          </a:prstGeom>
        </p:spPr>
      </p:pic>
      <p:sp>
        <p:nvSpPr>
          <p:cNvPr id="10" name="Text 6"/>
          <p:cNvSpPr/>
          <p:nvPr/>
        </p:nvSpPr>
        <p:spPr>
          <a:xfrm>
            <a:off x="5600462" y="5865614"/>
            <a:ext cx="2931676" cy="311348"/>
          </a:xfrm>
          <a:prstGeom prst="rect">
            <a:avLst/>
          </a:prstGeom>
          <a:noFill/>
          <a:ln/>
        </p:spPr>
        <p:txBody>
          <a:bodyPr wrap="none" rtlCol="0" anchor="t"/>
          <a:lstStyle/>
          <a:p>
            <a:pPr marL="0" indent="0" algn="l">
              <a:lnSpc>
                <a:spcPts val="2452"/>
              </a:lnSpc>
              <a:buNone/>
            </a:pPr>
            <a:r>
              <a:rPr lang="en-US" sz="1961" b="1" dirty="0">
                <a:solidFill>
                  <a:srgbClr val="333F70"/>
                </a:solidFill>
                <a:latin typeface="Unbounded" pitchFamily="34" charset="0"/>
                <a:ea typeface="Unbounded" pitchFamily="34" charset="-122"/>
                <a:cs typeface="Unbounded" pitchFamily="34" charset="-120"/>
              </a:rPr>
              <a:t>Arhitectura gotică</a:t>
            </a:r>
            <a:endParaRPr lang="en-US" sz="1961" dirty="0"/>
          </a:p>
        </p:txBody>
      </p:sp>
      <p:sp>
        <p:nvSpPr>
          <p:cNvPr id="11" name="Text 7"/>
          <p:cNvSpPr/>
          <p:nvPr/>
        </p:nvSpPr>
        <p:spPr>
          <a:xfrm>
            <a:off x="5600462" y="6296501"/>
            <a:ext cx="3429357" cy="1275398"/>
          </a:xfrm>
          <a:prstGeom prst="rect">
            <a:avLst/>
          </a:prstGeom>
          <a:noFill/>
          <a:ln/>
        </p:spPr>
        <p:txBody>
          <a:bodyPr wrap="square" rtlCol="0" anchor="t"/>
          <a:lstStyle/>
          <a:p>
            <a:pPr marL="0" indent="0" algn="l">
              <a:lnSpc>
                <a:spcPts val="2511"/>
              </a:lnSpc>
              <a:buNone/>
            </a:pPr>
            <a:r>
              <a:rPr lang="en-US" sz="1569" dirty="0">
                <a:solidFill>
                  <a:srgbClr val="333F70"/>
                </a:solidFill>
                <a:latin typeface="Open Sans" pitchFamily="34" charset="0"/>
                <a:ea typeface="Open Sans" pitchFamily="34" charset="-122"/>
                <a:cs typeface="Open Sans" pitchFamily="34" charset="-120"/>
              </a:rPr>
              <a:t>Catedrala Notre Dame din Paris, o capodoperă a arhitecturii gotice, este un simbol al spiritualității și frumuseții artei medievale.</a:t>
            </a:r>
            <a:endParaRPr lang="en-US" sz="1569" dirty="0"/>
          </a:p>
        </p:txBody>
      </p:sp>
      <p:pic>
        <p:nvPicPr>
          <p:cNvPr id="12" name="Image 2" descr="preencoded.png"/>
          <p:cNvPicPr>
            <a:picLocks noChangeAspect="1"/>
          </p:cNvPicPr>
          <p:nvPr/>
        </p:nvPicPr>
        <p:blipFill>
          <a:blip r:embed="rId5"/>
          <a:stretch>
            <a:fillRect/>
          </a:stretch>
        </p:blipFill>
        <p:spPr>
          <a:xfrm>
            <a:off x="9328666" y="3497104"/>
            <a:ext cx="3429357" cy="2119432"/>
          </a:xfrm>
          <a:prstGeom prst="rect">
            <a:avLst/>
          </a:prstGeom>
        </p:spPr>
      </p:pic>
      <p:sp>
        <p:nvSpPr>
          <p:cNvPr id="13" name="Text 8"/>
          <p:cNvSpPr/>
          <p:nvPr/>
        </p:nvSpPr>
        <p:spPr>
          <a:xfrm>
            <a:off x="9328666" y="5865614"/>
            <a:ext cx="3026569" cy="311348"/>
          </a:xfrm>
          <a:prstGeom prst="rect">
            <a:avLst/>
          </a:prstGeom>
          <a:noFill/>
          <a:ln/>
        </p:spPr>
        <p:txBody>
          <a:bodyPr wrap="none" rtlCol="0" anchor="t"/>
          <a:lstStyle/>
          <a:p>
            <a:pPr marL="0" indent="0" algn="l">
              <a:lnSpc>
                <a:spcPts val="2452"/>
              </a:lnSpc>
              <a:buNone/>
            </a:pPr>
            <a:r>
              <a:rPr lang="en-US" sz="1961" b="1" dirty="0">
                <a:solidFill>
                  <a:srgbClr val="333F70"/>
                </a:solidFill>
                <a:latin typeface="Unbounded" pitchFamily="34" charset="0"/>
                <a:ea typeface="Unbounded" pitchFamily="34" charset="-122"/>
                <a:cs typeface="Unbounded" pitchFamily="34" charset="-120"/>
              </a:rPr>
              <a:t>Arta renascentistă</a:t>
            </a:r>
            <a:endParaRPr lang="en-US" sz="1961" dirty="0"/>
          </a:p>
        </p:txBody>
      </p:sp>
      <p:sp>
        <p:nvSpPr>
          <p:cNvPr id="14" name="Text 9"/>
          <p:cNvSpPr/>
          <p:nvPr/>
        </p:nvSpPr>
        <p:spPr>
          <a:xfrm>
            <a:off x="9328666" y="6296501"/>
            <a:ext cx="3429357" cy="1275398"/>
          </a:xfrm>
          <a:prstGeom prst="rect">
            <a:avLst/>
          </a:prstGeom>
          <a:noFill/>
          <a:ln/>
        </p:spPr>
        <p:txBody>
          <a:bodyPr wrap="square" rtlCol="0" anchor="t"/>
          <a:lstStyle/>
          <a:p>
            <a:pPr marL="0" indent="0" algn="l">
              <a:lnSpc>
                <a:spcPts val="2511"/>
              </a:lnSpc>
              <a:buNone/>
            </a:pPr>
            <a:r>
              <a:rPr lang="en-US" sz="1569" dirty="0">
                <a:solidFill>
                  <a:srgbClr val="333F70"/>
                </a:solidFill>
                <a:latin typeface="Open Sans" pitchFamily="34" charset="0"/>
                <a:ea typeface="Open Sans" pitchFamily="34" charset="-122"/>
                <a:cs typeface="Open Sans" pitchFamily="34" charset="-120"/>
              </a:rPr>
              <a:t>Mona Lisa, o pictură celebră a lui Leonardo da Vinci, este una dintre cele mai cunoscute opere de artă din lume.</a:t>
            </a:r>
            <a:endParaRPr lang="en-US" sz="1569"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1517</Words>
  <Application>Microsoft Office PowerPoint</Application>
  <PresentationFormat>Довільний</PresentationFormat>
  <Paragraphs>125</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Open Sans</vt:lpstr>
      <vt:lpstr>Unbounded</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TCACI</dc:creator>
  <cp:lastModifiedBy>Liliya Hovornyan</cp:lastModifiedBy>
  <cp:revision>2</cp:revision>
  <dcterms:created xsi:type="dcterms:W3CDTF">2024-07-03T20:28:00Z</dcterms:created>
  <dcterms:modified xsi:type="dcterms:W3CDTF">2024-07-03T20:31:00Z</dcterms:modified>
</cp:coreProperties>
</file>