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81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rotWithShape="1">
          <a:blip r:embed="rId5"/>
          <a:srcRect t="39976" b="5339"/>
          <a:stretch/>
        </p:blipFill>
        <p:spPr>
          <a:xfrm>
            <a:off x="9376477" y="2962989"/>
            <a:ext cx="4923473" cy="2019300"/>
          </a:xfrm>
          <a:prstGeom prst="rect">
            <a:avLst/>
          </a:prstGeom>
        </p:spPr>
      </p:pic>
      <p:sp>
        <p:nvSpPr>
          <p:cNvPr id="6" name="Text 1"/>
          <p:cNvSpPr/>
          <p:nvPr/>
        </p:nvSpPr>
        <p:spPr>
          <a:xfrm>
            <a:off x="788194" y="799148"/>
            <a:ext cx="7567612" cy="2044541"/>
          </a:xfrm>
          <a:prstGeom prst="rect">
            <a:avLst/>
          </a:prstGeom>
          <a:noFill/>
          <a:ln/>
        </p:spPr>
        <p:txBody>
          <a:bodyPr wrap="square" rtlCol="0" anchor="t"/>
          <a:lstStyle/>
          <a:p>
            <a:pPr marL="0" indent="0">
              <a:lnSpc>
                <a:spcPts val="8050"/>
              </a:lnSpc>
              <a:buNone/>
            </a:pPr>
            <a:r>
              <a:rPr lang="en-US" sz="6440" b="1" dirty="0">
                <a:solidFill>
                  <a:srgbClr val="396AF1"/>
                </a:solidFill>
                <a:latin typeface="Barlow" pitchFamily="34" charset="0"/>
                <a:ea typeface="Barlow" pitchFamily="34" charset="-122"/>
                <a:cs typeface="Barlow" pitchFamily="34" charset="-120"/>
              </a:rPr>
              <a:t>Introducere în Termodinamică</a:t>
            </a:r>
            <a:endParaRPr lang="en-US" sz="6440" dirty="0"/>
          </a:p>
        </p:txBody>
      </p:sp>
      <p:sp>
        <p:nvSpPr>
          <p:cNvPr id="7" name="Text 2"/>
          <p:cNvSpPr/>
          <p:nvPr/>
        </p:nvSpPr>
        <p:spPr>
          <a:xfrm>
            <a:off x="788194" y="3181469"/>
            <a:ext cx="7567612" cy="3601641"/>
          </a:xfrm>
          <a:prstGeom prst="rect">
            <a:avLst/>
          </a:prstGeom>
          <a:noFill/>
          <a:ln/>
        </p:spPr>
        <p:txBody>
          <a:bodyPr wrap="square" rtlCol="0" anchor="t"/>
          <a:lstStyle/>
          <a:p>
            <a:pPr marL="0" indent="0">
              <a:lnSpc>
                <a:spcPts val="2837"/>
              </a:lnSpc>
              <a:buNone/>
            </a:pPr>
            <a:r>
              <a:rPr lang="en-US" sz="1773" dirty="0">
                <a:solidFill>
                  <a:srgbClr val="272525"/>
                </a:solidFill>
                <a:latin typeface="Montserrat" pitchFamily="34" charset="0"/>
                <a:ea typeface="Montserrat" pitchFamily="34" charset="-122"/>
                <a:cs typeface="Montserrat" pitchFamily="34" charset="-120"/>
              </a:rPr>
              <a:t> Termodinamică este o ramură fascinantă a fizicii care studiază transferul de energie sub formă de căldură și transformările dintre diferite forme de energie. Această disciplină ne ajută să înțelegem profund modul în care funcționează lumea înconjurătoare, de la sistemele naturale la tehnologiile pe care le utilizăm în viața de zi cu zi. Prin explorarea conceptelor fundamentale precum temperatura, presiunea și energia internă, vom descoperi legile și principiile care stau la baza fenomenelor termodinamice și vom putea aplica aceste cunoștințe în o varietate de domenii, de la inginerie la chimie și biologie.</a:t>
            </a:r>
            <a:endParaRPr lang="en-US" sz="1773" dirty="0"/>
          </a:p>
        </p:txBody>
      </p:sp>
      <p:sp>
        <p:nvSpPr>
          <p:cNvPr id="8" name="Shape 3"/>
          <p:cNvSpPr/>
          <p:nvPr/>
        </p:nvSpPr>
        <p:spPr>
          <a:xfrm>
            <a:off x="788194" y="7053143"/>
            <a:ext cx="360283" cy="360283"/>
          </a:xfrm>
          <a:prstGeom prst="roundRect">
            <a:avLst>
              <a:gd name="adj" fmla="val 25377510"/>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945148" cy="8229600"/>
          </a:xfrm>
          <a:prstGeom prst="rect">
            <a:avLst/>
          </a:prstGeom>
        </p:spPr>
      </p:pic>
      <p:pic>
        <p:nvPicPr>
          <p:cNvPr id="5" name="Image 2" descr="preencoded.png"/>
          <p:cNvPicPr>
            <a:picLocks noChangeAspect="1"/>
          </p:cNvPicPr>
          <p:nvPr/>
        </p:nvPicPr>
        <p:blipFill rotWithShape="1">
          <a:blip r:embed="rId5"/>
          <a:srcRect l="50108" t="45777" r="861" b="23873"/>
          <a:stretch/>
        </p:blipFill>
        <p:spPr>
          <a:xfrm>
            <a:off x="387430" y="2675827"/>
            <a:ext cx="5182085" cy="2848673"/>
          </a:xfrm>
          <a:prstGeom prst="rect">
            <a:avLst/>
          </a:prstGeom>
        </p:spPr>
      </p:pic>
      <p:sp>
        <p:nvSpPr>
          <p:cNvPr id="6" name="Text 1"/>
          <p:cNvSpPr/>
          <p:nvPr/>
        </p:nvSpPr>
        <p:spPr>
          <a:xfrm>
            <a:off x="6091238" y="995482"/>
            <a:ext cx="4760714"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Concluzii </a:t>
            </a:r>
            <a:r>
              <a:rPr lang="en-US" sz="3581" b="1" dirty="0" err="1">
                <a:solidFill>
                  <a:srgbClr val="396AF1"/>
                </a:solidFill>
                <a:latin typeface="Barlow" pitchFamily="34" charset="0"/>
                <a:ea typeface="Barlow" pitchFamily="34" charset="-122"/>
                <a:cs typeface="Barlow" pitchFamily="34" charset="-120"/>
              </a:rPr>
              <a:t>și</a:t>
            </a:r>
            <a:r>
              <a:rPr lang="en-US" sz="3581" b="1" dirty="0">
                <a:solidFill>
                  <a:srgbClr val="396AF1"/>
                </a:solidFill>
                <a:latin typeface="Barlow" pitchFamily="34" charset="0"/>
                <a:ea typeface="Barlow" pitchFamily="34" charset="-122"/>
                <a:cs typeface="Barlow" pitchFamily="34" charset="-120"/>
              </a:rPr>
              <a:t> </a:t>
            </a:r>
            <a:r>
              <a:rPr lang="ro-RO" sz="3581" b="1" dirty="0">
                <a:solidFill>
                  <a:srgbClr val="396AF1"/>
                </a:solidFill>
                <a:latin typeface="Barlow" pitchFamily="34" charset="0"/>
                <a:ea typeface="Barlow" pitchFamily="34" charset="-122"/>
                <a:cs typeface="Barlow" pitchFamily="34" charset="-120"/>
              </a:rPr>
              <a:t>p</a:t>
            </a:r>
            <a:r>
              <a:rPr lang="en-US" sz="3581" b="1" dirty="0" err="1">
                <a:solidFill>
                  <a:srgbClr val="396AF1"/>
                </a:solidFill>
                <a:latin typeface="Barlow" pitchFamily="34" charset="0"/>
                <a:ea typeface="Barlow" pitchFamily="34" charset="-122"/>
                <a:cs typeface="Barlow" pitchFamily="34" charset="-120"/>
              </a:rPr>
              <a:t>erspective</a:t>
            </a:r>
            <a:endParaRPr lang="en-US" sz="3581" dirty="0"/>
          </a:p>
        </p:txBody>
      </p:sp>
      <p:sp>
        <p:nvSpPr>
          <p:cNvPr id="7" name="Shape 2"/>
          <p:cNvSpPr/>
          <p:nvPr/>
        </p:nvSpPr>
        <p:spPr>
          <a:xfrm>
            <a:off x="6091238" y="2017514"/>
            <a:ext cx="388739" cy="388739"/>
          </a:xfrm>
          <a:prstGeom prst="roundRect">
            <a:avLst>
              <a:gd name="adj" fmla="val 26674"/>
            </a:avLst>
          </a:prstGeom>
          <a:solidFill>
            <a:srgbClr val="EEEFF5"/>
          </a:solidFill>
          <a:ln/>
        </p:spPr>
      </p:sp>
      <p:sp>
        <p:nvSpPr>
          <p:cNvPr id="8" name="Text 3"/>
          <p:cNvSpPr/>
          <p:nvPr/>
        </p:nvSpPr>
        <p:spPr>
          <a:xfrm>
            <a:off x="6237208" y="2075378"/>
            <a:ext cx="9667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1</a:t>
            </a:r>
            <a:endParaRPr lang="en-US" sz="2149" dirty="0"/>
          </a:p>
        </p:txBody>
      </p:sp>
      <p:sp>
        <p:nvSpPr>
          <p:cNvPr id="9" name="Text 4"/>
          <p:cNvSpPr/>
          <p:nvPr/>
        </p:nvSpPr>
        <p:spPr>
          <a:xfrm>
            <a:off x="6652736" y="2017514"/>
            <a:ext cx="2732961" cy="284202"/>
          </a:xfrm>
          <a:prstGeom prst="rect">
            <a:avLst/>
          </a:prstGeom>
          <a:noFill/>
          <a:ln/>
        </p:spPr>
        <p:txBody>
          <a:bodyPr wrap="none" rtlCol="0" anchor="t"/>
          <a:lstStyle/>
          <a:p>
            <a:pPr marL="0" indent="0">
              <a:lnSpc>
                <a:spcPts val="2238"/>
              </a:lnSpc>
              <a:buNone/>
            </a:pPr>
            <a:r>
              <a:rPr lang="en-US" sz="1791" b="1" dirty="0" err="1">
                <a:solidFill>
                  <a:srgbClr val="396AF1"/>
                </a:solidFill>
                <a:latin typeface="Barlow" pitchFamily="34" charset="0"/>
                <a:ea typeface="Barlow" pitchFamily="34" charset="-122"/>
                <a:cs typeface="Barlow" pitchFamily="34" charset="-120"/>
              </a:rPr>
              <a:t>Importanța</a:t>
            </a:r>
            <a:r>
              <a:rPr lang="en-US" sz="1791" b="1" dirty="0">
                <a:solidFill>
                  <a:srgbClr val="396AF1"/>
                </a:solidFill>
                <a:latin typeface="Barlow" pitchFamily="34" charset="0"/>
                <a:ea typeface="Barlow" pitchFamily="34" charset="-122"/>
                <a:cs typeface="Barlow" pitchFamily="34" charset="-120"/>
              </a:rPr>
              <a:t> </a:t>
            </a:r>
            <a:r>
              <a:rPr lang="ro-RO" sz="1791" b="1" dirty="0">
                <a:solidFill>
                  <a:srgbClr val="396AF1"/>
                </a:solidFill>
                <a:latin typeface="Barlow" pitchFamily="34" charset="0"/>
                <a:ea typeface="Barlow" pitchFamily="34" charset="-122"/>
                <a:cs typeface="Barlow" pitchFamily="34" charset="-120"/>
              </a:rPr>
              <a:t>t</a:t>
            </a:r>
            <a:r>
              <a:rPr lang="en-US" sz="1791" b="1" dirty="0" err="1">
                <a:solidFill>
                  <a:srgbClr val="396AF1"/>
                </a:solidFill>
                <a:latin typeface="Barlow" pitchFamily="34" charset="0"/>
                <a:ea typeface="Barlow" pitchFamily="34" charset="-122"/>
                <a:cs typeface="Barlow" pitchFamily="34" charset="-120"/>
              </a:rPr>
              <a:t>ermodinamicii</a:t>
            </a:r>
            <a:endParaRPr lang="en-US" sz="1791" dirty="0"/>
          </a:p>
        </p:txBody>
      </p:sp>
      <p:sp>
        <p:nvSpPr>
          <p:cNvPr id="10" name="Text 5"/>
          <p:cNvSpPr/>
          <p:nvPr/>
        </p:nvSpPr>
        <p:spPr>
          <a:xfrm>
            <a:off x="6652736" y="2405301"/>
            <a:ext cx="7372826" cy="1106329"/>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Termodinamica este o disciplină fundamentală în fizică, cu aplicații în numeroase domenii, de la inginerie la biologie și cosmologie. Cunoașterea principiilor termodinamice este esențială pentru a înțelege și controla o varietate de procese naturale și tehnologice.</a:t>
            </a:r>
            <a:endParaRPr lang="en-US" sz="1361" dirty="0"/>
          </a:p>
        </p:txBody>
      </p:sp>
      <p:sp>
        <p:nvSpPr>
          <p:cNvPr id="11" name="Shape 6"/>
          <p:cNvSpPr/>
          <p:nvPr/>
        </p:nvSpPr>
        <p:spPr>
          <a:xfrm>
            <a:off x="6091238" y="3878699"/>
            <a:ext cx="388739" cy="388739"/>
          </a:xfrm>
          <a:prstGeom prst="roundRect">
            <a:avLst>
              <a:gd name="adj" fmla="val 26674"/>
            </a:avLst>
          </a:prstGeom>
          <a:solidFill>
            <a:srgbClr val="EEEFF5"/>
          </a:solidFill>
          <a:ln/>
        </p:spPr>
      </p:sp>
      <p:sp>
        <p:nvSpPr>
          <p:cNvPr id="12" name="Text 7"/>
          <p:cNvSpPr/>
          <p:nvPr/>
        </p:nvSpPr>
        <p:spPr>
          <a:xfrm>
            <a:off x="6209228" y="3936563"/>
            <a:ext cx="152757"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2</a:t>
            </a:r>
            <a:endParaRPr lang="en-US" sz="2149" dirty="0"/>
          </a:p>
        </p:txBody>
      </p:sp>
      <p:sp>
        <p:nvSpPr>
          <p:cNvPr id="13" name="Text 8"/>
          <p:cNvSpPr/>
          <p:nvPr/>
        </p:nvSpPr>
        <p:spPr>
          <a:xfrm>
            <a:off x="6652736" y="3878699"/>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Perspective de </a:t>
            </a:r>
            <a:r>
              <a:rPr lang="ro-RO" sz="1791" b="1" dirty="0">
                <a:solidFill>
                  <a:srgbClr val="396AF1"/>
                </a:solidFill>
                <a:latin typeface="Barlow" pitchFamily="34" charset="0"/>
                <a:ea typeface="Barlow" pitchFamily="34" charset="-122"/>
                <a:cs typeface="Barlow" pitchFamily="34" charset="-120"/>
              </a:rPr>
              <a:t>v</a:t>
            </a:r>
            <a:r>
              <a:rPr lang="en-US" sz="1791" b="1" dirty="0" err="1">
                <a:solidFill>
                  <a:srgbClr val="396AF1"/>
                </a:solidFill>
                <a:latin typeface="Barlow" pitchFamily="34" charset="0"/>
                <a:ea typeface="Barlow" pitchFamily="34" charset="-122"/>
                <a:cs typeface="Barlow" pitchFamily="34" charset="-120"/>
              </a:rPr>
              <a:t>iitor</a:t>
            </a:r>
            <a:endParaRPr lang="en-US" sz="1791" dirty="0"/>
          </a:p>
        </p:txBody>
      </p:sp>
      <p:sp>
        <p:nvSpPr>
          <p:cNvPr id="14" name="Text 9"/>
          <p:cNvSpPr/>
          <p:nvPr/>
        </p:nvSpPr>
        <p:spPr>
          <a:xfrm>
            <a:off x="6652736" y="4266486"/>
            <a:ext cx="7372826" cy="1106329"/>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Cercetările în domeniul termodinamicii continuă să aducă noi descoperiri și aplicații, cum ar fi dezvoltarea de materiale și dispozitive cu eficiență energetică superioară, explorarea fenomenelor cuantice și a aplicațiilor termodinamicii în informatică și biologie.</a:t>
            </a:r>
            <a:endParaRPr lang="en-US" sz="1361" dirty="0"/>
          </a:p>
        </p:txBody>
      </p:sp>
      <p:sp>
        <p:nvSpPr>
          <p:cNvPr id="15" name="Shape 10"/>
          <p:cNvSpPr/>
          <p:nvPr/>
        </p:nvSpPr>
        <p:spPr>
          <a:xfrm>
            <a:off x="6091238" y="5739884"/>
            <a:ext cx="388739" cy="388739"/>
          </a:xfrm>
          <a:prstGeom prst="roundRect">
            <a:avLst>
              <a:gd name="adj" fmla="val 26674"/>
            </a:avLst>
          </a:prstGeom>
          <a:solidFill>
            <a:srgbClr val="EEEFF5"/>
          </a:solidFill>
          <a:ln/>
        </p:spPr>
      </p:sp>
      <p:sp>
        <p:nvSpPr>
          <p:cNvPr id="16" name="Text 11"/>
          <p:cNvSpPr/>
          <p:nvPr/>
        </p:nvSpPr>
        <p:spPr>
          <a:xfrm>
            <a:off x="6211848" y="5797748"/>
            <a:ext cx="14739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3</a:t>
            </a:r>
            <a:endParaRPr lang="en-US" sz="2149" dirty="0"/>
          </a:p>
        </p:txBody>
      </p:sp>
      <p:sp>
        <p:nvSpPr>
          <p:cNvPr id="17" name="Text 12"/>
          <p:cNvSpPr/>
          <p:nvPr/>
        </p:nvSpPr>
        <p:spPr>
          <a:xfrm>
            <a:off x="6652736" y="5739884"/>
            <a:ext cx="2455664"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Provocări </a:t>
            </a:r>
            <a:r>
              <a:rPr lang="en-US" sz="1791" b="1" dirty="0" err="1">
                <a:solidFill>
                  <a:srgbClr val="396AF1"/>
                </a:solidFill>
                <a:latin typeface="Barlow" pitchFamily="34" charset="0"/>
                <a:ea typeface="Barlow" pitchFamily="34" charset="-122"/>
                <a:cs typeface="Barlow" pitchFamily="34" charset="-120"/>
              </a:rPr>
              <a:t>și</a:t>
            </a:r>
            <a:r>
              <a:rPr lang="en-US" sz="1791" b="1" dirty="0">
                <a:solidFill>
                  <a:srgbClr val="396AF1"/>
                </a:solidFill>
                <a:latin typeface="Barlow" pitchFamily="34" charset="0"/>
                <a:ea typeface="Barlow" pitchFamily="34" charset="-122"/>
                <a:cs typeface="Barlow" pitchFamily="34" charset="-120"/>
              </a:rPr>
              <a:t> </a:t>
            </a:r>
            <a:r>
              <a:rPr lang="ro-RO" sz="1791" b="1" dirty="0">
                <a:solidFill>
                  <a:srgbClr val="396AF1"/>
                </a:solidFill>
                <a:latin typeface="Barlow" pitchFamily="34" charset="0"/>
                <a:ea typeface="Barlow" pitchFamily="34" charset="-122"/>
                <a:cs typeface="Barlow" pitchFamily="34" charset="-120"/>
              </a:rPr>
              <a:t>o</a:t>
            </a:r>
            <a:r>
              <a:rPr lang="en-US" sz="1791" b="1" dirty="0" err="1">
                <a:solidFill>
                  <a:srgbClr val="396AF1"/>
                </a:solidFill>
                <a:latin typeface="Barlow" pitchFamily="34" charset="0"/>
                <a:ea typeface="Barlow" pitchFamily="34" charset="-122"/>
                <a:cs typeface="Barlow" pitchFamily="34" charset="-120"/>
              </a:rPr>
              <a:t>portunități</a:t>
            </a:r>
            <a:endParaRPr lang="en-US" sz="1791" dirty="0"/>
          </a:p>
        </p:txBody>
      </p:sp>
      <p:sp>
        <p:nvSpPr>
          <p:cNvPr id="18" name="Text 13"/>
          <p:cNvSpPr/>
          <p:nvPr/>
        </p:nvSpPr>
        <p:spPr>
          <a:xfrm>
            <a:off x="6652736" y="6127671"/>
            <a:ext cx="7372826" cy="1106329"/>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Domeniul termodinamicii ridică încă multe întrebări fascinante și prezintă numeroase oportunități pentru inovație. Înțelegerea aprofundată a acestei discipline va juca un rol esențial în soluționarea provocărilor globale, de la schimbările climatice la asigurarea resurselor energetice durabile.</a:t>
            </a:r>
            <a:endParaRPr lang="en-US" sz="136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pic>
        <p:nvPicPr>
          <p:cNvPr id="5" name="Image 2" descr="preencoded.png"/>
          <p:cNvPicPr>
            <a:picLocks noChangeAspect="1"/>
          </p:cNvPicPr>
          <p:nvPr/>
        </p:nvPicPr>
        <p:blipFill>
          <a:blip r:embed="rId5"/>
          <a:stretch>
            <a:fillRect/>
          </a:stretch>
        </p:blipFill>
        <p:spPr>
          <a:xfrm>
            <a:off x="215979" y="2912269"/>
            <a:ext cx="5054322" cy="2405063"/>
          </a:xfrm>
          <a:prstGeom prst="rect">
            <a:avLst/>
          </a:prstGeom>
        </p:spPr>
      </p:pic>
      <p:sp>
        <p:nvSpPr>
          <p:cNvPr id="6" name="Text 1"/>
          <p:cNvSpPr/>
          <p:nvPr/>
        </p:nvSpPr>
        <p:spPr>
          <a:xfrm>
            <a:off x="6091238" y="484465"/>
            <a:ext cx="7934325" cy="1137047"/>
          </a:xfrm>
          <a:prstGeom prst="rect">
            <a:avLst/>
          </a:prstGeom>
          <a:noFill/>
          <a:ln/>
        </p:spPr>
        <p:txBody>
          <a:bodyPr wrap="square" rtlCol="0" anchor="t"/>
          <a:lstStyle/>
          <a:p>
            <a:pPr marL="0" indent="0" algn="ctr">
              <a:lnSpc>
                <a:spcPts val="4476"/>
              </a:lnSpc>
              <a:buNone/>
            </a:pPr>
            <a:r>
              <a:rPr lang="en-US" sz="3581" b="1" dirty="0" err="1">
                <a:solidFill>
                  <a:srgbClr val="396AF1"/>
                </a:solidFill>
                <a:latin typeface="Barlow" pitchFamily="34" charset="0"/>
                <a:ea typeface="Barlow" pitchFamily="34" charset="-122"/>
                <a:cs typeface="Barlow" pitchFamily="34" charset="-120"/>
              </a:rPr>
              <a:t>Concepte</a:t>
            </a:r>
            <a:r>
              <a:rPr lang="en-US" sz="3581" b="1" dirty="0">
                <a:solidFill>
                  <a:srgbClr val="396AF1"/>
                </a:solidFill>
                <a:latin typeface="Barlow" pitchFamily="34" charset="0"/>
                <a:ea typeface="Barlow" pitchFamily="34" charset="-122"/>
                <a:cs typeface="Barlow" pitchFamily="34" charset="-120"/>
              </a:rPr>
              <a:t> de </a:t>
            </a:r>
            <a:r>
              <a:rPr lang="en-US" sz="3581" b="1" dirty="0" err="1">
                <a:solidFill>
                  <a:srgbClr val="396AF1"/>
                </a:solidFill>
                <a:latin typeface="Barlow" pitchFamily="34" charset="0"/>
                <a:ea typeface="Barlow" pitchFamily="34" charset="-122"/>
                <a:cs typeface="Barlow" pitchFamily="34" charset="-120"/>
              </a:rPr>
              <a:t>bază</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temperatură</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presiune</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volum</a:t>
            </a:r>
            <a:endParaRPr lang="en-US" sz="3581" dirty="0"/>
          </a:p>
        </p:txBody>
      </p:sp>
      <p:sp>
        <p:nvSpPr>
          <p:cNvPr id="7" name="Shape 2"/>
          <p:cNvSpPr/>
          <p:nvPr/>
        </p:nvSpPr>
        <p:spPr>
          <a:xfrm>
            <a:off x="6311622" y="1880711"/>
            <a:ext cx="77748" cy="5864423"/>
          </a:xfrm>
          <a:prstGeom prst="roundRect">
            <a:avLst>
              <a:gd name="adj" fmla="val 133371"/>
            </a:avLst>
          </a:prstGeom>
          <a:solidFill>
            <a:srgbClr val="EEEFF5"/>
          </a:solidFill>
          <a:ln/>
        </p:spPr>
      </p:sp>
      <p:sp>
        <p:nvSpPr>
          <p:cNvPr id="8" name="Shape 3"/>
          <p:cNvSpPr/>
          <p:nvPr/>
        </p:nvSpPr>
        <p:spPr>
          <a:xfrm>
            <a:off x="6544806" y="2230457"/>
            <a:ext cx="604837" cy="77748"/>
          </a:xfrm>
          <a:prstGeom prst="roundRect">
            <a:avLst>
              <a:gd name="adj" fmla="val 133371"/>
            </a:avLst>
          </a:prstGeom>
          <a:solidFill>
            <a:srgbClr val="EEEFF5"/>
          </a:solidFill>
          <a:ln/>
        </p:spPr>
      </p:sp>
      <p:sp>
        <p:nvSpPr>
          <p:cNvPr id="9" name="Shape 4"/>
          <p:cNvSpPr/>
          <p:nvPr/>
        </p:nvSpPr>
        <p:spPr>
          <a:xfrm>
            <a:off x="6156067" y="2075021"/>
            <a:ext cx="388739" cy="388739"/>
          </a:xfrm>
          <a:prstGeom prst="roundRect">
            <a:avLst>
              <a:gd name="adj" fmla="val 26674"/>
            </a:avLst>
          </a:prstGeom>
          <a:solidFill>
            <a:srgbClr val="EEEFF5"/>
          </a:solidFill>
          <a:ln/>
        </p:spPr>
      </p:sp>
      <p:sp>
        <p:nvSpPr>
          <p:cNvPr id="10" name="Text 5"/>
          <p:cNvSpPr/>
          <p:nvPr/>
        </p:nvSpPr>
        <p:spPr>
          <a:xfrm>
            <a:off x="6302038" y="2132886"/>
            <a:ext cx="9667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1</a:t>
            </a:r>
            <a:endParaRPr lang="en-US" sz="2149" dirty="0"/>
          </a:p>
        </p:txBody>
      </p:sp>
      <p:sp>
        <p:nvSpPr>
          <p:cNvPr id="11" name="Text 6"/>
          <p:cNvSpPr/>
          <p:nvPr/>
        </p:nvSpPr>
        <p:spPr>
          <a:xfrm>
            <a:off x="7300913" y="2053471"/>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Temperatură</a:t>
            </a:r>
            <a:endParaRPr lang="en-US" sz="1791" dirty="0"/>
          </a:p>
        </p:txBody>
      </p:sp>
      <p:sp>
        <p:nvSpPr>
          <p:cNvPr id="12" name="Text 7"/>
          <p:cNvSpPr/>
          <p:nvPr/>
        </p:nvSpPr>
        <p:spPr>
          <a:xfrm>
            <a:off x="7300913" y="2441258"/>
            <a:ext cx="6724650" cy="1106329"/>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Temperatura reprezintă o măsură a nivelului de agitație termică a particulelor dintr-un sistem. Este un concept fundamental în termodinamică, deoarece influențează o serie de fenomene, cum ar fi transferul de căldură, starea de agregare a substanțelor și reacțiile chimice.</a:t>
            </a:r>
            <a:endParaRPr lang="en-US" sz="1361" dirty="0"/>
          </a:p>
        </p:txBody>
      </p:sp>
      <p:sp>
        <p:nvSpPr>
          <p:cNvPr id="13" name="Shape 8"/>
          <p:cNvSpPr/>
          <p:nvPr/>
        </p:nvSpPr>
        <p:spPr>
          <a:xfrm>
            <a:off x="6544806" y="4242852"/>
            <a:ext cx="604837" cy="77748"/>
          </a:xfrm>
          <a:prstGeom prst="roundRect">
            <a:avLst>
              <a:gd name="adj" fmla="val 133371"/>
            </a:avLst>
          </a:prstGeom>
          <a:solidFill>
            <a:srgbClr val="EEEFF5"/>
          </a:solidFill>
          <a:ln/>
        </p:spPr>
      </p:sp>
      <p:sp>
        <p:nvSpPr>
          <p:cNvPr id="14" name="Shape 9"/>
          <p:cNvSpPr/>
          <p:nvPr/>
        </p:nvSpPr>
        <p:spPr>
          <a:xfrm>
            <a:off x="6156067" y="4087416"/>
            <a:ext cx="388739" cy="388739"/>
          </a:xfrm>
          <a:prstGeom prst="roundRect">
            <a:avLst>
              <a:gd name="adj" fmla="val 26674"/>
            </a:avLst>
          </a:prstGeom>
          <a:solidFill>
            <a:srgbClr val="EEEFF5"/>
          </a:solidFill>
          <a:ln/>
        </p:spPr>
      </p:sp>
      <p:sp>
        <p:nvSpPr>
          <p:cNvPr id="15" name="Text 10"/>
          <p:cNvSpPr/>
          <p:nvPr/>
        </p:nvSpPr>
        <p:spPr>
          <a:xfrm>
            <a:off x="6274058" y="4145280"/>
            <a:ext cx="152757"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2</a:t>
            </a:r>
            <a:endParaRPr lang="en-US" sz="2149" dirty="0"/>
          </a:p>
        </p:txBody>
      </p:sp>
      <p:sp>
        <p:nvSpPr>
          <p:cNvPr id="16" name="Text 11"/>
          <p:cNvSpPr/>
          <p:nvPr/>
        </p:nvSpPr>
        <p:spPr>
          <a:xfrm>
            <a:off x="7300913" y="4065865"/>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Presiune</a:t>
            </a:r>
            <a:endParaRPr lang="en-US" sz="1791" dirty="0"/>
          </a:p>
        </p:txBody>
      </p:sp>
      <p:sp>
        <p:nvSpPr>
          <p:cNvPr id="17" name="Text 12"/>
          <p:cNvSpPr/>
          <p:nvPr/>
        </p:nvSpPr>
        <p:spPr>
          <a:xfrm>
            <a:off x="7300913" y="4453652"/>
            <a:ext cx="6724650" cy="1106329"/>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Presiunea este o măsură a forței exercitate de un fluid (gaz sau lichid) asupra suprafețelor cu care intră în contact. Presiunea joacă un rol crucial în înțelegerea proceselor termodinamice, deoarece influențează parametri precum volumul și energia internă a sistemelor.</a:t>
            </a:r>
            <a:endParaRPr lang="en-US" sz="1361" dirty="0"/>
          </a:p>
        </p:txBody>
      </p:sp>
      <p:sp>
        <p:nvSpPr>
          <p:cNvPr id="18" name="Shape 13"/>
          <p:cNvSpPr/>
          <p:nvPr/>
        </p:nvSpPr>
        <p:spPr>
          <a:xfrm>
            <a:off x="6544806" y="6255246"/>
            <a:ext cx="604837" cy="77748"/>
          </a:xfrm>
          <a:prstGeom prst="roundRect">
            <a:avLst>
              <a:gd name="adj" fmla="val 133371"/>
            </a:avLst>
          </a:prstGeom>
          <a:solidFill>
            <a:srgbClr val="EEEFF5"/>
          </a:solidFill>
          <a:ln/>
        </p:spPr>
      </p:sp>
      <p:sp>
        <p:nvSpPr>
          <p:cNvPr id="19" name="Shape 14"/>
          <p:cNvSpPr/>
          <p:nvPr/>
        </p:nvSpPr>
        <p:spPr>
          <a:xfrm>
            <a:off x="6156067" y="6099810"/>
            <a:ext cx="388739" cy="388739"/>
          </a:xfrm>
          <a:prstGeom prst="roundRect">
            <a:avLst>
              <a:gd name="adj" fmla="val 26674"/>
            </a:avLst>
          </a:prstGeom>
          <a:solidFill>
            <a:srgbClr val="EEEFF5"/>
          </a:solidFill>
          <a:ln/>
        </p:spPr>
      </p:sp>
      <p:sp>
        <p:nvSpPr>
          <p:cNvPr id="20" name="Text 15"/>
          <p:cNvSpPr/>
          <p:nvPr/>
        </p:nvSpPr>
        <p:spPr>
          <a:xfrm>
            <a:off x="6276677" y="6157674"/>
            <a:ext cx="14739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3</a:t>
            </a:r>
            <a:endParaRPr lang="en-US" sz="2149" dirty="0"/>
          </a:p>
        </p:txBody>
      </p:sp>
      <p:sp>
        <p:nvSpPr>
          <p:cNvPr id="21" name="Text 16"/>
          <p:cNvSpPr/>
          <p:nvPr/>
        </p:nvSpPr>
        <p:spPr>
          <a:xfrm>
            <a:off x="7300913" y="6078260"/>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Volum</a:t>
            </a:r>
            <a:endParaRPr lang="en-US" sz="1791" dirty="0"/>
          </a:p>
        </p:txBody>
      </p:sp>
      <p:sp>
        <p:nvSpPr>
          <p:cNvPr id="22" name="Text 17"/>
          <p:cNvSpPr/>
          <p:nvPr/>
        </p:nvSpPr>
        <p:spPr>
          <a:xfrm>
            <a:off x="7300913" y="6466046"/>
            <a:ext cx="6724650" cy="1106329"/>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Volumul reprezintă spațiul ocupat de un sistem fizic. În termodinamică, volumul este un parametru esențial, deoarece se află în strânsă legătură cu presiunea și temperatura, determinând în mare măsură comportamentul sistemelor.</a:t>
            </a:r>
            <a:endParaRPr lang="en-US" sz="136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8601670" y="0"/>
            <a:ext cx="6028730" cy="8229600"/>
          </a:xfrm>
          <a:prstGeom prst="rect">
            <a:avLst/>
          </a:prstGeom>
        </p:spPr>
      </p:pic>
      <p:pic>
        <p:nvPicPr>
          <p:cNvPr id="5" name="Image 2" descr="preencoded.png"/>
          <p:cNvPicPr>
            <a:picLocks noChangeAspect="1"/>
          </p:cNvPicPr>
          <p:nvPr/>
        </p:nvPicPr>
        <p:blipFill rotWithShape="1">
          <a:blip r:embed="rId5"/>
          <a:srcRect l="6836" t="38803" r="10028" b="13529"/>
          <a:stretch/>
        </p:blipFill>
        <p:spPr>
          <a:xfrm>
            <a:off x="8952697" y="3216729"/>
            <a:ext cx="5303218" cy="2280557"/>
          </a:xfrm>
          <a:prstGeom prst="rect">
            <a:avLst/>
          </a:prstGeom>
        </p:spPr>
      </p:pic>
      <p:sp>
        <p:nvSpPr>
          <p:cNvPr id="6" name="Text 1"/>
          <p:cNvSpPr/>
          <p:nvPr/>
        </p:nvSpPr>
        <p:spPr>
          <a:xfrm>
            <a:off x="604837" y="1410414"/>
            <a:ext cx="6830497" cy="568523"/>
          </a:xfrm>
          <a:prstGeom prst="rect">
            <a:avLst/>
          </a:prstGeom>
          <a:noFill/>
          <a:ln/>
        </p:spPr>
        <p:txBody>
          <a:bodyPr wrap="none" rtlCol="0" anchor="t"/>
          <a:lstStyle/>
          <a:p>
            <a:pPr marL="0" indent="0">
              <a:lnSpc>
                <a:spcPts val="4476"/>
              </a:lnSpc>
              <a:buNone/>
            </a:pPr>
            <a:r>
              <a:rPr lang="en-US" sz="3581" b="1" dirty="0" err="1">
                <a:solidFill>
                  <a:srgbClr val="396AF1"/>
                </a:solidFill>
                <a:latin typeface="Barlow" pitchFamily="34" charset="0"/>
                <a:ea typeface="Barlow" pitchFamily="34" charset="-122"/>
                <a:cs typeface="Barlow" pitchFamily="34" charset="-120"/>
              </a:rPr>
              <a:t>Primul</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principiu</a:t>
            </a:r>
            <a:r>
              <a:rPr lang="en-US" sz="3581" b="1" dirty="0">
                <a:solidFill>
                  <a:srgbClr val="396AF1"/>
                </a:solidFill>
                <a:latin typeface="Barlow" pitchFamily="34" charset="0"/>
                <a:ea typeface="Barlow" pitchFamily="34" charset="-122"/>
                <a:cs typeface="Barlow" pitchFamily="34" charset="-120"/>
              </a:rPr>
              <a:t> al </a:t>
            </a:r>
            <a:r>
              <a:rPr lang="en-US" sz="3581" b="1" dirty="0" err="1">
                <a:solidFill>
                  <a:srgbClr val="396AF1"/>
                </a:solidFill>
                <a:latin typeface="Barlow" pitchFamily="34" charset="0"/>
                <a:ea typeface="Barlow" pitchFamily="34" charset="-122"/>
                <a:cs typeface="Barlow" pitchFamily="34" charset="-120"/>
              </a:rPr>
              <a:t>termodinamicii</a:t>
            </a:r>
            <a:endParaRPr lang="en-US" sz="3581" dirty="0"/>
          </a:p>
        </p:txBody>
      </p:sp>
      <p:sp>
        <p:nvSpPr>
          <p:cNvPr id="7" name="Shape 2"/>
          <p:cNvSpPr/>
          <p:nvPr/>
        </p:nvSpPr>
        <p:spPr>
          <a:xfrm>
            <a:off x="604837" y="2432447"/>
            <a:ext cx="388739" cy="388739"/>
          </a:xfrm>
          <a:prstGeom prst="roundRect">
            <a:avLst>
              <a:gd name="adj" fmla="val 26674"/>
            </a:avLst>
          </a:prstGeom>
          <a:solidFill>
            <a:srgbClr val="EEEFF5"/>
          </a:solidFill>
          <a:ln/>
        </p:spPr>
      </p:sp>
      <p:sp>
        <p:nvSpPr>
          <p:cNvPr id="8" name="Text 3"/>
          <p:cNvSpPr/>
          <p:nvPr/>
        </p:nvSpPr>
        <p:spPr>
          <a:xfrm>
            <a:off x="750808" y="2490311"/>
            <a:ext cx="9667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1</a:t>
            </a:r>
            <a:endParaRPr lang="en-US" sz="2149" dirty="0"/>
          </a:p>
        </p:txBody>
      </p:sp>
      <p:sp>
        <p:nvSpPr>
          <p:cNvPr id="9" name="Text 4"/>
          <p:cNvSpPr/>
          <p:nvPr/>
        </p:nvSpPr>
        <p:spPr>
          <a:xfrm>
            <a:off x="1166336" y="2432447"/>
            <a:ext cx="2273856" cy="284202"/>
          </a:xfrm>
          <a:prstGeom prst="rect">
            <a:avLst/>
          </a:prstGeom>
          <a:noFill/>
          <a:ln/>
        </p:spPr>
        <p:txBody>
          <a:bodyPr wrap="none" rtlCol="0" anchor="t"/>
          <a:lstStyle/>
          <a:p>
            <a:pPr marL="0" indent="0">
              <a:lnSpc>
                <a:spcPts val="2238"/>
              </a:lnSpc>
              <a:buNone/>
            </a:pPr>
            <a:r>
              <a:rPr lang="en-US" sz="1791" b="1" dirty="0" err="1">
                <a:solidFill>
                  <a:srgbClr val="396AF1"/>
                </a:solidFill>
                <a:latin typeface="Barlow" pitchFamily="34" charset="0"/>
                <a:ea typeface="Barlow" pitchFamily="34" charset="-122"/>
                <a:cs typeface="Barlow" pitchFamily="34" charset="-120"/>
              </a:rPr>
              <a:t>Conservarea</a:t>
            </a:r>
            <a:r>
              <a:rPr lang="en-US" sz="1791" b="1" dirty="0">
                <a:solidFill>
                  <a:srgbClr val="396AF1"/>
                </a:solidFill>
                <a:latin typeface="Barlow" pitchFamily="34" charset="0"/>
                <a:ea typeface="Barlow" pitchFamily="34" charset="-122"/>
                <a:cs typeface="Barlow" pitchFamily="34" charset="-120"/>
              </a:rPr>
              <a:t> </a:t>
            </a:r>
            <a:r>
              <a:rPr lang="ro-RO" sz="1791" b="1" dirty="0">
                <a:solidFill>
                  <a:srgbClr val="396AF1"/>
                </a:solidFill>
                <a:latin typeface="Barlow" pitchFamily="34" charset="0"/>
                <a:ea typeface="Barlow" pitchFamily="34" charset="-122"/>
                <a:cs typeface="Barlow" pitchFamily="34" charset="-120"/>
              </a:rPr>
              <a:t>e</a:t>
            </a:r>
            <a:r>
              <a:rPr lang="en-US" sz="1791" b="1" dirty="0" err="1">
                <a:solidFill>
                  <a:srgbClr val="396AF1"/>
                </a:solidFill>
                <a:latin typeface="Barlow" pitchFamily="34" charset="0"/>
                <a:ea typeface="Barlow" pitchFamily="34" charset="-122"/>
                <a:cs typeface="Barlow" pitchFamily="34" charset="-120"/>
              </a:rPr>
              <a:t>nergiei</a:t>
            </a:r>
            <a:endParaRPr lang="en-US" sz="1791" dirty="0"/>
          </a:p>
        </p:txBody>
      </p:sp>
      <p:sp>
        <p:nvSpPr>
          <p:cNvPr id="10" name="Text 5"/>
          <p:cNvSpPr/>
          <p:nvPr/>
        </p:nvSpPr>
        <p:spPr>
          <a:xfrm>
            <a:off x="1166336" y="2820233"/>
            <a:ext cx="737282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Primul principiu al termodinamicii afirmă că energia totală a unui sistem izolat este constantă; ea nu poate fi nici creată, nici distrusă, ci doar transformată dintr-o formă în alta.</a:t>
            </a:r>
            <a:endParaRPr lang="en-US" sz="1361" dirty="0"/>
          </a:p>
        </p:txBody>
      </p:sp>
      <p:sp>
        <p:nvSpPr>
          <p:cNvPr id="11" name="Shape 6"/>
          <p:cNvSpPr/>
          <p:nvPr/>
        </p:nvSpPr>
        <p:spPr>
          <a:xfrm>
            <a:off x="604837" y="4017050"/>
            <a:ext cx="388739" cy="388739"/>
          </a:xfrm>
          <a:prstGeom prst="roundRect">
            <a:avLst>
              <a:gd name="adj" fmla="val 26674"/>
            </a:avLst>
          </a:prstGeom>
          <a:solidFill>
            <a:srgbClr val="EEEFF5"/>
          </a:solidFill>
          <a:ln/>
        </p:spPr>
      </p:sp>
      <p:sp>
        <p:nvSpPr>
          <p:cNvPr id="12" name="Text 7"/>
          <p:cNvSpPr/>
          <p:nvPr/>
        </p:nvSpPr>
        <p:spPr>
          <a:xfrm>
            <a:off x="722828" y="4074914"/>
            <a:ext cx="152757"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2</a:t>
            </a:r>
            <a:endParaRPr lang="en-US" sz="2149" dirty="0"/>
          </a:p>
        </p:txBody>
      </p:sp>
      <p:sp>
        <p:nvSpPr>
          <p:cNvPr id="13" name="Text 8"/>
          <p:cNvSpPr/>
          <p:nvPr/>
        </p:nvSpPr>
        <p:spPr>
          <a:xfrm>
            <a:off x="1166336" y="4017050"/>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Schimbul de </a:t>
            </a:r>
            <a:r>
              <a:rPr lang="ro-RO" sz="1791" b="1" dirty="0">
                <a:solidFill>
                  <a:srgbClr val="396AF1"/>
                </a:solidFill>
                <a:latin typeface="Barlow" pitchFamily="34" charset="0"/>
                <a:ea typeface="Barlow" pitchFamily="34" charset="-122"/>
                <a:cs typeface="Barlow" pitchFamily="34" charset="-120"/>
              </a:rPr>
              <a:t>e</a:t>
            </a:r>
            <a:r>
              <a:rPr lang="en-US" sz="1791" b="1" dirty="0" err="1">
                <a:solidFill>
                  <a:srgbClr val="396AF1"/>
                </a:solidFill>
                <a:latin typeface="Barlow" pitchFamily="34" charset="0"/>
                <a:ea typeface="Barlow" pitchFamily="34" charset="-122"/>
                <a:cs typeface="Barlow" pitchFamily="34" charset="-120"/>
              </a:rPr>
              <a:t>nergie</a:t>
            </a:r>
            <a:endParaRPr lang="en-US" sz="1791" dirty="0"/>
          </a:p>
        </p:txBody>
      </p:sp>
      <p:sp>
        <p:nvSpPr>
          <p:cNvPr id="14" name="Text 9"/>
          <p:cNvSpPr/>
          <p:nvPr/>
        </p:nvSpPr>
        <p:spPr>
          <a:xfrm>
            <a:off x="1166336" y="4404836"/>
            <a:ext cx="737282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Într-un sistem termodinamic, energia poate fi transferată sub formă de lucru mecanic sau de căldură. Aceste procese de transfer de energie sunt esențiale pentru înțelegerea transformărilor pe care le suferă sistemele.</a:t>
            </a:r>
            <a:endParaRPr lang="en-US" sz="1361" dirty="0"/>
          </a:p>
        </p:txBody>
      </p:sp>
      <p:sp>
        <p:nvSpPr>
          <p:cNvPr id="15" name="Shape 10"/>
          <p:cNvSpPr/>
          <p:nvPr/>
        </p:nvSpPr>
        <p:spPr>
          <a:xfrm>
            <a:off x="604837" y="5601653"/>
            <a:ext cx="388739" cy="388739"/>
          </a:xfrm>
          <a:prstGeom prst="roundRect">
            <a:avLst>
              <a:gd name="adj" fmla="val 26674"/>
            </a:avLst>
          </a:prstGeom>
          <a:solidFill>
            <a:srgbClr val="EEEFF5"/>
          </a:solidFill>
          <a:ln/>
        </p:spPr>
      </p:sp>
      <p:sp>
        <p:nvSpPr>
          <p:cNvPr id="16" name="Text 11"/>
          <p:cNvSpPr/>
          <p:nvPr/>
        </p:nvSpPr>
        <p:spPr>
          <a:xfrm>
            <a:off x="725448" y="5659517"/>
            <a:ext cx="14739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3</a:t>
            </a:r>
            <a:endParaRPr lang="en-US" sz="2149" dirty="0"/>
          </a:p>
        </p:txBody>
      </p:sp>
      <p:sp>
        <p:nvSpPr>
          <p:cNvPr id="17" name="Text 12"/>
          <p:cNvSpPr/>
          <p:nvPr/>
        </p:nvSpPr>
        <p:spPr>
          <a:xfrm>
            <a:off x="1166336" y="5601653"/>
            <a:ext cx="2273856" cy="284202"/>
          </a:xfrm>
          <a:prstGeom prst="rect">
            <a:avLst/>
          </a:prstGeom>
          <a:noFill/>
          <a:ln/>
        </p:spPr>
        <p:txBody>
          <a:bodyPr wrap="none" rtlCol="0" anchor="t"/>
          <a:lstStyle/>
          <a:p>
            <a:pPr marL="0" indent="0">
              <a:lnSpc>
                <a:spcPts val="2238"/>
              </a:lnSpc>
              <a:buNone/>
            </a:pPr>
            <a:r>
              <a:rPr lang="en-US" sz="1791" b="1" dirty="0" err="1">
                <a:solidFill>
                  <a:srgbClr val="396AF1"/>
                </a:solidFill>
                <a:latin typeface="Barlow" pitchFamily="34" charset="0"/>
                <a:ea typeface="Barlow" pitchFamily="34" charset="-122"/>
                <a:cs typeface="Barlow" pitchFamily="34" charset="-120"/>
              </a:rPr>
              <a:t>Ecuația</a:t>
            </a:r>
            <a:r>
              <a:rPr lang="en-US" sz="1791" b="1" dirty="0">
                <a:solidFill>
                  <a:srgbClr val="396AF1"/>
                </a:solidFill>
                <a:latin typeface="Barlow" pitchFamily="34" charset="0"/>
                <a:ea typeface="Barlow" pitchFamily="34" charset="-122"/>
                <a:cs typeface="Barlow" pitchFamily="34" charset="-120"/>
              </a:rPr>
              <a:t> </a:t>
            </a:r>
            <a:r>
              <a:rPr lang="ro-RO" sz="1791" b="1" dirty="0">
                <a:solidFill>
                  <a:srgbClr val="396AF1"/>
                </a:solidFill>
                <a:latin typeface="Barlow" pitchFamily="34" charset="0"/>
                <a:ea typeface="Barlow" pitchFamily="34" charset="-122"/>
                <a:cs typeface="Barlow" pitchFamily="34" charset="-120"/>
              </a:rPr>
              <a:t>f</a:t>
            </a:r>
            <a:r>
              <a:rPr lang="en-US" sz="1791" b="1" dirty="0" err="1">
                <a:solidFill>
                  <a:srgbClr val="396AF1"/>
                </a:solidFill>
                <a:latin typeface="Barlow" pitchFamily="34" charset="0"/>
                <a:ea typeface="Barlow" pitchFamily="34" charset="-122"/>
                <a:cs typeface="Barlow" pitchFamily="34" charset="-120"/>
              </a:rPr>
              <a:t>undamentală</a:t>
            </a:r>
            <a:endParaRPr lang="en-US" sz="1791" dirty="0"/>
          </a:p>
        </p:txBody>
      </p:sp>
      <p:sp>
        <p:nvSpPr>
          <p:cNvPr id="18" name="Text 13"/>
          <p:cNvSpPr/>
          <p:nvPr/>
        </p:nvSpPr>
        <p:spPr>
          <a:xfrm>
            <a:off x="1166336" y="5989439"/>
            <a:ext cx="737282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Primul principiu al termodinamicii este exprimat matematic prin ecuația ΔU = Q - W, unde ΔU reprezintă variația energiei interne a sistemului, Q este căldura absorbită sau cedată, iar W este lucrul mecanic efectuat sau primit de sistem.</a:t>
            </a:r>
            <a:endParaRPr lang="en-US" sz="136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864037" y="1579959"/>
            <a:ext cx="8353901" cy="812125"/>
          </a:xfrm>
          <a:prstGeom prst="rect">
            <a:avLst/>
          </a:prstGeom>
          <a:noFill/>
          <a:ln/>
        </p:spPr>
        <p:txBody>
          <a:bodyPr wrap="none" rtlCol="0" anchor="t"/>
          <a:lstStyle/>
          <a:p>
            <a:pPr marL="0" indent="0">
              <a:lnSpc>
                <a:spcPts val="6395"/>
              </a:lnSpc>
              <a:buNone/>
            </a:pPr>
            <a:r>
              <a:rPr lang="en-US" sz="5116" b="1" dirty="0" err="1">
                <a:solidFill>
                  <a:srgbClr val="396AF1"/>
                </a:solidFill>
                <a:latin typeface="Barlow" pitchFamily="34" charset="0"/>
                <a:ea typeface="Barlow" pitchFamily="34" charset="-122"/>
                <a:cs typeface="Barlow" pitchFamily="34" charset="-120"/>
              </a:rPr>
              <a:t>Transformări</a:t>
            </a:r>
            <a:r>
              <a:rPr lang="en-US" sz="5116" b="1" dirty="0">
                <a:solidFill>
                  <a:srgbClr val="396AF1"/>
                </a:solidFill>
                <a:latin typeface="Barlow" pitchFamily="34" charset="0"/>
                <a:ea typeface="Barlow" pitchFamily="34" charset="-122"/>
                <a:cs typeface="Barlow" pitchFamily="34" charset="-120"/>
              </a:rPr>
              <a:t> </a:t>
            </a:r>
            <a:r>
              <a:rPr lang="ro-RO" sz="5116" b="1" dirty="0">
                <a:solidFill>
                  <a:srgbClr val="396AF1"/>
                </a:solidFill>
                <a:latin typeface="Barlow" pitchFamily="34" charset="0"/>
                <a:ea typeface="Barlow" pitchFamily="34" charset="-122"/>
                <a:cs typeface="Barlow" pitchFamily="34" charset="-120"/>
              </a:rPr>
              <a:t>t</a:t>
            </a:r>
            <a:r>
              <a:rPr lang="en-US" sz="5116" b="1" dirty="0" err="1">
                <a:solidFill>
                  <a:srgbClr val="396AF1"/>
                </a:solidFill>
                <a:latin typeface="Barlow" pitchFamily="34" charset="0"/>
                <a:ea typeface="Barlow" pitchFamily="34" charset="-122"/>
                <a:cs typeface="Barlow" pitchFamily="34" charset="-120"/>
              </a:rPr>
              <a:t>ermodinamice</a:t>
            </a:r>
            <a:endParaRPr lang="en-US" sz="5116" dirty="0"/>
          </a:p>
        </p:txBody>
      </p:sp>
      <p:sp>
        <p:nvSpPr>
          <p:cNvPr id="5" name="Text 2"/>
          <p:cNvSpPr/>
          <p:nvPr/>
        </p:nvSpPr>
        <p:spPr>
          <a:xfrm>
            <a:off x="864037" y="3009186"/>
            <a:ext cx="3479602" cy="406003"/>
          </a:xfrm>
          <a:prstGeom prst="rect">
            <a:avLst/>
          </a:prstGeom>
          <a:noFill/>
          <a:ln/>
        </p:spPr>
        <p:txBody>
          <a:bodyPr wrap="none" rtlCol="0" anchor="t"/>
          <a:lstStyle/>
          <a:p>
            <a:pPr marL="0" indent="0">
              <a:lnSpc>
                <a:spcPts val="3197"/>
              </a:lnSpc>
              <a:buNone/>
            </a:pPr>
            <a:r>
              <a:rPr lang="en-US" sz="2558" b="1" dirty="0" err="1">
                <a:solidFill>
                  <a:srgbClr val="396AF1"/>
                </a:solidFill>
                <a:latin typeface="Barlow" pitchFamily="34" charset="0"/>
                <a:ea typeface="Barlow" pitchFamily="34" charset="-122"/>
                <a:cs typeface="Barlow" pitchFamily="34" charset="-120"/>
              </a:rPr>
              <a:t>Transformări</a:t>
            </a:r>
            <a:r>
              <a:rPr lang="en-US" sz="2558" b="1" dirty="0">
                <a:solidFill>
                  <a:srgbClr val="396AF1"/>
                </a:solidFill>
                <a:latin typeface="Barlow" pitchFamily="34" charset="0"/>
                <a:ea typeface="Barlow" pitchFamily="34" charset="-122"/>
                <a:cs typeface="Barlow" pitchFamily="34" charset="-120"/>
              </a:rPr>
              <a:t> </a:t>
            </a:r>
            <a:r>
              <a:rPr lang="ro-RO" sz="2558" b="1" dirty="0">
                <a:solidFill>
                  <a:srgbClr val="396AF1"/>
                </a:solidFill>
                <a:latin typeface="Barlow" pitchFamily="34" charset="0"/>
                <a:ea typeface="Barlow" pitchFamily="34" charset="-122"/>
                <a:cs typeface="Barlow" pitchFamily="34" charset="-120"/>
              </a:rPr>
              <a:t>i</a:t>
            </a:r>
            <a:r>
              <a:rPr lang="en-US" sz="2558" b="1" dirty="0" err="1">
                <a:solidFill>
                  <a:srgbClr val="396AF1"/>
                </a:solidFill>
                <a:latin typeface="Barlow" pitchFamily="34" charset="0"/>
                <a:ea typeface="Barlow" pitchFamily="34" charset="-122"/>
                <a:cs typeface="Barlow" pitchFamily="34" charset="-120"/>
              </a:rPr>
              <a:t>zotermice</a:t>
            </a:r>
            <a:endParaRPr lang="en-US" sz="2558" dirty="0"/>
          </a:p>
        </p:txBody>
      </p:sp>
      <p:sp>
        <p:nvSpPr>
          <p:cNvPr id="6" name="Text 3"/>
          <p:cNvSpPr/>
          <p:nvPr/>
        </p:nvSpPr>
        <p:spPr>
          <a:xfrm>
            <a:off x="864037" y="3662005"/>
            <a:ext cx="3898821" cy="276534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Sunt transformări termodinamice care au loc la temperatură constantă. În aceste procese, căldura absorbită sau cedată de sistem este egală cu lucrul mecanic efectuat sau primit.</a:t>
            </a:r>
            <a:endParaRPr lang="en-US" sz="1944" dirty="0"/>
          </a:p>
        </p:txBody>
      </p:sp>
      <p:sp>
        <p:nvSpPr>
          <p:cNvPr id="7" name="Text 4"/>
          <p:cNvSpPr/>
          <p:nvPr/>
        </p:nvSpPr>
        <p:spPr>
          <a:xfrm>
            <a:off x="5372695" y="3009186"/>
            <a:ext cx="3248501" cy="406003"/>
          </a:xfrm>
          <a:prstGeom prst="rect">
            <a:avLst/>
          </a:prstGeom>
          <a:noFill/>
          <a:ln/>
        </p:spPr>
        <p:txBody>
          <a:bodyPr wrap="none" rtlCol="0" anchor="t"/>
          <a:lstStyle/>
          <a:p>
            <a:pPr marL="0" indent="0">
              <a:lnSpc>
                <a:spcPts val="3197"/>
              </a:lnSpc>
              <a:buNone/>
            </a:pPr>
            <a:r>
              <a:rPr lang="en-US" sz="2558" b="1" dirty="0" err="1">
                <a:solidFill>
                  <a:srgbClr val="396AF1"/>
                </a:solidFill>
                <a:latin typeface="Barlow" pitchFamily="34" charset="0"/>
                <a:ea typeface="Barlow" pitchFamily="34" charset="-122"/>
                <a:cs typeface="Barlow" pitchFamily="34" charset="-120"/>
              </a:rPr>
              <a:t>Transformări</a:t>
            </a:r>
            <a:r>
              <a:rPr lang="en-US" sz="2558" b="1" dirty="0">
                <a:solidFill>
                  <a:srgbClr val="396AF1"/>
                </a:solidFill>
                <a:latin typeface="Barlow" pitchFamily="34" charset="0"/>
                <a:ea typeface="Barlow" pitchFamily="34" charset="-122"/>
                <a:cs typeface="Barlow" pitchFamily="34" charset="-120"/>
              </a:rPr>
              <a:t> </a:t>
            </a:r>
            <a:r>
              <a:rPr lang="ro-RO" sz="2558" b="1" dirty="0">
                <a:solidFill>
                  <a:srgbClr val="396AF1"/>
                </a:solidFill>
                <a:latin typeface="Barlow" pitchFamily="34" charset="0"/>
                <a:ea typeface="Barlow" pitchFamily="34" charset="-122"/>
                <a:cs typeface="Barlow" pitchFamily="34" charset="-120"/>
              </a:rPr>
              <a:t>i</a:t>
            </a:r>
            <a:r>
              <a:rPr lang="en-US" sz="2558" b="1" dirty="0" err="1">
                <a:solidFill>
                  <a:srgbClr val="396AF1"/>
                </a:solidFill>
                <a:latin typeface="Barlow" pitchFamily="34" charset="0"/>
                <a:ea typeface="Barlow" pitchFamily="34" charset="-122"/>
                <a:cs typeface="Barlow" pitchFamily="34" charset="-120"/>
              </a:rPr>
              <a:t>zobare</a:t>
            </a:r>
            <a:endParaRPr lang="en-US" sz="2558" dirty="0"/>
          </a:p>
        </p:txBody>
      </p:sp>
      <p:sp>
        <p:nvSpPr>
          <p:cNvPr id="8" name="Text 5"/>
          <p:cNvSpPr/>
          <p:nvPr/>
        </p:nvSpPr>
        <p:spPr>
          <a:xfrm>
            <a:off x="5372695" y="3662005"/>
            <a:ext cx="3898821" cy="1975247"/>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Sunt transformări în care presiunea rămâne constantă. În acest caz, variația volumului este legată de variația temperaturii prin legea gazelor.</a:t>
            </a:r>
            <a:endParaRPr lang="en-US" sz="1944" dirty="0"/>
          </a:p>
        </p:txBody>
      </p:sp>
      <p:sp>
        <p:nvSpPr>
          <p:cNvPr id="9" name="Text 6"/>
          <p:cNvSpPr/>
          <p:nvPr/>
        </p:nvSpPr>
        <p:spPr>
          <a:xfrm>
            <a:off x="9881354" y="3009186"/>
            <a:ext cx="3500080" cy="406003"/>
          </a:xfrm>
          <a:prstGeom prst="rect">
            <a:avLst/>
          </a:prstGeom>
          <a:noFill/>
          <a:ln/>
        </p:spPr>
        <p:txBody>
          <a:bodyPr wrap="none" rtlCol="0" anchor="t"/>
          <a:lstStyle/>
          <a:p>
            <a:pPr marL="0" indent="0">
              <a:lnSpc>
                <a:spcPts val="3197"/>
              </a:lnSpc>
              <a:buNone/>
            </a:pPr>
            <a:r>
              <a:rPr lang="en-US" sz="2558" b="1" dirty="0" err="1">
                <a:solidFill>
                  <a:srgbClr val="396AF1"/>
                </a:solidFill>
                <a:latin typeface="Barlow" pitchFamily="34" charset="0"/>
                <a:ea typeface="Barlow" pitchFamily="34" charset="-122"/>
                <a:cs typeface="Barlow" pitchFamily="34" charset="-120"/>
              </a:rPr>
              <a:t>Transformări</a:t>
            </a:r>
            <a:r>
              <a:rPr lang="en-US" sz="2558" b="1" dirty="0">
                <a:solidFill>
                  <a:srgbClr val="396AF1"/>
                </a:solidFill>
                <a:latin typeface="Barlow" pitchFamily="34" charset="0"/>
                <a:ea typeface="Barlow" pitchFamily="34" charset="-122"/>
                <a:cs typeface="Barlow" pitchFamily="34" charset="-120"/>
              </a:rPr>
              <a:t> </a:t>
            </a:r>
            <a:r>
              <a:rPr lang="ro-RO" sz="2558" b="1" dirty="0">
                <a:solidFill>
                  <a:srgbClr val="396AF1"/>
                </a:solidFill>
                <a:latin typeface="Barlow" pitchFamily="34" charset="0"/>
                <a:ea typeface="Barlow" pitchFamily="34" charset="-122"/>
                <a:cs typeface="Barlow" pitchFamily="34" charset="-120"/>
              </a:rPr>
              <a:t>a</a:t>
            </a:r>
            <a:r>
              <a:rPr lang="en-US" sz="2558" b="1" dirty="0" err="1">
                <a:solidFill>
                  <a:srgbClr val="396AF1"/>
                </a:solidFill>
                <a:latin typeface="Barlow" pitchFamily="34" charset="0"/>
                <a:ea typeface="Barlow" pitchFamily="34" charset="-122"/>
                <a:cs typeface="Barlow" pitchFamily="34" charset="-120"/>
              </a:rPr>
              <a:t>diabatice</a:t>
            </a:r>
            <a:endParaRPr lang="en-US" sz="2558" dirty="0"/>
          </a:p>
        </p:txBody>
      </p:sp>
      <p:sp>
        <p:nvSpPr>
          <p:cNvPr id="10" name="Text 7"/>
          <p:cNvSpPr/>
          <p:nvPr/>
        </p:nvSpPr>
        <p:spPr>
          <a:xfrm>
            <a:off x="9881354" y="3662005"/>
            <a:ext cx="3898821" cy="237029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Sunt transformări care au loc fără schimb de căldură între sistem și mediul înconjurător. Energia internă a sistemului variază doar datorită efectuării sau primirii de lucru mecanic.</a:t>
            </a:r>
            <a:endParaRPr lang="en-US" sz="194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71986"/>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71986"/>
          </a:xfrm>
          <a:prstGeom prst="rect">
            <a:avLst/>
          </a:prstGeom>
        </p:spPr>
      </p:pic>
      <p:pic>
        <p:nvPicPr>
          <p:cNvPr id="5" name="Image 2" descr="preencoded.png"/>
          <p:cNvPicPr>
            <a:picLocks noChangeAspect="1"/>
          </p:cNvPicPr>
          <p:nvPr/>
        </p:nvPicPr>
        <p:blipFill rotWithShape="1">
          <a:blip r:embed="rId5"/>
          <a:srcRect t="21497"/>
          <a:stretch/>
        </p:blipFill>
        <p:spPr>
          <a:xfrm>
            <a:off x="9359979" y="3325586"/>
            <a:ext cx="5054322" cy="2231894"/>
          </a:xfrm>
          <a:prstGeom prst="rect">
            <a:avLst/>
          </a:prstGeom>
        </p:spPr>
      </p:pic>
      <p:sp>
        <p:nvSpPr>
          <p:cNvPr id="6" name="Text 1"/>
          <p:cNvSpPr/>
          <p:nvPr/>
        </p:nvSpPr>
        <p:spPr>
          <a:xfrm>
            <a:off x="604837" y="475178"/>
            <a:ext cx="5825728"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Conceptul de Energie Internă</a:t>
            </a:r>
            <a:endParaRPr lang="en-US" sz="3581" dirty="0"/>
          </a:p>
        </p:txBody>
      </p:sp>
      <p:sp>
        <p:nvSpPr>
          <p:cNvPr id="7" name="Shape 2"/>
          <p:cNvSpPr/>
          <p:nvPr/>
        </p:nvSpPr>
        <p:spPr>
          <a:xfrm>
            <a:off x="604837" y="1302901"/>
            <a:ext cx="7934325" cy="1563053"/>
          </a:xfrm>
          <a:prstGeom prst="roundRect">
            <a:avLst>
              <a:gd name="adj" fmla="val 6634"/>
            </a:avLst>
          </a:prstGeom>
          <a:solidFill>
            <a:srgbClr val="EEEFF5"/>
          </a:solidFill>
          <a:ln/>
        </p:spPr>
      </p:sp>
      <p:sp>
        <p:nvSpPr>
          <p:cNvPr id="8" name="Text 3"/>
          <p:cNvSpPr/>
          <p:nvPr/>
        </p:nvSpPr>
        <p:spPr>
          <a:xfrm>
            <a:off x="777597" y="1475661"/>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Definiție</a:t>
            </a:r>
            <a:endParaRPr lang="en-US" sz="1791" dirty="0"/>
          </a:p>
        </p:txBody>
      </p:sp>
      <p:sp>
        <p:nvSpPr>
          <p:cNvPr id="9" name="Text 4"/>
          <p:cNvSpPr/>
          <p:nvPr/>
        </p:nvSpPr>
        <p:spPr>
          <a:xfrm>
            <a:off x="777597" y="1863447"/>
            <a:ext cx="758880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Energia internă a unui sistem este suma tuturor formelor de energie ale particulelor care îl compun, inclusiv energia cinetică a mișcării dezordonate a moleculelor și energia potențială a interacțiunilor între ele.</a:t>
            </a:r>
            <a:endParaRPr lang="en-US" sz="1361" dirty="0"/>
          </a:p>
        </p:txBody>
      </p:sp>
      <p:sp>
        <p:nvSpPr>
          <p:cNvPr id="10" name="Shape 5"/>
          <p:cNvSpPr/>
          <p:nvPr/>
        </p:nvSpPr>
        <p:spPr>
          <a:xfrm>
            <a:off x="604837" y="3038713"/>
            <a:ext cx="7934325" cy="1563053"/>
          </a:xfrm>
          <a:prstGeom prst="roundRect">
            <a:avLst>
              <a:gd name="adj" fmla="val 6634"/>
            </a:avLst>
          </a:prstGeom>
          <a:solidFill>
            <a:srgbClr val="EEEFF5"/>
          </a:solidFill>
          <a:ln/>
        </p:spPr>
      </p:sp>
      <p:sp>
        <p:nvSpPr>
          <p:cNvPr id="11" name="Text 6"/>
          <p:cNvSpPr/>
          <p:nvPr/>
        </p:nvSpPr>
        <p:spPr>
          <a:xfrm>
            <a:off x="777597" y="3211473"/>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Contribuții</a:t>
            </a:r>
            <a:endParaRPr lang="en-US" sz="1791" dirty="0"/>
          </a:p>
        </p:txBody>
      </p:sp>
      <p:sp>
        <p:nvSpPr>
          <p:cNvPr id="12" name="Text 7"/>
          <p:cNvSpPr/>
          <p:nvPr/>
        </p:nvSpPr>
        <p:spPr>
          <a:xfrm>
            <a:off x="777597" y="3599259"/>
            <a:ext cx="758880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Energia internă include energiile de mișcare (translatorie, rotatorie, vibratorie) ale atomilor și moleculelor, precum și energia de interacțiune între acestea (energie potențială).</a:t>
            </a:r>
            <a:endParaRPr lang="en-US" sz="1361" dirty="0"/>
          </a:p>
        </p:txBody>
      </p:sp>
      <p:sp>
        <p:nvSpPr>
          <p:cNvPr id="13" name="Shape 8"/>
          <p:cNvSpPr/>
          <p:nvPr/>
        </p:nvSpPr>
        <p:spPr>
          <a:xfrm>
            <a:off x="604837" y="4774525"/>
            <a:ext cx="7934325" cy="1286470"/>
          </a:xfrm>
          <a:prstGeom prst="roundRect">
            <a:avLst>
              <a:gd name="adj" fmla="val 8060"/>
            </a:avLst>
          </a:prstGeom>
          <a:solidFill>
            <a:srgbClr val="EEEFF5"/>
          </a:solidFill>
          <a:ln/>
        </p:spPr>
      </p:sp>
      <p:sp>
        <p:nvSpPr>
          <p:cNvPr id="14" name="Text 9"/>
          <p:cNvSpPr/>
          <p:nvPr/>
        </p:nvSpPr>
        <p:spPr>
          <a:xfrm>
            <a:off x="777597" y="4947285"/>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Variație</a:t>
            </a:r>
            <a:endParaRPr lang="en-US" sz="1791" dirty="0"/>
          </a:p>
        </p:txBody>
      </p:sp>
      <p:sp>
        <p:nvSpPr>
          <p:cNvPr id="15" name="Text 10"/>
          <p:cNvSpPr/>
          <p:nvPr/>
        </p:nvSpPr>
        <p:spPr>
          <a:xfrm>
            <a:off x="777597" y="5335072"/>
            <a:ext cx="7588806" cy="553164"/>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Variația energiei interne a unui sistem poate fi cauzată de transferul de căldură, efectuarea sau primirea de lucru mecanic, sau de transformări chimice.</a:t>
            </a:r>
            <a:endParaRPr lang="en-US" sz="1361" dirty="0"/>
          </a:p>
        </p:txBody>
      </p:sp>
      <p:sp>
        <p:nvSpPr>
          <p:cNvPr id="16" name="Shape 11"/>
          <p:cNvSpPr/>
          <p:nvPr/>
        </p:nvSpPr>
        <p:spPr>
          <a:xfrm>
            <a:off x="604837" y="6233755"/>
            <a:ext cx="7934325" cy="1563053"/>
          </a:xfrm>
          <a:prstGeom prst="roundRect">
            <a:avLst>
              <a:gd name="adj" fmla="val 6634"/>
            </a:avLst>
          </a:prstGeom>
          <a:solidFill>
            <a:srgbClr val="EEEFF5"/>
          </a:solidFill>
          <a:ln/>
        </p:spPr>
      </p:sp>
      <p:sp>
        <p:nvSpPr>
          <p:cNvPr id="17" name="Text 12"/>
          <p:cNvSpPr/>
          <p:nvPr/>
        </p:nvSpPr>
        <p:spPr>
          <a:xfrm>
            <a:off x="777597" y="6406515"/>
            <a:ext cx="2273856" cy="284202"/>
          </a:xfrm>
          <a:prstGeom prst="rect">
            <a:avLst/>
          </a:prstGeom>
          <a:noFill/>
          <a:ln/>
        </p:spPr>
        <p:txBody>
          <a:bodyPr wrap="none" rtlCol="0" anchor="t"/>
          <a:lstStyle/>
          <a:p>
            <a:pPr marL="0" indent="0">
              <a:lnSpc>
                <a:spcPts val="2238"/>
              </a:lnSpc>
              <a:buNone/>
            </a:pPr>
            <a:r>
              <a:rPr lang="en-US" sz="1791" b="1" dirty="0">
                <a:solidFill>
                  <a:srgbClr val="396AF1"/>
                </a:solidFill>
                <a:latin typeface="Barlow" pitchFamily="34" charset="0"/>
                <a:ea typeface="Barlow" pitchFamily="34" charset="-122"/>
                <a:cs typeface="Barlow" pitchFamily="34" charset="-120"/>
              </a:rPr>
              <a:t>Importanță</a:t>
            </a:r>
            <a:endParaRPr lang="en-US" sz="1791" dirty="0"/>
          </a:p>
        </p:txBody>
      </p:sp>
      <p:sp>
        <p:nvSpPr>
          <p:cNvPr id="18" name="Text 13"/>
          <p:cNvSpPr/>
          <p:nvPr/>
        </p:nvSpPr>
        <p:spPr>
          <a:xfrm>
            <a:off x="777597" y="6794302"/>
            <a:ext cx="7588806" cy="829747"/>
          </a:xfrm>
          <a:prstGeom prst="rect">
            <a:avLst/>
          </a:prstGeom>
          <a:noFill/>
          <a:ln/>
        </p:spPr>
        <p:txBody>
          <a:bodyPr wrap="square" rtlCol="0" anchor="t"/>
          <a:lstStyle/>
          <a:p>
            <a:pPr marL="0" indent="0">
              <a:lnSpc>
                <a:spcPts val="2177"/>
              </a:lnSpc>
              <a:buNone/>
            </a:pPr>
            <a:r>
              <a:rPr lang="en-US" sz="1361" dirty="0">
                <a:solidFill>
                  <a:srgbClr val="272525"/>
                </a:solidFill>
                <a:latin typeface="Montserrat" pitchFamily="34" charset="0"/>
                <a:ea typeface="Montserrat" pitchFamily="34" charset="-122"/>
                <a:cs typeface="Montserrat" pitchFamily="34" charset="-120"/>
              </a:rPr>
              <a:t>Energia internă este o proprietate fundamentală a sistemelor termodinamice, fiind esențială pentru înțelegerea și descrierea transformărilor pe care le suferă aceste sisteme.</a:t>
            </a:r>
            <a:endParaRPr lang="en-US" sz="136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87034"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87035" y="0"/>
            <a:ext cx="5823805" cy="8229600"/>
          </a:xfrm>
          <a:prstGeom prst="rect">
            <a:avLst/>
          </a:prstGeom>
        </p:spPr>
      </p:pic>
      <p:pic>
        <p:nvPicPr>
          <p:cNvPr id="5" name="Image 2" descr="preencoded.png"/>
          <p:cNvPicPr>
            <a:picLocks noChangeAspect="1"/>
          </p:cNvPicPr>
          <p:nvPr/>
        </p:nvPicPr>
        <p:blipFill rotWithShape="1">
          <a:blip r:embed="rId5"/>
          <a:srcRect l="703" t="26857" r="67983" b="1708"/>
          <a:stretch/>
        </p:blipFill>
        <p:spPr>
          <a:xfrm>
            <a:off x="743451" y="707571"/>
            <a:ext cx="3970064" cy="6792686"/>
          </a:xfrm>
          <a:prstGeom prst="rect">
            <a:avLst/>
          </a:prstGeom>
        </p:spPr>
      </p:pic>
      <p:sp>
        <p:nvSpPr>
          <p:cNvPr id="6" name="Text 1"/>
          <p:cNvSpPr/>
          <p:nvPr/>
        </p:nvSpPr>
        <p:spPr>
          <a:xfrm>
            <a:off x="6091238" y="864037"/>
            <a:ext cx="5112306" cy="568523"/>
          </a:xfrm>
          <a:prstGeom prst="rect">
            <a:avLst/>
          </a:prstGeom>
          <a:noFill/>
          <a:ln/>
        </p:spPr>
        <p:txBody>
          <a:bodyPr wrap="none" rtlCol="0" anchor="t"/>
          <a:lstStyle/>
          <a:p>
            <a:pPr marL="0" indent="0">
              <a:lnSpc>
                <a:spcPts val="4476"/>
              </a:lnSpc>
              <a:buNone/>
            </a:pPr>
            <a:r>
              <a:rPr lang="en-US" sz="3581" b="1" dirty="0" err="1">
                <a:solidFill>
                  <a:srgbClr val="396AF1"/>
                </a:solidFill>
                <a:latin typeface="Barlow" pitchFamily="34" charset="0"/>
                <a:ea typeface="Barlow" pitchFamily="34" charset="-122"/>
                <a:cs typeface="Barlow" pitchFamily="34" charset="-120"/>
              </a:rPr>
              <a:t>Lucrul</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mecanic</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și</a:t>
            </a:r>
            <a:r>
              <a:rPr lang="en-US" sz="3581" b="1" dirty="0">
                <a:solidFill>
                  <a:srgbClr val="396AF1"/>
                </a:solidFill>
                <a:latin typeface="Barlow" pitchFamily="34" charset="0"/>
                <a:ea typeface="Barlow" pitchFamily="34" charset="-122"/>
                <a:cs typeface="Barlow" pitchFamily="34" charset="-120"/>
              </a:rPr>
              <a:t> </a:t>
            </a:r>
            <a:r>
              <a:rPr lang="en-US" sz="3581" b="1" dirty="0" err="1">
                <a:solidFill>
                  <a:srgbClr val="396AF1"/>
                </a:solidFill>
                <a:latin typeface="Barlow" pitchFamily="34" charset="0"/>
                <a:ea typeface="Barlow" pitchFamily="34" charset="-122"/>
                <a:cs typeface="Barlow" pitchFamily="34" charset="-120"/>
              </a:rPr>
              <a:t>căldura</a:t>
            </a:r>
            <a:endParaRPr lang="en-US" sz="3581" dirty="0"/>
          </a:p>
        </p:txBody>
      </p:sp>
      <p:pic>
        <p:nvPicPr>
          <p:cNvPr id="7" name="Image 3" descr="preencoded.png"/>
          <p:cNvPicPr>
            <a:picLocks noChangeAspect="1"/>
          </p:cNvPicPr>
          <p:nvPr/>
        </p:nvPicPr>
        <p:blipFill>
          <a:blip r:embed="rId6"/>
          <a:stretch>
            <a:fillRect/>
          </a:stretch>
        </p:blipFill>
        <p:spPr>
          <a:xfrm>
            <a:off x="6091238" y="1691759"/>
            <a:ext cx="431959" cy="431959"/>
          </a:xfrm>
          <a:prstGeom prst="rect">
            <a:avLst/>
          </a:prstGeom>
        </p:spPr>
      </p:pic>
      <p:sp>
        <p:nvSpPr>
          <p:cNvPr id="8" name="Text 2"/>
          <p:cNvSpPr/>
          <p:nvPr/>
        </p:nvSpPr>
        <p:spPr>
          <a:xfrm>
            <a:off x="6091238" y="2296477"/>
            <a:ext cx="2273856" cy="284202"/>
          </a:xfrm>
          <a:prstGeom prst="rect">
            <a:avLst/>
          </a:prstGeom>
          <a:noFill/>
          <a:ln/>
        </p:spPr>
        <p:txBody>
          <a:bodyPr wrap="none" rtlCol="0" anchor="t"/>
          <a:lstStyle/>
          <a:p>
            <a:pPr marL="0" indent="0" algn="l">
              <a:lnSpc>
                <a:spcPts val="2238"/>
              </a:lnSpc>
              <a:buNone/>
            </a:pPr>
            <a:r>
              <a:rPr lang="en-US" sz="1791" b="1" dirty="0" err="1">
                <a:solidFill>
                  <a:srgbClr val="396AF1"/>
                </a:solidFill>
                <a:latin typeface="Barlow" pitchFamily="34" charset="0"/>
                <a:ea typeface="Barlow" pitchFamily="34" charset="-122"/>
                <a:cs typeface="Barlow" pitchFamily="34" charset="-120"/>
              </a:rPr>
              <a:t>Lucrul</a:t>
            </a:r>
            <a:r>
              <a:rPr lang="en-US" sz="1791" b="1" dirty="0">
                <a:solidFill>
                  <a:srgbClr val="396AF1"/>
                </a:solidFill>
                <a:latin typeface="Barlow" pitchFamily="34" charset="0"/>
                <a:ea typeface="Barlow" pitchFamily="34" charset="-122"/>
                <a:cs typeface="Barlow" pitchFamily="34" charset="-120"/>
              </a:rPr>
              <a:t> </a:t>
            </a:r>
            <a:r>
              <a:rPr lang="en-US" sz="1791" b="1" dirty="0" err="1">
                <a:solidFill>
                  <a:srgbClr val="396AF1"/>
                </a:solidFill>
                <a:latin typeface="Barlow" pitchFamily="34" charset="0"/>
                <a:ea typeface="Barlow" pitchFamily="34" charset="-122"/>
                <a:cs typeface="Barlow" pitchFamily="34" charset="-120"/>
              </a:rPr>
              <a:t>mecanic</a:t>
            </a:r>
            <a:endParaRPr lang="en-US" sz="1791" dirty="0"/>
          </a:p>
        </p:txBody>
      </p:sp>
      <p:sp>
        <p:nvSpPr>
          <p:cNvPr id="9" name="Text 3"/>
          <p:cNvSpPr/>
          <p:nvPr/>
        </p:nvSpPr>
        <p:spPr>
          <a:xfrm>
            <a:off x="6091238" y="2684264"/>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Lucrul mecanic reprezintă energia transferată în urma unei forțe care acționează asupra unui sistem și provoacă o deplasare a acestuia.</a:t>
            </a:r>
            <a:endParaRPr lang="en-US" sz="1361" dirty="0"/>
          </a:p>
        </p:txBody>
      </p:sp>
      <p:pic>
        <p:nvPicPr>
          <p:cNvPr id="10" name="Image 4" descr="preencoded.png"/>
          <p:cNvPicPr>
            <a:picLocks noChangeAspect="1"/>
          </p:cNvPicPr>
          <p:nvPr/>
        </p:nvPicPr>
        <p:blipFill>
          <a:blip r:embed="rId7"/>
          <a:stretch>
            <a:fillRect/>
          </a:stretch>
        </p:blipFill>
        <p:spPr>
          <a:xfrm>
            <a:off x="6091238" y="3755827"/>
            <a:ext cx="431959" cy="431959"/>
          </a:xfrm>
          <a:prstGeom prst="rect">
            <a:avLst/>
          </a:prstGeom>
        </p:spPr>
      </p:pic>
      <p:sp>
        <p:nvSpPr>
          <p:cNvPr id="11" name="Text 4"/>
          <p:cNvSpPr/>
          <p:nvPr/>
        </p:nvSpPr>
        <p:spPr>
          <a:xfrm>
            <a:off x="6091238" y="4360545"/>
            <a:ext cx="2273856"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Căldura</a:t>
            </a:r>
            <a:endParaRPr lang="en-US" sz="1791" dirty="0"/>
          </a:p>
        </p:txBody>
      </p:sp>
      <p:sp>
        <p:nvSpPr>
          <p:cNvPr id="12" name="Text 5"/>
          <p:cNvSpPr/>
          <p:nvPr/>
        </p:nvSpPr>
        <p:spPr>
          <a:xfrm>
            <a:off x="6091238" y="4748332"/>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Căldura este o formă de energie transferată ca urmare a diferențelor de temperatură între un sistem și mediul său înconjurător.</a:t>
            </a:r>
            <a:endParaRPr lang="en-US" sz="1361" dirty="0"/>
          </a:p>
        </p:txBody>
      </p:sp>
      <p:pic>
        <p:nvPicPr>
          <p:cNvPr id="13" name="Image 5" descr="preencoded.png"/>
          <p:cNvPicPr>
            <a:picLocks noChangeAspect="1"/>
          </p:cNvPicPr>
          <p:nvPr/>
        </p:nvPicPr>
        <p:blipFill>
          <a:blip r:embed="rId8"/>
          <a:stretch>
            <a:fillRect/>
          </a:stretch>
        </p:blipFill>
        <p:spPr>
          <a:xfrm>
            <a:off x="6091238" y="5819894"/>
            <a:ext cx="431959" cy="431959"/>
          </a:xfrm>
          <a:prstGeom prst="rect">
            <a:avLst/>
          </a:prstGeom>
        </p:spPr>
      </p:pic>
      <p:sp>
        <p:nvSpPr>
          <p:cNvPr id="14" name="Text 6"/>
          <p:cNvSpPr/>
          <p:nvPr/>
        </p:nvSpPr>
        <p:spPr>
          <a:xfrm>
            <a:off x="6091238" y="6424613"/>
            <a:ext cx="2789753" cy="284202"/>
          </a:xfrm>
          <a:prstGeom prst="rect">
            <a:avLst/>
          </a:prstGeom>
          <a:noFill/>
          <a:ln/>
        </p:spPr>
        <p:txBody>
          <a:bodyPr wrap="none" rtlCol="0" anchor="t"/>
          <a:lstStyle/>
          <a:p>
            <a:pPr marL="0" indent="0" algn="l">
              <a:lnSpc>
                <a:spcPts val="2238"/>
              </a:lnSpc>
              <a:buNone/>
            </a:pPr>
            <a:r>
              <a:rPr lang="en-US" sz="1791" b="1" dirty="0">
                <a:solidFill>
                  <a:srgbClr val="396AF1"/>
                </a:solidFill>
                <a:latin typeface="Barlow" pitchFamily="34" charset="0"/>
                <a:ea typeface="Barlow" pitchFamily="34" charset="-122"/>
                <a:cs typeface="Barlow" pitchFamily="34" charset="-120"/>
              </a:rPr>
              <a:t>Legătura cu </a:t>
            </a:r>
            <a:r>
              <a:rPr lang="en-US" sz="1791" b="1" dirty="0" err="1">
                <a:solidFill>
                  <a:srgbClr val="396AF1"/>
                </a:solidFill>
                <a:latin typeface="Barlow" pitchFamily="34" charset="0"/>
                <a:ea typeface="Barlow" pitchFamily="34" charset="-122"/>
                <a:cs typeface="Barlow" pitchFamily="34" charset="-120"/>
              </a:rPr>
              <a:t>energia</a:t>
            </a:r>
            <a:r>
              <a:rPr lang="en-US" sz="1791" b="1" dirty="0">
                <a:solidFill>
                  <a:srgbClr val="396AF1"/>
                </a:solidFill>
                <a:latin typeface="Barlow" pitchFamily="34" charset="0"/>
                <a:ea typeface="Barlow" pitchFamily="34" charset="-122"/>
                <a:cs typeface="Barlow" pitchFamily="34" charset="-120"/>
              </a:rPr>
              <a:t> </a:t>
            </a:r>
            <a:r>
              <a:rPr lang="en-US" sz="1791" b="1" dirty="0" err="1">
                <a:solidFill>
                  <a:srgbClr val="396AF1"/>
                </a:solidFill>
                <a:latin typeface="Barlow" pitchFamily="34" charset="0"/>
                <a:ea typeface="Barlow" pitchFamily="34" charset="-122"/>
                <a:cs typeface="Barlow" pitchFamily="34" charset="-120"/>
              </a:rPr>
              <a:t>internă</a:t>
            </a:r>
            <a:endParaRPr lang="en-US" sz="1791" dirty="0"/>
          </a:p>
        </p:txBody>
      </p:sp>
      <p:sp>
        <p:nvSpPr>
          <p:cNvPr id="15" name="Text 7"/>
          <p:cNvSpPr/>
          <p:nvPr/>
        </p:nvSpPr>
        <p:spPr>
          <a:xfrm>
            <a:off x="6091238" y="6812399"/>
            <a:ext cx="7934325" cy="553164"/>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Lucrul mecanic și căldura sunt forme de transfer de energie către sau dinspre un sistem, care pot determina variații ale energiei interne.</a:t>
            </a:r>
            <a:endParaRPr lang="en-US" sz="136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pic>
        <p:nvPicPr>
          <p:cNvPr id="5" name="Image 2" descr="preencoded.png"/>
          <p:cNvPicPr>
            <a:picLocks noChangeAspect="1"/>
          </p:cNvPicPr>
          <p:nvPr/>
        </p:nvPicPr>
        <p:blipFill rotWithShape="1">
          <a:blip r:embed="rId5"/>
          <a:srcRect l="48491" t="33474"/>
          <a:stretch/>
        </p:blipFill>
        <p:spPr>
          <a:xfrm>
            <a:off x="9241971" y="1287656"/>
            <a:ext cx="5131969" cy="4971085"/>
          </a:xfrm>
          <a:prstGeom prst="rect">
            <a:avLst/>
          </a:prstGeom>
        </p:spPr>
      </p:pic>
      <p:sp>
        <p:nvSpPr>
          <p:cNvPr id="6" name="Text 1"/>
          <p:cNvSpPr/>
          <p:nvPr/>
        </p:nvSpPr>
        <p:spPr>
          <a:xfrm>
            <a:off x="611505" y="1417439"/>
            <a:ext cx="7364849" cy="574715"/>
          </a:xfrm>
          <a:prstGeom prst="rect">
            <a:avLst/>
          </a:prstGeom>
          <a:noFill/>
          <a:ln/>
        </p:spPr>
        <p:txBody>
          <a:bodyPr wrap="none" rtlCol="0" anchor="t"/>
          <a:lstStyle/>
          <a:p>
            <a:pPr marL="0" indent="0">
              <a:lnSpc>
                <a:spcPts val="4526"/>
              </a:lnSpc>
              <a:buNone/>
            </a:pPr>
            <a:r>
              <a:rPr lang="en-US" sz="3621" b="1" dirty="0">
                <a:solidFill>
                  <a:srgbClr val="396AF1"/>
                </a:solidFill>
                <a:latin typeface="Barlow" pitchFamily="34" charset="0"/>
                <a:ea typeface="Barlow" pitchFamily="34" charset="-122"/>
                <a:cs typeface="Barlow" pitchFamily="34" charset="-120"/>
              </a:rPr>
              <a:t>Al </a:t>
            </a:r>
            <a:r>
              <a:rPr lang="en-US" sz="3621" b="1" dirty="0" err="1">
                <a:solidFill>
                  <a:srgbClr val="396AF1"/>
                </a:solidFill>
                <a:latin typeface="Barlow" pitchFamily="34" charset="0"/>
                <a:ea typeface="Barlow" pitchFamily="34" charset="-122"/>
                <a:cs typeface="Barlow" pitchFamily="34" charset="-120"/>
              </a:rPr>
              <a:t>doilea</a:t>
            </a:r>
            <a:r>
              <a:rPr lang="en-US" sz="3621" b="1" dirty="0">
                <a:solidFill>
                  <a:srgbClr val="396AF1"/>
                </a:solidFill>
                <a:latin typeface="Barlow" pitchFamily="34" charset="0"/>
                <a:ea typeface="Barlow" pitchFamily="34" charset="-122"/>
                <a:cs typeface="Barlow" pitchFamily="34" charset="-120"/>
              </a:rPr>
              <a:t> </a:t>
            </a:r>
            <a:r>
              <a:rPr lang="en-US" sz="3621" b="1" dirty="0" err="1">
                <a:solidFill>
                  <a:srgbClr val="396AF1"/>
                </a:solidFill>
                <a:latin typeface="Barlow" pitchFamily="34" charset="0"/>
                <a:ea typeface="Barlow" pitchFamily="34" charset="-122"/>
                <a:cs typeface="Barlow" pitchFamily="34" charset="-120"/>
              </a:rPr>
              <a:t>principiu</a:t>
            </a:r>
            <a:r>
              <a:rPr lang="en-US" sz="3621" b="1" dirty="0">
                <a:solidFill>
                  <a:srgbClr val="396AF1"/>
                </a:solidFill>
                <a:latin typeface="Barlow" pitchFamily="34" charset="0"/>
                <a:ea typeface="Barlow" pitchFamily="34" charset="-122"/>
                <a:cs typeface="Barlow" pitchFamily="34" charset="-120"/>
              </a:rPr>
              <a:t> al </a:t>
            </a:r>
            <a:r>
              <a:rPr lang="en-US" sz="3621" b="1" dirty="0" err="1">
                <a:solidFill>
                  <a:srgbClr val="396AF1"/>
                </a:solidFill>
                <a:latin typeface="Barlow" pitchFamily="34" charset="0"/>
                <a:ea typeface="Barlow" pitchFamily="34" charset="-122"/>
                <a:cs typeface="Barlow" pitchFamily="34" charset="-120"/>
              </a:rPr>
              <a:t>termodinamicii</a:t>
            </a:r>
            <a:endParaRPr lang="en-US" sz="3621" dirty="0"/>
          </a:p>
        </p:txBody>
      </p:sp>
      <p:pic>
        <p:nvPicPr>
          <p:cNvPr id="7" name="Image 3" descr="preencoded.png"/>
          <p:cNvPicPr>
            <a:picLocks noChangeAspect="1"/>
          </p:cNvPicPr>
          <p:nvPr/>
        </p:nvPicPr>
        <p:blipFill>
          <a:blip r:embed="rId6"/>
          <a:stretch>
            <a:fillRect/>
          </a:stretch>
        </p:blipFill>
        <p:spPr>
          <a:xfrm>
            <a:off x="611505" y="2254210"/>
            <a:ext cx="873562" cy="1580078"/>
          </a:xfrm>
          <a:prstGeom prst="rect">
            <a:avLst/>
          </a:prstGeom>
        </p:spPr>
      </p:pic>
      <p:sp>
        <p:nvSpPr>
          <p:cNvPr id="8" name="Text 2"/>
          <p:cNvSpPr/>
          <p:nvPr/>
        </p:nvSpPr>
        <p:spPr>
          <a:xfrm>
            <a:off x="1747123" y="2428875"/>
            <a:ext cx="2757726" cy="287298"/>
          </a:xfrm>
          <a:prstGeom prst="rect">
            <a:avLst/>
          </a:prstGeom>
          <a:noFill/>
          <a:ln/>
        </p:spPr>
        <p:txBody>
          <a:bodyPr wrap="none" rtlCol="0" anchor="t"/>
          <a:lstStyle/>
          <a:p>
            <a:pPr marL="0" indent="0" algn="l">
              <a:lnSpc>
                <a:spcPts val="2263"/>
              </a:lnSpc>
              <a:buNone/>
            </a:pPr>
            <a:r>
              <a:rPr lang="en-US" sz="1810" b="1" dirty="0" err="1">
                <a:solidFill>
                  <a:srgbClr val="396AF1"/>
                </a:solidFill>
                <a:latin typeface="Barlow" pitchFamily="34" charset="0"/>
                <a:ea typeface="Barlow" pitchFamily="34" charset="-122"/>
                <a:cs typeface="Barlow" pitchFamily="34" charset="-120"/>
              </a:rPr>
              <a:t>Ireversibilitatea</a:t>
            </a:r>
            <a:r>
              <a:rPr lang="en-US" sz="1810" b="1" dirty="0">
                <a:solidFill>
                  <a:srgbClr val="396AF1"/>
                </a:solidFill>
                <a:latin typeface="Barlow" pitchFamily="34" charset="0"/>
                <a:ea typeface="Barlow" pitchFamily="34" charset="-122"/>
                <a:cs typeface="Barlow" pitchFamily="34" charset="-120"/>
              </a:rPr>
              <a:t> </a:t>
            </a:r>
            <a:r>
              <a:rPr lang="ro-RO" sz="1810" b="1" dirty="0">
                <a:solidFill>
                  <a:srgbClr val="396AF1"/>
                </a:solidFill>
                <a:latin typeface="Barlow" pitchFamily="34" charset="0"/>
                <a:ea typeface="Barlow" pitchFamily="34" charset="-122"/>
                <a:cs typeface="Barlow" pitchFamily="34" charset="-120"/>
              </a:rPr>
              <a:t>p</a:t>
            </a:r>
            <a:r>
              <a:rPr lang="en-US" sz="1810" b="1" dirty="0" err="1">
                <a:solidFill>
                  <a:srgbClr val="396AF1"/>
                </a:solidFill>
                <a:latin typeface="Barlow" pitchFamily="34" charset="0"/>
                <a:ea typeface="Barlow" pitchFamily="34" charset="-122"/>
                <a:cs typeface="Barlow" pitchFamily="34" charset="-120"/>
              </a:rPr>
              <a:t>roceselor</a:t>
            </a:r>
            <a:endParaRPr lang="en-US" sz="1810" dirty="0"/>
          </a:p>
        </p:txBody>
      </p:sp>
      <p:sp>
        <p:nvSpPr>
          <p:cNvPr id="9" name="Text 3"/>
          <p:cNvSpPr/>
          <p:nvPr/>
        </p:nvSpPr>
        <p:spPr>
          <a:xfrm>
            <a:off x="1747123" y="2820948"/>
            <a:ext cx="6785372" cy="838676"/>
          </a:xfrm>
          <a:prstGeom prst="rect">
            <a:avLst/>
          </a:prstGeom>
          <a:noFill/>
          <a:ln/>
        </p:spPr>
        <p:txBody>
          <a:bodyPr wrap="square" rtlCol="0" anchor="t"/>
          <a:lstStyle/>
          <a:p>
            <a:pPr marL="0" indent="0" algn="l">
              <a:lnSpc>
                <a:spcPts val="2201"/>
              </a:lnSpc>
              <a:buNone/>
            </a:pPr>
            <a:r>
              <a:rPr lang="en-US" sz="1376" dirty="0">
                <a:solidFill>
                  <a:srgbClr val="272525"/>
                </a:solidFill>
                <a:latin typeface="Montserrat" pitchFamily="34" charset="0"/>
                <a:ea typeface="Montserrat" pitchFamily="34" charset="-122"/>
                <a:cs typeface="Montserrat" pitchFamily="34" charset="-120"/>
              </a:rPr>
              <a:t>Al doilea principiu afirmă că procesele termodinamice au o direcție preferențială, de la dezordine la ordine, și nu pot reveni spontan la starea inițială.</a:t>
            </a:r>
            <a:endParaRPr lang="en-US" sz="1376" dirty="0"/>
          </a:p>
        </p:txBody>
      </p:sp>
      <p:pic>
        <p:nvPicPr>
          <p:cNvPr id="10" name="Image 4" descr="preencoded.png"/>
          <p:cNvPicPr>
            <a:picLocks noChangeAspect="1"/>
          </p:cNvPicPr>
          <p:nvPr/>
        </p:nvPicPr>
        <p:blipFill>
          <a:blip r:embed="rId7"/>
          <a:stretch>
            <a:fillRect/>
          </a:stretch>
        </p:blipFill>
        <p:spPr>
          <a:xfrm>
            <a:off x="611505" y="3834289"/>
            <a:ext cx="873562" cy="1580078"/>
          </a:xfrm>
          <a:prstGeom prst="rect">
            <a:avLst/>
          </a:prstGeom>
        </p:spPr>
      </p:pic>
      <p:sp>
        <p:nvSpPr>
          <p:cNvPr id="11" name="Text 4"/>
          <p:cNvSpPr/>
          <p:nvPr/>
        </p:nvSpPr>
        <p:spPr>
          <a:xfrm>
            <a:off x="1747123" y="4008953"/>
            <a:ext cx="2502456" cy="287298"/>
          </a:xfrm>
          <a:prstGeom prst="rect">
            <a:avLst/>
          </a:prstGeom>
          <a:noFill/>
          <a:ln/>
        </p:spPr>
        <p:txBody>
          <a:bodyPr wrap="none" rtlCol="0" anchor="t"/>
          <a:lstStyle/>
          <a:p>
            <a:pPr marL="0" indent="0" algn="l">
              <a:lnSpc>
                <a:spcPts val="2263"/>
              </a:lnSpc>
              <a:buNone/>
            </a:pPr>
            <a:r>
              <a:rPr lang="en-US" sz="1810" b="1" dirty="0" err="1">
                <a:solidFill>
                  <a:srgbClr val="396AF1"/>
                </a:solidFill>
                <a:latin typeface="Barlow" pitchFamily="34" charset="0"/>
                <a:ea typeface="Barlow" pitchFamily="34" charset="-122"/>
                <a:cs typeface="Barlow" pitchFamily="34" charset="-120"/>
              </a:rPr>
              <a:t>Randamentul</a:t>
            </a:r>
            <a:r>
              <a:rPr lang="en-US" sz="1810" b="1" dirty="0">
                <a:solidFill>
                  <a:srgbClr val="396AF1"/>
                </a:solidFill>
                <a:latin typeface="Barlow" pitchFamily="34" charset="0"/>
                <a:ea typeface="Barlow" pitchFamily="34" charset="-122"/>
                <a:cs typeface="Barlow" pitchFamily="34" charset="-120"/>
              </a:rPr>
              <a:t> </a:t>
            </a:r>
            <a:r>
              <a:rPr lang="ro-RO" sz="1810" b="1" dirty="0">
                <a:solidFill>
                  <a:srgbClr val="396AF1"/>
                </a:solidFill>
                <a:latin typeface="Barlow" pitchFamily="34" charset="0"/>
                <a:ea typeface="Barlow" pitchFamily="34" charset="-122"/>
                <a:cs typeface="Barlow" pitchFamily="34" charset="-120"/>
              </a:rPr>
              <a:t>m</a:t>
            </a:r>
            <a:r>
              <a:rPr lang="en-US" sz="1810" b="1" dirty="0" err="1">
                <a:solidFill>
                  <a:srgbClr val="396AF1"/>
                </a:solidFill>
                <a:latin typeface="Barlow" pitchFamily="34" charset="0"/>
                <a:ea typeface="Barlow" pitchFamily="34" charset="-122"/>
                <a:cs typeface="Barlow" pitchFamily="34" charset="-120"/>
              </a:rPr>
              <a:t>otoarelor</a:t>
            </a:r>
            <a:endParaRPr lang="en-US" sz="1810" dirty="0"/>
          </a:p>
        </p:txBody>
      </p:sp>
      <p:sp>
        <p:nvSpPr>
          <p:cNvPr id="12" name="Text 5"/>
          <p:cNvSpPr/>
          <p:nvPr/>
        </p:nvSpPr>
        <p:spPr>
          <a:xfrm>
            <a:off x="1747123" y="4401026"/>
            <a:ext cx="6785372" cy="838676"/>
          </a:xfrm>
          <a:prstGeom prst="rect">
            <a:avLst/>
          </a:prstGeom>
          <a:noFill/>
          <a:ln/>
        </p:spPr>
        <p:txBody>
          <a:bodyPr wrap="square" rtlCol="0" anchor="t"/>
          <a:lstStyle/>
          <a:p>
            <a:pPr marL="0" indent="0" algn="l">
              <a:lnSpc>
                <a:spcPts val="2201"/>
              </a:lnSpc>
              <a:buNone/>
            </a:pPr>
            <a:r>
              <a:rPr lang="en-US" sz="1376" dirty="0">
                <a:solidFill>
                  <a:srgbClr val="272525"/>
                </a:solidFill>
                <a:latin typeface="Montserrat" pitchFamily="34" charset="0"/>
                <a:ea typeface="Montserrat" pitchFamily="34" charset="-122"/>
                <a:cs typeface="Montserrat" pitchFamily="34" charset="-120"/>
              </a:rPr>
              <a:t>Acest principiu impune limite teoretice asupra randamentului motoarelor și a altor dispozitive de conversie a energiei, în sensul că nu pot transforma în întregime căldura în lucru mecanic.</a:t>
            </a:r>
            <a:endParaRPr lang="en-US" sz="1376" dirty="0"/>
          </a:p>
        </p:txBody>
      </p:sp>
      <p:pic>
        <p:nvPicPr>
          <p:cNvPr id="13" name="Image 5" descr="preencoded.png"/>
          <p:cNvPicPr>
            <a:picLocks noChangeAspect="1"/>
          </p:cNvPicPr>
          <p:nvPr/>
        </p:nvPicPr>
        <p:blipFill>
          <a:blip r:embed="rId8"/>
          <a:stretch>
            <a:fillRect/>
          </a:stretch>
        </p:blipFill>
        <p:spPr>
          <a:xfrm>
            <a:off x="611505" y="5414367"/>
            <a:ext cx="873562" cy="1397794"/>
          </a:xfrm>
          <a:prstGeom prst="rect">
            <a:avLst/>
          </a:prstGeom>
        </p:spPr>
      </p:pic>
      <p:sp>
        <p:nvSpPr>
          <p:cNvPr id="14" name="Text 6"/>
          <p:cNvSpPr/>
          <p:nvPr/>
        </p:nvSpPr>
        <p:spPr>
          <a:xfrm>
            <a:off x="1747123" y="5589032"/>
            <a:ext cx="2298978" cy="287298"/>
          </a:xfrm>
          <a:prstGeom prst="rect">
            <a:avLst/>
          </a:prstGeom>
          <a:noFill/>
          <a:ln/>
        </p:spPr>
        <p:txBody>
          <a:bodyPr wrap="none" rtlCol="0" anchor="t"/>
          <a:lstStyle/>
          <a:p>
            <a:pPr marL="0" indent="0" algn="l">
              <a:lnSpc>
                <a:spcPts val="2263"/>
              </a:lnSpc>
              <a:buNone/>
            </a:pPr>
            <a:r>
              <a:rPr lang="en-US" sz="1810" b="1" dirty="0" err="1">
                <a:solidFill>
                  <a:srgbClr val="396AF1"/>
                </a:solidFill>
                <a:latin typeface="Barlow" pitchFamily="34" charset="0"/>
                <a:ea typeface="Barlow" pitchFamily="34" charset="-122"/>
                <a:cs typeface="Barlow" pitchFamily="34" charset="-120"/>
              </a:rPr>
              <a:t>Creșterea</a:t>
            </a:r>
            <a:r>
              <a:rPr lang="en-US" sz="1810" b="1" dirty="0">
                <a:solidFill>
                  <a:srgbClr val="396AF1"/>
                </a:solidFill>
                <a:latin typeface="Barlow" pitchFamily="34" charset="0"/>
                <a:ea typeface="Barlow" pitchFamily="34" charset="-122"/>
                <a:cs typeface="Barlow" pitchFamily="34" charset="-120"/>
              </a:rPr>
              <a:t> </a:t>
            </a:r>
            <a:r>
              <a:rPr lang="ro-RO" sz="1810" b="1" dirty="0">
                <a:solidFill>
                  <a:srgbClr val="396AF1"/>
                </a:solidFill>
                <a:latin typeface="Barlow" pitchFamily="34" charset="0"/>
                <a:ea typeface="Barlow" pitchFamily="34" charset="-122"/>
                <a:cs typeface="Barlow" pitchFamily="34" charset="-120"/>
              </a:rPr>
              <a:t>e</a:t>
            </a:r>
            <a:r>
              <a:rPr lang="en-US" sz="1810" b="1" dirty="0" err="1">
                <a:solidFill>
                  <a:srgbClr val="396AF1"/>
                </a:solidFill>
                <a:latin typeface="Barlow" pitchFamily="34" charset="0"/>
                <a:ea typeface="Barlow" pitchFamily="34" charset="-122"/>
                <a:cs typeface="Barlow" pitchFamily="34" charset="-120"/>
              </a:rPr>
              <a:t>ntropiei</a:t>
            </a:r>
            <a:endParaRPr lang="en-US" sz="1810" dirty="0"/>
          </a:p>
        </p:txBody>
      </p:sp>
      <p:sp>
        <p:nvSpPr>
          <p:cNvPr id="15" name="Text 7"/>
          <p:cNvSpPr/>
          <p:nvPr/>
        </p:nvSpPr>
        <p:spPr>
          <a:xfrm>
            <a:off x="1747123" y="5981105"/>
            <a:ext cx="6785372" cy="559118"/>
          </a:xfrm>
          <a:prstGeom prst="rect">
            <a:avLst/>
          </a:prstGeom>
          <a:noFill/>
          <a:ln/>
        </p:spPr>
        <p:txBody>
          <a:bodyPr wrap="square" rtlCol="0" anchor="t"/>
          <a:lstStyle/>
          <a:p>
            <a:pPr marL="0" indent="0" algn="l">
              <a:lnSpc>
                <a:spcPts val="2201"/>
              </a:lnSpc>
              <a:buNone/>
            </a:pPr>
            <a:r>
              <a:rPr lang="en-US" sz="1376" dirty="0">
                <a:solidFill>
                  <a:srgbClr val="272525"/>
                </a:solidFill>
                <a:latin typeface="Montserrat" pitchFamily="34" charset="0"/>
                <a:ea typeface="Montserrat" pitchFamily="34" charset="-122"/>
                <a:cs typeface="Montserrat" pitchFamily="34" charset="-120"/>
              </a:rPr>
              <a:t>Potrivit acestui principiu, entropia (o măsură a dezordinii) tinde să crească în izolarea sistemelor, reflectând tendința naturală a proceselor spre dezordine.</a:t>
            </a:r>
            <a:endParaRPr lang="en-US" sz="137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620125"/>
          </a:xfrm>
          <a:prstGeom prst="rect">
            <a:avLst/>
          </a:prstGeom>
          <a:solidFill>
            <a:srgbClr val="EEEFF5"/>
          </a:solidFill>
          <a:ln/>
        </p:spPr>
      </p:sp>
      <p:pic>
        <p:nvPicPr>
          <p:cNvPr id="4" name="Image 1" descr="preencoded.png"/>
          <p:cNvPicPr>
            <a:picLocks noChangeAspect="1"/>
          </p:cNvPicPr>
          <p:nvPr/>
        </p:nvPicPr>
        <p:blipFill>
          <a:blip r:embed="rId4"/>
          <a:stretch>
            <a:fillRect/>
          </a:stretch>
        </p:blipFill>
        <p:spPr>
          <a:xfrm>
            <a:off x="0" y="0"/>
            <a:ext cx="14630400" cy="2160270"/>
          </a:xfrm>
          <a:prstGeom prst="rect">
            <a:avLst/>
          </a:prstGeom>
        </p:spPr>
      </p:pic>
      <p:sp>
        <p:nvSpPr>
          <p:cNvPr id="5" name="Text 1"/>
          <p:cNvSpPr/>
          <p:nvPr/>
        </p:nvSpPr>
        <p:spPr>
          <a:xfrm>
            <a:off x="2346603" y="2635448"/>
            <a:ext cx="4547830" cy="568523"/>
          </a:xfrm>
          <a:prstGeom prst="rect">
            <a:avLst/>
          </a:prstGeom>
          <a:noFill/>
          <a:ln/>
        </p:spPr>
        <p:txBody>
          <a:bodyPr wrap="none" rtlCol="0" anchor="t"/>
          <a:lstStyle/>
          <a:p>
            <a:pPr marL="0" indent="0">
              <a:lnSpc>
                <a:spcPts val="4476"/>
              </a:lnSpc>
              <a:buNone/>
            </a:pPr>
            <a:r>
              <a:rPr lang="en-US" sz="3581" b="1" dirty="0">
                <a:solidFill>
                  <a:srgbClr val="396AF1"/>
                </a:solidFill>
                <a:latin typeface="Barlow" pitchFamily="34" charset="0"/>
                <a:ea typeface="Barlow" pitchFamily="34" charset="-122"/>
                <a:cs typeface="Barlow" pitchFamily="34" charset="-120"/>
              </a:rPr>
              <a:t>Entropia și Dezordine</a:t>
            </a:r>
            <a:endParaRPr lang="en-US" sz="3581" dirty="0"/>
          </a:p>
        </p:txBody>
      </p:sp>
      <p:sp>
        <p:nvSpPr>
          <p:cNvPr id="6" name="Shape 2"/>
          <p:cNvSpPr/>
          <p:nvPr/>
        </p:nvSpPr>
        <p:spPr>
          <a:xfrm>
            <a:off x="7276386" y="3463171"/>
            <a:ext cx="77748" cy="4681776"/>
          </a:xfrm>
          <a:prstGeom prst="roundRect">
            <a:avLst>
              <a:gd name="adj" fmla="val 133371"/>
            </a:avLst>
          </a:prstGeom>
          <a:solidFill>
            <a:srgbClr val="EEEFF5"/>
          </a:solidFill>
          <a:ln/>
        </p:spPr>
      </p:sp>
      <p:sp>
        <p:nvSpPr>
          <p:cNvPr id="7" name="Shape 3"/>
          <p:cNvSpPr/>
          <p:nvPr/>
        </p:nvSpPr>
        <p:spPr>
          <a:xfrm>
            <a:off x="6515993" y="3812917"/>
            <a:ext cx="604837" cy="77748"/>
          </a:xfrm>
          <a:prstGeom prst="roundRect">
            <a:avLst>
              <a:gd name="adj" fmla="val 133371"/>
            </a:avLst>
          </a:prstGeom>
          <a:solidFill>
            <a:srgbClr val="EEEFF5"/>
          </a:solidFill>
          <a:ln/>
        </p:spPr>
      </p:sp>
      <p:sp>
        <p:nvSpPr>
          <p:cNvPr id="8" name="Shape 4"/>
          <p:cNvSpPr/>
          <p:nvPr/>
        </p:nvSpPr>
        <p:spPr>
          <a:xfrm>
            <a:off x="7120830" y="3657481"/>
            <a:ext cx="388739" cy="388739"/>
          </a:xfrm>
          <a:prstGeom prst="roundRect">
            <a:avLst>
              <a:gd name="adj" fmla="val 26674"/>
            </a:avLst>
          </a:prstGeom>
          <a:solidFill>
            <a:srgbClr val="EEEFF5"/>
          </a:solidFill>
          <a:ln/>
        </p:spPr>
      </p:sp>
      <p:sp>
        <p:nvSpPr>
          <p:cNvPr id="9" name="Text 5"/>
          <p:cNvSpPr/>
          <p:nvPr/>
        </p:nvSpPr>
        <p:spPr>
          <a:xfrm>
            <a:off x="7266801" y="3715345"/>
            <a:ext cx="9667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1</a:t>
            </a:r>
            <a:endParaRPr lang="en-US" sz="2149" dirty="0"/>
          </a:p>
        </p:txBody>
      </p:sp>
      <p:sp>
        <p:nvSpPr>
          <p:cNvPr id="10" name="Text 6"/>
          <p:cNvSpPr/>
          <p:nvPr/>
        </p:nvSpPr>
        <p:spPr>
          <a:xfrm>
            <a:off x="4090868" y="3635931"/>
            <a:ext cx="2273856" cy="284202"/>
          </a:xfrm>
          <a:prstGeom prst="rect">
            <a:avLst/>
          </a:prstGeom>
          <a:noFill/>
          <a:ln/>
        </p:spPr>
        <p:txBody>
          <a:bodyPr wrap="none" rtlCol="0" anchor="t"/>
          <a:lstStyle/>
          <a:p>
            <a:pPr marL="0" indent="0" algn="r">
              <a:lnSpc>
                <a:spcPts val="2238"/>
              </a:lnSpc>
              <a:buNone/>
            </a:pPr>
            <a:r>
              <a:rPr lang="en-US" sz="1791" b="1" dirty="0">
                <a:solidFill>
                  <a:srgbClr val="396AF1"/>
                </a:solidFill>
                <a:latin typeface="Barlow" pitchFamily="34" charset="0"/>
                <a:ea typeface="Barlow" pitchFamily="34" charset="-122"/>
                <a:cs typeface="Barlow" pitchFamily="34" charset="-120"/>
              </a:rPr>
              <a:t>Definiție</a:t>
            </a:r>
            <a:endParaRPr lang="en-US" sz="1791" dirty="0"/>
          </a:p>
        </p:txBody>
      </p:sp>
      <p:sp>
        <p:nvSpPr>
          <p:cNvPr id="11" name="Text 7"/>
          <p:cNvSpPr/>
          <p:nvPr/>
        </p:nvSpPr>
        <p:spPr>
          <a:xfrm>
            <a:off x="2346603" y="4023717"/>
            <a:ext cx="4018121" cy="1382911"/>
          </a:xfrm>
          <a:prstGeom prst="rect">
            <a:avLst/>
          </a:prstGeom>
          <a:noFill/>
          <a:ln/>
        </p:spPr>
        <p:txBody>
          <a:bodyPr wrap="square" rtlCol="0" anchor="t"/>
          <a:lstStyle/>
          <a:p>
            <a:pPr marL="0" indent="0" algn="r">
              <a:lnSpc>
                <a:spcPts val="2177"/>
              </a:lnSpc>
              <a:buNone/>
            </a:pPr>
            <a:r>
              <a:rPr lang="en-US" sz="1361" dirty="0">
                <a:solidFill>
                  <a:srgbClr val="272525"/>
                </a:solidFill>
                <a:latin typeface="Montserrat" pitchFamily="34" charset="0"/>
                <a:ea typeface="Montserrat" pitchFamily="34" charset="-122"/>
                <a:cs typeface="Montserrat" pitchFamily="34" charset="-120"/>
              </a:rPr>
              <a:t>Entropia este o funcție de stare care măsoară gradul de dezordine sau de dispersie a energiei într-un sistem. Cu cât entropia este mai mare, cu atât sistemul este mai dezorganizat.</a:t>
            </a:r>
            <a:endParaRPr lang="en-US" sz="1361" dirty="0"/>
          </a:p>
        </p:txBody>
      </p:sp>
      <p:sp>
        <p:nvSpPr>
          <p:cNvPr id="12" name="Shape 8"/>
          <p:cNvSpPr/>
          <p:nvPr/>
        </p:nvSpPr>
        <p:spPr>
          <a:xfrm>
            <a:off x="7509570" y="4676954"/>
            <a:ext cx="604837" cy="77748"/>
          </a:xfrm>
          <a:prstGeom prst="roundRect">
            <a:avLst>
              <a:gd name="adj" fmla="val 133371"/>
            </a:avLst>
          </a:prstGeom>
          <a:solidFill>
            <a:srgbClr val="EEEFF5"/>
          </a:solidFill>
          <a:ln/>
        </p:spPr>
      </p:sp>
      <p:sp>
        <p:nvSpPr>
          <p:cNvPr id="13" name="Shape 9"/>
          <p:cNvSpPr/>
          <p:nvPr/>
        </p:nvSpPr>
        <p:spPr>
          <a:xfrm>
            <a:off x="7120830" y="4521517"/>
            <a:ext cx="388739" cy="388739"/>
          </a:xfrm>
          <a:prstGeom prst="roundRect">
            <a:avLst>
              <a:gd name="adj" fmla="val 26674"/>
            </a:avLst>
          </a:prstGeom>
          <a:solidFill>
            <a:srgbClr val="EEEFF5"/>
          </a:solidFill>
          <a:ln/>
        </p:spPr>
      </p:sp>
      <p:sp>
        <p:nvSpPr>
          <p:cNvPr id="14" name="Text 10"/>
          <p:cNvSpPr/>
          <p:nvPr/>
        </p:nvSpPr>
        <p:spPr>
          <a:xfrm>
            <a:off x="7238821" y="4579382"/>
            <a:ext cx="152757"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2</a:t>
            </a:r>
            <a:endParaRPr lang="en-US" sz="2149" dirty="0"/>
          </a:p>
        </p:txBody>
      </p:sp>
      <p:sp>
        <p:nvSpPr>
          <p:cNvPr id="15" name="Text 11"/>
          <p:cNvSpPr/>
          <p:nvPr/>
        </p:nvSpPr>
        <p:spPr>
          <a:xfrm>
            <a:off x="8265676" y="4499967"/>
            <a:ext cx="2273856" cy="284202"/>
          </a:xfrm>
          <a:prstGeom prst="rect">
            <a:avLst/>
          </a:prstGeom>
          <a:noFill/>
          <a:ln/>
        </p:spPr>
        <p:txBody>
          <a:bodyPr wrap="none" rtlCol="0" anchor="t"/>
          <a:lstStyle/>
          <a:p>
            <a:pPr marL="0" indent="0" algn="l">
              <a:lnSpc>
                <a:spcPts val="2238"/>
              </a:lnSpc>
              <a:buNone/>
            </a:pPr>
            <a:r>
              <a:rPr lang="en-US" sz="1791" b="1" dirty="0" err="1">
                <a:solidFill>
                  <a:srgbClr val="396AF1"/>
                </a:solidFill>
                <a:latin typeface="Barlow" pitchFamily="34" charset="0"/>
                <a:ea typeface="Barlow" pitchFamily="34" charset="-122"/>
                <a:cs typeface="Barlow" pitchFamily="34" charset="-120"/>
              </a:rPr>
              <a:t>Creșterea</a:t>
            </a:r>
            <a:r>
              <a:rPr lang="en-US" sz="1791" b="1" dirty="0">
                <a:solidFill>
                  <a:srgbClr val="396AF1"/>
                </a:solidFill>
                <a:latin typeface="Barlow" pitchFamily="34" charset="0"/>
                <a:ea typeface="Barlow" pitchFamily="34" charset="-122"/>
                <a:cs typeface="Barlow" pitchFamily="34" charset="-120"/>
              </a:rPr>
              <a:t> </a:t>
            </a:r>
            <a:r>
              <a:rPr lang="ro-RO" sz="1791" b="1" dirty="0">
                <a:solidFill>
                  <a:srgbClr val="396AF1"/>
                </a:solidFill>
                <a:latin typeface="Barlow" pitchFamily="34" charset="0"/>
                <a:ea typeface="Barlow" pitchFamily="34" charset="-122"/>
                <a:cs typeface="Barlow" pitchFamily="34" charset="-120"/>
              </a:rPr>
              <a:t>e</a:t>
            </a:r>
            <a:r>
              <a:rPr lang="en-US" sz="1791" b="1" dirty="0" err="1">
                <a:solidFill>
                  <a:srgbClr val="396AF1"/>
                </a:solidFill>
                <a:latin typeface="Barlow" pitchFamily="34" charset="0"/>
                <a:ea typeface="Barlow" pitchFamily="34" charset="-122"/>
                <a:cs typeface="Barlow" pitchFamily="34" charset="-120"/>
              </a:rPr>
              <a:t>ntropiei</a:t>
            </a:r>
            <a:endParaRPr lang="en-US" sz="1791" dirty="0"/>
          </a:p>
        </p:txBody>
      </p:sp>
      <p:sp>
        <p:nvSpPr>
          <p:cNvPr id="16" name="Text 12"/>
          <p:cNvSpPr/>
          <p:nvPr/>
        </p:nvSpPr>
        <p:spPr>
          <a:xfrm>
            <a:off x="8265676" y="4887754"/>
            <a:ext cx="4018121" cy="1659493"/>
          </a:xfrm>
          <a:prstGeom prst="rect">
            <a:avLst/>
          </a:prstGeom>
          <a:noFill/>
          <a:ln/>
        </p:spPr>
        <p:txBody>
          <a:bodyPr wrap="square" rtlCol="0" anchor="t"/>
          <a:lstStyle/>
          <a:p>
            <a:pPr marL="0" indent="0" algn="l">
              <a:lnSpc>
                <a:spcPts val="2177"/>
              </a:lnSpc>
              <a:buNone/>
            </a:pPr>
            <a:r>
              <a:rPr lang="en-US" sz="1361" dirty="0">
                <a:solidFill>
                  <a:srgbClr val="272525"/>
                </a:solidFill>
                <a:latin typeface="Montserrat" pitchFamily="34" charset="0"/>
                <a:ea typeface="Montserrat" pitchFamily="34" charset="-122"/>
                <a:cs typeface="Montserrat" pitchFamily="34" charset="-120"/>
              </a:rPr>
              <a:t>Conform celui de-al doilea principiu al termodinamicii, entropia tinde să crească în procesele ireversibile, reflectând tendința naturală a sistemelor de a evolua spre stări de echilibru cu o distribuție mai uniformă a energiei.</a:t>
            </a:r>
            <a:endParaRPr lang="en-US" sz="1361" dirty="0"/>
          </a:p>
        </p:txBody>
      </p:sp>
      <p:sp>
        <p:nvSpPr>
          <p:cNvPr id="17" name="Shape 13"/>
          <p:cNvSpPr/>
          <p:nvPr/>
        </p:nvSpPr>
        <p:spPr>
          <a:xfrm>
            <a:off x="6515993" y="6101894"/>
            <a:ext cx="604837" cy="77748"/>
          </a:xfrm>
          <a:prstGeom prst="roundRect">
            <a:avLst>
              <a:gd name="adj" fmla="val 133371"/>
            </a:avLst>
          </a:prstGeom>
          <a:solidFill>
            <a:srgbClr val="EEEFF5"/>
          </a:solidFill>
          <a:ln/>
        </p:spPr>
      </p:sp>
      <p:sp>
        <p:nvSpPr>
          <p:cNvPr id="18" name="Shape 14"/>
          <p:cNvSpPr/>
          <p:nvPr/>
        </p:nvSpPr>
        <p:spPr>
          <a:xfrm>
            <a:off x="7120830" y="5946457"/>
            <a:ext cx="388739" cy="388739"/>
          </a:xfrm>
          <a:prstGeom prst="roundRect">
            <a:avLst>
              <a:gd name="adj" fmla="val 26674"/>
            </a:avLst>
          </a:prstGeom>
          <a:solidFill>
            <a:srgbClr val="EEEFF5"/>
          </a:solidFill>
          <a:ln/>
        </p:spPr>
      </p:sp>
      <p:sp>
        <p:nvSpPr>
          <p:cNvPr id="19" name="Text 15"/>
          <p:cNvSpPr/>
          <p:nvPr/>
        </p:nvSpPr>
        <p:spPr>
          <a:xfrm>
            <a:off x="7241441" y="6004322"/>
            <a:ext cx="147399" cy="272891"/>
          </a:xfrm>
          <a:prstGeom prst="rect">
            <a:avLst/>
          </a:prstGeom>
          <a:noFill/>
          <a:ln/>
        </p:spPr>
        <p:txBody>
          <a:bodyPr wrap="none" rtlCol="0" anchor="t"/>
          <a:lstStyle/>
          <a:p>
            <a:pPr marL="0" indent="0" algn="ctr">
              <a:lnSpc>
                <a:spcPts val="2149"/>
              </a:lnSpc>
              <a:buNone/>
            </a:pPr>
            <a:r>
              <a:rPr lang="en-US" sz="2149" b="1" dirty="0">
                <a:solidFill>
                  <a:srgbClr val="396AF1"/>
                </a:solidFill>
                <a:latin typeface="Barlow" pitchFamily="34" charset="0"/>
                <a:ea typeface="Barlow" pitchFamily="34" charset="-122"/>
                <a:cs typeface="Barlow" pitchFamily="34" charset="-120"/>
              </a:rPr>
              <a:t>3</a:t>
            </a:r>
            <a:endParaRPr lang="en-US" sz="2149" dirty="0"/>
          </a:p>
        </p:txBody>
      </p:sp>
      <p:sp>
        <p:nvSpPr>
          <p:cNvPr id="20" name="Text 16"/>
          <p:cNvSpPr/>
          <p:nvPr/>
        </p:nvSpPr>
        <p:spPr>
          <a:xfrm>
            <a:off x="4090868" y="5924907"/>
            <a:ext cx="2273856" cy="284202"/>
          </a:xfrm>
          <a:prstGeom prst="rect">
            <a:avLst/>
          </a:prstGeom>
          <a:noFill/>
          <a:ln/>
        </p:spPr>
        <p:txBody>
          <a:bodyPr wrap="none" rtlCol="0" anchor="t"/>
          <a:lstStyle/>
          <a:p>
            <a:pPr marL="0" indent="0" algn="r">
              <a:lnSpc>
                <a:spcPts val="2238"/>
              </a:lnSpc>
              <a:buNone/>
            </a:pPr>
            <a:r>
              <a:rPr lang="en-US" sz="1791" b="1" dirty="0">
                <a:solidFill>
                  <a:srgbClr val="396AF1"/>
                </a:solidFill>
                <a:latin typeface="Barlow" pitchFamily="34" charset="0"/>
                <a:ea typeface="Barlow" pitchFamily="34" charset="-122"/>
                <a:cs typeface="Barlow" pitchFamily="34" charset="-120"/>
              </a:rPr>
              <a:t>Implicații</a:t>
            </a:r>
            <a:endParaRPr lang="en-US" sz="1791" dirty="0"/>
          </a:p>
        </p:txBody>
      </p:sp>
      <p:sp>
        <p:nvSpPr>
          <p:cNvPr id="21" name="Text 17"/>
          <p:cNvSpPr/>
          <p:nvPr/>
        </p:nvSpPr>
        <p:spPr>
          <a:xfrm>
            <a:off x="2346603" y="6312694"/>
            <a:ext cx="4018121" cy="1659493"/>
          </a:xfrm>
          <a:prstGeom prst="rect">
            <a:avLst/>
          </a:prstGeom>
          <a:noFill/>
          <a:ln/>
        </p:spPr>
        <p:txBody>
          <a:bodyPr wrap="square" rtlCol="0" anchor="t"/>
          <a:lstStyle/>
          <a:p>
            <a:pPr marL="0" indent="0" algn="r">
              <a:lnSpc>
                <a:spcPts val="2177"/>
              </a:lnSpc>
              <a:buNone/>
            </a:pPr>
            <a:r>
              <a:rPr lang="en-US" sz="1361" dirty="0">
                <a:solidFill>
                  <a:srgbClr val="272525"/>
                </a:solidFill>
                <a:latin typeface="Montserrat" pitchFamily="34" charset="0"/>
                <a:ea typeface="Montserrat" pitchFamily="34" charset="-122"/>
                <a:cs typeface="Montserrat" pitchFamily="34" charset="-120"/>
              </a:rPr>
              <a:t>Creșterea entropiei explică de ce anumite procese, precum topirea gheții sau arderea combustibililor, sunt ireversibile. Acest concept este esențial pentru înțelegerea fenomenelor naturale și a limitelor tehnologice.</a:t>
            </a:r>
            <a:endParaRPr lang="en-US" sz="136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EEEFF5"/>
          </a:solidFill>
          <a:ln/>
        </p:spPr>
      </p:sp>
      <p:sp>
        <p:nvSpPr>
          <p:cNvPr id="4" name="Text 1"/>
          <p:cNvSpPr/>
          <p:nvPr/>
        </p:nvSpPr>
        <p:spPr>
          <a:xfrm>
            <a:off x="864037" y="1184910"/>
            <a:ext cx="10525601" cy="812125"/>
          </a:xfrm>
          <a:prstGeom prst="rect">
            <a:avLst/>
          </a:prstGeom>
          <a:noFill/>
          <a:ln/>
        </p:spPr>
        <p:txBody>
          <a:bodyPr wrap="none" rtlCol="0" anchor="t"/>
          <a:lstStyle/>
          <a:p>
            <a:pPr marL="0" indent="0">
              <a:lnSpc>
                <a:spcPts val="6395"/>
              </a:lnSpc>
              <a:buNone/>
            </a:pPr>
            <a:r>
              <a:rPr lang="en-US" sz="5116" b="1" dirty="0" err="1">
                <a:solidFill>
                  <a:srgbClr val="396AF1"/>
                </a:solidFill>
                <a:latin typeface="Barlow" pitchFamily="34" charset="0"/>
                <a:ea typeface="Barlow" pitchFamily="34" charset="-122"/>
                <a:cs typeface="Barlow" pitchFamily="34" charset="-120"/>
              </a:rPr>
              <a:t>Aplicații</a:t>
            </a:r>
            <a:r>
              <a:rPr lang="en-US" sz="5116" b="1" dirty="0">
                <a:solidFill>
                  <a:srgbClr val="396AF1"/>
                </a:solidFill>
                <a:latin typeface="Barlow" pitchFamily="34" charset="0"/>
                <a:ea typeface="Barlow" pitchFamily="34" charset="-122"/>
                <a:cs typeface="Barlow" pitchFamily="34" charset="-120"/>
              </a:rPr>
              <a:t> practice ale </a:t>
            </a:r>
            <a:r>
              <a:rPr lang="en-US" sz="5116" b="1" dirty="0" err="1">
                <a:solidFill>
                  <a:srgbClr val="396AF1"/>
                </a:solidFill>
                <a:latin typeface="Barlow" pitchFamily="34" charset="0"/>
                <a:ea typeface="Barlow" pitchFamily="34" charset="-122"/>
                <a:cs typeface="Barlow" pitchFamily="34" charset="-120"/>
              </a:rPr>
              <a:t>termodinamicii</a:t>
            </a:r>
            <a:endParaRPr lang="en-US" sz="5116" dirty="0"/>
          </a:p>
        </p:txBody>
      </p:sp>
      <p:sp>
        <p:nvSpPr>
          <p:cNvPr id="5" name="Text 2"/>
          <p:cNvSpPr/>
          <p:nvPr/>
        </p:nvSpPr>
        <p:spPr>
          <a:xfrm>
            <a:off x="864037" y="2614136"/>
            <a:ext cx="3248501" cy="406003"/>
          </a:xfrm>
          <a:prstGeom prst="rect">
            <a:avLst/>
          </a:prstGeom>
          <a:noFill/>
          <a:ln/>
        </p:spPr>
        <p:txBody>
          <a:bodyPr wrap="none" rtlCol="0" anchor="t"/>
          <a:lstStyle/>
          <a:p>
            <a:pPr marL="0" indent="0">
              <a:lnSpc>
                <a:spcPts val="3197"/>
              </a:lnSpc>
              <a:buNone/>
            </a:pPr>
            <a:r>
              <a:rPr lang="en-US" sz="2558" b="1" dirty="0" err="1">
                <a:solidFill>
                  <a:srgbClr val="396AF1"/>
                </a:solidFill>
                <a:latin typeface="Barlow" pitchFamily="34" charset="0"/>
                <a:ea typeface="Barlow" pitchFamily="34" charset="-122"/>
                <a:cs typeface="Barlow" pitchFamily="34" charset="-120"/>
              </a:rPr>
              <a:t>Motoare</a:t>
            </a:r>
            <a:r>
              <a:rPr lang="en-US" sz="2558" b="1" dirty="0">
                <a:solidFill>
                  <a:srgbClr val="396AF1"/>
                </a:solidFill>
                <a:latin typeface="Barlow" pitchFamily="34" charset="0"/>
                <a:ea typeface="Barlow" pitchFamily="34" charset="-122"/>
                <a:cs typeface="Barlow" pitchFamily="34" charset="-120"/>
              </a:rPr>
              <a:t> </a:t>
            </a:r>
            <a:r>
              <a:rPr lang="ro-RO" sz="2558" b="1" dirty="0">
                <a:solidFill>
                  <a:srgbClr val="396AF1"/>
                </a:solidFill>
                <a:latin typeface="Barlow" pitchFamily="34" charset="0"/>
                <a:ea typeface="Barlow" pitchFamily="34" charset="-122"/>
                <a:cs typeface="Barlow" pitchFamily="34" charset="-120"/>
              </a:rPr>
              <a:t>t</a:t>
            </a:r>
            <a:r>
              <a:rPr lang="en-US" sz="2558" b="1" dirty="0" err="1">
                <a:solidFill>
                  <a:srgbClr val="396AF1"/>
                </a:solidFill>
                <a:latin typeface="Barlow" pitchFamily="34" charset="0"/>
                <a:ea typeface="Barlow" pitchFamily="34" charset="-122"/>
                <a:cs typeface="Barlow" pitchFamily="34" charset="-120"/>
              </a:rPr>
              <a:t>ermice</a:t>
            </a:r>
            <a:endParaRPr lang="en-US" sz="2558" dirty="0"/>
          </a:p>
        </p:txBody>
      </p:sp>
      <p:sp>
        <p:nvSpPr>
          <p:cNvPr id="6" name="Text 3"/>
          <p:cNvSpPr/>
          <p:nvPr/>
        </p:nvSpPr>
        <p:spPr>
          <a:xfrm>
            <a:off x="864037" y="3266956"/>
            <a:ext cx="3898821" cy="3555444"/>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Termodinamica stă la baza funcționării motoarelor cu ardere internă, a turbinelor și a altor dispozitive care convertesc energia termică în energie mecanică. Aplicarea principiilor termodinamice a permis îmbunătățirea eficienței acestor sisteme.</a:t>
            </a:r>
            <a:endParaRPr lang="en-US" sz="1944" dirty="0"/>
          </a:p>
        </p:txBody>
      </p:sp>
      <p:sp>
        <p:nvSpPr>
          <p:cNvPr id="7" name="Text 4"/>
          <p:cNvSpPr/>
          <p:nvPr/>
        </p:nvSpPr>
        <p:spPr>
          <a:xfrm>
            <a:off x="5372695" y="2614136"/>
            <a:ext cx="3248501" cy="406003"/>
          </a:xfrm>
          <a:prstGeom prst="rect">
            <a:avLst/>
          </a:prstGeom>
          <a:noFill/>
          <a:ln/>
        </p:spPr>
        <p:txBody>
          <a:bodyPr wrap="none" rtlCol="0" anchor="t"/>
          <a:lstStyle/>
          <a:p>
            <a:pPr marL="0" indent="0">
              <a:lnSpc>
                <a:spcPts val="3197"/>
              </a:lnSpc>
              <a:buNone/>
            </a:pPr>
            <a:r>
              <a:rPr lang="en-US" sz="2558" b="1" dirty="0" err="1">
                <a:solidFill>
                  <a:srgbClr val="396AF1"/>
                </a:solidFill>
                <a:latin typeface="Barlow" pitchFamily="34" charset="0"/>
                <a:ea typeface="Barlow" pitchFamily="34" charset="-122"/>
                <a:cs typeface="Barlow" pitchFamily="34" charset="-120"/>
              </a:rPr>
              <a:t>Procese</a:t>
            </a:r>
            <a:r>
              <a:rPr lang="en-US" sz="2558" b="1" dirty="0">
                <a:solidFill>
                  <a:srgbClr val="396AF1"/>
                </a:solidFill>
                <a:latin typeface="Barlow" pitchFamily="34" charset="0"/>
                <a:ea typeface="Barlow" pitchFamily="34" charset="-122"/>
                <a:cs typeface="Barlow" pitchFamily="34" charset="-120"/>
              </a:rPr>
              <a:t> </a:t>
            </a:r>
            <a:r>
              <a:rPr lang="ro-RO" sz="2558" b="1" dirty="0">
                <a:solidFill>
                  <a:srgbClr val="396AF1"/>
                </a:solidFill>
                <a:latin typeface="Barlow" pitchFamily="34" charset="0"/>
                <a:ea typeface="Barlow" pitchFamily="34" charset="-122"/>
                <a:cs typeface="Barlow" pitchFamily="34" charset="-120"/>
              </a:rPr>
              <a:t>c</a:t>
            </a:r>
            <a:r>
              <a:rPr lang="en-US" sz="2558" b="1" dirty="0" err="1">
                <a:solidFill>
                  <a:srgbClr val="396AF1"/>
                </a:solidFill>
                <a:latin typeface="Barlow" pitchFamily="34" charset="0"/>
                <a:ea typeface="Barlow" pitchFamily="34" charset="-122"/>
                <a:cs typeface="Barlow" pitchFamily="34" charset="-120"/>
              </a:rPr>
              <a:t>himice</a:t>
            </a:r>
            <a:endParaRPr lang="en-US" sz="2558" dirty="0"/>
          </a:p>
        </p:txBody>
      </p:sp>
      <p:sp>
        <p:nvSpPr>
          <p:cNvPr id="8" name="Text 5"/>
          <p:cNvSpPr/>
          <p:nvPr/>
        </p:nvSpPr>
        <p:spPr>
          <a:xfrm>
            <a:off x="5372695" y="3266956"/>
            <a:ext cx="3898821" cy="276534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Termodinamica joacă un rol crucial în înțelegerea și controlul reacțiilor chimice, influențând factori precum viteza de reacție, randamentul și direcția în care va evolua un proces chimic.</a:t>
            </a:r>
            <a:endParaRPr lang="en-US" sz="1944" dirty="0"/>
          </a:p>
        </p:txBody>
      </p:sp>
      <p:sp>
        <p:nvSpPr>
          <p:cNvPr id="9" name="Text 6"/>
          <p:cNvSpPr/>
          <p:nvPr/>
        </p:nvSpPr>
        <p:spPr>
          <a:xfrm>
            <a:off x="9881354" y="2614136"/>
            <a:ext cx="3248501" cy="406003"/>
          </a:xfrm>
          <a:prstGeom prst="rect">
            <a:avLst/>
          </a:prstGeom>
          <a:noFill/>
          <a:ln/>
        </p:spPr>
        <p:txBody>
          <a:bodyPr wrap="none" rtlCol="0" anchor="t"/>
          <a:lstStyle/>
          <a:p>
            <a:pPr marL="0" indent="0">
              <a:lnSpc>
                <a:spcPts val="3197"/>
              </a:lnSpc>
              <a:buNone/>
            </a:pPr>
            <a:r>
              <a:rPr lang="en-US" sz="2558" b="1" dirty="0" err="1">
                <a:solidFill>
                  <a:srgbClr val="396AF1"/>
                </a:solidFill>
                <a:latin typeface="Barlow" pitchFamily="34" charset="0"/>
                <a:ea typeface="Barlow" pitchFamily="34" charset="-122"/>
                <a:cs typeface="Barlow" pitchFamily="34" charset="-120"/>
              </a:rPr>
              <a:t>Fenomene</a:t>
            </a:r>
            <a:r>
              <a:rPr lang="en-US" sz="2558" b="1" dirty="0">
                <a:solidFill>
                  <a:srgbClr val="396AF1"/>
                </a:solidFill>
                <a:latin typeface="Barlow" pitchFamily="34" charset="0"/>
                <a:ea typeface="Barlow" pitchFamily="34" charset="-122"/>
                <a:cs typeface="Barlow" pitchFamily="34" charset="-120"/>
              </a:rPr>
              <a:t> </a:t>
            </a:r>
            <a:r>
              <a:rPr lang="ro-RO" sz="2558" b="1" dirty="0">
                <a:solidFill>
                  <a:srgbClr val="396AF1"/>
                </a:solidFill>
                <a:latin typeface="Barlow" pitchFamily="34" charset="0"/>
                <a:ea typeface="Barlow" pitchFamily="34" charset="-122"/>
                <a:cs typeface="Barlow" pitchFamily="34" charset="-120"/>
              </a:rPr>
              <a:t>n</a:t>
            </a:r>
            <a:r>
              <a:rPr lang="en-US" sz="2558" b="1" dirty="0" err="1">
                <a:solidFill>
                  <a:srgbClr val="396AF1"/>
                </a:solidFill>
                <a:latin typeface="Barlow" pitchFamily="34" charset="0"/>
                <a:ea typeface="Barlow" pitchFamily="34" charset="-122"/>
                <a:cs typeface="Barlow" pitchFamily="34" charset="-120"/>
              </a:rPr>
              <a:t>aturale</a:t>
            </a:r>
            <a:endParaRPr lang="en-US" sz="2558" dirty="0"/>
          </a:p>
        </p:txBody>
      </p:sp>
      <p:sp>
        <p:nvSpPr>
          <p:cNvPr id="10" name="Text 7"/>
          <p:cNvSpPr/>
          <p:nvPr/>
        </p:nvSpPr>
        <p:spPr>
          <a:xfrm>
            <a:off x="9881354" y="3266956"/>
            <a:ext cx="3898821" cy="2370296"/>
          </a:xfrm>
          <a:prstGeom prst="rect">
            <a:avLst/>
          </a:prstGeom>
          <a:noFill/>
          <a:ln/>
        </p:spPr>
        <p:txBody>
          <a:bodyPr wrap="square" rtlCol="0" anchor="t"/>
          <a:lstStyle/>
          <a:p>
            <a:pPr marL="0" indent="0">
              <a:lnSpc>
                <a:spcPts val="3110"/>
              </a:lnSpc>
              <a:buNone/>
            </a:pPr>
            <a:r>
              <a:rPr lang="en-US" sz="1944" dirty="0">
                <a:solidFill>
                  <a:srgbClr val="272525"/>
                </a:solidFill>
                <a:latin typeface="Montserrat" pitchFamily="34" charset="0"/>
                <a:ea typeface="Montserrat" pitchFamily="34" charset="-122"/>
                <a:cs typeface="Montserrat" pitchFamily="34" charset="-120"/>
              </a:rPr>
              <a:t>Conceptele termodinamice sunt esențiale pentru a explica și a prevedea o gamă largă de fenomene naturale, de la ciclul apei în natură până la funcționarea organismelor vii.</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1115</Words>
  <Application>Microsoft Office PowerPoint</Application>
  <PresentationFormat>Довільний</PresentationFormat>
  <Paragraphs>89</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Arial</vt:lpstr>
      <vt:lpstr>Barlow</vt:lpstr>
      <vt:lpstr>Montserrat</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LB</dc:creator>
  <cp:lastModifiedBy>Liliya Hovornyan</cp:lastModifiedBy>
  <cp:revision>2</cp:revision>
  <dcterms:created xsi:type="dcterms:W3CDTF">2024-07-03T16:09:08Z</dcterms:created>
  <dcterms:modified xsi:type="dcterms:W3CDTF">2024-07-03T16:17:59Z</dcterms:modified>
</cp:coreProperties>
</file>