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23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web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2440543"/>
            <a:ext cx="5054322" cy="3348514"/>
          </a:xfrm>
          <a:prstGeom prst="rect">
            <a:avLst/>
          </a:prstGeom>
        </p:spPr>
      </p:pic>
      <p:sp>
        <p:nvSpPr>
          <p:cNvPr id="6" name="Text 2"/>
          <p:cNvSpPr/>
          <p:nvPr/>
        </p:nvSpPr>
        <p:spPr>
          <a:xfrm>
            <a:off x="6091238" y="1554718"/>
            <a:ext cx="7934325" cy="2981325"/>
          </a:xfrm>
          <a:prstGeom prst="rect">
            <a:avLst/>
          </a:prstGeom>
          <a:noFill/>
          <a:ln/>
        </p:spPr>
        <p:txBody>
          <a:bodyPr wrap="square" rtlCol="0" anchor="t"/>
          <a:lstStyle/>
          <a:p>
            <a:pPr marL="0" indent="0" algn="ctr">
              <a:lnSpc>
                <a:spcPts val="5868"/>
              </a:lnSpc>
              <a:buNone/>
            </a:pPr>
            <a:r>
              <a:rPr lang="en-US" sz="4695" b="1" dirty="0">
                <a:solidFill>
                  <a:srgbClr val="333F70"/>
                </a:solidFill>
                <a:latin typeface="Unbounded" pitchFamily="34" charset="0"/>
                <a:ea typeface="Unbounded" pitchFamily="34" charset="-122"/>
                <a:cs typeface="Unbounded" pitchFamily="34" charset="-120"/>
              </a:rPr>
              <a:t>Temperatura aerului și precipitațiile: factori cruciali ai climei</a:t>
            </a:r>
            <a:endParaRPr lang="en-US" sz="4695" dirty="0"/>
          </a:p>
        </p:txBody>
      </p:sp>
      <p:sp>
        <p:nvSpPr>
          <p:cNvPr id="7" name="Text 3"/>
          <p:cNvSpPr/>
          <p:nvPr/>
        </p:nvSpPr>
        <p:spPr>
          <a:xfrm>
            <a:off x="6091238" y="4795242"/>
            <a:ext cx="7934325" cy="1382911"/>
          </a:xfrm>
          <a:prstGeom prst="rect">
            <a:avLst/>
          </a:prstGeom>
          <a:noFill/>
          <a:ln/>
        </p:spPr>
        <p:txBody>
          <a:bodyPr wrap="square" rtlCol="0" anchor="t"/>
          <a:lstStyle/>
          <a:p>
            <a:pPr marL="0" indent="0" algn="just">
              <a:lnSpc>
                <a:spcPts val="2177"/>
              </a:lnSpc>
              <a:buNone/>
            </a:pPr>
            <a:r>
              <a:rPr lang="en-US" sz="2000" dirty="0">
                <a:latin typeface="Open Sans" pitchFamily="34" charset="0"/>
                <a:ea typeface="Open Sans" pitchFamily="34" charset="-122"/>
                <a:cs typeface="Open Sans" pitchFamily="34" charset="-120"/>
              </a:rPr>
              <a:t>Temperatura aerului și precipitațiile sunt doi factori esențiali care definesc clima unei anumite regiuni. Aceste elemente influențează direct viața plantelor, animalelor și a oamenilor, determinând diversitatea ecosistemelor și influențând activitățile umane. Înțelegerea complexelor interrelații dintre temperatură, precipitații și factorii care le influențează este esențială pentru a înțelege climatul global și pentru a aborda provocările legate de schimbările climatice.</a:t>
            </a:r>
            <a:endParaRPr lang="en-US" sz="2000" dirty="0"/>
          </a:p>
        </p:txBody>
      </p:sp>
      <p:sp>
        <p:nvSpPr>
          <p:cNvPr id="9" name="Text 5"/>
          <p:cNvSpPr/>
          <p:nvPr/>
        </p:nvSpPr>
        <p:spPr>
          <a:xfrm>
            <a:off x="6170057" y="6474738"/>
            <a:ext cx="118824"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PV</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Text 2"/>
          <p:cNvSpPr/>
          <p:nvPr/>
        </p:nvSpPr>
        <p:spPr>
          <a:xfrm>
            <a:off x="846058" y="857726"/>
            <a:ext cx="7451884" cy="1510903"/>
          </a:xfrm>
          <a:prstGeom prst="rect">
            <a:avLst/>
          </a:prstGeom>
          <a:noFill/>
          <a:ln/>
        </p:spPr>
        <p:txBody>
          <a:bodyPr wrap="square" rtlCol="0" anchor="t"/>
          <a:lstStyle/>
          <a:p>
            <a:pPr marL="0" indent="0">
              <a:lnSpc>
                <a:spcPts val="5948"/>
              </a:lnSpc>
              <a:buNone/>
            </a:pPr>
            <a:r>
              <a:rPr lang="en-US" sz="4759" b="1" dirty="0">
                <a:solidFill>
                  <a:srgbClr val="333F70"/>
                </a:solidFill>
                <a:latin typeface="Unbounded" pitchFamily="34" charset="0"/>
                <a:ea typeface="Unbounded" pitchFamily="34" charset="-122"/>
                <a:cs typeface="Unbounded" pitchFamily="34" charset="-120"/>
              </a:rPr>
              <a:t>Concluzii și implicații practice</a:t>
            </a:r>
            <a:endParaRPr lang="en-US" sz="4759" dirty="0"/>
          </a:p>
        </p:txBody>
      </p:sp>
      <p:sp>
        <p:nvSpPr>
          <p:cNvPr id="7" name="Text 3"/>
          <p:cNvSpPr/>
          <p:nvPr/>
        </p:nvSpPr>
        <p:spPr>
          <a:xfrm>
            <a:off x="846058" y="2731175"/>
            <a:ext cx="7451884" cy="4640580"/>
          </a:xfrm>
          <a:prstGeom prst="rect">
            <a:avLst/>
          </a:prstGeom>
          <a:noFill/>
          <a:ln/>
        </p:spPr>
        <p:txBody>
          <a:bodyPr wrap="square" rtlCol="0" anchor="t"/>
          <a:lstStyle/>
          <a:p>
            <a:pPr marL="0" indent="0">
              <a:lnSpc>
                <a:spcPts val="3046"/>
              </a:lnSpc>
              <a:buNone/>
            </a:pPr>
            <a:r>
              <a:rPr lang="en-US" sz="1903" dirty="0">
                <a:solidFill>
                  <a:srgbClr val="333F70"/>
                </a:solidFill>
                <a:latin typeface="Open Sans" pitchFamily="34" charset="0"/>
                <a:ea typeface="Open Sans" pitchFamily="34" charset="-122"/>
                <a:cs typeface="Open Sans" pitchFamily="34" charset="-120"/>
              </a:rPr>
              <a:t>Temperatura aerului și precipitațiile sunt factori esențiali ai climei, care influențează direct viața pe Pământ. Înțelegerea complexelor interrelații dintre temperatură, precipitații și factorii care le influențează este esențială pentru a înțelege climatul global și pentru a aborda provocările legate de schimbările climatice. Este esențial să ne adaptăm la schimbările în regimul temperaturii și precipitațiilor, prin implementarea unor strategii de adaptare și de atenuare a efectelor schimbărilor climatice. Aceste strategii pot include: conservarea resurselor de apă, promovarea agriculturii sustenabile, reducerea emisiilor de gaze cu efect de seră, protejarea ecosistemelor și promovarea unui stil de viață mai responsabil din punct de vedere ecologic.</a:t>
            </a:r>
            <a:endParaRPr lang="en-US" sz="1903" dirty="0"/>
          </a:p>
        </p:txBody>
      </p:sp>
      <p:pic>
        <p:nvPicPr>
          <p:cNvPr id="10" name="Рисунок 9">
            <a:extLst>
              <a:ext uri="{FF2B5EF4-FFF2-40B4-BE49-F238E27FC236}">
                <a16:creationId xmlns:a16="http://schemas.microsoft.com/office/drawing/2014/main" id="{9CB29219-0713-7F2A-1AA8-469A3835824C}"/>
              </a:ext>
            </a:extLst>
          </p:cNvPr>
          <p:cNvPicPr>
            <a:picLocks noChangeAspect="1"/>
          </p:cNvPicPr>
          <p:nvPr/>
        </p:nvPicPr>
        <p:blipFill>
          <a:blip r:embed="rId4"/>
          <a:stretch>
            <a:fillRect/>
          </a:stretch>
        </p:blipFill>
        <p:spPr>
          <a:xfrm>
            <a:off x="9305925" y="2561979"/>
            <a:ext cx="5162550" cy="29006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11068645"/>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11068645"/>
          </a:xfrm>
          <a:prstGeom prst="rect">
            <a:avLst/>
          </a:prstGeom>
        </p:spPr>
      </p:pic>
      <p:sp>
        <p:nvSpPr>
          <p:cNvPr id="6" name="Text 2"/>
          <p:cNvSpPr/>
          <p:nvPr/>
        </p:nvSpPr>
        <p:spPr>
          <a:xfrm>
            <a:off x="6091238" y="475178"/>
            <a:ext cx="7934325" cy="1620203"/>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Temperatura aerului: definiție și factori de influență</a:t>
            </a:r>
            <a:endParaRPr lang="en-US" sz="3402" dirty="0"/>
          </a:p>
        </p:txBody>
      </p:sp>
      <p:sp>
        <p:nvSpPr>
          <p:cNvPr id="7" name="Text 3"/>
          <p:cNvSpPr/>
          <p:nvPr/>
        </p:nvSpPr>
        <p:spPr>
          <a:xfrm>
            <a:off x="6091238" y="2354580"/>
            <a:ext cx="7934325" cy="221265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Temperatura aerului reprezintă gradul de încălzire al aerului, măsurat în grade Celsius sau Fahrenheit. Această temperatură este influențată de o serie de factori, inclusiv: radiația solară, care furnizează cea mai mare parte a energiei termice; latitudinea, cu zonele ecuatoriale primind mai multă radiație solară decât cele polare; altitudinea, cu temperaturile scăzând cu altitudinea; prezența apei, care are o capacitate termică mai mare decât uscatul, moderând temperaturile; curenții oceanici, care transportă căldură de la tropice spre poli; vegetația, care influențează absorbția și reflectarea radiației solare; și activitatea umană, care poate contribui la modificarea temperaturii aerului.</a:t>
            </a:r>
            <a:endParaRPr lang="en-US" sz="1361" dirty="0"/>
          </a:p>
        </p:txBody>
      </p:sp>
      <p:sp>
        <p:nvSpPr>
          <p:cNvPr id="8" name="Shape 4"/>
          <p:cNvSpPr/>
          <p:nvPr/>
        </p:nvSpPr>
        <p:spPr>
          <a:xfrm>
            <a:off x="6091238" y="4955858"/>
            <a:ext cx="388739" cy="388739"/>
          </a:xfrm>
          <a:prstGeom prst="roundRect">
            <a:avLst>
              <a:gd name="adj" fmla="val 20006"/>
            </a:avLst>
          </a:prstGeom>
          <a:solidFill>
            <a:srgbClr val="D6F5EE"/>
          </a:solidFill>
          <a:ln w="7620">
            <a:solidFill>
              <a:srgbClr val="BCDBD4"/>
            </a:solidFill>
            <a:prstDash val="solid"/>
          </a:ln>
        </p:spPr>
      </p:sp>
      <p:sp>
        <p:nvSpPr>
          <p:cNvPr id="9" name="Text 5"/>
          <p:cNvSpPr/>
          <p:nvPr/>
        </p:nvSpPr>
        <p:spPr>
          <a:xfrm>
            <a:off x="6218158" y="5020628"/>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0" name="Text 6"/>
          <p:cNvSpPr/>
          <p:nvPr/>
        </p:nvSpPr>
        <p:spPr>
          <a:xfrm>
            <a:off x="6652736" y="4955858"/>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Radiația solară</a:t>
            </a:r>
            <a:endParaRPr lang="en-US" sz="1701" dirty="0"/>
          </a:p>
        </p:txBody>
      </p:sp>
      <p:sp>
        <p:nvSpPr>
          <p:cNvPr id="11" name="Text 7"/>
          <p:cNvSpPr/>
          <p:nvPr/>
        </p:nvSpPr>
        <p:spPr>
          <a:xfrm>
            <a:off x="6652736" y="5329357"/>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Soarele este principala sursă de căldură pentru planeta noastră, influențând direct temperatura aerului. Zonele ecuatoriale primesc mai multă radiație solară decât zonele polare.</a:t>
            </a:r>
            <a:endParaRPr lang="en-US" sz="1361" dirty="0"/>
          </a:p>
        </p:txBody>
      </p:sp>
      <p:sp>
        <p:nvSpPr>
          <p:cNvPr id="12" name="Shape 8"/>
          <p:cNvSpPr/>
          <p:nvPr/>
        </p:nvSpPr>
        <p:spPr>
          <a:xfrm>
            <a:off x="6091238" y="6526173"/>
            <a:ext cx="388739" cy="388739"/>
          </a:xfrm>
          <a:prstGeom prst="roundRect">
            <a:avLst>
              <a:gd name="adj" fmla="val 20006"/>
            </a:avLst>
          </a:prstGeom>
          <a:solidFill>
            <a:srgbClr val="D6F5EE"/>
          </a:solidFill>
          <a:ln w="7620">
            <a:solidFill>
              <a:srgbClr val="BCDBD4"/>
            </a:solidFill>
            <a:prstDash val="solid"/>
          </a:ln>
        </p:spPr>
      </p:sp>
      <p:sp>
        <p:nvSpPr>
          <p:cNvPr id="13" name="Text 9"/>
          <p:cNvSpPr/>
          <p:nvPr/>
        </p:nvSpPr>
        <p:spPr>
          <a:xfrm>
            <a:off x="6177320" y="6590943"/>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4" name="Text 10"/>
          <p:cNvSpPr/>
          <p:nvPr/>
        </p:nvSpPr>
        <p:spPr>
          <a:xfrm>
            <a:off x="6652736" y="6526173"/>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Latitudinea</a:t>
            </a:r>
            <a:endParaRPr lang="en-US" sz="1701" dirty="0"/>
          </a:p>
        </p:txBody>
      </p:sp>
      <p:sp>
        <p:nvSpPr>
          <p:cNvPr id="15" name="Text 11"/>
          <p:cNvSpPr/>
          <p:nvPr/>
        </p:nvSpPr>
        <p:spPr>
          <a:xfrm>
            <a:off x="6652736" y="6899672"/>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Latitudinea, distanța unghiulară față de ecuator, influențează intensitatea radiației solare primite. Zonele ecuatoriale primesc mai multă radiație solară decât cele polare.</a:t>
            </a:r>
            <a:endParaRPr lang="en-US" sz="1361" dirty="0"/>
          </a:p>
        </p:txBody>
      </p:sp>
      <p:sp>
        <p:nvSpPr>
          <p:cNvPr id="16" name="Shape 12"/>
          <p:cNvSpPr/>
          <p:nvPr/>
        </p:nvSpPr>
        <p:spPr>
          <a:xfrm>
            <a:off x="6091238" y="7819906"/>
            <a:ext cx="388739" cy="388739"/>
          </a:xfrm>
          <a:prstGeom prst="roundRect">
            <a:avLst>
              <a:gd name="adj" fmla="val 20006"/>
            </a:avLst>
          </a:prstGeom>
          <a:solidFill>
            <a:srgbClr val="D6F5EE"/>
          </a:solidFill>
          <a:ln w="7620">
            <a:solidFill>
              <a:srgbClr val="BCDBD4"/>
            </a:solidFill>
            <a:prstDash val="solid"/>
          </a:ln>
        </p:spPr>
      </p:sp>
      <p:sp>
        <p:nvSpPr>
          <p:cNvPr id="17" name="Text 13"/>
          <p:cNvSpPr/>
          <p:nvPr/>
        </p:nvSpPr>
        <p:spPr>
          <a:xfrm>
            <a:off x="6176843" y="7884676"/>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8" name="Text 14"/>
          <p:cNvSpPr/>
          <p:nvPr/>
        </p:nvSpPr>
        <p:spPr>
          <a:xfrm>
            <a:off x="6652736" y="7819906"/>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Altitudinea</a:t>
            </a:r>
            <a:endParaRPr lang="en-US" sz="1701" dirty="0"/>
          </a:p>
        </p:txBody>
      </p:sp>
      <p:sp>
        <p:nvSpPr>
          <p:cNvPr id="19" name="Text 15"/>
          <p:cNvSpPr/>
          <p:nvPr/>
        </p:nvSpPr>
        <p:spPr>
          <a:xfrm>
            <a:off x="6652736" y="8193405"/>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Cu cât altitudinea este mai mare, cu atât temperatura aerului este mai scăzută. Aerul din straturile superioare ale atmosferei este mai rarefiat și are o capacitate mai mică de a reține căldura.</a:t>
            </a:r>
            <a:endParaRPr lang="en-US" sz="1361" dirty="0"/>
          </a:p>
        </p:txBody>
      </p:sp>
      <p:sp>
        <p:nvSpPr>
          <p:cNvPr id="20" name="Shape 16"/>
          <p:cNvSpPr/>
          <p:nvPr/>
        </p:nvSpPr>
        <p:spPr>
          <a:xfrm>
            <a:off x="6091238" y="9390221"/>
            <a:ext cx="388739" cy="388739"/>
          </a:xfrm>
          <a:prstGeom prst="roundRect">
            <a:avLst>
              <a:gd name="adj" fmla="val 20006"/>
            </a:avLst>
          </a:prstGeom>
          <a:solidFill>
            <a:srgbClr val="D6F5EE"/>
          </a:solidFill>
          <a:ln w="7620">
            <a:solidFill>
              <a:srgbClr val="BCDBD4"/>
            </a:solidFill>
            <a:prstDash val="solid"/>
          </a:ln>
        </p:spPr>
      </p:sp>
      <p:sp>
        <p:nvSpPr>
          <p:cNvPr id="21" name="Text 17"/>
          <p:cNvSpPr/>
          <p:nvPr/>
        </p:nvSpPr>
        <p:spPr>
          <a:xfrm>
            <a:off x="6173986" y="9454991"/>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2" name="Text 18"/>
          <p:cNvSpPr/>
          <p:nvPr/>
        </p:nvSpPr>
        <p:spPr>
          <a:xfrm>
            <a:off x="6652736" y="9390221"/>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Prezența apei</a:t>
            </a:r>
            <a:endParaRPr lang="en-US" sz="1701" dirty="0"/>
          </a:p>
        </p:txBody>
      </p:sp>
      <p:sp>
        <p:nvSpPr>
          <p:cNvPr id="23" name="Text 19"/>
          <p:cNvSpPr/>
          <p:nvPr/>
        </p:nvSpPr>
        <p:spPr>
          <a:xfrm>
            <a:off x="6652736" y="9763720"/>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Apa are o capacitate termică mai mare decât uscatul, ceea ce înseamnă că absoarbe mai multă căldură și se încălzește mai lent. Oceanele și mările influențează temperaturile zonelor de coastă, moderându-le.</a:t>
            </a:r>
            <a:endParaRPr lang="en-US" sz="1361" dirty="0"/>
          </a:p>
        </p:txBody>
      </p:sp>
      <p:pic>
        <p:nvPicPr>
          <p:cNvPr id="26" name="Рисунок 25">
            <a:extLst>
              <a:ext uri="{FF2B5EF4-FFF2-40B4-BE49-F238E27FC236}">
                <a16:creationId xmlns:a16="http://schemas.microsoft.com/office/drawing/2014/main" id="{EB0E655E-C3F6-BD55-838D-E7A729C16D03}"/>
              </a:ext>
            </a:extLst>
          </p:cNvPr>
          <p:cNvPicPr>
            <a:picLocks noChangeAspect="1"/>
          </p:cNvPicPr>
          <p:nvPr/>
        </p:nvPicPr>
        <p:blipFill>
          <a:blip r:embed="rId4"/>
          <a:stretch>
            <a:fillRect/>
          </a:stretch>
        </p:blipFill>
        <p:spPr>
          <a:xfrm>
            <a:off x="273844" y="3291007"/>
            <a:ext cx="5035550" cy="4076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19734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9197340"/>
          </a:xfrm>
          <a:prstGeom prst="rect">
            <a:avLst/>
          </a:prstGeom>
        </p:spPr>
      </p:pic>
      <p:pic>
        <p:nvPicPr>
          <p:cNvPr id="5" name="Image 1" descr="preencoded.png"/>
          <p:cNvPicPr>
            <a:picLocks noChangeAspect="1"/>
          </p:cNvPicPr>
          <p:nvPr/>
        </p:nvPicPr>
        <p:blipFill>
          <a:blip r:embed="rId4"/>
          <a:stretch>
            <a:fillRect/>
          </a:stretch>
        </p:blipFill>
        <p:spPr>
          <a:xfrm>
            <a:off x="216098" y="2915960"/>
            <a:ext cx="5054203" cy="3365302"/>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Variația sezonieră a temperaturii aerului</a:t>
            </a:r>
            <a:endParaRPr lang="en-US" sz="3402" dirty="0"/>
          </a:p>
        </p:txBody>
      </p:sp>
      <p:sp>
        <p:nvSpPr>
          <p:cNvPr id="7" name="Text 3"/>
          <p:cNvSpPr/>
          <p:nvPr/>
        </p:nvSpPr>
        <p:spPr>
          <a:xfrm>
            <a:off x="6091238" y="1814513"/>
            <a:ext cx="7934325" cy="1659493"/>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Temperatura aerului variază în mod semnificativ pe parcursul anului, cu diferențe semnificative între anotimpuri. Vara, în emisfera nordică, soarele se află mai sus pe cer și razele sale cad mai perpendicular pe suprafața Pământului, aducând temperaturi mai ridicate. Iarna, soarele se află mai jos pe cer, iar razele sale cad mai oblic, aducând temperaturi mai scăzute. Aceste variații sezoniere se datorează înclinării axei Pământului, care determină lungimi variabile ale zilelor și nopților în diferite anotimpuri.</a:t>
            </a:r>
            <a:endParaRPr lang="en-US" sz="1361" dirty="0"/>
          </a:p>
        </p:txBody>
      </p:sp>
      <p:sp>
        <p:nvSpPr>
          <p:cNvPr id="8" name="Shape 4"/>
          <p:cNvSpPr/>
          <p:nvPr/>
        </p:nvSpPr>
        <p:spPr>
          <a:xfrm>
            <a:off x="6333173" y="3668316"/>
            <a:ext cx="34528" cy="5053846"/>
          </a:xfrm>
          <a:prstGeom prst="roundRect">
            <a:avLst>
              <a:gd name="adj" fmla="val 225237"/>
            </a:avLst>
          </a:prstGeom>
          <a:solidFill>
            <a:srgbClr val="BCDBD4"/>
          </a:solidFill>
          <a:ln/>
        </p:spPr>
      </p:sp>
      <p:sp>
        <p:nvSpPr>
          <p:cNvPr id="9" name="Shape 5"/>
          <p:cNvSpPr/>
          <p:nvPr/>
        </p:nvSpPr>
        <p:spPr>
          <a:xfrm>
            <a:off x="6544806" y="4039672"/>
            <a:ext cx="604837" cy="34528"/>
          </a:xfrm>
          <a:prstGeom prst="roundRect">
            <a:avLst>
              <a:gd name="adj" fmla="val 225237"/>
            </a:avLst>
          </a:prstGeom>
          <a:solidFill>
            <a:srgbClr val="BCDBD4"/>
          </a:solidFill>
          <a:ln/>
        </p:spPr>
      </p:sp>
      <p:sp>
        <p:nvSpPr>
          <p:cNvPr id="10" name="Shape 6"/>
          <p:cNvSpPr/>
          <p:nvPr/>
        </p:nvSpPr>
        <p:spPr>
          <a:xfrm>
            <a:off x="6156067" y="3862626"/>
            <a:ext cx="388739" cy="388739"/>
          </a:xfrm>
          <a:prstGeom prst="roundRect">
            <a:avLst>
              <a:gd name="adj" fmla="val 20006"/>
            </a:avLst>
          </a:prstGeom>
          <a:solidFill>
            <a:srgbClr val="D6F5EE"/>
          </a:solidFill>
          <a:ln w="7620">
            <a:solidFill>
              <a:srgbClr val="BCDBD4"/>
            </a:solidFill>
            <a:prstDash val="solid"/>
          </a:ln>
        </p:spPr>
      </p:sp>
      <p:sp>
        <p:nvSpPr>
          <p:cNvPr id="11" name="Text 7"/>
          <p:cNvSpPr/>
          <p:nvPr/>
        </p:nvSpPr>
        <p:spPr>
          <a:xfrm>
            <a:off x="6282988" y="3927396"/>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2" name="Text 8"/>
          <p:cNvSpPr/>
          <p:nvPr/>
        </p:nvSpPr>
        <p:spPr>
          <a:xfrm>
            <a:off x="7300913" y="3841075"/>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Primăvara</a:t>
            </a:r>
            <a:endParaRPr lang="en-US" sz="1701" dirty="0"/>
          </a:p>
        </p:txBody>
      </p:sp>
      <p:sp>
        <p:nvSpPr>
          <p:cNvPr id="13" name="Text 9"/>
          <p:cNvSpPr/>
          <p:nvPr/>
        </p:nvSpPr>
        <p:spPr>
          <a:xfrm>
            <a:off x="7300913" y="4214574"/>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Temperatura aerului începe să crească treptat, zilele devin mai lungi, iar natura se trezește la viață.</a:t>
            </a:r>
            <a:endParaRPr lang="en-US" sz="1361" dirty="0"/>
          </a:p>
        </p:txBody>
      </p:sp>
      <p:sp>
        <p:nvSpPr>
          <p:cNvPr id="14" name="Shape 10"/>
          <p:cNvSpPr/>
          <p:nvPr/>
        </p:nvSpPr>
        <p:spPr>
          <a:xfrm>
            <a:off x="6544806" y="5484614"/>
            <a:ext cx="604837" cy="34528"/>
          </a:xfrm>
          <a:prstGeom prst="roundRect">
            <a:avLst>
              <a:gd name="adj" fmla="val 225237"/>
            </a:avLst>
          </a:prstGeom>
          <a:solidFill>
            <a:srgbClr val="BCDBD4"/>
          </a:solidFill>
          <a:ln/>
        </p:spPr>
      </p:sp>
      <p:sp>
        <p:nvSpPr>
          <p:cNvPr id="15" name="Shape 11"/>
          <p:cNvSpPr/>
          <p:nvPr/>
        </p:nvSpPr>
        <p:spPr>
          <a:xfrm>
            <a:off x="6156067" y="5307568"/>
            <a:ext cx="388739" cy="388739"/>
          </a:xfrm>
          <a:prstGeom prst="roundRect">
            <a:avLst>
              <a:gd name="adj" fmla="val 20006"/>
            </a:avLst>
          </a:prstGeom>
          <a:solidFill>
            <a:srgbClr val="D6F5EE"/>
          </a:solidFill>
          <a:ln w="7620">
            <a:solidFill>
              <a:srgbClr val="BCDBD4"/>
            </a:solidFill>
            <a:prstDash val="solid"/>
          </a:ln>
        </p:spPr>
      </p:sp>
      <p:sp>
        <p:nvSpPr>
          <p:cNvPr id="16" name="Text 12"/>
          <p:cNvSpPr/>
          <p:nvPr/>
        </p:nvSpPr>
        <p:spPr>
          <a:xfrm>
            <a:off x="6242149" y="5372338"/>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7" name="Text 13"/>
          <p:cNvSpPr/>
          <p:nvPr/>
        </p:nvSpPr>
        <p:spPr>
          <a:xfrm>
            <a:off x="7300913" y="5286018"/>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Vara</a:t>
            </a:r>
            <a:endParaRPr lang="en-US" sz="1701" dirty="0"/>
          </a:p>
        </p:txBody>
      </p:sp>
      <p:sp>
        <p:nvSpPr>
          <p:cNvPr id="18" name="Text 14"/>
          <p:cNvSpPr/>
          <p:nvPr/>
        </p:nvSpPr>
        <p:spPr>
          <a:xfrm>
            <a:off x="7300913" y="5659517"/>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Temperaturile ating maximul anului, zilele sunt mai lungi, iar nopțile mai scurte.</a:t>
            </a:r>
            <a:endParaRPr lang="en-US" sz="1361" dirty="0"/>
          </a:p>
        </p:txBody>
      </p:sp>
      <p:sp>
        <p:nvSpPr>
          <p:cNvPr id="19" name="Shape 15"/>
          <p:cNvSpPr/>
          <p:nvPr/>
        </p:nvSpPr>
        <p:spPr>
          <a:xfrm>
            <a:off x="6544806" y="6652974"/>
            <a:ext cx="604837" cy="34528"/>
          </a:xfrm>
          <a:prstGeom prst="roundRect">
            <a:avLst>
              <a:gd name="adj" fmla="val 225237"/>
            </a:avLst>
          </a:prstGeom>
          <a:solidFill>
            <a:srgbClr val="BCDBD4"/>
          </a:solidFill>
          <a:ln/>
        </p:spPr>
      </p:sp>
      <p:sp>
        <p:nvSpPr>
          <p:cNvPr id="20" name="Shape 16"/>
          <p:cNvSpPr/>
          <p:nvPr/>
        </p:nvSpPr>
        <p:spPr>
          <a:xfrm>
            <a:off x="6156067" y="6475928"/>
            <a:ext cx="388739" cy="388739"/>
          </a:xfrm>
          <a:prstGeom prst="roundRect">
            <a:avLst>
              <a:gd name="adj" fmla="val 20006"/>
            </a:avLst>
          </a:prstGeom>
          <a:solidFill>
            <a:srgbClr val="D6F5EE"/>
          </a:solidFill>
          <a:ln w="7620">
            <a:solidFill>
              <a:srgbClr val="BCDBD4"/>
            </a:solidFill>
            <a:prstDash val="solid"/>
          </a:ln>
        </p:spPr>
      </p:sp>
      <p:sp>
        <p:nvSpPr>
          <p:cNvPr id="21" name="Text 17"/>
          <p:cNvSpPr/>
          <p:nvPr/>
        </p:nvSpPr>
        <p:spPr>
          <a:xfrm>
            <a:off x="6241673" y="6540698"/>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2" name="Text 18"/>
          <p:cNvSpPr/>
          <p:nvPr/>
        </p:nvSpPr>
        <p:spPr>
          <a:xfrm>
            <a:off x="7300913" y="6454378"/>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Toamna</a:t>
            </a:r>
            <a:endParaRPr lang="en-US" sz="1701" dirty="0"/>
          </a:p>
        </p:txBody>
      </p:sp>
      <p:sp>
        <p:nvSpPr>
          <p:cNvPr id="23" name="Text 19"/>
          <p:cNvSpPr/>
          <p:nvPr/>
        </p:nvSpPr>
        <p:spPr>
          <a:xfrm>
            <a:off x="7300913" y="6827877"/>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Temperatura aerului începe să scadă, zilele devin mai scurte, iar frunzele copacilor se îngălbenesc și cad.</a:t>
            </a:r>
            <a:endParaRPr lang="en-US" sz="1361" dirty="0"/>
          </a:p>
        </p:txBody>
      </p:sp>
      <p:sp>
        <p:nvSpPr>
          <p:cNvPr id="24" name="Shape 20"/>
          <p:cNvSpPr/>
          <p:nvPr/>
        </p:nvSpPr>
        <p:spPr>
          <a:xfrm>
            <a:off x="6544806" y="8097917"/>
            <a:ext cx="604837" cy="34528"/>
          </a:xfrm>
          <a:prstGeom prst="roundRect">
            <a:avLst>
              <a:gd name="adj" fmla="val 225237"/>
            </a:avLst>
          </a:prstGeom>
          <a:solidFill>
            <a:srgbClr val="BCDBD4"/>
          </a:solidFill>
          <a:ln/>
        </p:spPr>
      </p:sp>
      <p:sp>
        <p:nvSpPr>
          <p:cNvPr id="25" name="Shape 21"/>
          <p:cNvSpPr/>
          <p:nvPr/>
        </p:nvSpPr>
        <p:spPr>
          <a:xfrm>
            <a:off x="6156067" y="7920871"/>
            <a:ext cx="388739" cy="388739"/>
          </a:xfrm>
          <a:prstGeom prst="roundRect">
            <a:avLst>
              <a:gd name="adj" fmla="val 20006"/>
            </a:avLst>
          </a:prstGeom>
          <a:solidFill>
            <a:srgbClr val="D6F5EE"/>
          </a:solidFill>
          <a:ln w="7620">
            <a:solidFill>
              <a:srgbClr val="BCDBD4"/>
            </a:solidFill>
            <a:prstDash val="solid"/>
          </a:ln>
        </p:spPr>
      </p:sp>
      <p:sp>
        <p:nvSpPr>
          <p:cNvPr id="26" name="Text 22"/>
          <p:cNvSpPr/>
          <p:nvPr/>
        </p:nvSpPr>
        <p:spPr>
          <a:xfrm>
            <a:off x="6238815" y="7985641"/>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7" name="Text 23"/>
          <p:cNvSpPr/>
          <p:nvPr/>
        </p:nvSpPr>
        <p:spPr>
          <a:xfrm>
            <a:off x="7300913" y="789932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Iarna</a:t>
            </a:r>
            <a:endParaRPr lang="en-US" sz="1701" dirty="0"/>
          </a:p>
        </p:txBody>
      </p:sp>
      <p:sp>
        <p:nvSpPr>
          <p:cNvPr id="28" name="Text 24"/>
          <p:cNvSpPr/>
          <p:nvPr/>
        </p:nvSpPr>
        <p:spPr>
          <a:xfrm>
            <a:off x="7300913" y="8272820"/>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Temperaturile ating minimul anului, zilele sunt mai scurte, iar nopțile mai lungi.</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954881" y="827365"/>
            <a:ext cx="12720637" cy="1455420"/>
          </a:xfrm>
          <a:prstGeom prst="rect">
            <a:avLst/>
          </a:prstGeom>
          <a:noFill/>
          <a:ln/>
        </p:spPr>
        <p:txBody>
          <a:bodyPr wrap="square" rtlCol="0" anchor="t"/>
          <a:lstStyle/>
          <a:p>
            <a:pPr marL="0" indent="0">
              <a:lnSpc>
                <a:spcPts val="5730"/>
              </a:lnSpc>
              <a:buNone/>
            </a:pPr>
            <a:r>
              <a:rPr lang="en-US" sz="4584" b="1" dirty="0">
                <a:solidFill>
                  <a:srgbClr val="333F70"/>
                </a:solidFill>
                <a:latin typeface="Unbounded" pitchFamily="34" charset="0"/>
                <a:ea typeface="Unbounded" pitchFamily="34" charset="-122"/>
                <a:cs typeface="Unbounded" pitchFamily="34" charset="-120"/>
              </a:rPr>
              <a:t>Temperaturi extreme: cauze și efecte</a:t>
            </a:r>
            <a:endParaRPr lang="en-US" sz="4584" dirty="0"/>
          </a:p>
        </p:txBody>
      </p:sp>
      <p:sp>
        <p:nvSpPr>
          <p:cNvPr id="5" name="Text 3"/>
          <p:cNvSpPr/>
          <p:nvPr/>
        </p:nvSpPr>
        <p:spPr>
          <a:xfrm>
            <a:off x="954881" y="2748439"/>
            <a:ext cx="12720637" cy="1490186"/>
          </a:xfrm>
          <a:prstGeom prst="rect">
            <a:avLst/>
          </a:prstGeom>
          <a:noFill/>
          <a:ln/>
        </p:spPr>
        <p:txBody>
          <a:bodyPr wrap="square" rtlCol="0" anchor="t"/>
          <a:lstStyle/>
          <a:p>
            <a:pPr marL="0" indent="0">
              <a:lnSpc>
                <a:spcPts val="2934"/>
              </a:lnSpc>
              <a:buNone/>
            </a:pPr>
            <a:r>
              <a:rPr lang="en-US" sz="1834" dirty="0">
                <a:solidFill>
                  <a:srgbClr val="333F70"/>
                </a:solidFill>
                <a:latin typeface="Open Sans" pitchFamily="34" charset="0"/>
                <a:ea typeface="Open Sans" pitchFamily="34" charset="-122"/>
                <a:cs typeface="Open Sans" pitchFamily="34" charset="-120"/>
              </a:rPr>
              <a:t>Temperaturile extreme, fie că sunt foarte ridicate sau foarte scăzute, pot avea un impact semnificativ asupra mediului și a vieții umane. Cauzele temperaturilor extreme sunt multiple: schimbările climatice, care duc la creșterea temperaturilor medii globale; fenomene meteorologice extreme, cum ar fi valurile de căldură sau valurile de frig; și factorii locali, cum ar fi prezența suprafețelor urbanizate, care absorb mai multă căldură decât zonele rurale.</a:t>
            </a:r>
            <a:endParaRPr lang="en-US" sz="1834" dirty="0"/>
          </a:p>
        </p:txBody>
      </p:sp>
      <p:sp>
        <p:nvSpPr>
          <p:cNvPr id="6" name="Text 4"/>
          <p:cNvSpPr/>
          <p:nvPr/>
        </p:nvSpPr>
        <p:spPr>
          <a:xfrm>
            <a:off x="954881" y="4733330"/>
            <a:ext cx="2910840" cy="363855"/>
          </a:xfrm>
          <a:prstGeom prst="rect">
            <a:avLst/>
          </a:prstGeom>
          <a:noFill/>
          <a:ln/>
        </p:spPr>
        <p:txBody>
          <a:bodyPr wrap="none" rtlCol="0" anchor="t"/>
          <a:lstStyle/>
          <a:p>
            <a:pPr marL="0" indent="0">
              <a:lnSpc>
                <a:spcPts val="2865"/>
              </a:lnSpc>
              <a:buNone/>
            </a:pPr>
            <a:r>
              <a:rPr lang="en-US" sz="2292" b="1" dirty="0">
                <a:solidFill>
                  <a:srgbClr val="333F70"/>
                </a:solidFill>
                <a:latin typeface="Unbounded" pitchFamily="34" charset="0"/>
                <a:ea typeface="Unbounded" pitchFamily="34" charset="-122"/>
                <a:cs typeface="Unbounded" pitchFamily="34" charset="-120"/>
              </a:rPr>
              <a:t>Efecte negative</a:t>
            </a:r>
            <a:endParaRPr lang="en-US" sz="2292" dirty="0"/>
          </a:p>
        </p:txBody>
      </p:sp>
      <p:sp>
        <p:nvSpPr>
          <p:cNvPr id="7" name="Text 5"/>
          <p:cNvSpPr/>
          <p:nvPr/>
        </p:nvSpPr>
        <p:spPr>
          <a:xfrm>
            <a:off x="954881" y="5329952"/>
            <a:ext cx="6076236" cy="1490186"/>
          </a:xfrm>
          <a:prstGeom prst="rect">
            <a:avLst/>
          </a:prstGeom>
          <a:noFill/>
          <a:ln/>
        </p:spPr>
        <p:txBody>
          <a:bodyPr wrap="square" rtlCol="0" anchor="t"/>
          <a:lstStyle/>
          <a:p>
            <a:pPr marL="0" indent="0">
              <a:lnSpc>
                <a:spcPts val="2934"/>
              </a:lnSpc>
              <a:buNone/>
            </a:pPr>
            <a:r>
              <a:rPr lang="en-US" sz="1834" dirty="0">
                <a:solidFill>
                  <a:srgbClr val="333F70"/>
                </a:solidFill>
                <a:latin typeface="Open Sans" pitchFamily="34" charset="0"/>
                <a:ea typeface="Open Sans" pitchFamily="34" charset="-122"/>
                <a:cs typeface="Open Sans" pitchFamily="34" charset="-120"/>
              </a:rPr>
              <a:t>Temperaturile extreme pot duce la stres termic, insolație, deshidratare, incendii de vegetație, secetă, reducerea randamentelor agricole, migrații umane, degradarea ecosistemelor și răspândirea bolilor.</a:t>
            </a:r>
            <a:endParaRPr lang="en-US" sz="1834" dirty="0"/>
          </a:p>
        </p:txBody>
      </p:sp>
      <p:sp>
        <p:nvSpPr>
          <p:cNvPr id="8" name="Text 6"/>
          <p:cNvSpPr/>
          <p:nvPr/>
        </p:nvSpPr>
        <p:spPr>
          <a:xfrm>
            <a:off x="7606903" y="4733330"/>
            <a:ext cx="2910840" cy="363855"/>
          </a:xfrm>
          <a:prstGeom prst="rect">
            <a:avLst/>
          </a:prstGeom>
          <a:noFill/>
          <a:ln/>
        </p:spPr>
        <p:txBody>
          <a:bodyPr wrap="none" rtlCol="0" anchor="t"/>
          <a:lstStyle/>
          <a:p>
            <a:pPr marL="0" indent="0">
              <a:lnSpc>
                <a:spcPts val="2865"/>
              </a:lnSpc>
              <a:buNone/>
            </a:pPr>
            <a:r>
              <a:rPr lang="en-US" sz="2292" b="1" dirty="0">
                <a:solidFill>
                  <a:srgbClr val="333F70"/>
                </a:solidFill>
                <a:latin typeface="Unbounded" pitchFamily="34" charset="0"/>
                <a:ea typeface="Unbounded" pitchFamily="34" charset="-122"/>
                <a:cs typeface="Unbounded" pitchFamily="34" charset="-120"/>
              </a:rPr>
              <a:t>Efecte pozitive</a:t>
            </a:r>
            <a:endParaRPr lang="en-US" sz="2292" dirty="0"/>
          </a:p>
        </p:txBody>
      </p:sp>
      <p:sp>
        <p:nvSpPr>
          <p:cNvPr id="9" name="Text 7"/>
          <p:cNvSpPr/>
          <p:nvPr/>
        </p:nvSpPr>
        <p:spPr>
          <a:xfrm>
            <a:off x="7606903" y="5329952"/>
            <a:ext cx="6076236" cy="1862733"/>
          </a:xfrm>
          <a:prstGeom prst="rect">
            <a:avLst/>
          </a:prstGeom>
          <a:noFill/>
          <a:ln/>
        </p:spPr>
        <p:txBody>
          <a:bodyPr wrap="square" rtlCol="0" anchor="t"/>
          <a:lstStyle/>
          <a:p>
            <a:pPr marL="0" indent="0">
              <a:lnSpc>
                <a:spcPts val="2934"/>
              </a:lnSpc>
              <a:buNone/>
            </a:pPr>
            <a:r>
              <a:rPr lang="en-US" sz="1834" dirty="0">
                <a:solidFill>
                  <a:srgbClr val="333F70"/>
                </a:solidFill>
                <a:latin typeface="Open Sans" pitchFamily="34" charset="0"/>
                <a:ea typeface="Open Sans" pitchFamily="34" charset="-122"/>
                <a:cs typeface="Open Sans" pitchFamily="34" charset="-120"/>
              </a:rPr>
              <a:t>Temperaturile extreme pot avea și efecte pozitive, cum ar fi stimularea turismului în zonele cu climat temperat, favorizarea unor specii de plante și animale adaptate la condiții extreme, și intensificarea unor activități economice specifice.</a:t>
            </a:r>
            <a:endParaRPr lang="en-US" sz="1834" dirty="0"/>
          </a:p>
        </p:txBody>
      </p:sp>
      <p:pic>
        <p:nvPicPr>
          <p:cNvPr id="10"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705136"/>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8696325" y="0"/>
            <a:ext cx="5934075" cy="8705136"/>
          </a:xfrm>
          <a:prstGeom prst="rect">
            <a:avLst/>
          </a:prstGeom>
        </p:spPr>
      </p:pic>
      <p:sp>
        <p:nvSpPr>
          <p:cNvPr id="6" name="Text 2"/>
          <p:cNvSpPr/>
          <p:nvPr/>
        </p:nvSpPr>
        <p:spPr>
          <a:xfrm>
            <a:off x="604837" y="47517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Precipitații: tipuri și formarea lor</a:t>
            </a:r>
            <a:endParaRPr lang="en-US" sz="3402" dirty="0"/>
          </a:p>
        </p:txBody>
      </p:sp>
      <p:sp>
        <p:nvSpPr>
          <p:cNvPr id="7" name="Text 3"/>
          <p:cNvSpPr/>
          <p:nvPr/>
        </p:nvSpPr>
        <p:spPr>
          <a:xfrm>
            <a:off x="604837" y="1814513"/>
            <a:ext cx="7934325" cy="1659493"/>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Precipitațiile reprezintă apa care cade pe Pământ sub formă lichidă (ploaie) sau solidă (zăpadă, grindină). Formarea precipitațiilor se bazează pe un proces complex care implică evaporarea apei, condensarea vaporilor de apă și formarea norilor. Apa se evaporă de pe suprafața Pământului, se ridică în atmosferă și se răcește, vaporii de apă se condensează și formează nori. Când picăturile de apă din nori devin prea grele, cad sub formă de ploaie. Dacă temperatura este sub 0 grade Celsius, picăturile de apă se transformă în cristale de gheață, formând zăpadă sau grindină.</a:t>
            </a:r>
            <a:endParaRPr lang="en-US" sz="1361" dirty="0"/>
          </a:p>
        </p:txBody>
      </p:sp>
      <p:sp>
        <p:nvSpPr>
          <p:cNvPr id="8" name="Shape 4"/>
          <p:cNvSpPr/>
          <p:nvPr/>
        </p:nvSpPr>
        <p:spPr>
          <a:xfrm>
            <a:off x="604837" y="3668316"/>
            <a:ext cx="7934325" cy="1010841"/>
          </a:xfrm>
          <a:prstGeom prst="roundRect">
            <a:avLst>
              <a:gd name="adj" fmla="val 7694"/>
            </a:avLst>
          </a:prstGeom>
          <a:solidFill>
            <a:srgbClr val="D6F5EE"/>
          </a:solidFill>
          <a:ln w="7620">
            <a:solidFill>
              <a:srgbClr val="BCDBD4"/>
            </a:solidFill>
            <a:prstDash val="solid"/>
          </a:ln>
        </p:spPr>
      </p:sp>
      <p:sp>
        <p:nvSpPr>
          <p:cNvPr id="9" name="Text 5"/>
          <p:cNvSpPr/>
          <p:nvPr/>
        </p:nvSpPr>
        <p:spPr>
          <a:xfrm>
            <a:off x="785217" y="3848695"/>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Ploaie</a:t>
            </a:r>
            <a:endParaRPr lang="en-US" sz="1701" dirty="0"/>
          </a:p>
        </p:txBody>
      </p:sp>
      <p:sp>
        <p:nvSpPr>
          <p:cNvPr id="10" name="Text 6"/>
          <p:cNvSpPr/>
          <p:nvPr/>
        </p:nvSpPr>
        <p:spPr>
          <a:xfrm>
            <a:off x="785217" y="4222194"/>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Cea mai frecventă formă de precipitații, formată din picături de apă care cad pe Pământ.</a:t>
            </a:r>
            <a:endParaRPr lang="en-US" sz="1361" dirty="0"/>
          </a:p>
        </p:txBody>
      </p:sp>
      <p:sp>
        <p:nvSpPr>
          <p:cNvPr id="11" name="Shape 7"/>
          <p:cNvSpPr/>
          <p:nvPr/>
        </p:nvSpPr>
        <p:spPr>
          <a:xfrm>
            <a:off x="604837" y="4851916"/>
            <a:ext cx="7934325" cy="1010841"/>
          </a:xfrm>
          <a:prstGeom prst="roundRect">
            <a:avLst>
              <a:gd name="adj" fmla="val 7694"/>
            </a:avLst>
          </a:prstGeom>
          <a:solidFill>
            <a:srgbClr val="D6F5EE"/>
          </a:solidFill>
          <a:ln w="7620">
            <a:solidFill>
              <a:srgbClr val="BCDBD4"/>
            </a:solidFill>
            <a:prstDash val="solid"/>
          </a:ln>
        </p:spPr>
      </p:sp>
      <p:sp>
        <p:nvSpPr>
          <p:cNvPr id="12" name="Text 8"/>
          <p:cNvSpPr/>
          <p:nvPr/>
        </p:nvSpPr>
        <p:spPr>
          <a:xfrm>
            <a:off x="785217" y="5032296"/>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Zăpadă</a:t>
            </a:r>
            <a:endParaRPr lang="en-US" sz="1701" dirty="0"/>
          </a:p>
        </p:txBody>
      </p:sp>
      <p:sp>
        <p:nvSpPr>
          <p:cNvPr id="13" name="Text 9"/>
          <p:cNvSpPr/>
          <p:nvPr/>
        </p:nvSpPr>
        <p:spPr>
          <a:xfrm>
            <a:off x="785217" y="5405795"/>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Precipitații sub formă de cristale de gheață, formate la temperaturi sub 0 grade Celsius.</a:t>
            </a:r>
            <a:endParaRPr lang="en-US" sz="1361" dirty="0"/>
          </a:p>
        </p:txBody>
      </p:sp>
      <p:sp>
        <p:nvSpPr>
          <p:cNvPr id="14" name="Shape 10"/>
          <p:cNvSpPr/>
          <p:nvPr/>
        </p:nvSpPr>
        <p:spPr>
          <a:xfrm>
            <a:off x="604837" y="6035516"/>
            <a:ext cx="7934325" cy="1010841"/>
          </a:xfrm>
          <a:prstGeom prst="roundRect">
            <a:avLst>
              <a:gd name="adj" fmla="val 7694"/>
            </a:avLst>
          </a:prstGeom>
          <a:solidFill>
            <a:srgbClr val="D6F5EE"/>
          </a:solidFill>
          <a:ln w="7620">
            <a:solidFill>
              <a:srgbClr val="BCDBD4"/>
            </a:solidFill>
            <a:prstDash val="solid"/>
          </a:ln>
        </p:spPr>
      </p:sp>
      <p:sp>
        <p:nvSpPr>
          <p:cNvPr id="15" name="Text 11"/>
          <p:cNvSpPr/>
          <p:nvPr/>
        </p:nvSpPr>
        <p:spPr>
          <a:xfrm>
            <a:off x="785217" y="6215896"/>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Grindină</a:t>
            </a:r>
            <a:endParaRPr lang="en-US" sz="1701" dirty="0"/>
          </a:p>
        </p:txBody>
      </p:sp>
      <p:sp>
        <p:nvSpPr>
          <p:cNvPr id="16" name="Text 12"/>
          <p:cNvSpPr/>
          <p:nvPr/>
        </p:nvSpPr>
        <p:spPr>
          <a:xfrm>
            <a:off x="785217" y="6589395"/>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Precipitații sub formă de bucăți de gheață, formate în nori de furtună, cu diametre variabile.</a:t>
            </a:r>
            <a:endParaRPr lang="en-US" sz="1361" dirty="0"/>
          </a:p>
        </p:txBody>
      </p:sp>
      <p:sp>
        <p:nvSpPr>
          <p:cNvPr id="17" name="Shape 13"/>
          <p:cNvSpPr/>
          <p:nvPr/>
        </p:nvSpPr>
        <p:spPr>
          <a:xfrm>
            <a:off x="604837" y="7219117"/>
            <a:ext cx="7934325" cy="1010841"/>
          </a:xfrm>
          <a:prstGeom prst="roundRect">
            <a:avLst>
              <a:gd name="adj" fmla="val 7694"/>
            </a:avLst>
          </a:prstGeom>
          <a:solidFill>
            <a:srgbClr val="D6F5EE"/>
          </a:solidFill>
          <a:ln w="7620">
            <a:solidFill>
              <a:srgbClr val="BCDBD4"/>
            </a:solidFill>
            <a:prstDash val="solid"/>
          </a:ln>
        </p:spPr>
      </p:sp>
      <p:sp>
        <p:nvSpPr>
          <p:cNvPr id="18" name="Text 14"/>
          <p:cNvSpPr/>
          <p:nvPr/>
        </p:nvSpPr>
        <p:spPr>
          <a:xfrm>
            <a:off x="785217" y="7399496"/>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Burniță</a:t>
            </a:r>
            <a:endParaRPr lang="en-US" sz="1701" dirty="0"/>
          </a:p>
        </p:txBody>
      </p:sp>
      <p:sp>
        <p:nvSpPr>
          <p:cNvPr id="19" name="Text 15"/>
          <p:cNvSpPr/>
          <p:nvPr/>
        </p:nvSpPr>
        <p:spPr>
          <a:xfrm>
            <a:off x="785217" y="7772995"/>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Precipitații fine, sub formă de picături de apă mici, care cad ușor și constant.</a:t>
            </a:r>
            <a:endParaRPr lang="en-US" sz="1361" dirty="0"/>
          </a:p>
        </p:txBody>
      </p:sp>
      <p:pic>
        <p:nvPicPr>
          <p:cNvPr id="22" name="Рисунок 21">
            <a:extLst>
              <a:ext uri="{FF2B5EF4-FFF2-40B4-BE49-F238E27FC236}">
                <a16:creationId xmlns:a16="http://schemas.microsoft.com/office/drawing/2014/main" id="{B8B6B2CA-EC4A-795D-549C-847BF29E5843}"/>
              </a:ext>
            </a:extLst>
          </p:cNvPr>
          <p:cNvPicPr>
            <a:picLocks noChangeAspect="1"/>
          </p:cNvPicPr>
          <p:nvPr/>
        </p:nvPicPr>
        <p:blipFill>
          <a:blip r:embed="rId4"/>
          <a:stretch>
            <a:fillRect/>
          </a:stretch>
        </p:blipFill>
        <p:spPr>
          <a:xfrm>
            <a:off x="8972550" y="2638426"/>
            <a:ext cx="5457825" cy="38645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5933" y="2177653"/>
            <a:ext cx="5042416" cy="3874294"/>
          </a:xfrm>
          <a:prstGeom prst="rect">
            <a:avLst/>
          </a:prstGeom>
        </p:spPr>
      </p:pic>
      <p:sp>
        <p:nvSpPr>
          <p:cNvPr id="6" name="Text 2"/>
          <p:cNvSpPr/>
          <p:nvPr/>
        </p:nvSpPr>
        <p:spPr>
          <a:xfrm>
            <a:off x="621625" y="1185029"/>
            <a:ext cx="7900749" cy="1110139"/>
          </a:xfrm>
          <a:prstGeom prst="rect">
            <a:avLst/>
          </a:prstGeom>
          <a:noFill/>
          <a:ln/>
        </p:spPr>
        <p:txBody>
          <a:bodyPr wrap="square" rtlCol="0" anchor="t"/>
          <a:lstStyle/>
          <a:p>
            <a:pPr marL="0" indent="0">
              <a:lnSpc>
                <a:spcPts val="4371"/>
              </a:lnSpc>
              <a:buNone/>
            </a:pPr>
            <a:r>
              <a:rPr lang="en-US" sz="3497" b="1" dirty="0">
                <a:solidFill>
                  <a:srgbClr val="333F70"/>
                </a:solidFill>
                <a:latin typeface="Unbounded" pitchFamily="34" charset="0"/>
                <a:ea typeface="Unbounded" pitchFamily="34" charset="-122"/>
                <a:cs typeface="Unbounded" pitchFamily="34" charset="-120"/>
              </a:rPr>
              <a:t>Distribuția geografică a precipitațiilor</a:t>
            </a:r>
            <a:endParaRPr lang="en-US" sz="3497" dirty="0"/>
          </a:p>
        </p:txBody>
      </p:sp>
      <p:sp>
        <p:nvSpPr>
          <p:cNvPr id="7" name="Text 3"/>
          <p:cNvSpPr/>
          <p:nvPr/>
        </p:nvSpPr>
        <p:spPr>
          <a:xfrm>
            <a:off x="621625" y="2561511"/>
            <a:ext cx="7900749" cy="1705213"/>
          </a:xfrm>
          <a:prstGeom prst="rect">
            <a:avLst/>
          </a:prstGeom>
          <a:noFill/>
          <a:ln/>
        </p:spPr>
        <p:txBody>
          <a:bodyPr wrap="squar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Distribuția geografică a precipitațiilor este influențată de o serie de factori, inclusiv: latitudinea, cu zonele ecuatoriale primind mai multe precipitații decât cele polare; relieful, cu zonele montane primind mai multe precipitații decât zonele joase; curenții oceanici, care transportă umiditate în anumite zone; vegetația, care influențează evaporarea și condensarea vaporilor de apă; și activitatea umană, care poate afecta distribuția precipitațiilor prin modificarea vegetației, emisiile de gaze cu efect de seră și alte activități antropice.</a:t>
            </a:r>
            <a:endParaRPr lang="en-US" sz="1399" dirty="0"/>
          </a:p>
        </p:txBody>
      </p:sp>
      <p:sp>
        <p:nvSpPr>
          <p:cNvPr id="8" name="Shape 4"/>
          <p:cNvSpPr/>
          <p:nvPr/>
        </p:nvSpPr>
        <p:spPr>
          <a:xfrm>
            <a:off x="621625" y="4466511"/>
            <a:ext cx="7900749" cy="2578060"/>
          </a:xfrm>
          <a:prstGeom prst="roundRect">
            <a:avLst>
              <a:gd name="adj" fmla="val 3101"/>
            </a:avLst>
          </a:prstGeom>
          <a:noFill/>
          <a:ln w="7620">
            <a:solidFill>
              <a:srgbClr val="000000">
                <a:alpha val="8000"/>
              </a:srgbClr>
            </a:solidFill>
            <a:prstDash val="solid"/>
          </a:ln>
        </p:spPr>
      </p:sp>
      <p:sp>
        <p:nvSpPr>
          <p:cNvPr id="9" name="Shape 5"/>
          <p:cNvSpPr/>
          <p:nvPr/>
        </p:nvSpPr>
        <p:spPr>
          <a:xfrm>
            <a:off x="629245" y="4474131"/>
            <a:ext cx="7885509" cy="512564"/>
          </a:xfrm>
          <a:prstGeom prst="rect">
            <a:avLst/>
          </a:prstGeom>
          <a:solidFill>
            <a:srgbClr val="FFFFFF">
              <a:alpha val="4000"/>
            </a:srgbClr>
          </a:solidFill>
          <a:ln/>
        </p:spPr>
      </p:sp>
      <p:sp>
        <p:nvSpPr>
          <p:cNvPr id="10" name="Text 6"/>
          <p:cNvSpPr/>
          <p:nvPr/>
        </p:nvSpPr>
        <p:spPr>
          <a:xfrm>
            <a:off x="806768" y="4588312"/>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Zona</a:t>
            </a:r>
            <a:endParaRPr lang="en-US" sz="1399" dirty="0"/>
          </a:p>
        </p:txBody>
      </p:sp>
      <p:sp>
        <p:nvSpPr>
          <p:cNvPr id="11" name="Text 7"/>
          <p:cNvSpPr/>
          <p:nvPr/>
        </p:nvSpPr>
        <p:spPr>
          <a:xfrm>
            <a:off x="4753332" y="4588312"/>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Precipitații</a:t>
            </a:r>
            <a:endParaRPr lang="en-US" sz="1399" dirty="0"/>
          </a:p>
        </p:txBody>
      </p:sp>
      <p:sp>
        <p:nvSpPr>
          <p:cNvPr id="12" name="Shape 8"/>
          <p:cNvSpPr/>
          <p:nvPr/>
        </p:nvSpPr>
        <p:spPr>
          <a:xfrm>
            <a:off x="629245" y="4986695"/>
            <a:ext cx="7885509" cy="512564"/>
          </a:xfrm>
          <a:prstGeom prst="rect">
            <a:avLst/>
          </a:prstGeom>
          <a:solidFill>
            <a:srgbClr val="000000">
              <a:alpha val="4000"/>
            </a:srgbClr>
          </a:solidFill>
          <a:ln/>
        </p:spPr>
      </p:sp>
      <p:sp>
        <p:nvSpPr>
          <p:cNvPr id="13" name="Text 9"/>
          <p:cNvSpPr/>
          <p:nvPr/>
        </p:nvSpPr>
        <p:spPr>
          <a:xfrm>
            <a:off x="806768" y="5100876"/>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Ecuatorial</a:t>
            </a:r>
            <a:endParaRPr lang="en-US" sz="1399" dirty="0"/>
          </a:p>
        </p:txBody>
      </p:sp>
      <p:sp>
        <p:nvSpPr>
          <p:cNvPr id="14" name="Text 10"/>
          <p:cNvSpPr/>
          <p:nvPr/>
        </p:nvSpPr>
        <p:spPr>
          <a:xfrm>
            <a:off x="4753332" y="5100876"/>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Abundente</a:t>
            </a:r>
            <a:endParaRPr lang="en-US" sz="1399" dirty="0"/>
          </a:p>
        </p:txBody>
      </p:sp>
      <p:sp>
        <p:nvSpPr>
          <p:cNvPr id="15" name="Shape 11"/>
          <p:cNvSpPr/>
          <p:nvPr/>
        </p:nvSpPr>
        <p:spPr>
          <a:xfrm>
            <a:off x="629245" y="5499259"/>
            <a:ext cx="7885509" cy="512564"/>
          </a:xfrm>
          <a:prstGeom prst="rect">
            <a:avLst/>
          </a:prstGeom>
          <a:solidFill>
            <a:srgbClr val="FFFFFF">
              <a:alpha val="4000"/>
            </a:srgbClr>
          </a:solidFill>
          <a:ln/>
        </p:spPr>
      </p:sp>
      <p:sp>
        <p:nvSpPr>
          <p:cNvPr id="16" name="Text 12"/>
          <p:cNvSpPr/>
          <p:nvPr/>
        </p:nvSpPr>
        <p:spPr>
          <a:xfrm>
            <a:off x="806768" y="5613440"/>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Tropical</a:t>
            </a:r>
            <a:endParaRPr lang="en-US" sz="1399" dirty="0"/>
          </a:p>
        </p:txBody>
      </p:sp>
      <p:sp>
        <p:nvSpPr>
          <p:cNvPr id="17" name="Text 13"/>
          <p:cNvSpPr/>
          <p:nvPr/>
        </p:nvSpPr>
        <p:spPr>
          <a:xfrm>
            <a:off x="4753332" y="5613440"/>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Sezonale</a:t>
            </a:r>
            <a:endParaRPr lang="en-US" sz="1399" dirty="0"/>
          </a:p>
        </p:txBody>
      </p:sp>
      <p:sp>
        <p:nvSpPr>
          <p:cNvPr id="18" name="Shape 14"/>
          <p:cNvSpPr/>
          <p:nvPr/>
        </p:nvSpPr>
        <p:spPr>
          <a:xfrm>
            <a:off x="629245" y="6011823"/>
            <a:ext cx="7885509" cy="512564"/>
          </a:xfrm>
          <a:prstGeom prst="rect">
            <a:avLst/>
          </a:prstGeom>
          <a:solidFill>
            <a:srgbClr val="000000">
              <a:alpha val="4000"/>
            </a:srgbClr>
          </a:solidFill>
          <a:ln/>
        </p:spPr>
      </p:sp>
      <p:sp>
        <p:nvSpPr>
          <p:cNvPr id="19" name="Text 15"/>
          <p:cNvSpPr/>
          <p:nvPr/>
        </p:nvSpPr>
        <p:spPr>
          <a:xfrm>
            <a:off x="806768" y="6126004"/>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Temperat</a:t>
            </a:r>
            <a:endParaRPr lang="en-US" sz="1399" dirty="0"/>
          </a:p>
        </p:txBody>
      </p:sp>
      <p:sp>
        <p:nvSpPr>
          <p:cNvPr id="20" name="Text 16"/>
          <p:cNvSpPr/>
          <p:nvPr/>
        </p:nvSpPr>
        <p:spPr>
          <a:xfrm>
            <a:off x="4753332" y="6126004"/>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Moderate</a:t>
            </a:r>
            <a:endParaRPr lang="en-US" sz="1399" dirty="0"/>
          </a:p>
        </p:txBody>
      </p:sp>
      <p:sp>
        <p:nvSpPr>
          <p:cNvPr id="21" name="Shape 17"/>
          <p:cNvSpPr/>
          <p:nvPr/>
        </p:nvSpPr>
        <p:spPr>
          <a:xfrm>
            <a:off x="629245" y="6524387"/>
            <a:ext cx="7885509" cy="512564"/>
          </a:xfrm>
          <a:prstGeom prst="rect">
            <a:avLst/>
          </a:prstGeom>
          <a:solidFill>
            <a:srgbClr val="FFFFFF">
              <a:alpha val="4000"/>
            </a:srgbClr>
          </a:solidFill>
          <a:ln/>
        </p:spPr>
      </p:sp>
      <p:sp>
        <p:nvSpPr>
          <p:cNvPr id="22" name="Text 18"/>
          <p:cNvSpPr/>
          <p:nvPr/>
        </p:nvSpPr>
        <p:spPr>
          <a:xfrm>
            <a:off x="806768" y="6638568"/>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Polar</a:t>
            </a:r>
            <a:endParaRPr lang="en-US" sz="1399" dirty="0"/>
          </a:p>
        </p:txBody>
      </p:sp>
      <p:sp>
        <p:nvSpPr>
          <p:cNvPr id="23" name="Text 19"/>
          <p:cNvSpPr/>
          <p:nvPr/>
        </p:nvSpPr>
        <p:spPr>
          <a:xfrm>
            <a:off x="4753332" y="6638568"/>
            <a:ext cx="3583900" cy="284202"/>
          </a:xfrm>
          <a:prstGeom prst="rect">
            <a:avLst/>
          </a:prstGeom>
          <a:noFill/>
          <a:ln/>
        </p:spPr>
        <p:txBody>
          <a:bodyPr wrap="none" rtlCol="0" anchor="t"/>
          <a:lstStyle/>
          <a:p>
            <a:pPr marL="0" indent="0">
              <a:lnSpc>
                <a:spcPts val="2238"/>
              </a:lnSpc>
              <a:buNone/>
            </a:pPr>
            <a:r>
              <a:rPr lang="en-US" sz="1399" dirty="0">
                <a:solidFill>
                  <a:srgbClr val="333F70"/>
                </a:solidFill>
                <a:latin typeface="Open Sans" pitchFamily="34" charset="0"/>
                <a:ea typeface="Open Sans" pitchFamily="34" charset="-122"/>
                <a:cs typeface="Open Sans" pitchFamily="34" charset="-120"/>
              </a:rPr>
              <a:t>Scăzute</a:t>
            </a:r>
            <a:endParaRPr lang="en-US" sz="139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397127"/>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9397127"/>
          </a:xfrm>
          <a:prstGeom prst="rect">
            <a:avLst/>
          </a:prstGeom>
        </p:spPr>
      </p:pic>
      <p:sp>
        <p:nvSpPr>
          <p:cNvPr id="6" name="Text 2"/>
          <p:cNvSpPr/>
          <p:nvPr/>
        </p:nvSpPr>
        <p:spPr>
          <a:xfrm>
            <a:off x="604837" y="47517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Influența reliefului asupra precipitațiilor</a:t>
            </a:r>
            <a:endParaRPr lang="en-US" sz="3402" dirty="0"/>
          </a:p>
        </p:txBody>
      </p:sp>
      <p:sp>
        <p:nvSpPr>
          <p:cNvPr id="7" name="Text 3"/>
          <p:cNvSpPr/>
          <p:nvPr/>
        </p:nvSpPr>
        <p:spPr>
          <a:xfrm>
            <a:off x="604837" y="1814513"/>
            <a:ext cx="7934325" cy="1382911"/>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Relieful joacă un rol important în distribuția precipitațiilor. Munții acționează ca bariere naturale pentru curenții de aer umed, determinând condensarea vaporilor de apă și formarea precipitațiilor pe versanții expuși vântului. Versanții protejați de vânt primesc mai puține precipitații, formând zone semi-aride sau aride. Această diferență de precipitații între versanți se numește efectul foehn.</a:t>
            </a:r>
            <a:endParaRPr lang="en-US" sz="1361" dirty="0"/>
          </a:p>
        </p:txBody>
      </p:sp>
      <p:pic>
        <p:nvPicPr>
          <p:cNvPr id="8" name="Image 2" descr="preencoded.png"/>
          <p:cNvPicPr>
            <a:picLocks noChangeAspect="1"/>
          </p:cNvPicPr>
          <p:nvPr/>
        </p:nvPicPr>
        <p:blipFill>
          <a:blip r:embed="rId4"/>
          <a:stretch>
            <a:fillRect/>
          </a:stretch>
        </p:blipFill>
        <p:spPr>
          <a:xfrm>
            <a:off x="604837" y="3391733"/>
            <a:ext cx="864037" cy="1382554"/>
          </a:xfrm>
          <a:prstGeom prst="rect">
            <a:avLst/>
          </a:prstGeom>
        </p:spPr>
      </p:pic>
      <p:sp>
        <p:nvSpPr>
          <p:cNvPr id="9" name="Text 4"/>
          <p:cNvSpPr/>
          <p:nvPr/>
        </p:nvSpPr>
        <p:spPr>
          <a:xfrm>
            <a:off x="1728073" y="356449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Aer umed</a:t>
            </a:r>
            <a:endParaRPr lang="en-US" sz="1701" dirty="0"/>
          </a:p>
        </p:txBody>
      </p:sp>
      <p:sp>
        <p:nvSpPr>
          <p:cNvPr id="10" name="Text 5"/>
          <p:cNvSpPr/>
          <p:nvPr/>
        </p:nvSpPr>
        <p:spPr>
          <a:xfrm>
            <a:off x="1728073" y="3937992"/>
            <a:ext cx="6811089"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Aerul umed se deplasează spre munți.</a:t>
            </a:r>
            <a:endParaRPr lang="en-US" sz="1361" dirty="0"/>
          </a:p>
        </p:txBody>
      </p:sp>
      <p:pic>
        <p:nvPicPr>
          <p:cNvPr id="11" name="Image 3" descr="preencoded.png"/>
          <p:cNvPicPr>
            <a:picLocks noChangeAspect="1"/>
          </p:cNvPicPr>
          <p:nvPr/>
        </p:nvPicPr>
        <p:blipFill>
          <a:blip r:embed="rId5"/>
          <a:stretch>
            <a:fillRect/>
          </a:stretch>
        </p:blipFill>
        <p:spPr>
          <a:xfrm>
            <a:off x="604837" y="4774287"/>
            <a:ext cx="864037" cy="1382554"/>
          </a:xfrm>
          <a:prstGeom prst="rect">
            <a:avLst/>
          </a:prstGeom>
        </p:spPr>
      </p:pic>
      <p:sp>
        <p:nvSpPr>
          <p:cNvPr id="12" name="Text 6"/>
          <p:cNvSpPr/>
          <p:nvPr/>
        </p:nvSpPr>
        <p:spPr>
          <a:xfrm>
            <a:off x="1728073" y="494704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Condensare</a:t>
            </a:r>
            <a:endParaRPr lang="en-US" sz="1701" dirty="0"/>
          </a:p>
        </p:txBody>
      </p:sp>
      <p:sp>
        <p:nvSpPr>
          <p:cNvPr id="13" name="Text 7"/>
          <p:cNvSpPr/>
          <p:nvPr/>
        </p:nvSpPr>
        <p:spPr>
          <a:xfrm>
            <a:off x="1728073" y="5320546"/>
            <a:ext cx="6811089"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Aerul se răcește și vaporii de apă se condensează, formând nori și precipitații.</a:t>
            </a:r>
            <a:endParaRPr lang="en-US" sz="1361" dirty="0"/>
          </a:p>
        </p:txBody>
      </p:sp>
      <p:pic>
        <p:nvPicPr>
          <p:cNvPr id="14" name="Image 4" descr="preencoded.png"/>
          <p:cNvPicPr>
            <a:picLocks noChangeAspect="1"/>
          </p:cNvPicPr>
          <p:nvPr/>
        </p:nvPicPr>
        <p:blipFill>
          <a:blip r:embed="rId6"/>
          <a:stretch>
            <a:fillRect/>
          </a:stretch>
        </p:blipFill>
        <p:spPr>
          <a:xfrm>
            <a:off x="604837" y="6156841"/>
            <a:ext cx="864037" cy="1382554"/>
          </a:xfrm>
          <a:prstGeom prst="rect">
            <a:avLst/>
          </a:prstGeom>
        </p:spPr>
      </p:pic>
      <p:sp>
        <p:nvSpPr>
          <p:cNvPr id="15" name="Text 8"/>
          <p:cNvSpPr/>
          <p:nvPr/>
        </p:nvSpPr>
        <p:spPr>
          <a:xfrm>
            <a:off x="1728073" y="632960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Efectul foehn</a:t>
            </a:r>
            <a:endParaRPr lang="en-US" sz="1701" dirty="0"/>
          </a:p>
        </p:txBody>
      </p:sp>
      <p:sp>
        <p:nvSpPr>
          <p:cNvPr id="16" name="Text 9"/>
          <p:cNvSpPr/>
          <p:nvPr/>
        </p:nvSpPr>
        <p:spPr>
          <a:xfrm>
            <a:off x="1728073" y="6703100"/>
            <a:ext cx="6811089"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Aerul uscat și cald coboară pe versantul protejat de vânt.</a:t>
            </a:r>
            <a:endParaRPr lang="en-US" sz="1361" dirty="0"/>
          </a:p>
        </p:txBody>
      </p:sp>
      <p:pic>
        <p:nvPicPr>
          <p:cNvPr id="17" name="Image 5" descr="preencoded.png"/>
          <p:cNvPicPr>
            <a:picLocks noChangeAspect="1"/>
          </p:cNvPicPr>
          <p:nvPr/>
        </p:nvPicPr>
        <p:blipFill>
          <a:blip r:embed="rId7"/>
          <a:stretch>
            <a:fillRect/>
          </a:stretch>
        </p:blipFill>
        <p:spPr>
          <a:xfrm>
            <a:off x="604837" y="7539395"/>
            <a:ext cx="864037" cy="1382554"/>
          </a:xfrm>
          <a:prstGeom prst="rect">
            <a:avLst/>
          </a:prstGeom>
        </p:spPr>
      </p:pic>
      <p:sp>
        <p:nvSpPr>
          <p:cNvPr id="18" name="Text 10"/>
          <p:cNvSpPr/>
          <p:nvPr/>
        </p:nvSpPr>
        <p:spPr>
          <a:xfrm>
            <a:off x="1728073" y="7712154"/>
            <a:ext cx="2495907"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Precipitații reduse</a:t>
            </a:r>
            <a:endParaRPr lang="en-US" sz="1701" dirty="0"/>
          </a:p>
        </p:txBody>
      </p:sp>
      <p:sp>
        <p:nvSpPr>
          <p:cNvPr id="19" name="Text 11"/>
          <p:cNvSpPr/>
          <p:nvPr/>
        </p:nvSpPr>
        <p:spPr>
          <a:xfrm>
            <a:off x="1728073" y="8085653"/>
            <a:ext cx="6811089"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Versantul protejat de vânt primește mai puține precipitații.</a:t>
            </a:r>
            <a:endParaRPr lang="en-US" sz="1361" dirty="0"/>
          </a:p>
        </p:txBody>
      </p:sp>
      <p:pic>
        <p:nvPicPr>
          <p:cNvPr id="22" name="Рисунок 21">
            <a:extLst>
              <a:ext uri="{FF2B5EF4-FFF2-40B4-BE49-F238E27FC236}">
                <a16:creationId xmlns:a16="http://schemas.microsoft.com/office/drawing/2014/main" id="{3B4C547D-F14D-2A3D-89A1-E39CF66FE9C6}"/>
              </a:ext>
            </a:extLst>
          </p:cNvPr>
          <p:cNvPicPr>
            <a:picLocks noChangeAspect="1"/>
          </p:cNvPicPr>
          <p:nvPr/>
        </p:nvPicPr>
        <p:blipFill>
          <a:blip r:embed="rId8"/>
          <a:stretch>
            <a:fillRect/>
          </a:stretch>
        </p:blipFill>
        <p:spPr>
          <a:xfrm>
            <a:off x="9448800" y="3250763"/>
            <a:ext cx="4876800" cy="2895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10994469"/>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10994469"/>
          </a:xfrm>
          <a:prstGeom prst="rect">
            <a:avLst/>
          </a:prstGeom>
        </p:spPr>
      </p:pic>
      <p:pic>
        <p:nvPicPr>
          <p:cNvPr id="5" name="Image 1" descr="preencoded.png"/>
          <p:cNvPicPr>
            <a:picLocks noChangeAspect="1"/>
          </p:cNvPicPr>
          <p:nvPr/>
        </p:nvPicPr>
        <p:blipFill>
          <a:blip r:embed="rId4"/>
          <a:stretch>
            <a:fillRect/>
          </a:stretch>
        </p:blipFill>
        <p:spPr>
          <a:xfrm>
            <a:off x="215979" y="2127647"/>
            <a:ext cx="5054322" cy="6739176"/>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Tendințe și schimbări în regimul precipitațiilor</a:t>
            </a:r>
            <a:endParaRPr lang="en-US" sz="3402" dirty="0"/>
          </a:p>
        </p:txBody>
      </p:sp>
      <p:sp>
        <p:nvSpPr>
          <p:cNvPr id="7" name="Text 3"/>
          <p:cNvSpPr/>
          <p:nvPr/>
        </p:nvSpPr>
        <p:spPr>
          <a:xfrm>
            <a:off x="6091238" y="1814513"/>
            <a:ext cx="7934325" cy="1659493"/>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Regimul precipitațiilor este supus unor schimbări semnificative pe termen lung, influențate de factori naturali și antropici. Schimbările climatice, care determină creșterea temperaturilor globale, duc la intensificarea evaporării și la modificarea tiparelor de precipitații. De asemenea, defrișările, urbanizarea, emisiile de gaze cu efect de seră și alte activități antropice pot influența regimul precipitațiilor, determinând o creștere a intensității precipitațiilor și a frecvenței evenimentelor extreme, cum ar fi ploile torențiale, furtunile și inundațiile.</a:t>
            </a:r>
            <a:endParaRPr lang="en-US" sz="1361" dirty="0"/>
          </a:p>
        </p:txBody>
      </p:sp>
      <p:pic>
        <p:nvPicPr>
          <p:cNvPr id="8" name="Image 2" descr="preencoded.png"/>
          <p:cNvPicPr>
            <a:picLocks noChangeAspect="1"/>
          </p:cNvPicPr>
          <p:nvPr/>
        </p:nvPicPr>
        <p:blipFill>
          <a:blip r:embed="rId5"/>
          <a:stretch>
            <a:fillRect/>
          </a:stretch>
        </p:blipFill>
        <p:spPr>
          <a:xfrm>
            <a:off x="6091238" y="3668316"/>
            <a:ext cx="431959" cy="431959"/>
          </a:xfrm>
          <a:prstGeom prst="rect">
            <a:avLst/>
          </a:prstGeom>
        </p:spPr>
      </p:pic>
      <p:sp>
        <p:nvSpPr>
          <p:cNvPr id="9" name="Text 4"/>
          <p:cNvSpPr/>
          <p:nvPr/>
        </p:nvSpPr>
        <p:spPr>
          <a:xfrm>
            <a:off x="6091238" y="4273034"/>
            <a:ext cx="4832628"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Creșterea intensității precipitațiilor</a:t>
            </a:r>
            <a:endParaRPr lang="en-US" sz="1701" dirty="0"/>
          </a:p>
        </p:txBody>
      </p:sp>
      <p:sp>
        <p:nvSpPr>
          <p:cNvPr id="10" name="Text 5"/>
          <p:cNvSpPr/>
          <p:nvPr/>
        </p:nvSpPr>
        <p:spPr>
          <a:xfrm>
            <a:off x="6091238" y="4646533"/>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Evenimentele extreme, cum ar fi ploile torențiale, devin mai frecvente și mai intense.</a:t>
            </a:r>
            <a:endParaRPr lang="en-US" sz="1361" dirty="0"/>
          </a:p>
        </p:txBody>
      </p:sp>
      <p:pic>
        <p:nvPicPr>
          <p:cNvPr id="11" name="Image 3" descr="preencoded.png"/>
          <p:cNvPicPr>
            <a:picLocks noChangeAspect="1"/>
          </p:cNvPicPr>
          <p:nvPr/>
        </p:nvPicPr>
        <p:blipFill>
          <a:blip r:embed="rId6"/>
          <a:stretch>
            <a:fillRect/>
          </a:stretch>
        </p:blipFill>
        <p:spPr>
          <a:xfrm>
            <a:off x="6091238" y="5441513"/>
            <a:ext cx="431959" cy="431959"/>
          </a:xfrm>
          <a:prstGeom prst="rect">
            <a:avLst/>
          </a:prstGeom>
        </p:spPr>
      </p:pic>
      <p:sp>
        <p:nvSpPr>
          <p:cNvPr id="12" name="Text 6"/>
          <p:cNvSpPr/>
          <p:nvPr/>
        </p:nvSpPr>
        <p:spPr>
          <a:xfrm>
            <a:off x="6091238" y="6046232"/>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Secetă</a:t>
            </a:r>
            <a:endParaRPr lang="en-US" sz="1701" dirty="0"/>
          </a:p>
        </p:txBody>
      </p:sp>
      <p:sp>
        <p:nvSpPr>
          <p:cNvPr id="13" name="Text 7"/>
          <p:cNvSpPr/>
          <p:nvPr/>
        </p:nvSpPr>
        <p:spPr>
          <a:xfrm>
            <a:off x="6091238" y="6419731"/>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Zonele aride și semi-aride devin mai uscate, ducând la secetă.</a:t>
            </a:r>
            <a:endParaRPr lang="en-US" sz="1361" dirty="0"/>
          </a:p>
        </p:txBody>
      </p:sp>
      <p:pic>
        <p:nvPicPr>
          <p:cNvPr id="14" name="Image 4" descr="preencoded.png"/>
          <p:cNvPicPr>
            <a:picLocks noChangeAspect="1"/>
          </p:cNvPicPr>
          <p:nvPr/>
        </p:nvPicPr>
        <p:blipFill>
          <a:blip r:embed="rId7"/>
          <a:stretch>
            <a:fillRect/>
          </a:stretch>
        </p:blipFill>
        <p:spPr>
          <a:xfrm>
            <a:off x="6091238" y="7214711"/>
            <a:ext cx="431959" cy="431959"/>
          </a:xfrm>
          <a:prstGeom prst="rect">
            <a:avLst/>
          </a:prstGeom>
        </p:spPr>
      </p:pic>
      <p:sp>
        <p:nvSpPr>
          <p:cNvPr id="15" name="Text 8"/>
          <p:cNvSpPr/>
          <p:nvPr/>
        </p:nvSpPr>
        <p:spPr>
          <a:xfrm>
            <a:off x="6091238" y="7819430"/>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Inundații</a:t>
            </a:r>
            <a:endParaRPr lang="en-US" sz="1701" dirty="0"/>
          </a:p>
        </p:txBody>
      </p:sp>
      <p:sp>
        <p:nvSpPr>
          <p:cNvPr id="16" name="Text 9"/>
          <p:cNvSpPr/>
          <p:nvPr/>
        </p:nvSpPr>
        <p:spPr>
          <a:xfrm>
            <a:off x="6091238" y="8192929"/>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Creșterea intensității precipitațiilor poate duce la inundații mai frecvente și mai severe.</a:t>
            </a:r>
            <a:endParaRPr lang="en-US" sz="1361" dirty="0"/>
          </a:p>
        </p:txBody>
      </p:sp>
      <p:pic>
        <p:nvPicPr>
          <p:cNvPr id="17" name="Image 5" descr="preencoded.png"/>
          <p:cNvPicPr>
            <a:picLocks noChangeAspect="1"/>
          </p:cNvPicPr>
          <p:nvPr/>
        </p:nvPicPr>
        <p:blipFill>
          <a:blip r:embed="rId8"/>
          <a:stretch>
            <a:fillRect/>
          </a:stretch>
        </p:blipFill>
        <p:spPr>
          <a:xfrm>
            <a:off x="6091238" y="8987909"/>
            <a:ext cx="431959" cy="431959"/>
          </a:xfrm>
          <a:prstGeom prst="rect">
            <a:avLst/>
          </a:prstGeom>
        </p:spPr>
      </p:pic>
      <p:sp>
        <p:nvSpPr>
          <p:cNvPr id="18" name="Text 10"/>
          <p:cNvSpPr/>
          <p:nvPr/>
        </p:nvSpPr>
        <p:spPr>
          <a:xfrm>
            <a:off x="6091238" y="9592628"/>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Furtuni</a:t>
            </a:r>
            <a:endParaRPr lang="en-US" sz="1701" dirty="0"/>
          </a:p>
        </p:txBody>
      </p:sp>
      <p:sp>
        <p:nvSpPr>
          <p:cNvPr id="19" name="Text 11"/>
          <p:cNvSpPr/>
          <p:nvPr/>
        </p:nvSpPr>
        <p:spPr>
          <a:xfrm>
            <a:off x="6091238" y="9966127"/>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Furtunile cu precipitații intense devin mai frecvente, cu impact semnificativ asupra infrastructurii și a vieții umane.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320564"/>
          </a:xfrm>
          <a:prstGeom prst="rect">
            <a:avLst/>
          </a:prstGeom>
          <a:solidFill>
            <a:srgbClr val="FFFFFF"/>
          </a:solidFill>
          <a:ln/>
        </p:spPr>
      </p:sp>
      <p:sp>
        <p:nvSpPr>
          <p:cNvPr id="4" name="Text 2"/>
          <p:cNvSpPr/>
          <p:nvPr/>
        </p:nvSpPr>
        <p:spPr>
          <a:xfrm>
            <a:off x="2068354" y="528280"/>
            <a:ext cx="10493573" cy="1200626"/>
          </a:xfrm>
          <a:prstGeom prst="rect">
            <a:avLst/>
          </a:prstGeom>
          <a:noFill/>
          <a:ln/>
        </p:spPr>
        <p:txBody>
          <a:bodyPr wrap="square" rtlCol="0" anchor="t"/>
          <a:lstStyle/>
          <a:p>
            <a:pPr marL="0" indent="0">
              <a:lnSpc>
                <a:spcPts val="4727"/>
              </a:lnSpc>
              <a:buNone/>
            </a:pPr>
            <a:r>
              <a:rPr lang="en-US" sz="3782" b="1" dirty="0">
                <a:solidFill>
                  <a:srgbClr val="333F70"/>
                </a:solidFill>
                <a:latin typeface="Unbounded" pitchFamily="34" charset="0"/>
                <a:ea typeface="Unbounded" pitchFamily="34" charset="-122"/>
                <a:cs typeface="Unbounded" pitchFamily="34" charset="-120"/>
              </a:rPr>
              <a:t>Impactul temperaturii și precipitațiilor asupra mediului</a:t>
            </a:r>
            <a:endParaRPr lang="en-US" sz="3782" dirty="0"/>
          </a:p>
        </p:txBody>
      </p:sp>
      <p:sp>
        <p:nvSpPr>
          <p:cNvPr id="5" name="Text 3"/>
          <p:cNvSpPr/>
          <p:nvPr/>
        </p:nvSpPr>
        <p:spPr>
          <a:xfrm>
            <a:off x="2068354" y="2113002"/>
            <a:ext cx="10493573" cy="1535906"/>
          </a:xfrm>
          <a:prstGeom prst="rect">
            <a:avLst/>
          </a:prstGeom>
          <a:noFill/>
          <a:ln/>
        </p:spPr>
        <p:txBody>
          <a:bodyPr wrap="square" rtlCol="0" anchor="t"/>
          <a:lstStyle/>
          <a:p>
            <a:pPr marL="0" indent="0">
              <a:lnSpc>
                <a:spcPts val="2420"/>
              </a:lnSpc>
              <a:buNone/>
            </a:pPr>
            <a:r>
              <a:rPr lang="en-US" sz="1513" dirty="0">
                <a:solidFill>
                  <a:srgbClr val="333F70"/>
                </a:solidFill>
                <a:latin typeface="Open Sans" pitchFamily="34" charset="0"/>
                <a:ea typeface="Open Sans" pitchFamily="34" charset="-122"/>
                <a:cs typeface="Open Sans" pitchFamily="34" charset="-120"/>
              </a:rPr>
              <a:t>Temperatura și precipitațiile joacă un rol crucial în definirea ecosistemelor și a biodiversității. Temperaturile influențează creșterea plantelor, distribuția animalelor și ciclurile naturale. Precipitațiile determină disponibilitatea apei, influențând dezvoltarea vegetației, biodiversitatea și fluxul nutrienților în ecosisteme. Schimbările climatice și variațiile în regimul temperaturii și precipitațiilor pot duce la stresul termic, secetă, inundații, degradarea ecosistemelor și pierderea biodiversității.</a:t>
            </a:r>
            <a:endParaRPr lang="en-US" sz="1513" dirty="0"/>
          </a:p>
        </p:txBody>
      </p:sp>
      <p:pic>
        <p:nvPicPr>
          <p:cNvPr id="6" name="Image 0" descr="preencoded.png"/>
          <p:cNvPicPr>
            <a:picLocks noChangeAspect="1"/>
          </p:cNvPicPr>
          <p:nvPr/>
        </p:nvPicPr>
        <p:blipFill>
          <a:blip r:embed="rId3"/>
          <a:stretch>
            <a:fillRect/>
          </a:stretch>
        </p:blipFill>
        <p:spPr>
          <a:xfrm>
            <a:off x="2068354" y="3865007"/>
            <a:ext cx="3305770" cy="2043113"/>
          </a:xfrm>
          <a:prstGeom prst="rect">
            <a:avLst/>
          </a:prstGeom>
        </p:spPr>
      </p:pic>
      <p:sp>
        <p:nvSpPr>
          <p:cNvPr id="7" name="Text 4"/>
          <p:cNvSpPr/>
          <p:nvPr/>
        </p:nvSpPr>
        <p:spPr>
          <a:xfrm>
            <a:off x="2068354" y="6148149"/>
            <a:ext cx="2401253" cy="300157"/>
          </a:xfrm>
          <a:prstGeom prst="rect">
            <a:avLst/>
          </a:prstGeom>
          <a:noFill/>
          <a:ln/>
        </p:spPr>
        <p:txBody>
          <a:bodyPr wrap="none" rtlCol="0" anchor="t"/>
          <a:lstStyle/>
          <a:p>
            <a:pPr marL="0" indent="0" algn="l">
              <a:lnSpc>
                <a:spcPts val="2363"/>
              </a:lnSpc>
              <a:buNone/>
            </a:pPr>
            <a:r>
              <a:rPr lang="en-US" sz="1891" b="1" dirty="0">
                <a:solidFill>
                  <a:srgbClr val="333F70"/>
                </a:solidFill>
                <a:latin typeface="Unbounded" pitchFamily="34" charset="0"/>
                <a:ea typeface="Unbounded" pitchFamily="34" charset="-122"/>
                <a:cs typeface="Unbounded" pitchFamily="34" charset="-120"/>
              </a:rPr>
              <a:t>Păduri</a:t>
            </a:r>
            <a:endParaRPr lang="en-US" sz="1891" dirty="0"/>
          </a:p>
        </p:txBody>
      </p:sp>
      <p:sp>
        <p:nvSpPr>
          <p:cNvPr id="8" name="Text 5"/>
          <p:cNvSpPr/>
          <p:nvPr/>
        </p:nvSpPr>
        <p:spPr>
          <a:xfrm>
            <a:off x="2068354" y="6563558"/>
            <a:ext cx="3305770" cy="1228725"/>
          </a:xfrm>
          <a:prstGeom prst="rect">
            <a:avLst/>
          </a:prstGeom>
          <a:noFill/>
          <a:ln/>
        </p:spPr>
        <p:txBody>
          <a:bodyPr wrap="square" rtlCol="0" anchor="t"/>
          <a:lstStyle/>
          <a:p>
            <a:pPr marL="0" indent="0" algn="l">
              <a:lnSpc>
                <a:spcPts val="2420"/>
              </a:lnSpc>
              <a:buNone/>
            </a:pPr>
            <a:r>
              <a:rPr lang="en-US" sz="1513" dirty="0">
                <a:solidFill>
                  <a:srgbClr val="333F70"/>
                </a:solidFill>
                <a:latin typeface="Open Sans" pitchFamily="34" charset="0"/>
                <a:ea typeface="Open Sans" pitchFamily="34" charset="-122"/>
                <a:cs typeface="Open Sans" pitchFamily="34" charset="-120"/>
              </a:rPr>
              <a:t>Pădurile au nevoie de precipitații abundente pentru a prospera, influențând diversitatea speciilor și rolul lor în absorbția carbonului.</a:t>
            </a:r>
            <a:endParaRPr lang="en-US" sz="1513" dirty="0"/>
          </a:p>
        </p:txBody>
      </p:sp>
      <p:pic>
        <p:nvPicPr>
          <p:cNvPr id="9" name="Image 1" descr="preencoded.png"/>
          <p:cNvPicPr>
            <a:picLocks noChangeAspect="1"/>
          </p:cNvPicPr>
          <p:nvPr/>
        </p:nvPicPr>
        <p:blipFill>
          <a:blip r:embed="rId4"/>
          <a:stretch>
            <a:fillRect/>
          </a:stretch>
        </p:blipFill>
        <p:spPr>
          <a:xfrm>
            <a:off x="5662255" y="3865007"/>
            <a:ext cx="3305770" cy="2043113"/>
          </a:xfrm>
          <a:prstGeom prst="rect">
            <a:avLst/>
          </a:prstGeom>
        </p:spPr>
      </p:pic>
      <p:sp>
        <p:nvSpPr>
          <p:cNvPr id="10" name="Text 6"/>
          <p:cNvSpPr/>
          <p:nvPr/>
        </p:nvSpPr>
        <p:spPr>
          <a:xfrm>
            <a:off x="5662255" y="6148149"/>
            <a:ext cx="2401253" cy="300157"/>
          </a:xfrm>
          <a:prstGeom prst="rect">
            <a:avLst/>
          </a:prstGeom>
          <a:noFill/>
          <a:ln/>
        </p:spPr>
        <p:txBody>
          <a:bodyPr wrap="none" rtlCol="0" anchor="t"/>
          <a:lstStyle/>
          <a:p>
            <a:pPr marL="0" indent="0" algn="l">
              <a:lnSpc>
                <a:spcPts val="2363"/>
              </a:lnSpc>
              <a:buNone/>
            </a:pPr>
            <a:r>
              <a:rPr lang="en-US" sz="1891" b="1" dirty="0">
                <a:solidFill>
                  <a:srgbClr val="333F70"/>
                </a:solidFill>
                <a:latin typeface="Unbounded" pitchFamily="34" charset="0"/>
                <a:ea typeface="Unbounded" pitchFamily="34" charset="-122"/>
                <a:cs typeface="Unbounded" pitchFamily="34" charset="-120"/>
              </a:rPr>
              <a:t>Pajiști</a:t>
            </a:r>
            <a:endParaRPr lang="en-US" sz="1891" dirty="0"/>
          </a:p>
        </p:txBody>
      </p:sp>
      <p:sp>
        <p:nvSpPr>
          <p:cNvPr id="11" name="Text 7"/>
          <p:cNvSpPr/>
          <p:nvPr/>
        </p:nvSpPr>
        <p:spPr>
          <a:xfrm>
            <a:off x="5662255" y="6563558"/>
            <a:ext cx="3305770" cy="1228725"/>
          </a:xfrm>
          <a:prstGeom prst="rect">
            <a:avLst/>
          </a:prstGeom>
          <a:noFill/>
          <a:ln/>
        </p:spPr>
        <p:txBody>
          <a:bodyPr wrap="square" rtlCol="0" anchor="t"/>
          <a:lstStyle/>
          <a:p>
            <a:pPr marL="0" indent="0" algn="l">
              <a:lnSpc>
                <a:spcPts val="2420"/>
              </a:lnSpc>
              <a:buNone/>
            </a:pPr>
            <a:r>
              <a:rPr lang="en-US" sz="1513" dirty="0">
                <a:solidFill>
                  <a:srgbClr val="333F70"/>
                </a:solidFill>
                <a:latin typeface="Open Sans" pitchFamily="34" charset="0"/>
                <a:ea typeface="Open Sans" pitchFamily="34" charset="-122"/>
                <a:cs typeface="Open Sans" pitchFamily="34" charset="-120"/>
              </a:rPr>
              <a:t>Pajiștile se adaptează la precipitații mai scăzute, cu o diversitate de specii de plante și animale adaptate la condiții semi-aride.</a:t>
            </a:r>
            <a:endParaRPr lang="en-US" sz="1513" dirty="0"/>
          </a:p>
        </p:txBody>
      </p:sp>
      <p:pic>
        <p:nvPicPr>
          <p:cNvPr id="12" name="Image 2" descr="preencoded.png"/>
          <p:cNvPicPr>
            <a:picLocks noChangeAspect="1"/>
          </p:cNvPicPr>
          <p:nvPr/>
        </p:nvPicPr>
        <p:blipFill>
          <a:blip r:embed="rId5"/>
          <a:stretch>
            <a:fillRect/>
          </a:stretch>
        </p:blipFill>
        <p:spPr>
          <a:xfrm>
            <a:off x="9256157" y="3865007"/>
            <a:ext cx="3305770" cy="2043113"/>
          </a:xfrm>
          <a:prstGeom prst="rect">
            <a:avLst/>
          </a:prstGeom>
        </p:spPr>
      </p:pic>
      <p:sp>
        <p:nvSpPr>
          <p:cNvPr id="13" name="Text 8"/>
          <p:cNvSpPr/>
          <p:nvPr/>
        </p:nvSpPr>
        <p:spPr>
          <a:xfrm>
            <a:off x="9256157" y="6148149"/>
            <a:ext cx="2401253" cy="300157"/>
          </a:xfrm>
          <a:prstGeom prst="rect">
            <a:avLst/>
          </a:prstGeom>
          <a:noFill/>
          <a:ln/>
        </p:spPr>
        <p:txBody>
          <a:bodyPr wrap="none" rtlCol="0" anchor="t"/>
          <a:lstStyle/>
          <a:p>
            <a:pPr marL="0" indent="0" algn="l">
              <a:lnSpc>
                <a:spcPts val="2363"/>
              </a:lnSpc>
              <a:buNone/>
            </a:pPr>
            <a:r>
              <a:rPr lang="en-US" sz="1891" b="1" dirty="0">
                <a:solidFill>
                  <a:srgbClr val="333F70"/>
                </a:solidFill>
                <a:latin typeface="Unbounded" pitchFamily="34" charset="0"/>
                <a:ea typeface="Unbounded" pitchFamily="34" charset="-122"/>
                <a:cs typeface="Unbounded" pitchFamily="34" charset="-120"/>
              </a:rPr>
              <a:t>Deșerturi</a:t>
            </a:r>
            <a:endParaRPr lang="en-US" sz="1891" dirty="0"/>
          </a:p>
        </p:txBody>
      </p:sp>
      <p:sp>
        <p:nvSpPr>
          <p:cNvPr id="14" name="Text 9"/>
          <p:cNvSpPr/>
          <p:nvPr/>
        </p:nvSpPr>
        <p:spPr>
          <a:xfrm>
            <a:off x="9256157" y="6563558"/>
            <a:ext cx="3305770" cy="1228725"/>
          </a:xfrm>
          <a:prstGeom prst="rect">
            <a:avLst/>
          </a:prstGeom>
          <a:noFill/>
          <a:ln/>
        </p:spPr>
        <p:txBody>
          <a:bodyPr wrap="square" rtlCol="0" anchor="t"/>
          <a:lstStyle/>
          <a:p>
            <a:pPr marL="0" indent="0" algn="l">
              <a:lnSpc>
                <a:spcPts val="2420"/>
              </a:lnSpc>
              <a:buNone/>
            </a:pPr>
            <a:r>
              <a:rPr lang="en-US" sz="1513" dirty="0">
                <a:solidFill>
                  <a:srgbClr val="333F70"/>
                </a:solidFill>
                <a:latin typeface="Open Sans" pitchFamily="34" charset="0"/>
                <a:ea typeface="Open Sans" pitchFamily="34" charset="-122"/>
                <a:cs typeface="Open Sans" pitchFamily="34" charset="-120"/>
              </a:rPr>
              <a:t>Deșerturile se caracterizează prin precipitații foarte scăzute, cu vegetație adaptată la condiții extreme de ariditate.</a:t>
            </a:r>
            <a:endParaRPr lang="en-US" sz="151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1458</Words>
  <Application>Microsoft Office PowerPoint</Application>
  <PresentationFormat>Довільний</PresentationFormat>
  <Paragraphs>99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LILIA T</dc:creator>
  <cp:lastModifiedBy>Liliya Hovornyan</cp:lastModifiedBy>
  <cp:revision>2</cp:revision>
  <dcterms:created xsi:type="dcterms:W3CDTF">2024-07-05T11:08:05Z</dcterms:created>
  <dcterms:modified xsi:type="dcterms:W3CDTF">2024-07-05T11:12:35Z</dcterms:modified>
</cp:coreProperties>
</file>