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870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1.png"/><Relationship Id="rId4" Type="http://schemas.openxmlformats.org/officeDocument/2006/relationships/hyperlink" Target="https://gamma.app"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1" y="0"/>
            <a:ext cx="6146800" cy="8229600"/>
          </a:xfrm>
          <a:prstGeom prst="rect">
            <a:avLst/>
          </a:prstGeom>
        </p:spPr>
      </p:pic>
      <p:sp>
        <p:nvSpPr>
          <p:cNvPr id="6" name="Text 2"/>
          <p:cNvSpPr/>
          <p:nvPr/>
        </p:nvSpPr>
        <p:spPr>
          <a:xfrm>
            <a:off x="6199227" y="1487448"/>
            <a:ext cx="7718346" cy="1756648"/>
          </a:xfrm>
          <a:prstGeom prst="rect">
            <a:avLst/>
          </a:prstGeom>
          <a:noFill/>
          <a:ln/>
        </p:spPr>
        <p:txBody>
          <a:bodyPr wrap="square" rtlCol="0" anchor="t"/>
          <a:lstStyle/>
          <a:p>
            <a:pPr marL="0" indent="0" algn="ctr">
              <a:lnSpc>
                <a:spcPts val="6917"/>
              </a:lnSpc>
              <a:buNone/>
            </a:pPr>
            <a:r>
              <a:rPr lang="ro-RO" sz="5533" b="1" dirty="0">
                <a:solidFill>
                  <a:srgbClr val="333F70"/>
                </a:solidFill>
                <a:latin typeface="Unbounded" pitchFamily="34" charset="0"/>
                <a:ea typeface="Unbounded" pitchFamily="34" charset="-122"/>
                <a:cs typeface="Unbounded" pitchFamily="34" charset="-120"/>
              </a:rPr>
              <a:t>L</a:t>
            </a:r>
            <a:r>
              <a:rPr lang="en-US" sz="5533" b="1" dirty="0" err="1">
                <a:solidFill>
                  <a:srgbClr val="333F70"/>
                </a:solidFill>
                <a:latin typeface="Unbounded" pitchFamily="34" charset="0"/>
                <a:ea typeface="Unbounded" pitchFamily="34" charset="-122"/>
                <a:cs typeface="Unbounded" pitchFamily="34" charset="-120"/>
              </a:rPr>
              <a:t>umea</a:t>
            </a:r>
            <a:r>
              <a:rPr lang="en-US" sz="5533" b="1" dirty="0">
                <a:solidFill>
                  <a:srgbClr val="333F70"/>
                </a:solidFill>
                <a:latin typeface="Unbounded" pitchFamily="34" charset="0"/>
                <a:ea typeface="Unbounded" pitchFamily="34" charset="-122"/>
                <a:cs typeface="Unbounded" pitchFamily="34" charset="-120"/>
              </a:rPr>
              <a:t> ciupercilor</a:t>
            </a:r>
            <a:endParaRPr lang="en-US" sz="5533" dirty="0"/>
          </a:p>
        </p:txBody>
      </p:sp>
      <p:sp>
        <p:nvSpPr>
          <p:cNvPr id="7" name="Text 3"/>
          <p:cNvSpPr/>
          <p:nvPr/>
        </p:nvSpPr>
        <p:spPr>
          <a:xfrm>
            <a:off x="6199227" y="3549610"/>
            <a:ext cx="7718346" cy="2606993"/>
          </a:xfrm>
          <a:prstGeom prst="rect">
            <a:avLst/>
          </a:prstGeom>
          <a:noFill/>
          <a:ln/>
        </p:spPr>
        <p:txBody>
          <a:bodyPr wrap="square" rtlCol="0" anchor="t"/>
          <a:lstStyle/>
          <a:p>
            <a:pPr marL="0" indent="0">
              <a:lnSpc>
                <a:spcPts val="2566"/>
              </a:lnSpc>
              <a:buNone/>
            </a:pPr>
            <a:r>
              <a:rPr lang="en-US" sz="1604" dirty="0">
                <a:solidFill>
                  <a:srgbClr val="333F70"/>
                </a:solidFill>
                <a:latin typeface="Open Sans" pitchFamily="34" charset="0"/>
                <a:ea typeface="Open Sans" pitchFamily="34" charset="-122"/>
                <a:cs typeface="Open Sans" pitchFamily="34" charset="-120"/>
              </a:rPr>
              <a:t> Lumea ciupercilor este fascinantă și diversă, cuprindând o gamă largă de specii, unele comestibile, altele otrăvitoare. Aceste organisme uimitoare joacă un rol crucial în ecosistemele naturale, participând la descompunerea materiei organice și la ciclul nutrienților. Totodată, consumul responsabil și în cunoștință de cauză al ciupercilor poate aduce numeroase beneficii nutriționale și medicale. În această prezentare, vom explora împreună tainele și misterele acestor ființe intrigante, descoperind tipuri de ciuperci comestibile, învățând să le identificăm pe cele otrăvitoare și înțelegând importanța lor în viața noastră de zi cu zi.</a:t>
            </a:r>
            <a:endParaRPr lang="en-US" sz="1604" dirty="0"/>
          </a:p>
        </p:txBody>
      </p:sp>
      <p:sp>
        <p:nvSpPr>
          <p:cNvPr id="8" name="Shape 4"/>
          <p:cNvSpPr/>
          <p:nvPr/>
        </p:nvSpPr>
        <p:spPr>
          <a:xfrm>
            <a:off x="6199227" y="6400919"/>
            <a:ext cx="325874" cy="325874"/>
          </a:xfrm>
          <a:prstGeom prst="roundRect">
            <a:avLst>
              <a:gd name="adj" fmla="val 28057119"/>
            </a:avLst>
          </a:prstGeom>
          <a:noFill/>
          <a:ln w="7620">
            <a:solidFill>
              <a:srgbClr val="FFFFFF"/>
            </a:solidFill>
            <a:prstDash val="solid"/>
          </a:ln>
        </p:spPr>
      </p:sp>
      <p:pic>
        <p:nvPicPr>
          <p:cNvPr id="13" name="Рисунок 12">
            <a:extLst>
              <a:ext uri="{FF2B5EF4-FFF2-40B4-BE49-F238E27FC236}">
                <a16:creationId xmlns:a16="http://schemas.microsoft.com/office/drawing/2014/main" id="{F5A4FB42-CD27-FA56-E16F-93F4672807F6}"/>
              </a:ext>
            </a:extLst>
          </p:cNvPr>
          <p:cNvPicPr>
            <a:picLocks noChangeAspect="1"/>
          </p:cNvPicPr>
          <p:nvPr/>
        </p:nvPicPr>
        <p:blipFill>
          <a:blip r:embed="rId4"/>
          <a:stretch>
            <a:fillRect/>
          </a:stretch>
        </p:blipFill>
        <p:spPr>
          <a:xfrm>
            <a:off x="237350" y="2386012"/>
            <a:ext cx="5672098" cy="3457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52610" y="2593181"/>
            <a:ext cx="4869180" cy="3043237"/>
          </a:xfrm>
          <a:prstGeom prst="rect">
            <a:avLst/>
          </a:prstGeom>
        </p:spPr>
      </p:pic>
      <p:sp>
        <p:nvSpPr>
          <p:cNvPr id="6" name="Text 2"/>
          <p:cNvSpPr/>
          <p:nvPr/>
        </p:nvSpPr>
        <p:spPr>
          <a:xfrm>
            <a:off x="864037" y="846534"/>
            <a:ext cx="7415927" cy="1543050"/>
          </a:xfrm>
          <a:prstGeom prst="rect">
            <a:avLst/>
          </a:prstGeom>
          <a:noFill/>
          <a:ln/>
        </p:spPr>
        <p:txBody>
          <a:bodyPr wrap="square" rtlCol="0" anchor="t"/>
          <a:lstStyle/>
          <a:p>
            <a:pPr marL="0" indent="0" algn="ctr">
              <a:lnSpc>
                <a:spcPts val="6075"/>
              </a:lnSpc>
              <a:buNone/>
            </a:pPr>
            <a:r>
              <a:rPr lang="en-US" sz="4860" b="1" dirty="0">
                <a:solidFill>
                  <a:srgbClr val="333F70"/>
                </a:solidFill>
                <a:latin typeface="Unbounded" pitchFamily="34" charset="0"/>
                <a:ea typeface="Unbounded" pitchFamily="34" charset="-122"/>
                <a:cs typeface="Unbounded" pitchFamily="34" charset="-120"/>
              </a:rPr>
              <a:t>Concluzii și recomandări</a:t>
            </a:r>
            <a:endParaRPr lang="en-US" sz="4860" dirty="0"/>
          </a:p>
        </p:txBody>
      </p:sp>
      <p:sp>
        <p:nvSpPr>
          <p:cNvPr id="7" name="Text 3"/>
          <p:cNvSpPr/>
          <p:nvPr/>
        </p:nvSpPr>
        <p:spPr>
          <a:xfrm>
            <a:off x="864037" y="2759869"/>
            <a:ext cx="7415927" cy="237029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Lumea fascinantă a ciupercilor ne oferă o varietate de beneficii nutriționale, medicale și culinare. Însă, pentru a ne bucura în siguranță de aceste daruri ale naturii, este esențial să dobândim cunoștințele necesare pentru identificarea corectă a speciilor comestibile, precum și pentru cultivarea, recoltarea și prepararea adecvată a ciupercilor.</a:t>
            </a:r>
            <a:endParaRPr lang="en-US" sz="1944" dirty="0"/>
          </a:p>
        </p:txBody>
      </p:sp>
      <p:sp>
        <p:nvSpPr>
          <p:cNvPr id="8" name="Text 4"/>
          <p:cNvSpPr/>
          <p:nvPr/>
        </p:nvSpPr>
        <p:spPr>
          <a:xfrm>
            <a:off x="864037" y="5407819"/>
            <a:ext cx="7415927" cy="1975247"/>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Pe lângă plăcerea gastronomică, consumul responsabil de ciuperci poate contribui la o dietă sănătoasă și la menținerea bunăstării generale. Prin educație și prudență, putem descoperi și valorifica la maximum potențialul acestor organisme uimitoare.</a:t>
            </a:r>
            <a:endParaRPr lang="en-US" sz="1944"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4" name="Text 2"/>
          <p:cNvSpPr/>
          <p:nvPr/>
        </p:nvSpPr>
        <p:spPr>
          <a:xfrm>
            <a:off x="864037" y="1412915"/>
            <a:ext cx="11264979" cy="771525"/>
          </a:xfrm>
          <a:prstGeom prst="rect">
            <a:avLst/>
          </a:prstGeom>
          <a:noFill/>
          <a:ln/>
        </p:spPr>
        <p:txBody>
          <a:bodyPr wrap="none" rtlCol="0" anchor="t"/>
          <a:lstStyle/>
          <a:p>
            <a:pPr marL="0" indent="0" algn="ctr">
              <a:lnSpc>
                <a:spcPts val="6075"/>
              </a:lnSpc>
              <a:buNone/>
            </a:pPr>
            <a:r>
              <a:rPr lang="en-US" sz="4860" b="1" dirty="0">
                <a:solidFill>
                  <a:srgbClr val="333F70"/>
                </a:solidFill>
                <a:latin typeface="Unbounded" pitchFamily="34" charset="0"/>
                <a:ea typeface="Unbounded" pitchFamily="34" charset="-122"/>
                <a:cs typeface="Unbounded" pitchFamily="34" charset="-120"/>
              </a:rPr>
              <a:t>Tipuri de ciuperci comestibile</a:t>
            </a:r>
            <a:endParaRPr lang="en-US" sz="4860" dirty="0"/>
          </a:p>
        </p:txBody>
      </p:sp>
      <p:sp>
        <p:nvSpPr>
          <p:cNvPr id="5" name="Text 3"/>
          <p:cNvSpPr/>
          <p:nvPr/>
        </p:nvSpPr>
        <p:spPr>
          <a:xfrm>
            <a:off x="864037" y="2801541"/>
            <a:ext cx="3628072"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Ciuperci de pădure</a:t>
            </a:r>
            <a:endParaRPr lang="en-US" sz="2430" dirty="0"/>
          </a:p>
        </p:txBody>
      </p:sp>
      <p:sp>
        <p:nvSpPr>
          <p:cNvPr id="6" name="Text 4"/>
          <p:cNvSpPr/>
          <p:nvPr/>
        </p:nvSpPr>
        <p:spPr>
          <a:xfrm>
            <a:off x="864037" y="3434120"/>
            <a:ext cx="3898821" cy="276534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Ciupercile de pădure, precum hribul, gălbinarea și șampinionul, sunt extrem de apreciate datorită aromei și texturilor lor delicioase. Acestea cresc în zone împădurite, preferând solul bogat în materie organică și umiditatea specifică.</a:t>
            </a:r>
            <a:endParaRPr lang="en-US" sz="1944" dirty="0"/>
          </a:p>
        </p:txBody>
      </p:sp>
      <p:sp>
        <p:nvSpPr>
          <p:cNvPr id="7" name="Text 5"/>
          <p:cNvSpPr/>
          <p:nvPr/>
        </p:nvSpPr>
        <p:spPr>
          <a:xfrm>
            <a:off x="5372695" y="2801541"/>
            <a:ext cx="3654862"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Ciuperci de cultură</a:t>
            </a:r>
            <a:endParaRPr lang="en-US" sz="2430" dirty="0"/>
          </a:p>
        </p:txBody>
      </p:sp>
      <p:sp>
        <p:nvSpPr>
          <p:cNvPr id="8" name="Text 6"/>
          <p:cNvSpPr/>
          <p:nvPr/>
        </p:nvSpPr>
        <p:spPr>
          <a:xfrm>
            <a:off x="5372695" y="3434120"/>
            <a:ext cx="3898821" cy="3160395"/>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Multe specii de ciuperci, cum ar fi șampinionul alb, stridiile și shiitake-ul, pot fi cultivate în mod controlat, oferind o sursă constantă și sigură de alimente. Acestea sunt adesea mai ușor de identificat și de preparat decât cele sălbatice.</a:t>
            </a:r>
            <a:endParaRPr lang="en-US" sz="1944" dirty="0"/>
          </a:p>
        </p:txBody>
      </p:sp>
      <p:sp>
        <p:nvSpPr>
          <p:cNvPr id="9" name="Text 7"/>
          <p:cNvSpPr/>
          <p:nvPr/>
        </p:nvSpPr>
        <p:spPr>
          <a:xfrm>
            <a:off x="9881354" y="2801541"/>
            <a:ext cx="3512939" cy="385763"/>
          </a:xfrm>
          <a:prstGeom prst="rect">
            <a:avLst/>
          </a:prstGeom>
          <a:noFill/>
          <a:ln/>
        </p:spPr>
        <p:txBody>
          <a:bodyPr wrap="none" rtlCol="0" anchor="t"/>
          <a:lstStyle/>
          <a:p>
            <a:pPr marL="0" indent="0">
              <a:lnSpc>
                <a:spcPts val="3038"/>
              </a:lnSpc>
              <a:buNone/>
            </a:pPr>
            <a:r>
              <a:rPr lang="en-US" sz="2430" b="1" dirty="0">
                <a:solidFill>
                  <a:srgbClr val="333F70"/>
                </a:solidFill>
                <a:latin typeface="Unbounded" pitchFamily="34" charset="0"/>
                <a:ea typeface="Unbounded" pitchFamily="34" charset="-122"/>
                <a:cs typeface="Unbounded" pitchFamily="34" charset="-120"/>
              </a:rPr>
              <a:t>Ciuperci sălbatice</a:t>
            </a:r>
            <a:endParaRPr lang="en-US" sz="2430" dirty="0"/>
          </a:p>
        </p:txBody>
      </p:sp>
      <p:sp>
        <p:nvSpPr>
          <p:cNvPr id="10" name="Text 8"/>
          <p:cNvSpPr/>
          <p:nvPr/>
        </p:nvSpPr>
        <p:spPr>
          <a:xfrm>
            <a:off x="9881354" y="3434120"/>
            <a:ext cx="3898821" cy="2765346"/>
          </a:xfrm>
          <a:prstGeom prst="rect">
            <a:avLst/>
          </a:prstGeom>
          <a:noFill/>
          <a:ln/>
        </p:spPr>
        <p:txBody>
          <a:bodyPr wrap="square" rtlCol="0" anchor="t"/>
          <a:lstStyle/>
          <a:p>
            <a:pPr marL="0" indent="0">
              <a:lnSpc>
                <a:spcPts val="3110"/>
              </a:lnSpc>
              <a:buNone/>
            </a:pPr>
            <a:r>
              <a:rPr lang="en-US" sz="1944" dirty="0">
                <a:solidFill>
                  <a:srgbClr val="333F70"/>
                </a:solidFill>
                <a:latin typeface="Open Sans" pitchFamily="34" charset="0"/>
                <a:ea typeface="Open Sans" pitchFamily="34" charset="-122"/>
                <a:cs typeface="Open Sans" pitchFamily="34" charset="-120"/>
              </a:rPr>
              <a:t>Unele ciuperci comestibile, precum cantarelul și urechea iepurelui, cresc în sălbăticie, în păduri și pajiști. Deși pot fi mai dificil de găsit și de recunoscut, aceste ciuperci sălbatice pot avea arome și texturi unice.</a:t>
            </a:r>
            <a:endParaRPr lang="en-US" sz="1944"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sp>
        <p:nvSpPr>
          <p:cNvPr id="5" name="Text 2"/>
          <p:cNvSpPr/>
          <p:nvPr/>
        </p:nvSpPr>
        <p:spPr>
          <a:xfrm>
            <a:off x="2594967" y="2764750"/>
            <a:ext cx="9440347"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Ciuperci otrăvitoare și modul de identificare</a:t>
            </a:r>
            <a:endParaRPr lang="en-US" sz="3402" dirty="0"/>
          </a:p>
        </p:txBody>
      </p:sp>
      <p:sp>
        <p:nvSpPr>
          <p:cNvPr id="6" name="Shape 3"/>
          <p:cNvSpPr/>
          <p:nvPr/>
        </p:nvSpPr>
        <p:spPr>
          <a:xfrm>
            <a:off x="2594967" y="4298394"/>
            <a:ext cx="388739" cy="388739"/>
          </a:xfrm>
          <a:prstGeom prst="roundRect">
            <a:avLst>
              <a:gd name="adj" fmla="val 20006"/>
            </a:avLst>
          </a:prstGeom>
          <a:solidFill>
            <a:srgbClr val="D6F5EE"/>
          </a:solidFill>
          <a:ln w="7620">
            <a:solidFill>
              <a:srgbClr val="BCDBD4"/>
            </a:solidFill>
            <a:prstDash val="solid"/>
          </a:ln>
        </p:spPr>
      </p:sp>
      <p:sp>
        <p:nvSpPr>
          <p:cNvPr id="7" name="Text 4"/>
          <p:cNvSpPr/>
          <p:nvPr/>
        </p:nvSpPr>
        <p:spPr>
          <a:xfrm>
            <a:off x="2721888" y="4363164"/>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8" name="Text 5"/>
          <p:cNvSpPr/>
          <p:nvPr/>
        </p:nvSpPr>
        <p:spPr>
          <a:xfrm>
            <a:off x="3156466" y="4298394"/>
            <a:ext cx="2652474"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Aspecte distinctive</a:t>
            </a:r>
            <a:endParaRPr lang="en-US" sz="1701" dirty="0"/>
          </a:p>
        </p:txBody>
      </p:sp>
      <p:sp>
        <p:nvSpPr>
          <p:cNvPr id="9" name="Text 6"/>
          <p:cNvSpPr/>
          <p:nvPr/>
        </p:nvSpPr>
        <p:spPr>
          <a:xfrm>
            <a:off x="3156466" y="4671893"/>
            <a:ext cx="4072295" cy="1106329"/>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Ciupercile otrăvitoare pot fi recunoscute după diferite caracteristici, cum ar fi prezența unui inel pe picior, culoarea pălăriei și a pulpei, sau prezența unui sac la baza piciorului.</a:t>
            </a:r>
            <a:endParaRPr lang="en-US" sz="1361" dirty="0"/>
          </a:p>
        </p:txBody>
      </p:sp>
      <p:sp>
        <p:nvSpPr>
          <p:cNvPr id="10" name="Shape 7"/>
          <p:cNvSpPr/>
          <p:nvPr/>
        </p:nvSpPr>
        <p:spPr>
          <a:xfrm>
            <a:off x="7401520" y="4298394"/>
            <a:ext cx="388739" cy="388739"/>
          </a:xfrm>
          <a:prstGeom prst="roundRect">
            <a:avLst>
              <a:gd name="adj" fmla="val 20006"/>
            </a:avLst>
          </a:prstGeom>
          <a:solidFill>
            <a:srgbClr val="D6F5EE"/>
          </a:solidFill>
          <a:ln w="7620">
            <a:solidFill>
              <a:srgbClr val="BCDBD4"/>
            </a:solidFill>
            <a:prstDash val="solid"/>
          </a:ln>
        </p:spPr>
      </p:sp>
      <p:sp>
        <p:nvSpPr>
          <p:cNvPr id="11" name="Text 8"/>
          <p:cNvSpPr/>
          <p:nvPr/>
        </p:nvSpPr>
        <p:spPr>
          <a:xfrm>
            <a:off x="7487602" y="4363164"/>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2" name="Text 9"/>
          <p:cNvSpPr/>
          <p:nvPr/>
        </p:nvSpPr>
        <p:spPr>
          <a:xfrm>
            <a:off x="7963019" y="4298394"/>
            <a:ext cx="2779276"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Teste de identificare</a:t>
            </a:r>
            <a:endParaRPr lang="en-US" sz="1701" dirty="0"/>
          </a:p>
        </p:txBody>
      </p:sp>
      <p:sp>
        <p:nvSpPr>
          <p:cNvPr id="13" name="Text 10"/>
          <p:cNvSpPr/>
          <p:nvPr/>
        </p:nvSpPr>
        <p:spPr>
          <a:xfrm>
            <a:off x="7963019" y="4671893"/>
            <a:ext cx="4072295" cy="1106329"/>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Înainte de a consuma o ciupercă, se recomandă efectuarea unor teste simple, precum verificarea culorii spatelui pălăriei sau încercarea de a despărți pălăria de picior.</a:t>
            </a:r>
            <a:endParaRPr lang="en-US" sz="1361" dirty="0"/>
          </a:p>
        </p:txBody>
      </p:sp>
      <p:sp>
        <p:nvSpPr>
          <p:cNvPr id="14" name="Shape 11"/>
          <p:cNvSpPr/>
          <p:nvPr/>
        </p:nvSpPr>
        <p:spPr>
          <a:xfrm>
            <a:off x="2594967" y="6145292"/>
            <a:ext cx="388739" cy="388739"/>
          </a:xfrm>
          <a:prstGeom prst="roundRect">
            <a:avLst>
              <a:gd name="adj" fmla="val 20006"/>
            </a:avLst>
          </a:prstGeom>
          <a:solidFill>
            <a:srgbClr val="D6F5EE"/>
          </a:solidFill>
          <a:ln w="7620">
            <a:solidFill>
              <a:srgbClr val="BCDBD4"/>
            </a:solidFill>
            <a:prstDash val="solid"/>
          </a:ln>
        </p:spPr>
      </p:sp>
      <p:sp>
        <p:nvSpPr>
          <p:cNvPr id="15" name="Text 12"/>
          <p:cNvSpPr/>
          <p:nvPr/>
        </p:nvSpPr>
        <p:spPr>
          <a:xfrm>
            <a:off x="2680573" y="6210062"/>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16" name="Text 13"/>
          <p:cNvSpPr/>
          <p:nvPr/>
        </p:nvSpPr>
        <p:spPr>
          <a:xfrm>
            <a:off x="3156466" y="6145292"/>
            <a:ext cx="2595205"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Surse de informare</a:t>
            </a:r>
            <a:endParaRPr lang="en-US" sz="1701" dirty="0"/>
          </a:p>
        </p:txBody>
      </p:sp>
      <p:sp>
        <p:nvSpPr>
          <p:cNvPr id="17" name="Text 14"/>
          <p:cNvSpPr/>
          <p:nvPr/>
        </p:nvSpPr>
        <p:spPr>
          <a:xfrm>
            <a:off x="3156466" y="6518791"/>
            <a:ext cx="4072295" cy="1106329"/>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Studiul ghidurilor de identificare a ciupercilor, consultarea experților locali și participarea la cursuri de formare pot oferi cunoștințele necesare pentru a recunoaște și evita speciile otrăvitoare.</a:t>
            </a:r>
            <a:endParaRPr lang="en-US" sz="1361" dirty="0"/>
          </a:p>
        </p:txBody>
      </p:sp>
      <p:sp>
        <p:nvSpPr>
          <p:cNvPr id="18" name="Shape 15"/>
          <p:cNvSpPr/>
          <p:nvPr/>
        </p:nvSpPr>
        <p:spPr>
          <a:xfrm>
            <a:off x="7401520" y="6145292"/>
            <a:ext cx="388739" cy="388739"/>
          </a:xfrm>
          <a:prstGeom prst="roundRect">
            <a:avLst>
              <a:gd name="adj" fmla="val 20006"/>
            </a:avLst>
          </a:prstGeom>
          <a:solidFill>
            <a:srgbClr val="D6F5EE"/>
          </a:solidFill>
          <a:ln w="7620">
            <a:solidFill>
              <a:srgbClr val="BCDBD4"/>
            </a:solidFill>
            <a:prstDash val="solid"/>
          </a:ln>
        </p:spPr>
      </p:sp>
      <p:sp>
        <p:nvSpPr>
          <p:cNvPr id="19" name="Text 16"/>
          <p:cNvSpPr/>
          <p:nvPr/>
        </p:nvSpPr>
        <p:spPr>
          <a:xfrm>
            <a:off x="7484269" y="6210062"/>
            <a:ext cx="223242"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4</a:t>
            </a:r>
            <a:endParaRPr lang="en-US" sz="2041" dirty="0"/>
          </a:p>
        </p:txBody>
      </p:sp>
      <p:sp>
        <p:nvSpPr>
          <p:cNvPr id="20" name="Text 17"/>
          <p:cNvSpPr/>
          <p:nvPr/>
        </p:nvSpPr>
        <p:spPr>
          <a:xfrm>
            <a:off x="7963019" y="6145292"/>
            <a:ext cx="2532221"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Precauții esențiale</a:t>
            </a:r>
            <a:endParaRPr lang="en-US" sz="1701" dirty="0"/>
          </a:p>
        </p:txBody>
      </p:sp>
      <p:sp>
        <p:nvSpPr>
          <p:cNvPr id="21" name="Text 18"/>
          <p:cNvSpPr/>
          <p:nvPr/>
        </p:nvSpPr>
        <p:spPr>
          <a:xfrm>
            <a:off x="7963019" y="6518791"/>
            <a:ext cx="4072295"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Dacă există orice îndoială cu privire la identitatea unei ciuperci, este întotdeauna mai bine să nu o consumați, pentru a preveni intoxicațiile grave.</a:t>
            </a:r>
            <a:endParaRPr lang="en-US" sz="1361" dirty="0"/>
          </a:p>
        </p:txBody>
      </p:sp>
      <p:pic>
        <p:nvPicPr>
          <p:cNvPr id="24" name="Рисунок 23">
            <a:extLst>
              <a:ext uri="{FF2B5EF4-FFF2-40B4-BE49-F238E27FC236}">
                <a16:creationId xmlns:a16="http://schemas.microsoft.com/office/drawing/2014/main" id="{658F065A-8AB6-D24C-FC9A-A7E7D2DC003F}"/>
              </a:ext>
            </a:extLst>
          </p:cNvPr>
          <p:cNvPicPr>
            <a:picLocks noChangeAspect="1"/>
          </p:cNvPicPr>
          <p:nvPr/>
        </p:nvPicPr>
        <p:blipFill>
          <a:blip r:embed="rId3"/>
          <a:stretch>
            <a:fillRect/>
          </a:stretch>
        </p:blipFill>
        <p:spPr>
          <a:xfrm>
            <a:off x="2026682" y="206752"/>
            <a:ext cx="10008632" cy="23512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510826"/>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510826"/>
          </a:xfrm>
          <a:prstGeom prst="rect">
            <a:avLst/>
          </a:prstGeom>
        </p:spPr>
      </p:pic>
      <p:pic>
        <p:nvPicPr>
          <p:cNvPr id="5" name="Image 1" descr="preencoded.png"/>
          <p:cNvPicPr>
            <a:picLocks noChangeAspect="1"/>
          </p:cNvPicPr>
          <p:nvPr/>
        </p:nvPicPr>
        <p:blipFill>
          <a:blip r:embed="rId4"/>
          <a:stretch>
            <a:fillRect/>
          </a:stretch>
        </p:blipFill>
        <p:spPr>
          <a:xfrm>
            <a:off x="215979" y="2570559"/>
            <a:ext cx="5054322" cy="3369588"/>
          </a:xfrm>
          <a:prstGeom prst="rect">
            <a:avLst/>
          </a:prstGeom>
        </p:spPr>
      </p:pic>
      <p:sp>
        <p:nvSpPr>
          <p:cNvPr id="6" name="Text 2"/>
          <p:cNvSpPr/>
          <p:nvPr/>
        </p:nvSpPr>
        <p:spPr>
          <a:xfrm>
            <a:off x="6091238" y="475178"/>
            <a:ext cx="7934325" cy="1080135"/>
          </a:xfrm>
          <a:prstGeom prst="rect">
            <a:avLst/>
          </a:prstGeom>
          <a:noFill/>
          <a:ln/>
        </p:spPr>
        <p:txBody>
          <a:bodyPr wrap="square" rtlCol="0" anchor="t"/>
          <a:lstStyle/>
          <a:p>
            <a:pPr marL="0" indent="0" algn="ctr">
              <a:lnSpc>
                <a:spcPts val="4253"/>
              </a:lnSpc>
              <a:buNone/>
            </a:pPr>
            <a:r>
              <a:rPr lang="en-US" sz="3402" b="1" dirty="0">
                <a:solidFill>
                  <a:srgbClr val="333F70"/>
                </a:solidFill>
                <a:latin typeface="Unbounded" pitchFamily="34" charset="0"/>
                <a:ea typeface="Unbounded" pitchFamily="34" charset="-122"/>
                <a:cs typeface="Unbounded" pitchFamily="34" charset="-120"/>
              </a:rPr>
              <a:t>Beneficiile nutriționale ale ciupercilor</a:t>
            </a:r>
            <a:endParaRPr lang="en-US" sz="3402" dirty="0"/>
          </a:p>
        </p:txBody>
      </p:sp>
      <p:sp>
        <p:nvSpPr>
          <p:cNvPr id="7" name="Shape 3"/>
          <p:cNvSpPr/>
          <p:nvPr/>
        </p:nvSpPr>
        <p:spPr>
          <a:xfrm>
            <a:off x="6091238" y="1814513"/>
            <a:ext cx="7934325" cy="1287423"/>
          </a:xfrm>
          <a:prstGeom prst="roundRect">
            <a:avLst>
              <a:gd name="adj" fmla="val 6041"/>
            </a:avLst>
          </a:prstGeom>
          <a:solidFill>
            <a:srgbClr val="D6F5EE"/>
          </a:solidFill>
          <a:ln w="7620">
            <a:solidFill>
              <a:srgbClr val="BCDBD4"/>
            </a:solidFill>
            <a:prstDash val="solid"/>
          </a:ln>
        </p:spPr>
      </p:sp>
      <p:sp>
        <p:nvSpPr>
          <p:cNvPr id="8" name="Text 4"/>
          <p:cNvSpPr/>
          <p:nvPr/>
        </p:nvSpPr>
        <p:spPr>
          <a:xfrm>
            <a:off x="6271617" y="1994892"/>
            <a:ext cx="2599372"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Bogăție în nutrienți</a:t>
            </a:r>
            <a:endParaRPr lang="en-US" sz="1701" dirty="0"/>
          </a:p>
        </p:txBody>
      </p:sp>
      <p:sp>
        <p:nvSpPr>
          <p:cNvPr id="9" name="Text 5"/>
          <p:cNvSpPr/>
          <p:nvPr/>
        </p:nvSpPr>
        <p:spPr>
          <a:xfrm>
            <a:off x="6271617" y="2368391"/>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Ciupercile sunt surse excelente de proteine, fibre, vitamine (cum ar fi vitamina D) și minerale (precum seleniul și cuprul), contribuind la o dietă echilibrată și sănătoasă.</a:t>
            </a:r>
            <a:endParaRPr lang="en-US" sz="1361" dirty="0"/>
          </a:p>
        </p:txBody>
      </p:sp>
      <p:sp>
        <p:nvSpPr>
          <p:cNvPr id="10" name="Shape 6"/>
          <p:cNvSpPr/>
          <p:nvPr/>
        </p:nvSpPr>
        <p:spPr>
          <a:xfrm>
            <a:off x="6091238" y="3274695"/>
            <a:ext cx="7934325" cy="1564005"/>
          </a:xfrm>
          <a:prstGeom prst="roundRect">
            <a:avLst>
              <a:gd name="adj" fmla="val 4972"/>
            </a:avLst>
          </a:prstGeom>
          <a:solidFill>
            <a:srgbClr val="D6F5EE"/>
          </a:solidFill>
          <a:ln w="7620">
            <a:solidFill>
              <a:srgbClr val="BCDBD4"/>
            </a:solidFill>
            <a:prstDash val="solid"/>
          </a:ln>
        </p:spPr>
      </p:sp>
      <p:sp>
        <p:nvSpPr>
          <p:cNvPr id="11" name="Text 7"/>
          <p:cNvSpPr/>
          <p:nvPr/>
        </p:nvSpPr>
        <p:spPr>
          <a:xfrm>
            <a:off x="6271617" y="3455075"/>
            <a:ext cx="3281243"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Proprietăți antioxidante</a:t>
            </a:r>
            <a:endParaRPr lang="en-US" sz="1701" dirty="0"/>
          </a:p>
        </p:txBody>
      </p:sp>
      <p:sp>
        <p:nvSpPr>
          <p:cNvPr id="12" name="Text 8"/>
          <p:cNvSpPr/>
          <p:nvPr/>
        </p:nvSpPr>
        <p:spPr>
          <a:xfrm>
            <a:off x="6271617" y="3828574"/>
            <a:ext cx="7573566"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Unele specii de ciuperci, precum ciuperca regală și ciuperca de mesteacăn, conțin compuși bioactivi cu puternice proprietăți antioxidante, care pot ajuta la protejarea organismului împotriva factorilor de stres.</a:t>
            </a:r>
            <a:endParaRPr lang="en-US" sz="1361" dirty="0"/>
          </a:p>
        </p:txBody>
      </p:sp>
      <p:sp>
        <p:nvSpPr>
          <p:cNvPr id="13" name="Shape 9"/>
          <p:cNvSpPr/>
          <p:nvPr/>
        </p:nvSpPr>
        <p:spPr>
          <a:xfrm>
            <a:off x="6091238" y="5011460"/>
            <a:ext cx="7934325" cy="1564005"/>
          </a:xfrm>
          <a:prstGeom prst="roundRect">
            <a:avLst>
              <a:gd name="adj" fmla="val 4972"/>
            </a:avLst>
          </a:prstGeom>
          <a:solidFill>
            <a:srgbClr val="D6F5EE"/>
          </a:solidFill>
          <a:ln w="7620">
            <a:solidFill>
              <a:srgbClr val="BCDBD4"/>
            </a:solidFill>
            <a:prstDash val="solid"/>
          </a:ln>
        </p:spPr>
      </p:sp>
      <p:sp>
        <p:nvSpPr>
          <p:cNvPr id="14" name="Text 10"/>
          <p:cNvSpPr/>
          <p:nvPr/>
        </p:nvSpPr>
        <p:spPr>
          <a:xfrm>
            <a:off x="6271617" y="5191839"/>
            <a:ext cx="3839766"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Beneficii imunomodulatoare</a:t>
            </a:r>
            <a:endParaRPr lang="en-US" sz="1701" dirty="0"/>
          </a:p>
        </p:txBody>
      </p:sp>
      <p:sp>
        <p:nvSpPr>
          <p:cNvPr id="15" name="Text 11"/>
          <p:cNvSpPr/>
          <p:nvPr/>
        </p:nvSpPr>
        <p:spPr>
          <a:xfrm>
            <a:off x="6271617" y="5565338"/>
            <a:ext cx="7573566"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Consumul de ciuperci poate stimula și regla sistemul imunitar, ajutând la prevenirea și combaterea unor afecțiuni. Unele specii sunt chiar studiate pentru potențialele lor aplicații terapeutice.</a:t>
            </a:r>
            <a:endParaRPr lang="en-US" sz="1361" dirty="0"/>
          </a:p>
        </p:txBody>
      </p:sp>
      <p:sp>
        <p:nvSpPr>
          <p:cNvPr id="16" name="Shape 12"/>
          <p:cNvSpPr/>
          <p:nvPr/>
        </p:nvSpPr>
        <p:spPr>
          <a:xfrm>
            <a:off x="6091238" y="6748224"/>
            <a:ext cx="7934325" cy="1287423"/>
          </a:xfrm>
          <a:prstGeom prst="roundRect">
            <a:avLst>
              <a:gd name="adj" fmla="val 6041"/>
            </a:avLst>
          </a:prstGeom>
          <a:solidFill>
            <a:srgbClr val="D6F5EE"/>
          </a:solidFill>
          <a:ln w="7620">
            <a:solidFill>
              <a:srgbClr val="BCDBD4"/>
            </a:solidFill>
            <a:prstDash val="solid"/>
          </a:ln>
        </p:spPr>
      </p:sp>
      <p:sp>
        <p:nvSpPr>
          <p:cNvPr id="17" name="Text 13"/>
          <p:cNvSpPr/>
          <p:nvPr/>
        </p:nvSpPr>
        <p:spPr>
          <a:xfrm>
            <a:off x="6271617" y="6928604"/>
            <a:ext cx="2885718"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Versatilitate culinară</a:t>
            </a:r>
            <a:endParaRPr lang="en-US" sz="1701" dirty="0"/>
          </a:p>
        </p:txBody>
      </p:sp>
      <p:sp>
        <p:nvSpPr>
          <p:cNvPr id="18" name="Text 14"/>
          <p:cNvSpPr/>
          <p:nvPr/>
        </p:nvSpPr>
        <p:spPr>
          <a:xfrm>
            <a:off x="6271617" y="7302103"/>
            <a:ext cx="757356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Ciupercile pot fi integrate în diverse preparate culinare, de la supe și salate, până la mâncăruri cu carne și garnituri, oferind o gamă variată de savori și texturi.</a:t>
            </a:r>
            <a:endParaRPr lang="en-US" sz="136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8529280" y="0"/>
            <a:ext cx="6126570" cy="8229600"/>
          </a:xfrm>
          <a:prstGeom prst="rect">
            <a:avLst/>
          </a:prstGeom>
        </p:spPr>
      </p:pic>
      <p:sp>
        <p:nvSpPr>
          <p:cNvPr id="6" name="Text 2"/>
          <p:cNvSpPr/>
          <p:nvPr/>
        </p:nvSpPr>
        <p:spPr>
          <a:xfrm>
            <a:off x="614720" y="1178600"/>
            <a:ext cx="7914561" cy="1097756"/>
          </a:xfrm>
          <a:prstGeom prst="rect">
            <a:avLst/>
          </a:prstGeom>
          <a:noFill/>
          <a:ln/>
        </p:spPr>
        <p:txBody>
          <a:bodyPr wrap="square" rtlCol="0" anchor="t"/>
          <a:lstStyle/>
          <a:p>
            <a:pPr marL="0" indent="0" algn="ctr">
              <a:lnSpc>
                <a:spcPts val="4322"/>
              </a:lnSpc>
              <a:buNone/>
            </a:pPr>
            <a:r>
              <a:rPr lang="en-US" sz="3458" b="1" dirty="0">
                <a:solidFill>
                  <a:srgbClr val="333F70"/>
                </a:solidFill>
                <a:latin typeface="Unbounded" pitchFamily="34" charset="0"/>
                <a:ea typeface="Unbounded" pitchFamily="34" charset="-122"/>
                <a:cs typeface="Unbounded" pitchFamily="34" charset="-120"/>
              </a:rPr>
              <a:t>Creșterea ciupercilor în gospodărie</a:t>
            </a:r>
            <a:endParaRPr lang="en-US" sz="3458" dirty="0"/>
          </a:p>
        </p:txBody>
      </p:sp>
      <p:sp>
        <p:nvSpPr>
          <p:cNvPr id="7" name="Shape 3"/>
          <p:cNvSpPr/>
          <p:nvPr/>
        </p:nvSpPr>
        <p:spPr>
          <a:xfrm>
            <a:off x="860584" y="2539722"/>
            <a:ext cx="35123" cy="4511278"/>
          </a:xfrm>
          <a:prstGeom prst="roundRect">
            <a:avLst>
              <a:gd name="adj" fmla="val 225047"/>
            </a:avLst>
          </a:prstGeom>
          <a:solidFill>
            <a:srgbClr val="BCDBD4"/>
          </a:solidFill>
          <a:ln/>
        </p:spPr>
      </p:sp>
      <p:sp>
        <p:nvSpPr>
          <p:cNvPr id="8" name="Shape 4"/>
          <p:cNvSpPr/>
          <p:nvPr/>
        </p:nvSpPr>
        <p:spPr>
          <a:xfrm>
            <a:off x="1075670" y="2917210"/>
            <a:ext cx="614720" cy="35123"/>
          </a:xfrm>
          <a:prstGeom prst="roundRect">
            <a:avLst>
              <a:gd name="adj" fmla="val 225047"/>
            </a:avLst>
          </a:prstGeom>
          <a:solidFill>
            <a:srgbClr val="BCDBD4"/>
          </a:solidFill>
          <a:ln/>
        </p:spPr>
      </p:sp>
      <p:sp>
        <p:nvSpPr>
          <p:cNvPr id="9" name="Shape 5"/>
          <p:cNvSpPr/>
          <p:nvPr/>
        </p:nvSpPr>
        <p:spPr>
          <a:xfrm>
            <a:off x="680502" y="2737247"/>
            <a:ext cx="395168" cy="395168"/>
          </a:xfrm>
          <a:prstGeom prst="roundRect">
            <a:avLst>
              <a:gd name="adj" fmla="val 20002"/>
            </a:avLst>
          </a:prstGeom>
          <a:solidFill>
            <a:srgbClr val="D6F5EE"/>
          </a:solidFill>
          <a:ln w="7620">
            <a:solidFill>
              <a:srgbClr val="BCDBD4"/>
            </a:solidFill>
            <a:prstDash val="solid"/>
          </a:ln>
        </p:spPr>
      </p:sp>
      <p:sp>
        <p:nvSpPr>
          <p:cNvPr id="10" name="Text 6"/>
          <p:cNvSpPr/>
          <p:nvPr/>
        </p:nvSpPr>
        <p:spPr>
          <a:xfrm>
            <a:off x="809565" y="2803088"/>
            <a:ext cx="137041" cy="263485"/>
          </a:xfrm>
          <a:prstGeom prst="rect">
            <a:avLst/>
          </a:prstGeom>
          <a:noFill/>
          <a:ln/>
        </p:spPr>
        <p:txBody>
          <a:bodyPr wrap="none" rtlCol="0" anchor="t"/>
          <a:lstStyle/>
          <a:p>
            <a:pPr marL="0" indent="0" algn="ctr">
              <a:lnSpc>
                <a:spcPts val="2075"/>
              </a:lnSpc>
              <a:buNone/>
            </a:pPr>
            <a:r>
              <a:rPr lang="en-US" sz="2075" b="1" dirty="0">
                <a:solidFill>
                  <a:srgbClr val="333F70"/>
                </a:solidFill>
                <a:latin typeface="Unbounded" pitchFamily="34" charset="0"/>
                <a:ea typeface="Unbounded" pitchFamily="34" charset="-122"/>
                <a:cs typeface="Unbounded" pitchFamily="34" charset="-120"/>
              </a:rPr>
              <a:t>1</a:t>
            </a:r>
            <a:endParaRPr lang="en-US" sz="2075" dirty="0"/>
          </a:p>
        </p:txBody>
      </p:sp>
      <p:sp>
        <p:nvSpPr>
          <p:cNvPr id="11" name="Text 7"/>
          <p:cNvSpPr/>
          <p:nvPr/>
        </p:nvSpPr>
        <p:spPr>
          <a:xfrm>
            <a:off x="1844159" y="2715339"/>
            <a:ext cx="3013948" cy="274439"/>
          </a:xfrm>
          <a:prstGeom prst="rect">
            <a:avLst/>
          </a:prstGeom>
          <a:noFill/>
          <a:ln/>
        </p:spPr>
        <p:txBody>
          <a:bodyPr wrap="none" rtlCol="0" anchor="t"/>
          <a:lstStyle/>
          <a:p>
            <a:pPr marL="0" indent="0" algn="l">
              <a:lnSpc>
                <a:spcPts val="2161"/>
              </a:lnSpc>
              <a:buNone/>
            </a:pPr>
            <a:r>
              <a:rPr lang="en-US" sz="1729" b="1" dirty="0">
                <a:solidFill>
                  <a:srgbClr val="333F70"/>
                </a:solidFill>
                <a:latin typeface="Unbounded" pitchFamily="34" charset="0"/>
                <a:ea typeface="Unbounded" pitchFamily="34" charset="-122"/>
                <a:cs typeface="Unbounded" pitchFamily="34" charset="-120"/>
              </a:rPr>
              <a:t>Alegerea substratului</a:t>
            </a:r>
            <a:endParaRPr lang="en-US" sz="1729" dirty="0"/>
          </a:p>
        </p:txBody>
      </p:sp>
      <p:sp>
        <p:nvSpPr>
          <p:cNvPr id="12" name="Text 8"/>
          <p:cNvSpPr/>
          <p:nvPr/>
        </p:nvSpPr>
        <p:spPr>
          <a:xfrm>
            <a:off x="1844159" y="3095149"/>
            <a:ext cx="6685121" cy="561975"/>
          </a:xfrm>
          <a:prstGeom prst="rect">
            <a:avLst/>
          </a:prstGeom>
          <a:noFill/>
          <a:ln/>
        </p:spPr>
        <p:txBody>
          <a:bodyPr wrap="square" rtlCol="0" anchor="t"/>
          <a:lstStyle/>
          <a:p>
            <a:pPr marL="0" indent="0" algn="l">
              <a:lnSpc>
                <a:spcPts val="2213"/>
              </a:lnSpc>
              <a:buNone/>
            </a:pPr>
            <a:r>
              <a:rPr lang="en-US" sz="1383" dirty="0">
                <a:solidFill>
                  <a:srgbClr val="333F70"/>
                </a:solidFill>
                <a:latin typeface="Open Sans" pitchFamily="34" charset="0"/>
                <a:ea typeface="Open Sans" pitchFamily="34" charset="-122"/>
                <a:cs typeface="Open Sans" pitchFamily="34" charset="-120"/>
              </a:rPr>
              <a:t>Alegerea unui substrat adecvat, precum rumeguș, paie sau compost, este esențială pentru o creștere sănătoasă a ciupercilor.</a:t>
            </a:r>
            <a:endParaRPr lang="en-US" sz="1383" dirty="0"/>
          </a:p>
        </p:txBody>
      </p:sp>
      <p:sp>
        <p:nvSpPr>
          <p:cNvPr id="13" name="Shape 9"/>
          <p:cNvSpPr/>
          <p:nvPr/>
        </p:nvSpPr>
        <p:spPr>
          <a:xfrm>
            <a:off x="1075670" y="4385846"/>
            <a:ext cx="614720" cy="35123"/>
          </a:xfrm>
          <a:prstGeom prst="roundRect">
            <a:avLst>
              <a:gd name="adj" fmla="val 225047"/>
            </a:avLst>
          </a:prstGeom>
          <a:solidFill>
            <a:srgbClr val="BCDBD4"/>
          </a:solidFill>
          <a:ln/>
        </p:spPr>
      </p:sp>
      <p:sp>
        <p:nvSpPr>
          <p:cNvPr id="14" name="Shape 10"/>
          <p:cNvSpPr/>
          <p:nvPr/>
        </p:nvSpPr>
        <p:spPr>
          <a:xfrm>
            <a:off x="680502" y="4205883"/>
            <a:ext cx="395168" cy="395168"/>
          </a:xfrm>
          <a:prstGeom prst="roundRect">
            <a:avLst>
              <a:gd name="adj" fmla="val 20002"/>
            </a:avLst>
          </a:prstGeom>
          <a:solidFill>
            <a:srgbClr val="D6F5EE"/>
          </a:solidFill>
          <a:ln w="7620">
            <a:solidFill>
              <a:srgbClr val="BCDBD4"/>
            </a:solidFill>
            <a:prstDash val="solid"/>
          </a:ln>
        </p:spPr>
      </p:sp>
      <p:sp>
        <p:nvSpPr>
          <p:cNvPr id="15" name="Text 11"/>
          <p:cNvSpPr/>
          <p:nvPr/>
        </p:nvSpPr>
        <p:spPr>
          <a:xfrm>
            <a:off x="768013" y="4271724"/>
            <a:ext cx="220028" cy="263485"/>
          </a:xfrm>
          <a:prstGeom prst="rect">
            <a:avLst/>
          </a:prstGeom>
          <a:noFill/>
          <a:ln/>
        </p:spPr>
        <p:txBody>
          <a:bodyPr wrap="none" rtlCol="0" anchor="t"/>
          <a:lstStyle/>
          <a:p>
            <a:pPr marL="0" indent="0" algn="ctr">
              <a:lnSpc>
                <a:spcPts val="2075"/>
              </a:lnSpc>
              <a:buNone/>
            </a:pPr>
            <a:r>
              <a:rPr lang="en-US" sz="2075" b="1" dirty="0">
                <a:solidFill>
                  <a:srgbClr val="333F70"/>
                </a:solidFill>
                <a:latin typeface="Unbounded" pitchFamily="34" charset="0"/>
                <a:ea typeface="Unbounded" pitchFamily="34" charset="-122"/>
                <a:cs typeface="Unbounded" pitchFamily="34" charset="-120"/>
              </a:rPr>
              <a:t>2</a:t>
            </a:r>
            <a:endParaRPr lang="en-US" sz="2075" dirty="0"/>
          </a:p>
        </p:txBody>
      </p:sp>
      <p:sp>
        <p:nvSpPr>
          <p:cNvPr id="16" name="Text 12"/>
          <p:cNvSpPr/>
          <p:nvPr/>
        </p:nvSpPr>
        <p:spPr>
          <a:xfrm>
            <a:off x="1844159" y="4183975"/>
            <a:ext cx="2935129" cy="274439"/>
          </a:xfrm>
          <a:prstGeom prst="rect">
            <a:avLst/>
          </a:prstGeom>
          <a:noFill/>
          <a:ln/>
        </p:spPr>
        <p:txBody>
          <a:bodyPr wrap="none" rtlCol="0" anchor="t"/>
          <a:lstStyle/>
          <a:p>
            <a:pPr marL="0" indent="0" algn="l">
              <a:lnSpc>
                <a:spcPts val="2161"/>
              </a:lnSpc>
              <a:buNone/>
            </a:pPr>
            <a:r>
              <a:rPr lang="en-US" sz="1729" b="1" dirty="0">
                <a:solidFill>
                  <a:srgbClr val="333F70"/>
                </a:solidFill>
                <a:latin typeface="Unbounded" pitchFamily="34" charset="0"/>
                <a:ea typeface="Unbounded" pitchFamily="34" charset="-122"/>
                <a:cs typeface="Unbounded" pitchFamily="34" charset="-120"/>
              </a:rPr>
              <a:t>Inoculare și incubație</a:t>
            </a:r>
            <a:endParaRPr lang="en-US" sz="1729" dirty="0"/>
          </a:p>
        </p:txBody>
      </p:sp>
      <p:sp>
        <p:nvSpPr>
          <p:cNvPr id="17" name="Text 13"/>
          <p:cNvSpPr/>
          <p:nvPr/>
        </p:nvSpPr>
        <p:spPr>
          <a:xfrm>
            <a:off x="1844159" y="4563785"/>
            <a:ext cx="6685121" cy="842963"/>
          </a:xfrm>
          <a:prstGeom prst="rect">
            <a:avLst/>
          </a:prstGeom>
          <a:noFill/>
          <a:ln/>
        </p:spPr>
        <p:txBody>
          <a:bodyPr wrap="square" rtlCol="0" anchor="t"/>
          <a:lstStyle/>
          <a:p>
            <a:pPr marL="0" indent="0" algn="l">
              <a:lnSpc>
                <a:spcPts val="2213"/>
              </a:lnSpc>
              <a:buNone/>
            </a:pPr>
            <a:r>
              <a:rPr lang="en-US" sz="1383" dirty="0">
                <a:solidFill>
                  <a:srgbClr val="333F70"/>
                </a:solidFill>
                <a:latin typeface="Open Sans" pitchFamily="34" charset="0"/>
                <a:ea typeface="Open Sans" pitchFamily="34" charset="-122"/>
                <a:cs typeface="Open Sans" pitchFamily="34" charset="-120"/>
              </a:rPr>
              <a:t>Introducerea micelielor (filamentele reproductive ale ciupercilor) în substrat și asigurarea condițiilor optime de temperatură și umiditate vor permite dezvoltarea ciupercilor.</a:t>
            </a:r>
            <a:endParaRPr lang="en-US" sz="1383" dirty="0"/>
          </a:p>
        </p:txBody>
      </p:sp>
      <p:sp>
        <p:nvSpPr>
          <p:cNvPr id="18" name="Shape 14"/>
          <p:cNvSpPr/>
          <p:nvPr/>
        </p:nvSpPr>
        <p:spPr>
          <a:xfrm>
            <a:off x="1075670" y="6135469"/>
            <a:ext cx="614720" cy="35123"/>
          </a:xfrm>
          <a:prstGeom prst="roundRect">
            <a:avLst>
              <a:gd name="adj" fmla="val 225047"/>
            </a:avLst>
          </a:prstGeom>
          <a:solidFill>
            <a:srgbClr val="BCDBD4"/>
          </a:solidFill>
          <a:ln/>
        </p:spPr>
      </p:sp>
      <p:sp>
        <p:nvSpPr>
          <p:cNvPr id="19" name="Shape 15"/>
          <p:cNvSpPr/>
          <p:nvPr/>
        </p:nvSpPr>
        <p:spPr>
          <a:xfrm>
            <a:off x="680502" y="5955506"/>
            <a:ext cx="395168" cy="395168"/>
          </a:xfrm>
          <a:prstGeom prst="roundRect">
            <a:avLst>
              <a:gd name="adj" fmla="val 20002"/>
            </a:avLst>
          </a:prstGeom>
          <a:solidFill>
            <a:srgbClr val="D6F5EE"/>
          </a:solidFill>
          <a:ln w="7620">
            <a:solidFill>
              <a:srgbClr val="BCDBD4"/>
            </a:solidFill>
            <a:prstDash val="solid"/>
          </a:ln>
        </p:spPr>
      </p:sp>
      <p:sp>
        <p:nvSpPr>
          <p:cNvPr id="20" name="Text 16"/>
          <p:cNvSpPr/>
          <p:nvPr/>
        </p:nvSpPr>
        <p:spPr>
          <a:xfrm>
            <a:off x="767536" y="6021348"/>
            <a:ext cx="220980" cy="263485"/>
          </a:xfrm>
          <a:prstGeom prst="rect">
            <a:avLst/>
          </a:prstGeom>
          <a:noFill/>
          <a:ln/>
        </p:spPr>
        <p:txBody>
          <a:bodyPr wrap="none" rtlCol="0" anchor="t"/>
          <a:lstStyle/>
          <a:p>
            <a:pPr marL="0" indent="0" algn="ctr">
              <a:lnSpc>
                <a:spcPts val="2075"/>
              </a:lnSpc>
              <a:buNone/>
            </a:pPr>
            <a:r>
              <a:rPr lang="en-US" sz="2075" b="1" dirty="0">
                <a:solidFill>
                  <a:srgbClr val="333F70"/>
                </a:solidFill>
                <a:latin typeface="Unbounded" pitchFamily="34" charset="0"/>
                <a:ea typeface="Unbounded" pitchFamily="34" charset="-122"/>
                <a:cs typeface="Unbounded" pitchFamily="34" charset="-120"/>
              </a:rPr>
              <a:t>3</a:t>
            </a:r>
            <a:endParaRPr lang="en-US" sz="2075" dirty="0"/>
          </a:p>
        </p:txBody>
      </p:sp>
      <p:sp>
        <p:nvSpPr>
          <p:cNvPr id="21" name="Text 17"/>
          <p:cNvSpPr/>
          <p:nvPr/>
        </p:nvSpPr>
        <p:spPr>
          <a:xfrm>
            <a:off x="1844159" y="5933599"/>
            <a:ext cx="3187541" cy="274439"/>
          </a:xfrm>
          <a:prstGeom prst="rect">
            <a:avLst/>
          </a:prstGeom>
          <a:noFill/>
          <a:ln/>
        </p:spPr>
        <p:txBody>
          <a:bodyPr wrap="none" rtlCol="0" anchor="t"/>
          <a:lstStyle/>
          <a:p>
            <a:pPr marL="0" indent="0" algn="l">
              <a:lnSpc>
                <a:spcPts val="2161"/>
              </a:lnSpc>
              <a:buNone/>
            </a:pPr>
            <a:r>
              <a:rPr lang="en-US" sz="1729" b="1" dirty="0">
                <a:solidFill>
                  <a:srgbClr val="333F70"/>
                </a:solidFill>
                <a:latin typeface="Unbounded" pitchFamily="34" charset="0"/>
                <a:ea typeface="Unbounded" pitchFamily="34" charset="-122"/>
                <a:cs typeface="Unbounded" pitchFamily="34" charset="-120"/>
              </a:rPr>
              <a:t>Recoltare și depozitare</a:t>
            </a:r>
            <a:endParaRPr lang="en-US" sz="1729" dirty="0"/>
          </a:p>
        </p:txBody>
      </p:sp>
      <p:sp>
        <p:nvSpPr>
          <p:cNvPr id="22" name="Text 18"/>
          <p:cNvSpPr/>
          <p:nvPr/>
        </p:nvSpPr>
        <p:spPr>
          <a:xfrm>
            <a:off x="1844159" y="6313408"/>
            <a:ext cx="6685121" cy="561975"/>
          </a:xfrm>
          <a:prstGeom prst="rect">
            <a:avLst/>
          </a:prstGeom>
          <a:noFill/>
          <a:ln/>
        </p:spPr>
        <p:txBody>
          <a:bodyPr wrap="square" rtlCol="0" anchor="t"/>
          <a:lstStyle/>
          <a:p>
            <a:pPr marL="0" indent="0" algn="l">
              <a:lnSpc>
                <a:spcPts val="2213"/>
              </a:lnSpc>
              <a:buNone/>
            </a:pPr>
            <a:r>
              <a:rPr lang="en-US" sz="1383" dirty="0">
                <a:solidFill>
                  <a:srgbClr val="333F70"/>
                </a:solidFill>
                <a:latin typeface="Open Sans" pitchFamily="34" charset="0"/>
                <a:ea typeface="Open Sans" pitchFamily="34" charset="-122"/>
                <a:cs typeface="Open Sans" pitchFamily="34" charset="-120"/>
              </a:rPr>
              <a:t>Ciupercile trebuie recoltate cu grijă, în momentul potrivit, și depozitate corespunzător pentru a-și păstra calitățile și a fi consumate în siguranță.</a:t>
            </a:r>
            <a:endParaRPr lang="en-US" sz="1383" dirty="0"/>
          </a:p>
        </p:txBody>
      </p:sp>
      <p:pic>
        <p:nvPicPr>
          <p:cNvPr id="25" name="Рисунок 24">
            <a:extLst>
              <a:ext uri="{FF2B5EF4-FFF2-40B4-BE49-F238E27FC236}">
                <a16:creationId xmlns:a16="http://schemas.microsoft.com/office/drawing/2014/main" id="{127F6F42-AD5C-6B6A-FD71-4405B102F83B}"/>
              </a:ext>
            </a:extLst>
          </p:cNvPr>
          <p:cNvPicPr>
            <a:picLocks noChangeAspect="1"/>
          </p:cNvPicPr>
          <p:nvPr/>
        </p:nvPicPr>
        <p:blipFill>
          <a:blip r:embed="rId4"/>
          <a:stretch>
            <a:fillRect/>
          </a:stretch>
        </p:blipFill>
        <p:spPr>
          <a:xfrm>
            <a:off x="8608099" y="2381727"/>
            <a:ext cx="5902091" cy="36396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65694" y="2433757"/>
            <a:ext cx="5042892" cy="3361968"/>
          </a:xfrm>
          <a:prstGeom prst="rect">
            <a:avLst/>
          </a:prstGeom>
        </p:spPr>
      </p:pic>
      <p:sp>
        <p:nvSpPr>
          <p:cNvPr id="6" name="Text 2"/>
          <p:cNvSpPr/>
          <p:nvPr/>
        </p:nvSpPr>
        <p:spPr>
          <a:xfrm>
            <a:off x="620911" y="1298496"/>
            <a:ext cx="7902178" cy="1108710"/>
          </a:xfrm>
          <a:prstGeom prst="rect">
            <a:avLst/>
          </a:prstGeom>
          <a:noFill/>
          <a:ln/>
        </p:spPr>
        <p:txBody>
          <a:bodyPr wrap="square" rtlCol="0" anchor="t"/>
          <a:lstStyle/>
          <a:p>
            <a:pPr marL="0" indent="0" algn="ctr">
              <a:lnSpc>
                <a:spcPts val="4365"/>
              </a:lnSpc>
              <a:buNone/>
            </a:pPr>
            <a:r>
              <a:rPr lang="en-US" sz="3492" b="1" dirty="0">
                <a:solidFill>
                  <a:srgbClr val="333F70"/>
                </a:solidFill>
                <a:latin typeface="Unbounded" pitchFamily="34" charset="0"/>
                <a:ea typeface="Unbounded" pitchFamily="34" charset="-122"/>
                <a:cs typeface="Unbounded" pitchFamily="34" charset="-120"/>
              </a:rPr>
              <a:t>Tehnici de recoltare și conservare a ciupercilor</a:t>
            </a:r>
            <a:endParaRPr lang="en-US" sz="3492" dirty="0"/>
          </a:p>
        </p:txBody>
      </p:sp>
      <p:pic>
        <p:nvPicPr>
          <p:cNvPr id="7" name="Image 2" descr="preencoded.png"/>
          <p:cNvPicPr>
            <a:picLocks noChangeAspect="1"/>
          </p:cNvPicPr>
          <p:nvPr/>
        </p:nvPicPr>
        <p:blipFill>
          <a:blip r:embed="rId5"/>
          <a:stretch>
            <a:fillRect/>
          </a:stretch>
        </p:blipFill>
        <p:spPr>
          <a:xfrm>
            <a:off x="620911" y="2673310"/>
            <a:ext cx="887016" cy="1419225"/>
          </a:xfrm>
          <a:prstGeom prst="rect">
            <a:avLst/>
          </a:prstGeom>
        </p:spPr>
      </p:pic>
      <p:sp>
        <p:nvSpPr>
          <p:cNvPr id="8" name="Text 3"/>
          <p:cNvSpPr/>
          <p:nvPr/>
        </p:nvSpPr>
        <p:spPr>
          <a:xfrm>
            <a:off x="1774031" y="2850713"/>
            <a:ext cx="2217539" cy="277178"/>
          </a:xfrm>
          <a:prstGeom prst="rect">
            <a:avLst/>
          </a:prstGeom>
          <a:noFill/>
          <a:ln/>
        </p:spPr>
        <p:txBody>
          <a:bodyPr wrap="none" rtlCol="0" anchor="t"/>
          <a:lstStyle/>
          <a:p>
            <a:pPr marL="0" indent="0" algn="l">
              <a:lnSpc>
                <a:spcPts val="2183"/>
              </a:lnSpc>
              <a:buNone/>
            </a:pPr>
            <a:r>
              <a:rPr lang="en-US" sz="1746" b="1" dirty="0">
                <a:solidFill>
                  <a:srgbClr val="333F70"/>
                </a:solidFill>
                <a:latin typeface="Unbounded" pitchFamily="34" charset="0"/>
                <a:ea typeface="Unbounded" pitchFamily="34" charset="-122"/>
                <a:cs typeface="Unbounded" pitchFamily="34" charset="-120"/>
              </a:rPr>
              <a:t>Recoltare</a:t>
            </a:r>
            <a:endParaRPr lang="en-US" sz="1746" dirty="0"/>
          </a:p>
        </p:txBody>
      </p:sp>
      <p:sp>
        <p:nvSpPr>
          <p:cNvPr id="9" name="Text 4"/>
          <p:cNvSpPr/>
          <p:nvPr/>
        </p:nvSpPr>
        <p:spPr>
          <a:xfrm>
            <a:off x="1774031" y="3234333"/>
            <a:ext cx="6749058" cy="567690"/>
          </a:xfrm>
          <a:prstGeom prst="rect">
            <a:avLst/>
          </a:prstGeom>
          <a:noFill/>
          <a:ln/>
        </p:spPr>
        <p:txBody>
          <a:bodyPr wrap="square" rtlCol="0" anchor="t"/>
          <a:lstStyle/>
          <a:p>
            <a:pPr marL="0" indent="0" algn="l">
              <a:lnSpc>
                <a:spcPts val="2235"/>
              </a:lnSpc>
              <a:buNone/>
            </a:pPr>
            <a:r>
              <a:rPr lang="en-US" sz="1397" dirty="0">
                <a:solidFill>
                  <a:srgbClr val="333F70"/>
                </a:solidFill>
                <a:latin typeface="Open Sans" pitchFamily="34" charset="0"/>
                <a:ea typeface="Open Sans" pitchFamily="34" charset="-122"/>
                <a:cs typeface="Open Sans" pitchFamily="34" charset="-120"/>
              </a:rPr>
              <a:t>Ciupercile trebuie recoltate cu atenție, tăindu-se cu un cuțit ascuțit sau smulgându-se ușor de la bază, pentru a evita deteriorarea micelielor.</a:t>
            </a:r>
            <a:endParaRPr lang="en-US" sz="1397" dirty="0"/>
          </a:p>
        </p:txBody>
      </p:sp>
      <p:pic>
        <p:nvPicPr>
          <p:cNvPr id="10" name="Image 3" descr="preencoded.png"/>
          <p:cNvPicPr>
            <a:picLocks noChangeAspect="1"/>
          </p:cNvPicPr>
          <p:nvPr/>
        </p:nvPicPr>
        <p:blipFill>
          <a:blip r:embed="rId6"/>
          <a:stretch>
            <a:fillRect/>
          </a:stretch>
        </p:blipFill>
        <p:spPr>
          <a:xfrm>
            <a:off x="620911" y="4092535"/>
            <a:ext cx="887016" cy="1419225"/>
          </a:xfrm>
          <a:prstGeom prst="rect">
            <a:avLst/>
          </a:prstGeom>
        </p:spPr>
      </p:pic>
      <p:sp>
        <p:nvSpPr>
          <p:cNvPr id="11" name="Text 5"/>
          <p:cNvSpPr/>
          <p:nvPr/>
        </p:nvSpPr>
        <p:spPr>
          <a:xfrm>
            <a:off x="1774031" y="4269938"/>
            <a:ext cx="2217539" cy="277178"/>
          </a:xfrm>
          <a:prstGeom prst="rect">
            <a:avLst/>
          </a:prstGeom>
          <a:noFill/>
          <a:ln/>
        </p:spPr>
        <p:txBody>
          <a:bodyPr wrap="none" rtlCol="0" anchor="t"/>
          <a:lstStyle/>
          <a:p>
            <a:pPr marL="0" indent="0" algn="l">
              <a:lnSpc>
                <a:spcPts val="2183"/>
              </a:lnSpc>
              <a:buNone/>
            </a:pPr>
            <a:r>
              <a:rPr lang="en-US" sz="1746" b="1" dirty="0">
                <a:solidFill>
                  <a:srgbClr val="333F70"/>
                </a:solidFill>
                <a:latin typeface="Unbounded" pitchFamily="34" charset="0"/>
                <a:ea typeface="Unbounded" pitchFamily="34" charset="-122"/>
                <a:cs typeface="Unbounded" pitchFamily="34" charset="-120"/>
              </a:rPr>
              <a:t>Curățare</a:t>
            </a:r>
            <a:endParaRPr lang="en-US" sz="1746" dirty="0"/>
          </a:p>
        </p:txBody>
      </p:sp>
      <p:sp>
        <p:nvSpPr>
          <p:cNvPr id="12" name="Text 6"/>
          <p:cNvSpPr/>
          <p:nvPr/>
        </p:nvSpPr>
        <p:spPr>
          <a:xfrm>
            <a:off x="1774031" y="4653558"/>
            <a:ext cx="6749058" cy="567690"/>
          </a:xfrm>
          <a:prstGeom prst="rect">
            <a:avLst/>
          </a:prstGeom>
          <a:noFill/>
          <a:ln/>
        </p:spPr>
        <p:txBody>
          <a:bodyPr wrap="square" rtlCol="0" anchor="t"/>
          <a:lstStyle/>
          <a:p>
            <a:pPr marL="0" indent="0" algn="l">
              <a:lnSpc>
                <a:spcPts val="2235"/>
              </a:lnSpc>
              <a:buNone/>
            </a:pPr>
            <a:r>
              <a:rPr lang="en-US" sz="1397" dirty="0">
                <a:solidFill>
                  <a:srgbClr val="333F70"/>
                </a:solidFill>
                <a:latin typeface="Open Sans" pitchFamily="34" charset="0"/>
                <a:ea typeface="Open Sans" pitchFamily="34" charset="-122"/>
                <a:cs typeface="Open Sans" pitchFamily="34" charset="-120"/>
              </a:rPr>
              <a:t>Îndepărtarea cu atenție a pământului, a resturilor vegetale și a insectelor de pe ciuperci garantează o conservare optimă.</a:t>
            </a:r>
            <a:endParaRPr lang="en-US" sz="1397" dirty="0"/>
          </a:p>
        </p:txBody>
      </p:sp>
      <p:pic>
        <p:nvPicPr>
          <p:cNvPr id="13" name="Image 4" descr="preencoded.png"/>
          <p:cNvPicPr>
            <a:picLocks noChangeAspect="1"/>
          </p:cNvPicPr>
          <p:nvPr/>
        </p:nvPicPr>
        <p:blipFill>
          <a:blip r:embed="rId7"/>
          <a:stretch>
            <a:fillRect/>
          </a:stretch>
        </p:blipFill>
        <p:spPr>
          <a:xfrm>
            <a:off x="620911" y="5511760"/>
            <a:ext cx="887016" cy="1419225"/>
          </a:xfrm>
          <a:prstGeom prst="rect">
            <a:avLst/>
          </a:prstGeom>
        </p:spPr>
      </p:pic>
      <p:sp>
        <p:nvSpPr>
          <p:cNvPr id="14" name="Text 7"/>
          <p:cNvSpPr/>
          <p:nvPr/>
        </p:nvSpPr>
        <p:spPr>
          <a:xfrm>
            <a:off x="1774031" y="5689163"/>
            <a:ext cx="2217539" cy="277178"/>
          </a:xfrm>
          <a:prstGeom prst="rect">
            <a:avLst/>
          </a:prstGeom>
          <a:noFill/>
          <a:ln/>
        </p:spPr>
        <p:txBody>
          <a:bodyPr wrap="none" rtlCol="0" anchor="t"/>
          <a:lstStyle/>
          <a:p>
            <a:pPr marL="0" indent="0" algn="l">
              <a:lnSpc>
                <a:spcPts val="2183"/>
              </a:lnSpc>
              <a:buNone/>
            </a:pPr>
            <a:r>
              <a:rPr lang="en-US" sz="1746" b="1" dirty="0">
                <a:solidFill>
                  <a:srgbClr val="333F70"/>
                </a:solidFill>
                <a:latin typeface="Unbounded" pitchFamily="34" charset="0"/>
                <a:ea typeface="Unbounded" pitchFamily="34" charset="-122"/>
                <a:cs typeface="Unbounded" pitchFamily="34" charset="-120"/>
              </a:rPr>
              <a:t>Conservare</a:t>
            </a:r>
            <a:endParaRPr lang="en-US" sz="1746" dirty="0"/>
          </a:p>
        </p:txBody>
      </p:sp>
      <p:sp>
        <p:nvSpPr>
          <p:cNvPr id="15" name="Text 8"/>
          <p:cNvSpPr/>
          <p:nvPr/>
        </p:nvSpPr>
        <p:spPr>
          <a:xfrm>
            <a:off x="1774031" y="6072783"/>
            <a:ext cx="6749058" cy="567690"/>
          </a:xfrm>
          <a:prstGeom prst="rect">
            <a:avLst/>
          </a:prstGeom>
          <a:noFill/>
          <a:ln/>
        </p:spPr>
        <p:txBody>
          <a:bodyPr wrap="square" rtlCol="0" anchor="t"/>
          <a:lstStyle/>
          <a:p>
            <a:pPr marL="0" indent="0" algn="l">
              <a:lnSpc>
                <a:spcPts val="2235"/>
              </a:lnSpc>
              <a:buNone/>
            </a:pPr>
            <a:r>
              <a:rPr lang="en-US" sz="1397" dirty="0">
                <a:solidFill>
                  <a:srgbClr val="333F70"/>
                </a:solidFill>
                <a:latin typeface="Open Sans" pitchFamily="34" charset="0"/>
                <a:ea typeface="Open Sans" pitchFamily="34" charset="-122"/>
                <a:cs typeface="Open Sans" pitchFamily="34" charset="-120"/>
              </a:rPr>
              <a:t>Metodele de conservare, precum uscarea, congelarea sau marinarea, permit păstrarea calităților ciupercilor pe termen mai lung.</a:t>
            </a:r>
            <a:endParaRPr lang="en-US" sz="1397"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9417248"/>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9417248"/>
          </a:xfrm>
          <a:prstGeom prst="rect">
            <a:avLst/>
          </a:prstGeom>
        </p:spPr>
      </p:pic>
      <p:pic>
        <p:nvPicPr>
          <p:cNvPr id="5" name="Image 1" descr="preencoded.png"/>
          <p:cNvPicPr>
            <a:picLocks noChangeAspect="1"/>
          </p:cNvPicPr>
          <p:nvPr/>
        </p:nvPicPr>
        <p:blipFill>
          <a:blip r:embed="rId4"/>
          <a:stretch>
            <a:fillRect/>
          </a:stretch>
        </p:blipFill>
        <p:spPr>
          <a:xfrm>
            <a:off x="1188720" y="1965365"/>
            <a:ext cx="3108960" cy="5486400"/>
          </a:xfrm>
          <a:prstGeom prst="rect">
            <a:avLst/>
          </a:prstGeom>
        </p:spPr>
      </p:pic>
      <p:sp>
        <p:nvSpPr>
          <p:cNvPr id="6" name="Text 2"/>
          <p:cNvSpPr/>
          <p:nvPr/>
        </p:nvSpPr>
        <p:spPr>
          <a:xfrm>
            <a:off x="6091238" y="475178"/>
            <a:ext cx="7934325" cy="1080135"/>
          </a:xfrm>
          <a:prstGeom prst="rect">
            <a:avLst/>
          </a:prstGeom>
          <a:noFill/>
          <a:ln/>
        </p:spPr>
        <p:txBody>
          <a:bodyPr wrap="square" rtlCol="0" anchor="t"/>
          <a:lstStyle/>
          <a:p>
            <a:pPr marL="0" indent="0" algn="ctr">
              <a:lnSpc>
                <a:spcPts val="4253"/>
              </a:lnSpc>
              <a:buNone/>
            </a:pPr>
            <a:r>
              <a:rPr lang="en-US" sz="3402" b="1" dirty="0">
                <a:solidFill>
                  <a:srgbClr val="333F70"/>
                </a:solidFill>
                <a:latin typeface="Unbounded" pitchFamily="34" charset="0"/>
                <a:ea typeface="Unbounded" pitchFamily="34" charset="-122"/>
                <a:cs typeface="Unbounded" pitchFamily="34" charset="-120"/>
              </a:rPr>
              <a:t>Utilizări culinare ale ciupercilor</a:t>
            </a:r>
            <a:endParaRPr lang="en-US" sz="3402" dirty="0"/>
          </a:p>
        </p:txBody>
      </p:sp>
      <p:pic>
        <p:nvPicPr>
          <p:cNvPr id="7" name="Image 2" descr="preencoded.png"/>
          <p:cNvPicPr>
            <a:picLocks noChangeAspect="1"/>
          </p:cNvPicPr>
          <p:nvPr/>
        </p:nvPicPr>
        <p:blipFill>
          <a:blip r:embed="rId5"/>
          <a:stretch>
            <a:fillRect/>
          </a:stretch>
        </p:blipFill>
        <p:spPr>
          <a:xfrm>
            <a:off x="6091238" y="1814513"/>
            <a:ext cx="431959" cy="431959"/>
          </a:xfrm>
          <a:prstGeom prst="rect">
            <a:avLst/>
          </a:prstGeom>
        </p:spPr>
      </p:pic>
      <p:sp>
        <p:nvSpPr>
          <p:cNvPr id="8" name="Text 3"/>
          <p:cNvSpPr/>
          <p:nvPr/>
        </p:nvSpPr>
        <p:spPr>
          <a:xfrm>
            <a:off x="6091238" y="2419231"/>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Sote</a:t>
            </a:r>
            <a:endParaRPr lang="en-US" sz="1701" dirty="0"/>
          </a:p>
        </p:txBody>
      </p:sp>
      <p:sp>
        <p:nvSpPr>
          <p:cNvPr id="9" name="Text 4"/>
          <p:cNvSpPr/>
          <p:nvPr/>
        </p:nvSpPr>
        <p:spPr>
          <a:xfrm>
            <a:off x="6091238" y="2792730"/>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Ciupercile sunt delicioase când sunt sătate în unt sau ulei, sub formă de garnitură sau ca ingredient principal.</a:t>
            </a:r>
            <a:endParaRPr lang="en-US" sz="1361" dirty="0"/>
          </a:p>
        </p:txBody>
      </p:sp>
      <p:pic>
        <p:nvPicPr>
          <p:cNvPr id="10" name="Image 3" descr="preencoded.png"/>
          <p:cNvPicPr>
            <a:picLocks noChangeAspect="1"/>
          </p:cNvPicPr>
          <p:nvPr/>
        </p:nvPicPr>
        <p:blipFill>
          <a:blip r:embed="rId6"/>
          <a:stretch>
            <a:fillRect/>
          </a:stretch>
        </p:blipFill>
        <p:spPr>
          <a:xfrm>
            <a:off x="6091238" y="3864293"/>
            <a:ext cx="431959" cy="431959"/>
          </a:xfrm>
          <a:prstGeom prst="rect">
            <a:avLst/>
          </a:prstGeom>
        </p:spPr>
      </p:pic>
      <p:sp>
        <p:nvSpPr>
          <p:cNvPr id="11" name="Text 5"/>
          <p:cNvSpPr/>
          <p:nvPr/>
        </p:nvSpPr>
        <p:spPr>
          <a:xfrm>
            <a:off x="6091238" y="4469011"/>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Risotto</a:t>
            </a:r>
            <a:endParaRPr lang="en-US" sz="1701" dirty="0"/>
          </a:p>
        </p:txBody>
      </p:sp>
      <p:sp>
        <p:nvSpPr>
          <p:cNvPr id="12" name="Text 6"/>
          <p:cNvSpPr/>
          <p:nvPr/>
        </p:nvSpPr>
        <p:spPr>
          <a:xfrm>
            <a:off x="6091238" y="4842510"/>
            <a:ext cx="7934325"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Ciupercile adaugă o textură și o savoare deosebite rișotourilor, oferind un preparat plin de umami.</a:t>
            </a:r>
            <a:endParaRPr lang="en-US" sz="1361" dirty="0"/>
          </a:p>
        </p:txBody>
      </p:sp>
      <p:pic>
        <p:nvPicPr>
          <p:cNvPr id="13" name="Image 4" descr="preencoded.png"/>
          <p:cNvPicPr>
            <a:picLocks noChangeAspect="1"/>
          </p:cNvPicPr>
          <p:nvPr/>
        </p:nvPicPr>
        <p:blipFill>
          <a:blip r:embed="rId6"/>
          <a:stretch>
            <a:fillRect/>
          </a:stretch>
        </p:blipFill>
        <p:spPr>
          <a:xfrm>
            <a:off x="6091238" y="5637490"/>
            <a:ext cx="431959" cy="431959"/>
          </a:xfrm>
          <a:prstGeom prst="rect">
            <a:avLst/>
          </a:prstGeom>
        </p:spPr>
      </p:pic>
      <p:sp>
        <p:nvSpPr>
          <p:cNvPr id="14" name="Text 7"/>
          <p:cNvSpPr/>
          <p:nvPr/>
        </p:nvSpPr>
        <p:spPr>
          <a:xfrm>
            <a:off x="6091238" y="6242209"/>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Supe</a:t>
            </a:r>
            <a:endParaRPr lang="en-US" sz="1701" dirty="0"/>
          </a:p>
        </p:txBody>
      </p:sp>
      <p:sp>
        <p:nvSpPr>
          <p:cNvPr id="15" name="Text 8"/>
          <p:cNvSpPr/>
          <p:nvPr/>
        </p:nvSpPr>
        <p:spPr>
          <a:xfrm>
            <a:off x="6091238" y="6615708"/>
            <a:ext cx="7934325" cy="276582"/>
          </a:xfrm>
          <a:prstGeom prst="rect">
            <a:avLst/>
          </a:prstGeom>
          <a:noFill/>
          <a:ln/>
        </p:spPr>
        <p:txBody>
          <a:bodyPr wrap="non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Ciupercile sunt ingrediente ideale pentru supe cremoase sau tradiționale, ca supa de ciuperci.</a:t>
            </a:r>
            <a:endParaRPr lang="en-US" sz="1361" dirty="0"/>
          </a:p>
        </p:txBody>
      </p:sp>
      <p:pic>
        <p:nvPicPr>
          <p:cNvPr id="16" name="Image 5" descr="preencoded.png"/>
          <p:cNvPicPr>
            <a:picLocks noChangeAspect="1"/>
          </p:cNvPicPr>
          <p:nvPr/>
        </p:nvPicPr>
        <p:blipFill>
          <a:blip r:embed="rId7"/>
          <a:stretch>
            <a:fillRect/>
          </a:stretch>
        </p:blipFill>
        <p:spPr>
          <a:xfrm>
            <a:off x="6091238" y="7410688"/>
            <a:ext cx="431959" cy="431959"/>
          </a:xfrm>
          <a:prstGeom prst="rect">
            <a:avLst/>
          </a:prstGeom>
        </p:spPr>
      </p:pic>
      <p:sp>
        <p:nvSpPr>
          <p:cNvPr id="17" name="Text 9"/>
          <p:cNvSpPr/>
          <p:nvPr/>
        </p:nvSpPr>
        <p:spPr>
          <a:xfrm>
            <a:off x="6091238" y="8015407"/>
            <a:ext cx="2160270" cy="269915"/>
          </a:xfrm>
          <a:prstGeom prst="rect">
            <a:avLst/>
          </a:prstGeom>
          <a:noFill/>
          <a:ln/>
        </p:spPr>
        <p:txBody>
          <a:bodyPr wrap="none" rtlCol="0" anchor="t"/>
          <a:lstStyle/>
          <a:p>
            <a:pPr marL="0" indent="0" algn="l">
              <a:lnSpc>
                <a:spcPts val="2126"/>
              </a:lnSpc>
              <a:buNone/>
            </a:pPr>
            <a:r>
              <a:rPr lang="en-US" sz="1701" b="1" dirty="0">
                <a:solidFill>
                  <a:srgbClr val="333F70"/>
                </a:solidFill>
                <a:latin typeface="Unbounded" pitchFamily="34" charset="0"/>
                <a:ea typeface="Unbounded" pitchFamily="34" charset="-122"/>
                <a:cs typeface="Unbounded" pitchFamily="34" charset="-120"/>
              </a:rPr>
              <a:t>Pizza</a:t>
            </a:r>
            <a:endParaRPr lang="en-US" sz="1701" dirty="0"/>
          </a:p>
        </p:txBody>
      </p:sp>
      <p:sp>
        <p:nvSpPr>
          <p:cNvPr id="18" name="Text 10"/>
          <p:cNvSpPr/>
          <p:nvPr/>
        </p:nvSpPr>
        <p:spPr>
          <a:xfrm>
            <a:off x="6091238" y="8388906"/>
            <a:ext cx="7934325" cy="553164"/>
          </a:xfrm>
          <a:prstGeom prst="rect">
            <a:avLst/>
          </a:prstGeom>
          <a:noFill/>
          <a:ln/>
        </p:spPr>
        <p:txBody>
          <a:bodyPr wrap="square" rtlCol="0" anchor="t"/>
          <a:lstStyle/>
          <a:p>
            <a:pPr marL="0" indent="0" algn="l">
              <a:lnSpc>
                <a:spcPts val="2177"/>
              </a:lnSpc>
              <a:buNone/>
            </a:pPr>
            <a:r>
              <a:rPr lang="en-US" sz="1361" dirty="0">
                <a:solidFill>
                  <a:srgbClr val="333F70"/>
                </a:solidFill>
                <a:latin typeface="Open Sans" pitchFamily="34" charset="0"/>
                <a:ea typeface="Open Sans" pitchFamily="34" charset="-122"/>
                <a:cs typeface="Open Sans" pitchFamily="34" charset="-120"/>
              </a:rPr>
              <a:t>Feliile de ciuperci sunt un topping popular și versatil pentru pizza, contribuind la o aromă delicioasă.</a:t>
            </a:r>
            <a:endParaRPr lang="en-US" sz="136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15979" y="1587579"/>
            <a:ext cx="5054441" cy="5054441"/>
          </a:xfrm>
          <a:prstGeom prst="rect">
            <a:avLst/>
          </a:prstGeom>
        </p:spPr>
      </p:pic>
      <p:sp>
        <p:nvSpPr>
          <p:cNvPr id="6" name="Text 2"/>
          <p:cNvSpPr/>
          <p:nvPr/>
        </p:nvSpPr>
        <p:spPr>
          <a:xfrm>
            <a:off x="6091238" y="1083707"/>
            <a:ext cx="7934325" cy="1080135"/>
          </a:xfrm>
          <a:prstGeom prst="rect">
            <a:avLst/>
          </a:prstGeom>
          <a:noFill/>
          <a:ln/>
        </p:spPr>
        <p:txBody>
          <a:bodyPr wrap="square" rtlCol="0" anchor="t"/>
          <a:lstStyle/>
          <a:p>
            <a:pPr marL="0" indent="0" algn="ctr">
              <a:lnSpc>
                <a:spcPts val="4253"/>
              </a:lnSpc>
              <a:buNone/>
            </a:pPr>
            <a:r>
              <a:rPr lang="en-US" sz="3402" b="1" dirty="0">
                <a:solidFill>
                  <a:srgbClr val="333F70"/>
                </a:solidFill>
                <a:latin typeface="Unbounded" pitchFamily="34" charset="0"/>
                <a:ea typeface="Unbounded" pitchFamily="34" charset="-122"/>
                <a:cs typeface="Unbounded" pitchFamily="34" charset="-120"/>
              </a:rPr>
              <a:t>Ciupercile în medicina tradițională</a:t>
            </a:r>
            <a:endParaRPr lang="en-US" sz="3402" dirty="0"/>
          </a:p>
        </p:txBody>
      </p:sp>
      <p:sp>
        <p:nvSpPr>
          <p:cNvPr id="7" name="Shape 3"/>
          <p:cNvSpPr/>
          <p:nvPr/>
        </p:nvSpPr>
        <p:spPr>
          <a:xfrm>
            <a:off x="6091238" y="2423041"/>
            <a:ext cx="7934325" cy="4722852"/>
          </a:xfrm>
          <a:prstGeom prst="roundRect">
            <a:avLst>
              <a:gd name="adj" fmla="val 1647"/>
            </a:avLst>
          </a:prstGeom>
          <a:noFill/>
          <a:ln w="7620">
            <a:solidFill>
              <a:srgbClr val="000000">
                <a:alpha val="8000"/>
              </a:srgbClr>
            </a:solidFill>
            <a:prstDash val="solid"/>
          </a:ln>
        </p:spPr>
      </p:sp>
      <p:sp>
        <p:nvSpPr>
          <p:cNvPr id="8" name="Shape 4"/>
          <p:cNvSpPr/>
          <p:nvPr/>
        </p:nvSpPr>
        <p:spPr>
          <a:xfrm>
            <a:off x="6098857" y="2430661"/>
            <a:ext cx="7918252" cy="498991"/>
          </a:xfrm>
          <a:prstGeom prst="rect">
            <a:avLst/>
          </a:prstGeom>
          <a:solidFill>
            <a:srgbClr val="FFFFFF">
              <a:alpha val="4000"/>
            </a:srgbClr>
          </a:solidFill>
          <a:ln/>
        </p:spPr>
      </p:sp>
      <p:sp>
        <p:nvSpPr>
          <p:cNvPr id="9" name="Text 5"/>
          <p:cNvSpPr/>
          <p:nvPr/>
        </p:nvSpPr>
        <p:spPr>
          <a:xfrm>
            <a:off x="6272451" y="2541865"/>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Specie</a:t>
            </a:r>
            <a:endParaRPr lang="en-US" sz="1361" dirty="0"/>
          </a:p>
        </p:txBody>
      </p:sp>
      <p:sp>
        <p:nvSpPr>
          <p:cNvPr id="10" name="Text 6"/>
          <p:cNvSpPr/>
          <p:nvPr/>
        </p:nvSpPr>
        <p:spPr>
          <a:xfrm>
            <a:off x="8915400" y="2541865"/>
            <a:ext cx="228600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Beneficii Medicale</a:t>
            </a:r>
            <a:endParaRPr lang="en-US" sz="1361" dirty="0"/>
          </a:p>
        </p:txBody>
      </p:sp>
      <p:sp>
        <p:nvSpPr>
          <p:cNvPr id="11" name="Text 7"/>
          <p:cNvSpPr/>
          <p:nvPr/>
        </p:nvSpPr>
        <p:spPr>
          <a:xfrm>
            <a:off x="11554539" y="2541865"/>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Mod de Utilizare</a:t>
            </a:r>
            <a:endParaRPr lang="en-US" sz="1361" dirty="0"/>
          </a:p>
        </p:txBody>
      </p:sp>
      <p:sp>
        <p:nvSpPr>
          <p:cNvPr id="12" name="Shape 8"/>
          <p:cNvSpPr/>
          <p:nvPr/>
        </p:nvSpPr>
        <p:spPr>
          <a:xfrm>
            <a:off x="6098857" y="2929652"/>
            <a:ext cx="7918252" cy="1328737"/>
          </a:xfrm>
          <a:prstGeom prst="rect">
            <a:avLst/>
          </a:prstGeom>
          <a:solidFill>
            <a:srgbClr val="000000">
              <a:alpha val="4000"/>
            </a:srgbClr>
          </a:solidFill>
          <a:ln/>
        </p:spPr>
      </p:sp>
      <p:sp>
        <p:nvSpPr>
          <p:cNvPr id="13" name="Text 9"/>
          <p:cNvSpPr/>
          <p:nvPr/>
        </p:nvSpPr>
        <p:spPr>
          <a:xfrm>
            <a:off x="6272451" y="3040856"/>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Reishi</a:t>
            </a:r>
            <a:endParaRPr lang="en-US" sz="1361" dirty="0"/>
          </a:p>
        </p:txBody>
      </p:sp>
      <p:sp>
        <p:nvSpPr>
          <p:cNvPr id="14" name="Text 10"/>
          <p:cNvSpPr/>
          <p:nvPr/>
        </p:nvSpPr>
        <p:spPr>
          <a:xfrm>
            <a:off x="8915400" y="3040856"/>
            <a:ext cx="2286000" cy="1106329"/>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Proprietăți imunomodulatoare, antioxidante și hepatoprotectoare</a:t>
            </a:r>
            <a:endParaRPr lang="en-US" sz="1361" dirty="0"/>
          </a:p>
        </p:txBody>
      </p:sp>
      <p:sp>
        <p:nvSpPr>
          <p:cNvPr id="15" name="Text 11"/>
          <p:cNvSpPr/>
          <p:nvPr/>
        </p:nvSpPr>
        <p:spPr>
          <a:xfrm>
            <a:off x="11554539" y="3040856"/>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Suplimente, ceaiuri, tincturi</a:t>
            </a:r>
            <a:endParaRPr lang="en-US" sz="1361" dirty="0"/>
          </a:p>
        </p:txBody>
      </p:sp>
      <p:sp>
        <p:nvSpPr>
          <p:cNvPr id="16" name="Shape 12"/>
          <p:cNvSpPr/>
          <p:nvPr/>
        </p:nvSpPr>
        <p:spPr>
          <a:xfrm>
            <a:off x="6098857" y="4258389"/>
            <a:ext cx="7918252" cy="1052155"/>
          </a:xfrm>
          <a:prstGeom prst="rect">
            <a:avLst/>
          </a:prstGeom>
          <a:solidFill>
            <a:srgbClr val="FFFFFF">
              <a:alpha val="4000"/>
            </a:srgbClr>
          </a:solidFill>
          <a:ln/>
        </p:spPr>
      </p:sp>
      <p:sp>
        <p:nvSpPr>
          <p:cNvPr id="17" name="Text 13"/>
          <p:cNvSpPr/>
          <p:nvPr/>
        </p:nvSpPr>
        <p:spPr>
          <a:xfrm>
            <a:off x="6272451" y="4369594"/>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Cordyceps</a:t>
            </a:r>
            <a:endParaRPr lang="en-US" sz="1361" dirty="0"/>
          </a:p>
        </p:txBody>
      </p:sp>
      <p:sp>
        <p:nvSpPr>
          <p:cNvPr id="18" name="Text 14"/>
          <p:cNvSpPr/>
          <p:nvPr/>
        </p:nvSpPr>
        <p:spPr>
          <a:xfrm>
            <a:off x="8915400" y="4369594"/>
            <a:ext cx="2286000"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Îmbunătățirea funcției pulmonare și a energiei fizice</a:t>
            </a:r>
            <a:endParaRPr lang="en-US" sz="1361" dirty="0"/>
          </a:p>
        </p:txBody>
      </p:sp>
      <p:sp>
        <p:nvSpPr>
          <p:cNvPr id="19" name="Text 15"/>
          <p:cNvSpPr/>
          <p:nvPr/>
        </p:nvSpPr>
        <p:spPr>
          <a:xfrm>
            <a:off x="11554539" y="4369594"/>
            <a:ext cx="2289810"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Suplimente, pulberi, extracte</a:t>
            </a:r>
            <a:endParaRPr lang="en-US" sz="1361" dirty="0"/>
          </a:p>
        </p:txBody>
      </p:sp>
      <p:sp>
        <p:nvSpPr>
          <p:cNvPr id="20" name="Shape 16"/>
          <p:cNvSpPr/>
          <p:nvPr/>
        </p:nvSpPr>
        <p:spPr>
          <a:xfrm>
            <a:off x="6098857" y="5310545"/>
            <a:ext cx="7918252" cy="775573"/>
          </a:xfrm>
          <a:prstGeom prst="rect">
            <a:avLst/>
          </a:prstGeom>
          <a:solidFill>
            <a:srgbClr val="000000">
              <a:alpha val="4000"/>
            </a:srgbClr>
          </a:solidFill>
          <a:ln/>
        </p:spPr>
      </p:sp>
      <p:sp>
        <p:nvSpPr>
          <p:cNvPr id="21" name="Text 17"/>
          <p:cNvSpPr/>
          <p:nvPr/>
        </p:nvSpPr>
        <p:spPr>
          <a:xfrm>
            <a:off x="6272451" y="5421749"/>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Chaga</a:t>
            </a:r>
            <a:endParaRPr lang="en-US" sz="1361" dirty="0"/>
          </a:p>
        </p:txBody>
      </p:sp>
      <p:sp>
        <p:nvSpPr>
          <p:cNvPr id="22" name="Text 18"/>
          <p:cNvSpPr/>
          <p:nvPr/>
        </p:nvSpPr>
        <p:spPr>
          <a:xfrm>
            <a:off x="8915400" y="5421749"/>
            <a:ext cx="2286000"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Efecte anti-îmbătrânire și protecție hepatică</a:t>
            </a:r>
            <a:endParaRPr lang="en-US" sz="1361" dirty="0"/>
          </a:p>
        </p:txBody>
      </p:sp>
      <p:sp>
        <p:nvSpPr>
          <p:cNvPr id="23" name="Text 19"/>
          <p:cNvSpPr/>
          <p:nvPr/>
        </p:nvSpPr>
        <p:spPr>
          <a:xfrm>
            <a:off x="11554539" y="5421749"/>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Infuzii, tincturi, pudre</a:t>
            </a:r>
            <a:endParaRPr lang="en-US" sz="1361" dirty="0"/>
          </a:p>
        </p:txBody>
      </p:sp>
      <p:sp>
        <p:nvSpPr>
          <p:cNvPr id="24" name="Shape 20"/>
          <p:cNvSpPr/>
          <p:nvPr/>
        </p:nvSpPr>
        <p:spPr>
          <a:xfrm>
            <a:off x="6098857" y="6086118"/>
            <a:ext cx="7918252" cy="1052155"/>
          </a:xfrm>
          <a:prstGeom prst="rect">
            <a:avLst/>
          </a:prstGeom>
          <a:solidFill>
            <a:srgbClr val="FFFFFF">
              <a:alpha val="4000"/>
            </a:srgbClr>
          </a:solidFill>
          <a:ln/>
        </p:spPr>
      </p:sp>
      <p:sp>
        <p:nvSpPr>
          <p:cNvPr id="25" name="Text 21"/>
          <p:cNvSpPr/>
          <p:nvPr/>
        </p:nvSpPr>
        <p:spPr>
          <a:xfrm>
            <a:off x="6272451" y="6197322"/>
            <a:ext cx="2289810" cy="276582"/>
          </a:xfrm>
          <a:prstGeom prst="rect">
            <a:avLst/>
          </a:prstGeom>
          <a:noFill/>
          <a:ln/>
        </p:spPr>
        <p:txBody>
          <a:bodyPr wrap="non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Shiitake</a:t>
            </a:r>
            <a:endParaRPr lang="en-US" sz="1361" dirty="0"/>
          </a:p>
        </p:txBody>
      </p:sp>
      <p:sp>
        <p:nvSpPr>
          <p:cNvPr id="26" name="Text 22"/>
          <p:cNvSpPr/>
          <p:nvPr/>
        </p:nvSpPr>
        <p:spPr>
          <a:xfrm>
            <a:off x="8915400" y="6197322"/>
            <a:ext cx="2286000" cy="829747"/>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Proprietăți imunomodulatoare și anticancerigene</a:t>
            </a:r>
            <a:endParaRPr lang="en-US" sz="1361" dirty="0"/>
          </a:p>
        </p:txBody>
      </p:sp>
      <p:sp>
        <p:nvSpPr>
          <p:cNvPr id="27" name="Text 23"/>
          <p:cNvSpPr/>
          <p:nvPr/>
        </p:nvSpPr>
        <p:spPr>
          <a:xfrm>
            <a:off x="11554539" y="6197322"/>
            <a:ext cx="2289810"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Aliment, suplimente, extracte</a:t>
            </a:r>
            <a:endParaRPr lang="en-US" sz="136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6F5EE"/>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6" name="Text 2"/>
          <p:cNvSpPr/>
          <p:nvPr/>
        </p:nvSpPr>
        <p:spPr>
          <a:xfrm>
            <a:off x="6091238" y="944047"/>
            <a:ext cx="7934325" cy="1080135"/>
          </a:xfrm>
          <a:prstGeom prst="rect">
            <a:avLst/>
          </a:prstGeom>
          <a:noFill/>
          <a:ln/>
        </p:spPr>
        <p:txBody>
          <a:bodyPr wrap="square" rtlCol="0" anchor="t"/>
          <a:lstStyle/>
          <a:p>
            <a:pPr marL="0" indent="0">
              <a:lnSpc>
                <a:spcPts val="4253"/>
              </a:lnSpc>
              <a:buNone/>
            </a:pPr>
            <a:r>
              <a:rPr lang="en-US" sz="3402" b="1" dirty="0">
                <a:solidFill>
                  <a:srgbClr val="333F70"/>
                </a:solidFill>
                <a:latin typeface="Unbounded" pitchFamily="34" charset="0"/>
                <a:ea typeface="Unbounded" pitchFamily="34" charset="-122"/>
                <a:cs typeface="Unbounded" pitchFamily="34" charset="-120"/>
              </a:rPr>
              <a:t>Riscuri și precauțiuni în consumul de ciuperci</a:t>
            </a:r>
            <a:endParaRPr lang="en-US" sz="3402" dirty="0"/>
          </a:p>
        </p:txBody>
      </p:sp>
      <p:sp>
        <p:nvSpPr>
          <p:cNvPr id="7" name="Shape 3"/>
          <p:cNvSpPr/>
          <p:nvPr/>
        </p:nvSpPr>
        <p:spPr>
          <a:xfrm>
            <a:off x="6091238" y="2477691"/>
            <a:ext cx="388739" cy="388739"/>
          </a:xfrm>
          <a:prstGeom prst="roundRect">
            <a:avLst>
              <a:gd name="adj" fmla="val 20006"/>
            </a:avLst>
          </a:prstGeom>
          <a:solidFill>
            <a:srgbClr val="D6F5EE"/>
          </a:solidFill>
          <a:ln w="7620">
            <a:solidFill>
              <a:srgbClr val="BCDBD4"/>
            </a:solidFill>
            <a:prstDash val="solid"/>
          </a:ln>
        </p:spPr>
      </p:sp>
      <p:sp>
        <p:nvSpPr>
          <p:cNvPr id="8" name="Text 4"/>
          <p:cNvSpPr/>
          <p:nvPr/>
        </p:nvSpPr>
        <p:spPr>
          <a:xfrm>
            <a:off x="6218158" y="2542461"/>
            <a:ext cx="134898"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1</a:t>
            </a:r>
            <a:endParaRPr lang="en-US" sz="2041" dirty="0"/>
          </a:p>
        </p:txBody>
      </p:sp>
      <p:sp>
        <p:nvSpPr>
          <p:cNvPr id="9" name="Text 5"/>
          <p:cNvSpPr/>
          <p:nvPr/>
        </p:nvSpPr>
        <p:spPr>
          <a:xfrm>
            <a:off x="6652736" y="2477691"/>
            <a:ext cx="2589371"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Identificare exactă</a:t>
            </a:r>
            <a:endParaRPr lang="en-US" sz="1701" dirty="0"/>
          </a:p>
        </p:txBody>
      </p:sp>
      <p:sp>
        <p:nvSpPr>
          <p:cNvPr id="10" name="Text 6"/>
          <p:cNvSpPr/>
          <p:nvPr/>
        </p:nvSpPr>
        <p:spPr>
          <a:xfrm>
            <a:off x="6652736" y="2851190"/>
            <a:ext cx="737282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Este esențial să se cunoască cu precizie speciile de ciuperci comestibile, pentru a evita confuziile fatale cu cele otrăvitoare.</a:t>
            </a:r>
            <a:endParaRPr lang="en-US" sz="1361" dirty="0"/>
          </a:p>
        </p:txBody>
      </p:sp>
      <p:sp>
        <p:nvSpPr>
          <p:cNvPr id="11" name="Shape 7"/>
          <p:cNvSpPr/>
          <p:nvPr/>
        </p:nvSpPr>
        <p:spPr>
          <a:xfrm>
            <a:off x="6091238" y="3771424"/>
            <a:ext cx="388739" cy="388739"/>
          </a:xfrm>
          <a:prstGeom prst="roundRect">
            <a:avLst>
              <a:gd name="adj" fmla="val 20006"/>
            </a:avLst>
          </a:prstGeom>
          <a:solidFill>
            <a:srgbClr val="D6F5EE"/>
          </a:solidFill>
          <a:ln w="7620">
            <a:solidFill>
              <a:srgbClr val="BCDBD4"/>
            </a:solidFill>
            <a:prstDash val="solid"/>
          </a:ln>
        </p:spPr>
      </p:sp>
      <p:sp>
        <p:nvSpPr>
          <p:cNvPr id="12" name="Text 8"/>
          <p:cNvSpPr/>
          <p:nvPr/>
        </p:nvSpPr>
        <p:spPr>
          <a:xfrm>
            <a:off x="6177320" y="3836194"/>
            <a:ext cx="216456"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2</a:t>
            </a:r>
            <a:endParaRPr lang="en-US" sz="2041" dirty="0"/>
          </a:p>
        </p:txBody>
      </p:sp>
      <p:sp>
        <p:nvSpPr>
          <p:cNvPr id="13" name="Text 9"/>
          <p:cNvSpPr/>
          <p:nvPr/>
        </p:nvSpPr>
        <p:spPr>
          <a:xfrm>
            <a:off x="6652736" y="3771424"/>
            <a:ext cx="2646878"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Pregătire adecvată</a:t>
            </a:r>
            <a:endParaRPr lang="en-US" sz="1701" dirty="0"/>
          </a:p>
        </p:txBody>
      </p:sp>
      <p:sp>
        <p:nvSpPr>
          <p:cNvPr id="14" name="Text 10"/>
          <p:cNvSpPr/>
          <p:nvPr/>
        </p:nvSpPr>
        <p:spPr>
          <a:xfrm>
            <a:off x="6652736" y="4144923"/>
            <a:ext cx="737282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Ciupercile trebuie bine spălate, curățate și gătite corespunzător pentru a elimina toxinele potențiale.</a:t>
            </a:r>
            <a:endParaRPr lang="en-US" sz="1361" dirty="0"/>
          </a:p>
        </p:txBody>
      </p:sp>
      <p:sp>
        <p:nvSpPr>
          <p:cNvPr id="15" name="Shape 11"/>
          <p:cNvSpPr/>
          <p:nvPr/>
        </p:nvSpPr>
        <p:spPr>
          <a:xfrm>
            <a:off x="6091238" y="5065157"/>
            <a:ext cx="388739" cy="388739"/>
          </a:xfrm>
          <a:prstGeom prst="roundRect">
            <a:avLst>
              <a:gd name="adj" fmla="val 20006"/>
            </a:avLst>
          </a:prstGeom>
          <a:solidFill>
            <a:srgbClr val="D6F5EE"/>
          </a:solidFill>
          <a:ln w="7620">
            <a:solidFill>
              <a:srgbClr val="BCDBD4"/>
            </a:solidFill>
            <a:prstDash val="solid"/>
          </a:ln>
        </p:spPr>
      </p:sp>
      <p:sp>
        <p:nvSpPr>
          <p:cNvPr id="16" name="Text 12"/>
          <p:cNvSpPr/>
          <p:nvPr/>
        </p:nvSpPr>
        <p:spPr>
          <a:xfrm>
            <a:off x="6176843" y="5129927"/>
            <a:ext cx="217527"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3</a:t>
            </a:r>
            <a:endParaRPr lang="en-US" sz="2041" dirty="0"/>
          </a:p>
        </p:txBody>
      </p:sp>
      <p:sp>
        <p:nvSpPr>
          <p:cNvPr id="17" name="Text 13"/>
          <p:cNvSpPr/>
          <p:nvPr/>
        </p:nvSpPr>
        <p:spPr>
          <a:xfrm>
            <a:off x="6652736" y="5065157"/>
            <a:ext cx="2859643"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Toleranță individuală</a:t>
            </a:r>
            <a:endParaRPr lang="en-US" sz="1701" dirty="0"/>
          </a:p>
        </p:txBody>
      </p:sp>
      <p:sp>
        <p:nvSpPr>
          <p:cNvPr id="18" name="Text 14"/>
          <p:cNvSpPr/>
          <p:nvPr/>
        </p:nvSpPr>
        <p:spPr>
          <a:xfrm>
            <a:off x="6652736" y="5438656"/>
            <a:ext cx="737282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Unele persoane pot dezvolta reacții alergice sau de intoleranță la anumite specii de ciuperci, deci este important să se testeze toleranța.</a:t>
            </a:r>
            <a:endParaRPr lang="en-US" sz="1361" dirty="0"/>
          </a:p>
        </p:txBody>
      </p:sp>
      <p:sp>
        <p:nvSpPr>
          <p:cNvPr id="19" name="Shape 15"/>
          <p:cNvSpPr/>
          <p:nvPr/>
        </p:nvSpPr>
        <p:spPr>
          <a:xfrm>
            <a:off x="6091238" y="6358890"/>
            <a:ext cx="388739" cy="388739"/>
          </a:xfrm>
          <a:prstGeom prst="roundRect">
            <a:avLst>
              <a:gd name="adj" fmla="val 20006"/>
            </a:avLst>
          </a:prstGeom>
          <a:solidFill>
            <a:srgbClr val="D6F5EE"/>
          </a:solidFill>
          <a:ln w="7620">
            <a:solidFill>
              <a:srgbClr val="BCDBD4"/>
            </a:solidFill>
            <a:prstDash val="solid"/>
          </a:ln>
        </p:spPr>
      </p:sp>
      <p:sp>
        <p:nvSpPr>
          <p:cNvPr id="20" name="Text 16"/>
          <p:cNvSpPr/>
          <p:nvPr/>
        </p:nvSpPr>
        <p:spPr>
          <a:xfrm>
            <a:off x="6173986" y="6423660"/>
            <a:ext cx="223242" cy="259199"/>
          </a:xfrm>
          <a:prstGeom prst="rect">
            <a:avLst/>
          </a:prstGeom>
          <a:noFill/>
          <a:ln/>
        </p:spPr>
        <p:txBody>
          <a:bodyPr wrap="none" rtlCol="0" anchor="t"/>
          <a:lstStyle/>
          <a:p>
            <a:pPr marL="0" indent="0" algn="ctr">
              <a:lnSpc>
                <a:spcPts val="2041"/>
              </a:lnSpc>
              <a:buNone/>
            </a:pPr>
            <a:r>
              <a:rPr lang="en-US" sz="2041" b="1" dirty="0">
                <a:solidFill>
                  <a:srgbClr val="333F70"/>
                </a:solidFill>
                <a:latin typeface="Unbounded" pitchFamily="34" charset="0"/>
                <a:ea typeface="Unbounded" pitchFamily="34" charset="-122"/>
                <a:cs typeface="Unbounded" pitchFamily="34" charset="-120"/>
              </a:rPr>
              <a:t>4</a:t>
            </a:r>
            <a:endParaRPr lang="en-US" sz="2041" dirty="0"/>
          </a:p>
        </p:txBody>
      </p:sp>
      <p:sp>
        <p:nvSpPr>
          <p:cNvPr id="21" name="Text 17"/>
          <p:cNvSpPr/>
          <p:nvPr/>
        </p:nvSpPr>
        <p:spPr>
          <a:xfrm>
            <a:off x="6652736" y="6358890"/>
            <a:ext cx="3272076" cy="269915"/>
          </a:xfrm>
          <a:prstGeom prst="rect">
            <a:avLst/>
          </a:prstGeom>
          <a:noFill/>
          <a:ln/>
        </p:spPr>
        <p:txBody>
          <a:bodyPr wrap="none" rtlCol="0" anchor="t"/>
          <a:lstStyle/>
          <a:p>
            <a:pPr marL="0" indent="0">
              <a:lnSpc>
                <a:spcPts val="2126"/>
              </a:lnSpc>
              <a:buNone/>
            </a:pPr>
            <a:r>
              <a:rPr lang="en-US" sz="1701" b="1" dirty="0">
                <a:solidFill>
                  <a:srgbClr val="333F70"/>
                </a:solidFill>
                <a:latin typeface="Unbounded" pitchFamily="34" charset="0"/>
                <a:ea typeface="Unbounded" pitchFamily="34" charset="-122"/>
                <a:cs typeface="Unbounded" pitchFamily="34" charset="-120"/>
              </a:rPr>
              <a:t>Cantitate recomandată</a:t>
            </a:r>
            <a:endParaRPr lang="en-US" sz="1701" dirty="0"/>
          </a:p>
        </p:txBody>
      </p:sp>
      <p:sp>
        <p:nvSpPr>
          <p:cNvPr id="22" name="Text 18"/>
          <p:cNvSpPr/>
          <p:nvPr/>
        </p:nvSpPr>
        <p:spPr>
          <a:xfrm>
            <a:off x="6652736" y="6732389"/>
            <a:ext cx="7372826" cy="553164"/>
          </a:xfrm>
          <a:prstGeom prst="rect">
            <a:avLst/>
          </a:prstGeom>
          <a:noFill/>
          <a:ln/>
        </p:spPr>
        <p:txBody>
          <a:bodyPr wrap="square" rtlCol="0" anchor="t"/>
          <a:lstStyle/>
          <a:p>
            <a:pPr marL="0" indent="0">
              <a:lnSpc>
                <a:spcPts val="2177"/>
              </a:lnSpc>
              <a:buNone/>
            </a:pPr>
            <a:r>
              <a:rPr lang="en-US" sz="1361" dirty="0">
                <a:solidFill>
                  <a:srgbClr val="333F70"/>
                </a:solidFill>
                <a:latin typeface="Open Sans" pitchFamily="34" charset="0"/>
                <a:ea typeface="Open Sans" pitchFamily="34" charset="-122"/>
                <a:cs typeface="Open Sans" pitchFamily="34" charset="-120"/>
              </a:rPr>
              <a:t>Consumul moderat de ciuperci este recomandat, evitându-se excesele care pot cauza probleme de sănătate.</a:t>
            </a:r>
            <a:endParaRPr lang="en-US" sz="1361" dirty="0"/>
          </a:p>
        </p:txBody>
      </p:sp>
      <p:pic>
        <p:nvPicPr>
          <p:cNvPr id="23" name="Image 2"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pic>
        <p:nvPicPr>
          <p:cNvPr id="25" name="Рисунок 24">
            <a:extLst>
              <a:ext uri="{FF2B5EF4-FFF2-40B4-BE49-F238E27FC236}">
                <a16:creationId xmlns:a16="http://schemas.microsoft.com/office/drawing/2014/main" id="{5045E6BE-C728-F37A-24E3-1E55A960D0E9}"/>
              </a:ext>
            </a:extLst>
          </p:cNvPr>
          <p:cNvPicPr>
            <a:picLocks noChangeAspect="1"/>
          </p:cNvPicPr>
          <p:nvPr/>
        </p:nvPicPr>
        <p:blipFill>
          <a:blip r:embed="rId6"/>
          <a:stretch>
            <a:fillRect/>
          </a:stretch>
        </p:blipFill>
        <p:spPr>
          <a:xfrm>
            <a:off x="545663" y="2434471"/>
            <a:ext cx="4656298" cy="280344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1001</Words>
  <Application>Microsoft Office PowerPoint</Application>
  <PresentationFormat>Довільний</PresentationFormat>
  <Paragraphs>99</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Open Sans</vt:lpstr>
      <vt:lpstr>Unbounded</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Adriana</dc:creator>
  <cp:lastModifiedBy>Liliya Hovornyan</cp:lastModifiedBy>
  <cp:revision>2</cp:revision>
  <dcterms:created xsi:type="dcterms:W3CDTF">2024-07-02T22:21:13Z</dcterms:created>
  <dcterms:modified xsi:type="dcterms:W3CDTF">2024-07-02T22:26:14Z</dcterms:modified>
</cp:coreProperties>
</file>