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54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6248400" cy="8229600"/>
          </a:xfrm>
          <a:prstGeom prst="rect">
            <a:avLst/>
          </a:prstGeom>
        </p:spPr>
      </p:pic>
      <p:pic>
        <p:nvPicPr>
          <p:cNvPr id="5" name="Image 2" descr="preencoded.png"/>
          <p:cNvPicPr>
            <a:picLocks noChangeAspect="1"/>
          </p:cNvPicPr>
          <p:nvPr/>
        </p:nvPicPr>
        <p:blipFill rotWithShape="1">
          <a:blip r:embed="rId5"/>
          <a:srcRect l="16548" t="48509" r="2378" b="1700"/>
          <a:stretch/>
        </p:blipFill>
        <p:spPr>
          <a:xfrm>
            <a:off x="312755" y="2280557"/>
            <a:ext cx="5753519" cy="3118757"/>
          </a:xfrm>
          <a:prstGeom prst="rect">
            <a:avLst/>
          </a:prstGeom>
        </p:spPr>
      </p:pic>
      <p:sp>
        <p:nvSpPr>
          <p:cNvPr id="6" name="Text 1"/>
          <p:cNvSpPr/>
          <p:nvPr/>
        </p:nvSpPr>
        <p:spPr>
          <a:xfrm>
            <a:off x="6350437" y="1888688"/>
            <a:ext cx="7415927" cy="1002030"/>
          </a:xfrm>
          <a:prstGeom prst="rect">
            <a:avLst/>
          </a:prstGeom>
          <a:noFill/>
          <a:ln/>
        </p:spPr>
        <p:txBody>
          <a:bodyPr wrap="none" rtlCol="0" anchor="t"/>
          <a:lstStyle/>
          <a:p>
            <a:pPr marL="0" indent="0">
              <a:lnSpc>
                <a:spcPts val="7890"/>
              </a:lnSpc>
              <a:buNone/>
            </a:pPr>
            <a:r>
              <a:rPr lang="en-US" sz="6312" b="1" kern="0" spc="-126" dirty="0">
                <a:solidFill>
                  <a:srgbClr val="000000"/>
                </a:solidFill>
                <a:latin typeface="adonis-web" pitchFamily="34" charset="0"/>
                <a:ea typeface="adonis-web" pitchFamily="34" charset="-122"/>
                <a:cs typeface="adonis-web" pitchFamily="34" charset="-120"/>
              </a:rPr>
              <a:t>Relieful Pământului</a:t>
            </a:r>
            <a:endParaRPr lang="en-US" sz="6312" dirty="0"/>
          </a:p>
        </p:txBody>
      </p:sp>
      <p:sp>
        <p:nvSpPr>
          <p:cNvPr id="7" name="Text 2"/>
          <p:cNvSpPr/>
          <p:nvPr/>
        </p:nvSpPr>
        <p:spPr>
          <a:xfrm>
            <a:off x="6350437" y="3261003"/>
            <a:ext cx="7415927"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Relieful Pământului este reprezentat de toate formațiunile solide ale scoarței terestre, care se ridică deasupra nivelului mărilor și oceanelor. Acesta este extraordinar de divers, cuprinzând munți înalți, platouri întinse, câmpii întinse, văi adânci și depresiuni pitoreşti. Această diversitate geografică se datorează unei multitudini de factori ce au acționat de-a lungul timpului, modelând suprafața planetei noastre.</a:t>
            </a:r>
            <a:endParaRPr lang="en-US" sz="1944" dirty="0"/>
          </a:p>
        </p:txBody>
      </p:sp>
      <p:sp>
        <p:nvSpPr>
          <p:cNvPr id="8" name="Shape 3"/>
          <p:cNvSpPr/>
          <p:nvPr/>
        </p:nvSpPr>
        <p:spPr>
          <a:xfrm>
            <a:off x="6350437" y="5927408"/>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rot="5400000">
            <a:off x="8457657" y="1784169"/>
            <a:ext cx="6991894" cy="4661263"/>
          </a:xfrm>
          <a:prstGeom prst="rect">
            <a:avLst/>
          </a:prstGeom>
        </p:spPr>
      </p:pic>
      <p:sp>
        <p:nvSpPr>
          <p:cNvPr id="6" name="Text 1"/>
          <p:cNvSpPr/>
          <p:nvPr/>
        </p:nvSpPr>
        <p:spPr>
          <a:xfrm>
            <a:off x="864037" y="1255038"/>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adonis-web" pitchFamily="34" charset="0"/>
                <a:ea typeface="adonis-web" pitchFamily="34" charset="-122"/>
                <a:cs typeface="adonis-web" pitchFamily="34" charset="-120"/>
              </a:rPr>
              <a:t>Concluzii și perspective</a:t>
            </a:r>
            <a:endParaRPr lang="en-US" sz="4574" dirty="0"/>
          </a:p>
        </p:txBody>
      </p:sp>
      <p:sp>
        <p:nvSpPr>
          <p:cNvPr id="7" name="Text 2"/>
          <p:cNvSpPr/>
          <p:nvPr/>
        </p:nvSpPr>
        <p:spPr>
          <a:xfrm>
            <a:off x="864037" y="2351365"/>
            <a:ext cx="7415927"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Relieful Pământului, cu diversitatea sa de forme și caracteristici, joacă un rol esențial în activitățile umane și în funcționarea ecosistemelor. Înțelegerea factorilor care formează relieful și a interacțiunilor sale cu viața de pe planeta noastră este crucială pentru o dezvoltare durabilă și gestionarea eficientă a resurselor.</a:t>
            </a:r>
            <a:endParaRPr lang="en-US" sz="1944" dirty="0"/>
          </a:p>
        </p:txBody>
      </p:sp>
      <p:sp>
        <p:nvSpPr>
          <p:cNvPr id="8" name="Text 3"/>
          <p:cNvSpPr/>
          <p:nvPr/>
        </p:nvSpPr>
        <p:spPr>
          <a:xfrm>
            <a:off x="864037" y="4604266"/>
            <a:ext cx="7415927"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Pe măsură ce tehnologiile și cunoștințele noastre științifice continuă să evolueze, putem obține o imagine tot mai clară a modului în care relieful își poate modifica aspectul în viitor, sub influența forțelor naturale și a acțiunilor umane. Această înțelegere aprofundată va fi esențială pentru a ne adapta la provocările viitoare și a asigura un viitor durabil pentru planeta noastră.</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 y="0"/>
            <a:ext cx="6103621" cy="8229600"/>
          </a:xfrm>
          <a:prstGeom prst="rect">
            <a:avLst/>
          </a:prstGeom>
        </p:spPr>
      </p:pic>
      <p:pic>
        <p:nvPicPr>
          <p:cNvPr id="5" name="Image 2" descr="preencoded.png"/>
          <p:cNvPicPr>
            <a:picLocks noChangeAspect="1"/>
          </p:cNvPicPr>
          <p:nvPr/>
        </p:nvPicPr>
        <p:blipFill>
          <a:blip r:embed="rId5"/>
          <a:stretch>
            <a:fillRect/>
          </a:stretch>
        </p:blipFill>
        <p:spPr>
          <a:xfrm>
            <a:off x="188986" y="2522457"/>
            <a:ext cx="5784854" cy="3779521"/>
          </a:xfrm>
          <a:prstGeom prst="rect">
            <a:avLst/>
          </a:prstGeom>
        </p:spPr>
      </p:pic>
      <p:sp>
        <p:nvSpPr>
          <p:cNvPr id="6" name="Text 1"/>
          <p:cNvSpPr/>
          <p:nvPr/>
        </p:nvSpPr>
        <p:spPr>
          <a:xfrm>
            <a:off x="6350437" y="951309"/>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adonis-web" pitchFamily="34" charset="0"/>
                <a:ea typeface="adonis-web" pitchFamily="34" charset="-122"/>
                <a:cs typeface="adonis-web" pitchFamily="34" charset="-120"/>
              </a:rPr>
              <a:t>Definirea reliefului</a:t>
            </a:r>
            <a:endParaRPr lang="en-US" sz="4574" dirty="0"/>
          </a:p>
        </p:txBody>
      </p:sp>
      <p:sp>
        <p:nvSpPr>
          <p:cNvPr id="7" name="Shape 2"/>
          <p:cNvSpPr/>
          <p:nvPr/>
        </p:nvSpPr>
        <p:spPr>
          <a:xfrm>
            <a:off x="6350437" y="2325291"/>
            <a:ext cx="555427" cy="555427"/>
          </a:xfrm>
          <a:prstGeom prst="roundRect">
            <a:avLst>
              <a:gd name="adj" fmla="val 20003"/>
            </a:avLst>
          </a:prstGeom>
          <a:solidFill>
            <a:srgbClr val="F0D4F7"/>
          </a:solidFill>
          <a:ln w="15240">
            <a:solidFill>
              <a:srgbClr val="D6BADD"/>
            </a:solidFill>
            <a:prstDash val="solid"/>
          </a:ln>
        </p:spPr>
      </p:sp>
      <p:sp>
        <p:nvSpPr>
          <p:cNvPr id="8" name="Text 3"/>
          <p:cNvSpPr/>
          <p:nvPr/>
        </p:nvSpPr>
        <p:spPr>
          <a:xfrm>
            <a:off x="6532483" y="2428756"/>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latin typeface="adonis-web" pitchFamily="34" charset="0"/>
                <a:ea typeface="adonis-web" pitchFamily="34" charset="-122"/>
                <a:cs typeface="adonis-web" pitchFamily="34" charset="-120"/>
              </a:rPr>
              <a:t>1</a:t>
            </a:r>
            <a:endParaRPr lang="en-US" sz="2744" dirty="0"/>
          </a:p>
        </p:txBody>
      </p:sp>
      <p:sp>
        <p:nvSpPr>
          <p:cNvPr id="9" name="Text 4"/>
          <p:cNvSpPr/>
          <p:nvPr/>
        </p:nvSpPr>
        <p:spPr>
          <a:xfrm>
            <a:off x="7152680" y="2325291"/>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latin typeface="adonis-web" pitchFamily="34" charset="0"/>
                <a:ea typeface="adonis-web" pitchFamily="34" charset="-122"/>
                <a:cs typeface="adonis-web" pitchFamily="34" charset="-120"/>
              </a:rPr>
              <a:t>Formațiuni solide</a:t>
            </a:r>
            <a:endParaRPr lang="en-US" sz="2287" dirty="0"/>
          </a:p>
        </p:txBody>
      </p:sp>
      <p:sp>
        <p:nvSpPr>
          <p:cNvPr id="10" name="Text 5"/>
          <p:cNvSpPr/>
          <p:nvPr/>
        </p:nvSpPr>
        <p:spPr>
          <a:xfrm>
            <a:off x="7152680" y="2836545"/>
            <a:ext cx="6613684" cy="790099"/>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Relieful Pământului include toate formațiunile solide ale scoarței terestre, care se ridică deasupra nivelului mărilor și oceanelor.</a:t>
            </a:r>
            <a:endParaRPr lang="en-US" sz="1944" dirty="0"/>
          </a:p>
        </p:txBody>
      </p:sp>
      <p:sp>
        <p:nvSpPr>
          <p:cNvPr id="11" name="Shape 6"/>
          <p:cNvSpPr/>
          <p:nvPr/>
        </p:nvSpPr>
        <p:spPr>
          <a:xfrm>
            <a:off x="6350437" y="4151114"/>
            <a:ext cx="555427" cy="555427"/>
          </a:xfrm>
          <a:prstGeom prst="roundRect">
            <a:avLst>
              <a:gd name="adj" fmla="val 20003"/>
            </a:avLst>
          </a:prstGeom>
          <a:solidFill>
            <a:srgbClr val="F0D4F7"/>
          </a:solidFill>
          <a:ln w="15240">
            <a:solidFill>
              <a:srgbClr val="D6BADD"/>
            </a:solidFill>
            <a:prstDash val="solid"/>
          </a:ln>
        </p:spPr>
      </p:sp>
      <p:sp>
        <p:nvSpPr>
          <p:cNvPr id="12" name="Text 7"/>
          <p:cNvSpPr/>
          <p:nvPr/>
        </p:nvSpPr>
        <p:spPr>
          <a:xfrm>
            <a:off x="6532483" y="4254579"/>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latin typeface="adonis-web" pitchFamily="34" charset="0"/>
                <a:ea typeface="adonis-web" pitchFamily="34" charset="-122"/>
                <a:cs typeface="adonis-web" pitchFamily="34" charset="-120"/>
              </a:rPr>
              <a:t>2</a:t>
            </a:r>
            <a:endParaRPr lang="en-US" sz="2744" dirty="0"/>
          </a:p>
        </p:txBody>
      </p:sp>
      <p:sp>
        <p:nvSpPr>
          <p:cNvPr id="13" name="Text 8"/>
          <p:cNvSpPr/>
          <p:nvPr/>
        </p:nvSpPr>
        <p:spPr>
          <a:xfrm>
            <a:off x="7152680" y="4151114"/>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latin typeface="adonis-web" pitchFamily="34" charset="0"/>
                <a:ea typeface="adonis-web" pitchFamily="34" charset="-122"/>
                <a:cs typeface="adonis-web" pitchFamily="34" charset="-120"/>
              </a:rPr>
              <a:t>Diversitate geografică</a:t>
            </a:r>
            <a:endParaRPr lang="en-US" sz="2287" dirty="0"/>
          </a:p>
        </p:txBody>
      </p:sp>
      <p:sp>
        <p:nvSpPr>
          <p:cNvPr id="14" name="Text 9"/>
          <p:cNvSpPr/>
          <p:nvPr/>
        </p:nvSpPr>
        <p:spPr>
          <a:xfrm>
            <a:off x="7152680" y="4662368"/>
            <a:ext cx="6613684" cy="790099"/>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Acestea sunt extrem de diverse, incluzând munți înalți, platouri întinse, câmpii întinse, văi adânci și depresiuni pitoreşti.</a:t>
            </a:r>
            <a:endParaRPr lang="en-US" sz="1944" dirty="0"/>
          </a:p>
        </p:txBody>
      </p:sp>
      <p:sp>
        <p:nvSpPr>
          <p:cNvPr id="15" name="Shape 10"/>
          <p:cNvSpPr/>
          <p:nvPr/>
        </p:nvSpPr>
        <p:spPr>
          <a:xfrm>
            <a:off x="6350437" y="5976938"/>
            <a:ext cx="555427" cy="555427"/>
          </a:xfrm>
          <a:prstGeom prst="roundRect">
            <a:avLst>
              <a:gd name="adj" fmla="val 20003"/>
            </a:avLst>
          </a:prstGeom>
          <a:solidFill>
            <a:srgbClr val="F0D4F7"/>
          </a:solidFill>
          <a:ln w="15240">
            <a:solidFill>
              <a:srgbClr val="D6BADD"/>
            </a:solidFill>
            <a:prstDash val="solid"/>
          </a:ln>
        </p:spPr>
      </p:sp>
      <p:sp>
        <p:nvSpPr>
          <p:cNvPr id="16" name="Text 11"/>
          <p:cNvSpPr/>
          <p:nvPr/>
        </p:nvSpPr>
        <p:spPr>
          <a:xfrm>
            <a:off x="6532483" y="6080403"/>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latin typeface="adonis-web" pitchFamily="34" charset="0"/>
                <a:ea typeface="adonis-web" pitchFamily="34" charset="-122"/>
                <a:cs typeface="adonis-web" pitchFamily="34" charset="-120"/>
              </a:rPr>
              <a:t>3</a:t>
            </a:r>
            <a:endParaRPr lang="en-US" sz="2744" dirty="0"/>
          </a:p>
        </p:txBody>
      </p:sp>
      <p:sp>
        <p:nvSpPr>
          <p:cNvPr id="17" name="Text 12"/>
          <p:cNvSpPr/>
          <p:nvPr/>
        </p:nvSpPr>
        <p:spPr>
          <a:xfrm>
            <a:off x="7152680" y="5976938"/>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latin typeface="adonis-web" pitchFamily="34" charset="0"/>
                <a:ea typeface="adonis-web" pitchFamily="34" charset="-122"/>
                <a:cs typeface="adonis-web" pitchFamily="34" charset="-120"/>
              </a:rPr>
              <a:t>Modelarea suprafeței</a:t>
            </a:r>
            <a:endParaRPr lang="en-US" sz="2287" dirty="0"/>
          </a:p>
        </p:txBody>
      </p:sp>
      <p:sp>
        <p:nvSpPr>
          <p:cNvPr id="18" name="Text 13"/>
          <p:cNvSpPr/>
          <p:nvPr/>
        </p:nvSpPr>
        <p:spPr>
          <a:xfrm>
            <a:off x="7152680" y="6488192"/>
            <a:ext cx="6613684" cy="790099"/>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Această diversitate se datorează unei multitudini de factori care au acționat de-a lungul timpului, modelând suprafața planetei.</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968693" y="2039541"/>
            <a:ext cx="7956233"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adonis-web" pitchFamily="34" charset="0"/>
                <a:ea typeface="adonis-web" pitchFamily="34" charset="-122"/>
                <a:cs typeface="adonis-web" pitchFamily="34" charset="-120"/>
              </a:rPr>
              <a:t>Factorii care influențează relieful</a:t>
            </a:r>
            <a:endParaRPr lang="en-US" sz="4574" dirty="0"/>
          </a:p>
        </p:txBody>
      </p:sp>
      <p:sp>
        <p:nvSpPr>
          <p:cNvPr id="5" name="Text 2"/>
          <p:cNvSpPr/>
          <p:nvPr/>
        </p:nvSpPr>
        <p:spPr>
          <a:xfrm>
            <a:off x="968693"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Forțe interne</a:t>
            </a:r>
            <a:endParaRPr lang="en-US" sz="2287" dirty="0"/>
          </a:p>
        </p:txBody>
      </p:sp>
      <p:sp>
        <p:nvSpPr>
          <p:cNvPr id="6" name="Text 3"/>
          <p:cNvSpPr/>
          <p:nvPr/>
        </p:nvSpPr>
        <p:spPr>
          <a:xfrm>
            <a:off x="968693" y="3992642"/>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Mișcările plăcilor tectonice, activitatea vulcanică și cutremurele sunt printre principalii factori interni care modelează relieful Pământului.</a:t>
            </a:r>
            <a:endParaRPr lang="en-US" sz="1944" dirty="0"/>
          </a:p>
        </p:txBody>
      </p:sp>
      <p:sp>
        <p:nvSpPr>
          <p:cNvPr id="7" name="Text 4"/>
          <p:cNvSpPr/>
          <p:nvPr/>
        </p:nvSpPr>
        <p:spPr>
          <a:xfrm>
            <a:off x="5407462"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Forțe externe</a:t>
            </a:r>
            <a:endParaRPr lang="en-US" sz="2287" dirty="0"/>
          </a:p>
        </p:txBody>
      </p:sp>
      <p:sp>
        <p:nvSpPr>
          <p:cNvPr id="8" name="Text 5"/>
          <p:cNvSpPr/>
          <p:nvPr/>
        </p:nvSpPr>
        <p:spPr>
          <a:xfrm>
            <a:off x="5407462" y="3992642"/>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Acțiunea apei, vântului, înghețului și a altor agenți de eroziune contribuie semnificativ la sculptarea și modificarea formelor de relief.</a:t>
            </a:r>
            <a:endParaRPr lang="en-US" sz="1944" dirty="0"/>
          </a:p>
        </p:txBody>
      </p:sp>
      <p:sp>
        <p:nvSpPr>
          <p:cNvPr id="9" name="Text 6"/>
          <p:cNvSpPr/>
          <p:nvPr/>
        </p:nvSpPr>
        <p:spPr>
          <a:xfrm>
            <a:off x="9846231"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Factori biologici</a:t>
            </a:r>
            <a:endParaRPr lang="en-US" sz="2287" dirty="0"/>
          </a:p>
        </p:txBody>
      </p:sp>
      <p:sp>
        <p:nvSpPr>
          <p:cNvPr id="10" name="Text 7"/>
          <p:cNvSpPr/>
          <p:nvPr/>
        </p:nvSpPr>
        <p:spPr>
          <a:xfrm>
            <a:off x="9846231" y="3992642"/>
            <a:ext cx="382893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Activitatea organismelor vii, precum rădăcinile plantelor, săparea gurilor de vizuină de către animale și intervenția umană pot influența, de asemenea, relieful.</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90989" y="1858804"/>
            <a:ext cx="4904303" cy="4511993"/>
          </a:xfrm>
          <a:prstGeom prst="rect">
            <a:avLst/>
          </a:prstGeom>
        </p:spPr>
      </p:pic>
      <p:sp>
        <p:nvSpPr>
          <p:cNvPr id="6" name="Text 1"/>
          <p:cNvSpPr/>
          <p:nvPr/>
        </p:nvSpPr>
        <p:spPr>
          <a:xfrm>
            <a:off x="6301383" y="825937"/>
            <a:ext cx="5479256" cy="684848"/>
          </a:xfrm>
          <a:prstGeom prst="rect">
            <a:avLst/>
          </a:prstGeom>
          <a:noFill/>
          <a:ln/>
        </p:spPr>
        <p:txBody>
          <a:bodyPr wrap="none" rtlCol="0" anchor="t"/>
          <a:lstStyle/>
          <a:p>
            <a:pPr marL="0" indent="0">
              <a:lnSpc>
                <a:spcPts val="5393"/>
              </a:lnSpc>
              <a:buNone/>
            </a:pPr>
            <a:r>
              <a:rPr lang="en-US" sz="4314" b="1" kern="0" spc="-86" dirty="0">
                <a:solidFill>
                  <a:srgbClr val="000000"/>
                </a:solidFill>
                <a:latin typeface="adonis-web" pitchFamily="34" charset="0"/>
                <a:ea typeface="adonis-web" pitchFamily="34" charset="-122"/>
                <a:cs typeface="adonis-web" pitchFamily="34" charset="-120"/>
              </a:rPr>
              <a:t>Tipuri de relief</a:t>
            </a:r>
            <a:endParaRPr lang="en-US" sz="4314" dirty="0"/>
          </a:p>
        </p:txBody>
      </p:sp>
      <p:sp>
        <p:nvSpPr>
          <p:cNvPr id="7" name="Shape 2"/>
          <p:cNvSpPr/>
          <p:nvPr/>
        </p:nvSpPr>
        <p:spPr>
          <a:xfrm>
            <a:off x="6627376" y="1859994"/>
            <a:ext cx="46553" cy="5543669"/>
          </a:xfrm>
          <a:prstGeom prst="roundRect">
            <a:avLst>
              <a:gd name="adj" fmla="val 225105"/>
            </a:avLst>
          </a:prstGeom>
          <a:solidFill>
            <a:srgbClr val="D6BADD"/>
          </a:solidFill>
          <a:ln/>
        </p:spPr>
      </p:sp>
      <p:sp>
        <p:nvSpPr>
          <p:cNvPr id="8" name="Shape 3"/>
          <p:cNvSpPr/>
          <p:nvPr/>
        </p:nvSpPr>
        <p:spPr>
          <a:xfrm>
            <a:off x="6912531" y="2360593"/>
            <a:ext cx="814983" cy="46553"/>
          </a:xfrm>
          <a:prstGeom prst="roundRect">
            <a:avLst>
              <a:gd name="adj" fmla="val 225105"/>
            </a:avLst>
          </a:prstGeom>
          <a:solidFill>
            <a:srgbClr val="D6BADD"/>
          </a:solidFill>
          <a:ln/>
        </p:spPr>
      </p:sp>
      <p:sp>
        <p:nvSpPr>
          <p:cNvPr id="9" name="Shape 4"/>
          <p:cNvSpPr/>
          <p:nvPr/>
        </p:nvSpPr>
        <p:spPr>
          <a:xfrm>
            <a:off x="6388656" y="2121932"/>
            <a:ext cx="523875" cy="523875"/>
          </a:xfrm>
          <a:prstGeom prst="roundRect">
            <a:avLst>
              <a:gd name="adj" fmla="val 20003"/>
            </a:avLst>
          </a:prstGeom>
          <a:solidFill>
            <a:srgbClr val="F0D4F7"/>
          </a:solidFill>
          <a:ln w="7620">
            <a:solidFill>
              <a:srgbClr val="D6BADD"/>
            </a:solidFill>
            <a:prstDash val="solid"/>
          </a:ln>
        </p:spPr>
      </p:sp>
      <p:sp>
        <p:nvSpPr>
          <p:cNvPr id="10" name="Text 5"/>
          <p:cNvSpPr/>
          <p:nvPr/>
        </p:nvSpPr>
        <p:spPr>
          <a:xfrm>
            <a:off x="6560344" y="2219444"/>
            <a:ext cx="180499" cy="328732"/>
          </a:xfrm>
          <a:prstGeom prst="rect">
            <a:avLst/>
          </a:prstGeom>
          <a:noFill/>
          <a:ln/>
        </p:spPr>
        <p:txBody>
          <a:bodyPr wrap="none" rtlCol="0" anchor="t"/>
          <a:lstStyle/>
          <a:p>
            <a:pPr marL="0" indent="0" algn="ctr">
              <a:lnSpc>
                <a:spcPts val="2589"/>
              </a:lnSpc>
              <a:buNone/>
            </a:pPr>
            <a:r>
              <a:rPr lang="en-US" sz="2589" b="1" kern="0" spc="-52" dirty="0">
                <a:solidFill>
                  <a:srgbClr val="272525"/>
                </a:solidFill>
                <a:latin typeface="adonis-web" pitchFamily="34" charset="0"/>
                <a:ea typeface="adonis-web" pitchFamily="34" charset="-122"/>
                <a:cs typeface="adonis-web" pitchFamily="34" charset="-120"/>
              </a:rPr>
              <a:t>1</a:t>
            </a:r>
            <a:endParaRPr lang="en-US" sz="2589" dirty="0"/>
          </a:p>
        </p:txBody>
      </p:sp>
      <p:sp>
        <p:nvSpPr>
          <p:cNvPr id="11" name="Text 6"/>
          <p:cNvSpPr/>
          <p:nvPr/>
        </p:nvSpPr>
        <p:spPr>
          <a:xfrm>
            <a:off x="7931348" y="2092762"/>
            <a:ext cx="2739628" cy="342424"/>
          </a:xfrm>
          <a:prstGeom prst="rect">
            <a:avLst/>
          </a:prstGeom>
          <a:noFill/>
          <a:ln/>
        </p:spPr>
        <p:txBody>
          <a:bodyPr wrap="none" rtlCol="0" anchor="t"/>
          <a:lstStyle/>
          <a:p>
            <a:pPr marL="0" indent="0" algn="l">
              <a:lnSpc>
                <a:spcPts val="2697"/>
              </a:lnSpc>
              <a:buNone/>
            </a:pPr>
            <a:r>
              <a:rPr lang="en-US" sz="2157" b="1" kern="0" spc="-43" dirty="0">
                <a:solidFill>
                  <a:srgbClr val="272525"/>
                </a:solidFill>
                <a:latin typeface="adonis-web" pitchFamily="34" charset="0"/>
                <a:ea typeface="adonis-web" pitchFamily="34" charset="-122"/>
                <a:cs typeface="adonis-web" pitchFamily="34" charset="-120"/>
              </a:rPr>
              <a:t>Munți</a:t>
            </a:r>
            <a:endParaRPr lang="en-US" sz="2157" dirty="0"/>
          </a:p>
        </p:txBody>
      </p:sp>
      <p:sp>
        <p:nvSpPr>
          <p:cNvPr id="12" name="Text 7"/>
          <p:cNvSpPr/>
          <p:nvPr/>
        </p:nvSpPr>
        <p:spPr>
          <a:xfrm>
            <a:off x="7931348" y="2574846"/>
            <a:ext cx="5884069" cy="745093"/>
          </a:xfrm>
          <a:prstGeom prst="rect">
            <a:avLst/>
          </a:prstGeom>
          <a:noFill/>
          <a:ln/>
        </p:spPr>
        <p:txBody>
          <a:bodyPr wrap="square" rtlCol="0" anchor="t"/>
          <a:lstStyle/>
          <a:p>
            <a:pPr marL="0" indent="0" algn="l">
              <a:lnSpc>
                <a:spcPts val="2934"/>
              </a:lnSpc>
              <a:buNone/>
            </a:pPr>
            <a:r>
              <a:rPr lang="en-US" sz="1834" kern="0" spc="-37" dirty="0">
                <a:solidFill>
                  <a:srgbClr val="272525"/>
                </a:solidFill>
                <a:latin typeface="Source Sans Pro" pitchFamily="34" charset="0"/>
                <a:ea typeface="Source Sans Pro" pitchFamily="34" charset="-122"/>
                <a:cs typeface="Source Sans Pro" pitchFamily="34" charset="-120"/>
              </a:rPr>
              <a:t>Masive de teren solid ridicat deasupra câmpiilor și dealurilor învecinate, având o altitudine de peste 600 de metri.</a:t>
            </a:r>
            <a:endParaRPr lang="en-US" sz="1834" dirty="0"/>
          </a:p>
        </p:txBody>
      </p:sp>
      <p:sp>
        <p:nvSpPr>
          <p:cNvPr id="13" name="Shape 8"/>
          <p:cNvSpPr/>
          <p:nvPr/>
        </p:nvSpPr>
        <p:spPr>
          <a:xfrm>
            <a:off x="6912531" y="4286071"/>
            <a:ext cx="814983" cy="46553"/>
          </a:xfrm>
          <a:prstGeom prst="roundRect">
            <a:avLst>
              <a:gd name="adj" fmla="val 225105"/>
            </a:avLst>
          </a:prstGeom>
          <a:solidFill>
            <a:srgbClr val="D6BADD"/>
          </a:solidFill>
          <a:ln/>
        </p:spPr>
      </p:sp>
      <p:sp>
        <p:nvSpPr>
          <p:cNvPr id="14" name="Shape 9"/>
          <p:cNvSpPr/>
          <p:nvPr/>
        </p:nvSpPr>
        <p:spPr>
          <a:xfrm>
            <a:off x="6388656" y="4047411"/>
            <a:ext cx="523875" cy="523875"/>
          </a:xfrm>
          <a:prstGeom prst="roundRect">
            <a:avLst>
              <a:gd name="adj" fmla="val 20003"/>
            </a:avLst>
          </a:prstGeom>
          <a:solidFill>
            <a:srgbClr val="F0D4F7"/>
          </a:solidFill>
          <a:ln w="7620">
            <a:solidFill>
              <a:srgbClr val="D6BADD"/>
            </a:solidFill>
            <a:prstDash val="solid"/>
          </a:ln>
        </p:spPr>
      </p:sp>
      <p:sp>
        <p:nvSpPr>
          <p:cNvPr id="15" name="Text 10"/>
          <p:cNvSpPr/>
          <p:nvPr/>
        </p:nvSpPr>
        <p:spPr>
          <a:xfrm>
            <a:off x="6560344" y="4144923"/>
            <a:ext cx="180499" cy="328732"/>
          </a:xfrm>
          <a:prstGeom prst="rect">
            <a:avLst/>
          </a:prstGeom>
          <a:noFill/>
          <a:ln/>
        </p:spPr>
        <p:txBody>
          <a:bodyPr wrap="none" rtlCol="0" anchor="t"/>
          <a:lstStyle/>
          <a:p>
            <a:pPr marL="0" indent="0" algn="ctr">
              <a:lnSpc>
                <a:spcPts val="2589"/>
              </a:lnSpc>
              <a:buNone/>
            </a:pPr>
            <a:r>
              <a:rPr lang="en-US" sz="2589" b="1" kern="0" spc="-52" dirty="0">
                <a:solidFill>
                  <a:srgbClr val="272525"/>
                </a:solidFill>
                <a:latin typeface="adonis-web" pitchFamily="34" charset="0"/>
                <a:ea typeface="adonis-web" pitchFamily="34" charset="-122"/>
                <a:cs typeface="adonis-web" pitchFamily="34" charset="-120"/>
              </a:rPr>
              <a:t>2</a:t>
            </a:r>
            <a:endParaRPr lang="en-US" sz="2589" dirty="0"/>
          </a:p>
        </p:txBody>
      </p:sp>
      <p:sp>
        <p:nvSpPr>
          <p:cNvPr id="16" name="Text 11"/>
          <p:cNvSpPr/>
          <p:nvPr/>
        </p:nvSpPr>
        <p:spPr>
          <a:xfrm>
            <a:off x="7931348" y="4018240"/>
            <a:ext cx="2739628" cy="342424"/>
          </a:xfrm>
          <a:prstGeom prst="rect">
            <a:avLst/>
          </a:prstGeom>
          <a:noFill/>
          <a:ln/>
        </p:spPr>
        <p:txBody>
          <a:bodyPr wrap="none" rtlCol="0" anchor="t"/>
          <a:lstStyle/>
          <a:p>
            <a:pPr marL="0" indent="0" algn="l">
              <a:lnSpc>
                <a:spcPts val="2697"/>
              </a:lnSpc>
              <a:buNone/>
            </a:pPr>
            <a:r>
              <a:rPr lang="en-US" sz="2157" b="1" kern="0" spc="-43" dirty="0">
                <a:solidFill>
                  <a:srgbClr val="272525"/>
                </a:solidFill>
                <a:latin typeface="adonis-web" pitchFamily="34" charset="0"/>
                <a:ea typeface="adonis-web" pitchFamily="34" charset="-122"/>
                <a:cs typeface="adonis-web" pitchFamily="34" charset="-120"/>
              </a:rPr>
              <a:t>Câmpii</a:t>
            </a:r>
            <a:endParaRPr lang="en-US" sz="2157" dirty="0"/>
          </a:p>
        </p:txBody>
      </p:sp>
      <p:sp>
        <p:nvSpPr>
          <p:cNvPr id="17" name="Text 12"/>
          <p:cNvSpPr/>
          <p:nvPr/>
        </p:nvSpPr>
        <p:spPr>
          <a:xfrm>
            <a:off x="7931348" y="4500324"/>
            <a:ext cx="5884069" cy="745093"/>
          </a:xfrm>
          <a:prstGeom prst="rect">
            <a:avLst/>
          </a:prstGeom>
          <a:noFill/>
          <a:ln/>
        </p:spPr>
        <p:txBody>
          <a:bodyPr wrap="square" rtlCol="0" anchor="t"/>
          <a:lstStyle/>
          <a:p>
            <a:pPr marL="0" indent="0" algn="l">
              <a:lnSpc>
                <a:spcPts val="2934"/>
              </a:lnSpc>
              <a:buNone/>
            </a:pPr>
            <a:r>
              <a:rPr lang="en-US" sz="1834" kern="0" spc="-37" dirty="0">
                <a:solidFill>
                  <a:srgbClr val="272525"/>
                </a:solidFill>
                <a:latin typeface="Source Sans Pro" pitchFamily="34" charset="0"/>
                <a:ea typeface="Source Sans Pro" pitchFamily="34" charset="-122"/>
                <a:cs typeface="Source Sans Pro" pitchFamily="34" charset="-120"/>
              </a:rPr>
              <a:t>Suprafețe întinse de teren relativ plat, cu altitudini mai mici de 200 de metri.</a:t>
            </a:r>
            <a:endParaRPr lang="en-US" sz="1834" dirty="0"/>
          </a:p>
        </p:txBody>
      </p:sp>
      <p:sp>
        <p:nvSpPr>
          <p:cNvPr id="18" name="Shape 13"/>
          <p:cNvSpPr/>
          <p:nvPr/>
        </p:nvSpPr>
        <p:spPr>
          <a:xfrm>
            <a:off x="6912531" y="6211550"/>
            <a:ext cx="814983" cy="46553"/>
          </a:xfrm>
          <a:prstGeom prst="roundRect">
            <a:avLst>
              <a:gd name="adj" fmla="val 225105"/>
            </a:avLst>
          </a:prstGeom>
          <a:solidFill>
            <a:srgbClr val="D6BADD"/>
          </a:solidFill>
          <a:ln/>
        </p:spPr>
      </p:sp>
      <p:sp>
        <p:nvSpPr>
          <p:cNvPr id="19" name="Shape 14"/>
          <p:cNvSpPr/>
          <p:nvPr/>
        </p:nvSpPr>
        <p:spPr>
          <a:xfrm>
            <a:off x="6388656" y="5972889"/>
            <a:ext cx="523875" cy="523875"/>
          </a:xfrm>
          <a:prstGeom prst="roundRect">
            <a:avLst>
              <a:gd name="adj" fmla="val 20003"/>
            </a:avLst>
          </a:prstGeom>
          <a:solidFill>
            <a:srgbClr val="F0D4F7"/>
          </a:solidFill>
          <a:ln w="7620">
            <a:solidFill>
              <a:srgbClr val="D6BADD"/>
            </a:solidFill>
            <a:prstDash val="solid"/>
          </a:ln>
        </p:spPr>
      </p:sp>
      <p:sp>
        <p:nvSpPr>
          <p:cNvPr id="20" name="Text 15"/>
          <p:cNvSpPr/>
          <p:nvPr/>
        </p:nvSpPr>
        <p:spPr>
          <a:xfrm>
            <a:off x="6560344" y="6070402"/>
            <a:ext cx="180499" cy="328732"/>
          </a:xfrm>
          <a:prstGeom prst="rect">
            <a:avLst/>
          </a:prstGeom>
          <a:noFill/>
          <a:ln/>
        </p:spPr>
        <p:txBody>
          <a:bodyPr wrap="none" rtlCol="0" anchor="t"/>
          <a:lstStyle/>
          <a:p>
            <a:pPr marL="0" indent="0" algn="ctr">
              <a:lnSpc>
                <a:spcPts val="2589"/>
              </a:lnSpc>
              <a:buNone/>
            </a:pPr>
            <a:r>
              <a:rPr lang="en-US" sz="2589" b="1" kern="0" spc="-52" dirty="0">
                <a:solidFill>
                  <a:srgbClr val="272525"/>
                </a:solidFill>
                <a:latin typeface="adonis-web" pitchFamily="34" charset="0"/>
                <a:ea typeface="adonis-web" pitchFamily="34" charset="-122"/>
                <a:cs typeface="adonis-web" pitchFamily="34" charset="-120"/>
              </a:rPr>
              <a:t>3</a:t>
            </a:r>
            <a:endParaRPr lang="en-US" sz="2589" dirty="0"/>
          </a:p>
        </p:txBody>
      </p:sp>
      <p:sp>
        <p:nvSpPr>
          <p:cNvPr id="21" name="Text 16"/>
          <p:cNvSpPr/>
          <p:nvPr/>
        </p:nvSpPr>
        <p:spPr>
          <a:xfrm>
            <a:off x="7931348" y="5943719"/>
            <a:ext cx="2739628" cy="342424"/>
          </a:xfrm>
          <a:prstGeom prst="rect">
            <a:avLst/>
          </a:prstGeom>
          <a:noFill/>
          <a:ln/>
        </p:spPr>
        <p:txBody>
          <a:bodyPr wrap="none" rtlCol="0" anchor="t"/>
          <a:lstStyle/>
          <a:p>
            <a:pPr marL="0" indent="0" algn="l">
              <a:lnSpc>
                <a:spcPts val="2697"/>
              </a:lnSpc>
              <a:buNone/>
            </a:pPr>
            <a:r>
              <a:rPr lang="en-US" sz="2157" b="1" kern="0" spc="-43" dirty="0">
                <a:solidFill>
                  <a:srgbClr val="272525"/>
                </a:solidFill>
                <a:latin typeface="adonis-web" pitchFamily="34" charset="0"/>
                <a:ea typeface="adonis-web" pitchFamily="34" charset="-122"/>
                <a:cs typeface="adonis-web" pitchFamily="34" charset="-120"/>
              </a:rPr>
              <a:t>Podișuri</a:t>
            </a:r>
            <a:endParaRPr lang="en-US" sz="2157" dirty="0"/>
          </a:p>
        </p:txBody>
      </p:sp>
      <p:sp>
        <p:nvSpPr>
          <p:cNvPr id="22" name="Text 17"/>
          <p:cNvSpPr/>
          <p:nvPr/>
        </p:nvSpPr>
        <p:spPr>
          <a:xfrm>
            <a:off x="7931348" y="6425803"/>
            <a:ext cx="5884069" cy="745093"/>
          </a:xfrm>
          <a:prstGeom prst="rect">
            <a:avLst/>
          </a:prstGeom>
          <a:noFill/>
          <a:ln/>
        </p:spPr>
        <p:txBody>
          <a:bodyPr wrap="square" rtlCol="0" anchor="t"/>
          <a:lstStyle/>
          <a:p>
            <a:pPr marL="0" indent="0" algn="l">
              <a:lnSpc>
                <a:spcPts val="2934"/>
              </a:lnSpc>
              <a:buNone/>
            </a:pPr>
            <a:r>
              <a:rPr lang="en-US" sz="1834" kern="0" spc="-37" dirty="0">
                <a:solidFill>
                  <a:srgbClr val="272525"/>
                </a:solidFill>
                <a:latin typeface="Source Sans Pro" pitchFamily="34" charset="0"/>
                <a:ea typeface="Source Sans Pro" pitchFamily="34" charset="-122"/>
                <a:cs typeface="Source Sans Pro" pitchFamily="34" charset="-120"/>
              </a:rPr>
              <a:t>Forme de relief înalte, cu altitudini variind între 200 și 600 de metri, cu o suprafață relativ plană.</a:t>
            </a:r>
            <a:endParaRPr lang="en-US" sz="183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483525"/>
          </a:xfrm>
          <a:prstGeom prst="rect">
            <a:avLst/>
          </a:prstGeom>
        </p:spPr>
      </p:pic>
      <p:sp>
        <p:nvSpPr>
          <p:cNvPr id="5" name="Text 1"/>
          <p:cNvSpPr/>
          <p:nvPr/>
        </p:nvSpPr>
        <p:spPr>
          <a:xfrm>
            <a:off x="2207776" y="3038713"/>
            <a:ext cx="4674989" cy="584359"/>
          </a:xfrm>
          <a:prstGeom prst="rect">
            <a:avLst/>
          </a:prstGeom>
          <a:noFill/>
          <a:ln/>
        </p:spPr>
        <p:txBody>
          <a:bodyPr wrap="none" rtlCol="0" anchor="t"/>
          <a:lstStyle/>
          <a:p>
            <a:pPr marL="0" indent="0">
              <a:lnSpc>
                <a:spcPts val="4601"/>
              </a:lnSpc>
              <a:buNone/>
            </a:pPr>
            <a:r>
              <a:rPr lang="en-US" sz="3681" b="1" kern="0" spc="-74" dirty="0">
                <a:solidFill>
                  <a:srgbClr val="000000"/>
                </a:solidFill>
                <a:latin typeface="adonis-web" pitchFamily="34" charset="0"/>
                <a:ea typeface="adonis-web" pitchFamily="34" charset="-122"/>
                <a:cs typeface="adonis-web" pitchFamily="34" charset="-120"/>
              </a:rPr>
              <a:t>Munți</a:t>
            </a:r>
            <a:endParaRPr lang="en-US" sz="3681" dirty="0"/>
          </a:p>
        </p:txBody>
      </p:sp>
      <p:sp>
        <p:nvSpPr>
          <p:cNvPr id="6" name="Shape 2"/>
          <p:cNvSpPr/>
          <p:nvPr/>
        </p:nvSpPr>
        <p:spPr>
          <a:xfrm>
            <a:off x="2207776" y="3921085"/>
            <a:ext cx="5008126" cy="1777365"/>
          </a:xfrm>
          <a:prstGeom prst="roundRect">
            <a:avLst>
              <a:gd name="adj" fmla="val 5030"/>
            </a:avLst>
          </a:prstGeom>
          <a:solidFill>
            <a:srgbClr val="F0D4F7"/>
          </a:solidFill>
          <a:ln w="7620">
            <a:solidFill>
              <a:srgbClr val="D6BADD"/>
            </a:solidFill>
            <a:prstDash val="solid"/>
          </a:ln>
        </p:spPr>
      </p:sp>
      <p:sp>
        <p:nvSpPr>
          <p:cNvPr id="7" name="Text 3"/>
          <p:cNvSpPr/>
          <p:nvPr/>
        </p:nvSpPr>
        <p:spPr>
          <a:xfrm>
            <a:off x="2413992" y="4127302"/>
            <a:ext cx="233743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Originea munților</a:t>
            </a:r>
            <a:endParaRPr lang="en-US" sz="1841" dirty="0"/>
          </a:p>
        </p:txBody>
      </p:sp>
      <p:sp>
        <p:nvSpPr>
          <p:cNvPr id="8" name="Text 4"/>
          <p:cNvSpPr/>
          <p:nvPr/>
        </p:nvSpPr>
        <p:spPr>
          <a:xfrm>
            <a:off x="2413992" y="4538543"/>
            <a:ext cx="4595693" cy="953691"/>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Munții pot apărea prin procesele de formare a lanțurilor montane, prin ridicarea tectonică sau prin acțiunea agenților externi asupra unor zone înalte.</a:t>
            </a:r>
            <a:endParaRPr lang="en-US" sz="1564" dirty="0"/>
          </a:p>
        </p:txBody>
      </p:sp>
      <p:sp>
        <p:nvSpPr>
          <p:cNvPr id="9" name="Shape 5"/>
          <p:cNvSpPr/>
          <p:nvPr/>
        </p:nvSpPr>
        <p:spPr>
          <a:xfrm>
            <a:off x="7414498" y="3921085"/>
            <a:ext cx="5008126" cy="1777365"/>
          </a:xfrm>
          <a:prstGeom prst="roundRect">
            <a:avLst>
              <a:gd name="adj" fmla="val 5030"/>
            </a:avLst>
          </a:prstGeom>
          <a:solidFill>
            <a:srgbClr val="F0D4F7"/>
          </a:solidFill>
          <a:ln w="7620">
            <a:solidFill>
              <a:srgbClr val="D6BADD"/>
            </a:solidFill>
            <a:prstDash val="solid"/>
          </a:ln>
        </p:spPr>
      </p:sp>
      <p:sp>
        <p:nvSpPr>
          <p:cNvPr id="10" name="Text 6"/>
          <p:cNvSpPr/>
          <p:nvPr/>
        </p:nvSpPr>
        <p:spPr>
          <a:xfrm>
            <a:off x="7620714" y="4127302"/>
            <a:ext cx="233743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Clasificare</a:t>
            </a:r>
            <a:endParaRPr lang="en-US" sz="1841" dirty="0"/>
          </a:p>
        </p:txBody>
      </p:sp>
      <p:sp>
        <p:nvSpPr>
          <p:cNvPr id="11" name="Text 7"/>
          <p:cNvSpPr/>
          <p:nvPr/>
        </p:nvSpPr>
        <p:spPr>
          <a:xfrm>
            <a:off x="7620714" y="4538543"/>
            <a:ext cx="4595693" cy="635794"/>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Ei pot fi clasificați în funcție de vechime, înălțime, constituție geologică sau modul de formare.</a:t>
            </a:r>
            <a:endParaRPr lang="en-US" sz="1564" dirty="0"/>
          </a:p>
        </p:txBody>
      </p:sp>
      <p:sp>
        <p:nvSpPr>
          <p:cNvPr id="12" name="Shape 8"/>
          <p:cNvSpPr/>
          <p:nvPr/>
        </p:nvSpPr>
        <p:spPr>
          <a:xfrm>
            <a:off x="2207776" y="5897047"/>
            <a:ext cx="5008126" cy="1777365"/>
          </a:xfrm>
          <a:prstGeom prst="roundRect">
            <a:avLst>
              <a:gd name="adj" fmla="val 5030"/>
            </a:avLst>
          </a:prstGeom>
          <a:solidFill>
            <a:srgbClr val="F0D4F7"/>
          </a:solidFill>
          <a:ln w="7620">
            <a:solidFill>
              <a:srgbClr val="D6BADD"/>
            </a:solidFill>
            <a:prstDash val="solid"/>
          </a:ln>
        </p:spPr>
      </p:sp>
      <p:sp>
        <p:nvSpPr>
          <p:cNvPr id="13" name="Text 9"/>
          <p:cNvSpPr/>
          <p:nvPr/>
        </p:nvSpPr>
        <p:spPr>
          <a:xfrm>
            <a:off x="2413992" y="6103263"/>
            <a:ext cx="233743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Importanță</a:t>
            </a:r>
            <a:endParaRPr lang="en-US" sz="1841" dirty="0"/>
          </a:p>
        </p:txBody>
      </p:sp>
      <p:sp>
        <p:nvSpPr>
          <p:cNvPr id="14" name="Text 10"/>
          <p:cNvSpPr/>
          <p:nvPr/>
        </p:nvSpPr>
        <p:spPr>
          <a:xfrm>
            <a:off x="2413992" y="6514505"/>
            <a:ext cx="4595693" cy="953691"/>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Munții reprezintă o sursă vitală de resurse naturale, oferă oportunități pentru activități recreative și au un important rol ecologic.</a:t>
            </a:r>
            <a:endParaRPr lang="en-US" sz="1564" dirty="0"/>
          </a:p>
        </p:txBody>
      </p:sp>
      <p:sp>
        <p:nvSpPr>
          <p:cNvPr id="15" name="Shape 11"/>
          <p:cNvSpPr/>
          <p:nvPr/>
        </p:nvSpPr>
        <p:spPr>
          <a:xfrm>
            <a:off x="7414498" y="5897047"/>
            <a:ext cx="5008126" cy="1777365"/>
          </a:xfrm>
          <a:prstGeom prst="roundRect">
            <a:avLst>
              <a:gd name="adj" fmla="val 5030"/>
            </a:avLst>
          </a:prstGeom>
          <a:solidFill>
            <a:srgbClr val="F0D4F7"/>
          </a:solidFill>
          <a:ln w="7620">
            <a:solidFill>
              <a:srgbClr val="D6BADD"/>
            </a:solidFill>
            <a:prstDash val="solid"/>
          </a:ln>
        </p:spPr>
      </p:sp>
      <p:sp>
        <p:nvSpPr>
          <p:cNvPr id="16" name="Text 12"/>
          <p:cNvSpPr/>
          <p:nvPr/>
        </p:nvSpPr>
        <p:spPr>
          <a:xfrm>
            <a:off x="7620714" y="6103263"/>
            <a:ext cx="233743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Riscuri</a:t>
            </a:r>
            <a:endParaRPr lang="en-US" sz="1841" dirty="0"/>
          </a:p>
        </p:txBody>
      </p:sp>
      <p:sp>
        <p:nvSpPr>
          <p:cNvPr id="17" name="Text 13"/>
          <p:cNvSpPr/>
          <p:nvPr/>
        </p:nvSpPr>
        <p:spPr>
          <a:xfrm>
            <a:off x="7620714" y="6514505"/>
            <a:ext cx="4595693" cy="953691"/>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Activitatea seismică, eroziunea, alunecările de teren și avalanșele pot reprezenta riscuri majore în zonele montane.</a:t>
            </a:r>
            <a:endParaRPr lang="en-US" sz="156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968693" y="2039541"/>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adonis-web" pitchFamily="34" charset="0"/>
                <a:ea typeface="adonis-web" pitchFamily="34" charset="-122"/>
                <a:cs typeface="adonis-web" pitchFamily="34" charset="-120"/>
              </a:rPr>
              <a:t>Câmpii</a:t>
            </a:r>
            <a:endParaRPr lang="en-US" sz="4574" dirty="0"/>
          </a:p>
        </p:txBody>
      </p:sp>
      <p:sp>
        <p:nvSpPr>
          <p:cNvPr id="5" name="Text 2"/>
          <p:cNvSpPr/>
          <p:nvPr/>
        </p:nvSpPr>
        <p:spPr>
          <a:xfrm>
            <a:off x="968693"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Caracteristici</a:t>
            </a:r>
            <a:endParaRPr lang="en-US" sz="2287" dirty="0"/>
          </a:p>
        </p:txBody>
      </p:sp>
      <p:sp>
        <p:nvSpPr>
          <p:cNvPr id="6" name="Text 3"/>
          <p:cNvSpPr/>
          <p:nvPr/>
        </p:nvSpPr>
        <p:spPr>
          <a:xfrm>
            <a:off x="968693" y="3992642"/>
            <a:ext cx="382893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Câmpiile sunt arii întinse de teren relativ plat, cu altitudini sub 200 de metri. Ele sunt adesea acoperite de vegetație ierboasă și pot servi ca zone agricole fertil.</a:t>
            </a:r>
            <a:endParaRPr lang="en-US" sz="1944" dirty="0"/>
          </a:p>
        </p:txBody>
      </p:sp>
      <p:sp>
        <p:nvSpPr>
          <p:cNvPr id="7" name="Text 4"/>
          <p:cNvSpPr/>
          <p:nvPr/>
        </p:nvSpPr>
        <p:spPr>
          <a:xfrm>
            <a:off x="5407462"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Origine</a:t>
            </a:r>
            <a:endParaRPr lang="en-US" sz="2287" dirty="0"/>
          </a:p>
        </p:txBody>
      </p:sp>
      <p:sp>
        <p:nvSpPr>
          <p:cNvPr id="8" name="Text 5"/>
          <p:cNvSpPr/>
          <p:nvPr/>
        </p:nvSpPr>
        <p:spPr>
          <a:xfrm>
            <a:off x="5407462" y="3992642"/>
            <a:ext cx="382893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Câmpiile pot avea diferite origini, cum ar fi depozitele aluvionare ale râurilor, rămășițele unor vechi funduri marine sau rezultatul eroziunii și nivelării unor zone înalte.</a:t>
            </a:r>
            <a:endParaRPr lang="en-US" sz="1944" dirty="0"/>
          </a:p>
        </p:txBody>
      </p:sp>
      <p:sp>
        <p:nvSpPr>
          <p:cNvPr id="9" name="Text 6"/>
          <p:cNvSpPr/>
          <p:nvPr/>
        </p:nvSpPr>
        <p:spPr>
          <a:xfrm>
            <a:off x="9846231" y="3382685"/>
            <a:ext cx="2904530" cy="363141"/>
          </a:xfrm>
          <a:prstGeom prst="rect">
            <a:avLst/>
          </a:prstGeom>
          <a:noFill/>
          <a:ln/>
        </p:spPr>
        <p:txBody>
          <a:bodyPr wrap="none" rtlCol="0" anchor="t"/>
          <a:lstStyle/>
          <a:p>
            <a:pPr marL="0" indent="0">
              <a:lnSpc>
                <a:spcPts val="2859"/>
              </a:lnSpc>
              <a:buNone/>
            </a:pPr>
            <a:r>
              <a:rPr lang="en-US" sz="2287" b="1" kern="0" spc="-46" dirty="0">
                <a:solidFill>
                  <a:srgbClr val="000000"/>
                </a:solidFill>
                <a:latin typeface="adonis-web" pitchFamily="34" charset="0"/>
                <a:ea typeface="adonis-web" pitchFamily="34" charset="-122"/>
                <a:cs typeface="adonis-web" pitchFamily="34" charset="-120"/>
              </a:rPr>
              <a:t>Importanță</a:t>
            </a:r>
            <a:endParaRPr lang="en-US" sz="2287" dirty="0"/>
          </a:p>
        </p:txBody>
      </p:sp>
      <p:sp>
        <p:nvSpPr>
          <p:cNvPr id="10" name="Text 7"/>
          <p:cNvSpPr/>
          <p:nvPr/>
        </p:nvSpPr>
        <p:spPr>
          <a:xfrm>
            <a:off x="9846231" y="3992642"/>
            <a:ext cx="382893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Datorită fertilității solului și topografiei favorabile, câmpiile sunt deosebit de importante pentru agricultură și dezvoltarea economică a regiunilor în care se află.</a:t>
            </a:r>
            <a:endParaRPr lang="en-US" sz="194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 y="0"/>
            <a:ext cx="5938157" cy="8229600"/>
          </a:xfrm>
          <a:prstGeom prst="rect">
            <a:avLst/>
          </a:prstGeom>
        </p:spPr>
      </p:pic>
      <p:pic>
        <p:nvPicPr>
          <p:cNvPr id="5" name="Image 2" descr="preencoded.png"/>
          <p:cNvPicPr>
            <a:picLocks noChangeAspect="1"/>
          </p:cNvPicPr>
          <p:nvPr/>
        </p:nvPicPr>
        <p:blipFill rotWithShape="1">
          <a:blip r:embed="rId5"/>
          <a:srcRect l="4880" t="6923" r="5634" b="10383"/>
          <a:stretch/>
        </p:blipFill>
        <p:spPr>
          <a:xfrm>
            <a:off x="255655" y="2513902"/>
            <a:ext cx="5426843" cy="3761219"/>
          </a:xfrm>
          <a:prstGeom prst="rect">
            <a:avLst/>
          </a:prstGeom>
        </p:spPr>
      </p:pic>
      <p:sp>
        <p:nvSpPr>
          <p:cNvPr id="6" name="Text 1"/>
          <p:cNvSpPr/>
          <p:nvPr/>
        </p:nvSpPr>
        <p:spPr>
          <a:xfrm>
            <a:off x="6091238" y="475298"/>
            <a:ext cx="4066342" cy="508159"/>
          </a:xfrm>
          <a:prstGeom prst="rect">
            <a:avLst/>
          </a:prstGeom>
          <a:noFill/>
          <a:ln/>
        </p:spPr>
        <p:txBody>
          <a:bodyPr wrap="none" rtlCol="0" anchor="t"/>
          <a:lstStyle/>
          <a:p>
            <a:pPr marL="0" indent="0">
              <a:lnSpc>
                <a:spcPts val="4002"/>
              </a:lnSpc>
              <a:buNone/>
            </a:pPr>
            <a:r>
              <a:rPr lang="en-US" sz="3202" b="1" kern="0" spc="-64" dirty="0">
                <a:solidFill>
                  <a:srgbClr val="000000"/>
                </a:solidFill>
                <a:latin typeface="adonis-web" pitchFamily="34" charset="0"/>
                <a:ea typeface="adonis-web" pitchFamily="34" charset="-122"/>
                <a:cs typeface="adonis-web" pitchFamily="34" charset="-120"/>
              </a:rPr>
              <a:t>Podișuri</a:t>
            </a:r>
            <a:endParaRPr lang="en-US" sz="3202" dirty="0"/>
          </a:p>
        </p:txBody>
      </p:sp>
      <p:pic>
        <p:nvPicPr>
          <p:cNvPr id="7" name="Image 3" descr="preencoded.png"/>
          <p:cNvPicPr>
            <a:picLocks noChangeAspect="1"/>
          </p:cNvPicPr>
          <p:nvPr/>
        </p:nvPicPr>
        <p:blipFill>
          <a:blip r:embed="rId6"/>
          <a:stretch>
            <a:fillRect/>
          </a:stretch>
        </p:blipFill>
        <p:spPr>
          <a:xfrm>
            <a:off x="6091238" y="1242655"/>
            <a:ext cx="431959" cy="431959"/>
          </a:xfrm>
          <a:prstGeom prst="rect">
            <a:avLst/>
          </a:prstGeom>
        </p:spPr>
      </p:pic>
      <p:sp>
        <p:nvSpPr>
          <p:cNvPr id="8" name="Text 2"/>
          <p:cNvSpPr/>
          <p:nvPr/>
        </p:nvSpPr>
        <p:spPr>
          <a:xfrm>
            <a:off x="6091238" y="1847374"/>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Masive</a:t>
            </a:r>
            <a:endParaRPr lang="en-US" sz="1601" dirty="0"/>
          </a:p>
        </p:txBody>
      </p:sp>
      <p:sp>
        <p:nvSpPr>
          <p:cNvPr id="9" name="Text 3"/>
          <p:cNvSpPr/>
          <p:nvPr/>
        </p:nvSpPr>
        <p:spPr>
          <a:xfrm>
            <a:off x="6091238" y="2205157"/>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Podișurile sunt vaste suprafețe de teren ridicat, cu altitudini între 200 și 600 de metri.</a:t>
            </a:r>
            <a:endParaRPr lang="en-US" sz="1361" dirty="0"/>
          </a:p>
        </p:txBody>
      </p:sp>
      <p:pic>
        <p:nvPicPr>
          <p:cNvPr id="10" name="Image 4" descr="preencoded.png"/>
          <p:cNvPicPr>
            <a:picLocks noChangeAspect="1"/>
          </p:cNvPicPr>
          <p:nvPr/>
        </p:nvPicPr>
        <p:blipFill>
          <a:blip r:embed="rId7"/>
          <a:stretch>
            <a:fillRect/>
          </a:stretch>
        </p:blipFill>
        <p:spPr>
          <a:xfrm>
            <a:off x="6091238" y="3000137"/>
            <a:ext cx="431959" cy="431959"/>
          </a:xfrm>
          <a:prstGeom prst="rect">
            <a:avLst/>
          </a:prstGeom>
        </p:spPr>
      </p:pic>
      <p:sp>
        <p:nvSpPr>
          <p:cNvPr id="11" name="Text 4"/>
          <p:cNvSpPr/>
          <p:nvPr/>
        </p:nvSpPr>
        <p:spPr>
          <a:xfrm>
            <a:off x="6091238" y="3604855"/>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Platouri</a:t>
            </a:r>
            <a:endParaRPr lang="en-US" sz="1601" dirty="0"/>
          </a:p>
        </p:txBody>
      </p:sp>
      <p:sp>
        <p:nvSpPr>
          <p:cNvPr id="12" name="Text 5"/>
          <p:cNvSpPr/>
          <p:nvPr/>
        </p:nvSpPr>
        <p:spPr>
          <a:xfrm>
            <a:off x="5992586" y="3962638"/>
            <a:ext cx="8032977"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Aceste forme de relief sunt relativ plane, cu marginile abrupte, dând senzația de "masă" ridicată deasupra câmpiilor.</a:t>
            </a:r>
            <a:endParaRPr lang="en-US" sz="1361" dirty="0"/>
          </a:p>
        </p:txBody>
      </p:sp>
      <p:pic>
        <p:nvPicPr>
          <p:cNvPr id="13" name="Image 5" descr="preencoded.png"/>
          <p:cNvPicPr>
            <a:picLocks noChangeAspect="1"/>
          </p:cNvPicPr>
          <p:nvPr/>
        </p:nvPicPr>
        <p:blipFill>
          <a:blip r:embed="rId8"/>
          <a:stretch>
            <a:fillRect/>
          </a:stretch>
        </p:blipFill>
        <p:spPr>
          <a:xfrm>
            <a:off x="6091238" y="4757618"/>
            <a:ext cx="431959" cy="431959"/>
          </a:xfrm>
          <a:prstGeom prst="rect">
            <a:avLst/>
          </a:prstGeom>
        </p:spPr>
      </p:pic>
      <p:sp>
        <p:nvSpPr>
          <p:cNvPr id="14" name="Text 6"/>
          <p:cNvSpPr/>
          <p:nvPr/>
        </p:nvSpPr>
        <p:spPr>
          <a:xfrm>
            <a:off x="6091238" y="5362337"/>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Eroziune</a:t>
            </a:r>
            <a:endParaRPr lang="en-US" sz="1601" dirty="0"/>
          </a:p>
        </p:txBody>
      </p:sp>
      <p:sp>
        <p:nvSpPr>
          <p:cNvPr id="15" name="Text 7"/>
          <p:cNvSpPr/>
          <p:nvPr/>
        </p:nvSpPr>
        <p:spPr>
          <a:xfrm>
            <a:off x="6091238" y="5720120"/>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Podișurile sunt modelate de procese de eroziune, care pot lăsa urme distinctive precum văi adânci, ravene și canale.</a:t>
            </a:r>
            <a:endParaRPr lang="en-US" sz="1361" dirty="0"/>
          </a:p>
        </p:txBody>
      </p:sp>
      <p:pic>
        <p:nvPicPr>
          <p:cNvPr id="16" name="Image 6" descr="preencoded.png"/>
          <p:cNvPicPr>
            <a:picLocks noChangeAspect="1"/>
          </p:cNvPicPr>
          <p:nvPr/>
        </p:nvPicPr>
        <p:blipFill>
          <a:blip r:embed="rId9"/>
          <a:stretch>
            <a:fillRect/>
          </a:stretch>
        </p:blipFill>
        <p:spPr>
          <a:xfrm>
            <a:off x="6091238" y="6515100"/>
            <a:ext cx="431959" cy="431959"/>
          </a:xfrm>
          <a:prstGeom prst="rect">
            <a:avLst/>
          </a:prstGeom>
        </p:spPr>
      </p:pic>
      <p:sp>
        <p:nvSpPr>
          <p:cNvPr id="17" name="Text 8"/>
          <p:cNvSpPr/>
          <p:nvPr/>
        </p:nvSpPr>
        <p:spPr>
          <a:xfrm>
            <a:off x="6091238" y="7119818"/>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Utilizare</a:t>
            </a:r>
            <a:endParaRPr lang="en-US" sz="1601" dirty="0"/>
          </a:p>
        </p:txBody>
      </p:sp>
      <p:sp>
        <p:nvSpPr>
          <p:cNvPr id="18" name="Text 9"/>
          <p:cNvSpPr/>
          <p:nvPr/>
        </p:nvSpPr>
        <p:spPr>
          <a:xfrm>
            <a:off x="6091238" y="7477601"/>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Datorită altitudinii și suprafeței relativ plane, podișurile sunt propice pentru activități agricole și de pășunat.</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2895" y="783312"/>
            <a:ext cx="4880491" cy="6662857"/>
          </a:xfrm>
          <a:prstGeom prst="rect">
            <a:avLst/>
          </a:prstGeom>
        </p:spPr>
      </p:pic>
      <p:sp>
        <p:nvSpPr>
          <p:cNvPr id="6" name="Text 1"/>
          <p:cNvSpPr/>
          <p:nvPr/>
        </p:nvSpPr>
        <p:spPr>
          <a:xfrm>
            <a:off x="6334720" y="667822"/>
            <a:ext cx="5703451" cy="712827"/>
          </a:xfrm>
          <a:prstGeom prst="rect">
            <a:avLst/>
          </a:prstGeom>
          <a:noFill/>
          <a:ln/>
        </p:spPr>
        <p:txBody>
          <a:bodyPr wrap="none" rtlCol="0" anchor="t"/>
          <a:lstStyle/>
          <a:p>
            <a:pPr marL="0" indent="0">
              <a:lnSpc>
                <a:spcPts val="5614"/>
              </a:lnSpc>
              <a:buNone/>
            </a:pPr>
            <a:r>
              <a:rPr lang="en-US" sz="4491" b="1" kern="0" spc="-90" dirty="0">
                <a:solidFill>
                  <a:srgbClr val="000000"/>
                </a:solidFill>
                <a:latin typeface="adonis-web" pitchFamily="34" charset="0"/>
                <a:ea typeface="adonis-web" pitchFamily="34" charset="-122"/>
                <a:cs typeface="adonis-web" pitchFamily="34" charset="-120"/>
              </a:rPr>
              <a:t>Depresiuni</a:t>
            </a:r>
            <a:endParaRPr lang="en-US" sz="4491" dirty="0"/>
          </a:p>
        </p:txBody>
      </p:sp>
      <p:pic>
        <p:nvPicPr>
          <p:cNvPr id="7" name="Image 3" descr="preencoded.png"/>
          <p:cNvPicPr>
            <a:picLocks noChangeAspect="1"/>
          </p:cNvPicPr>
          <p:nvPr/>
        </p:nvPicPr>
        <p:blipFill>
          <a:blip r:embed="rId6"/>
          <a:stretch>
            <a:fillRect/>
          </a:stretch>
        </p:blipFill>
        <p:spPr>
          <a:xfrm>
            <a:off x="6334720" y="1744147"/>
            <a:ext cx="1211937" cy="1939171"/>
          </a:xfrm>
          <a:prstGeom prst="rect">
            <a:avLst/>
          </a:prstGeom>
        </p:spPr>
      </p:pic>
      <p:sp>
        <p:nvSpPr>
          <p:cNvPr id="8" name="Text 2"/>
          <p:cNvSpPr/>
          <p:nvPr/>
        </p:nvSpPr>
        <p:spPr>
          <a:xfrm>
            <a:off x="7910155" y="1986439"/>
            <a:ext cx="2851666"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latin typeface="adonis-web" pitchFamily="34" charset="0"/>
                <a:ea typeface="adonis-web" pitchFamily="34" charset="-122"/>
                <a:cs typeface="adonis-web" pitchFamily="34" charset="-120"/>
              </a:rPr>
              <a:t>Bazine</a:t>
            </a:r>
            <a:endParaRPr lang="en-US" sz="2245" dirty="0"/>
          </a:p>
        </p:txBody>
      </p:sp>
      <p:sp>
        <p:nvSpPr>
          <p:cNvPr id="9" name="Text 3"/>
          <p:cNvSpPr/>
          <p:nvPr/>
        </p:nvSpPr>
        <p:spPr>
          <a:xfrm>
            <a:off x="7910155" y="2488168"/>
            <a:ext cx="5871924" cy="775573"/>
          </a:xfrm>
          <a:prstGeom prst="rect">
            <a:avLst/>
          </a:prstGeom>
          <a:noFill/>
          <a:ln/>
        </p:spPr>
        <p:txBody>
          <a:bodyPr wrap="square" rtlCol="0" anchor="t"/>
          <a:lstStyle/>
          <a:p>
            <a:pPr marL="0" indent="0" algn="l">
              <a:lnSpc>
                <a:spcPts val="3054"/>
              </a:lnSpc>
              <a:buNone/>
            </a:pPr>
            <a:r>
              <a:rPr lang="en-US" sz="1909" kern="0" spc="-38" dirty="0">
                <a:solidFill>
                  <a:srgbClr val="272525"/>
                </a:solidFill>
                <a:latin typeface="Source Sans Pro" pitchFamily="34" charset="0"/>
                <a:ea typeface="Source Sans Pro" pitchFamily="34" charset="-122"/>
                <a:cs typeface="Source Sans Pro" pitchFamily="34" charset="-120"/>
              </a:rPr>
              <a:t>Depresiunile sunt zone de teren scunde, înconjurate de forme de relief mai înalte, cum ar fi munți sau podișuri.</a:t>
            </a:r>
            <a:endParaRPr lang="en-US" sz="1909" dirty="0"/>
          </a:p>
        </p:txBody>
      </p:sp>
      <p:pic>
        <p:nvPicPr>
          <p:cNvPr id="10" name="Image 4" descr="preencoded.png"/>
          <p:cNvPicPr>
            <a:picLocks noChangeAspect="1"/>
          </p:cNvPicPr>
          <p:nvPr/>
        </p:nvPicPr>
        <p:blipFill>
          <a:blip r:embed="rId7"/>
          <a:stretch>
            <a:fillRect/>
          </a:stretch>
        </p:blipFill>
        <p:spPr>
          <a:xfrm>
            <a:off x="6334720" y="3683317"/>
            <a:ext cx="1211937" cy="1939171"/>
          </a:xfrm>
          <a:prstGeom prst="rect">
            <a:avLst/>
          </a:prstGeom>
        </p:spPr>
      </p:pic>
      <p:sp>
        <p:nvSpPr>
          <p:cNvPr id="11" name="Text 4"/>
          <p:cNvSpPr/>
          <p:nvPr/>
        </p:nvSpPr>
        <p:spPr>
          <a:xfrm>
            <a:off x="7910155" y="3925610"/>
            <a:ext cx="2851666"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latin typeface="adonis-web" pitchFamily="34" charset="0"/>
                <a:ea typeface="adonis-web" pitchFamily="34" charset="-122"/>
                <a:cs typeface="adonis-web" pitchFamily="34" charset="-120"/>
              </a:rPr>
              <a:t>Văi</a:t>
            </a:r>
            <a:endParaRPr lang="en-US" sz="2245" dirty="0"/>
          </a:p>
        </p:txBody>
      </p:sp>
      <p:sp>
        <p:nvSpPr>
          <p:cNvPr id="12" name="Text 5"/>
          <p:cNvSpPr/>
          <p:nvPr/>
        </p:nvSpPr>
        <p:spPr>
          <a:xfrm>
            <a:off x="7910155" y="4427339"/>
            <a:ext cx="5871924" cy="775573"/>
          </a:xfrm>
          <a:prstGeom prst="rect">
            <a:avLst/>
          </a:prstGeom>
          <a:noFill/>
          <a:ln/>
        </p:spPr>
        <p:txBody>
          <a:bodyPr wrap="square" rtlCol="0" anchor="t"/>
          <a:lstStyle/>
          <a:p>
            <a:pPr marL="0" indent="0" algn="l">
              <a:lnSpc>
                <a:spcPts val="3054"/>
              </a:lnSpc>
              <a:buNone/>
            </a:pPr>
            <a:r>
              <a:rPr lang="en-US" sz="1909" kern="0" spc="-38" dirty="0">
                <a:solidFill>
                  <a:srgbClr val="272525"/>
                </a:solidFill>
                <a:latin typeface="Source Sans Pro" pitchFamily="34" charset="0"/>
                <a:ea typeface="Source Sans Pro" pitchFamily="34" charset="-122"/>
                <a:cs typeface="Source Sans Pro" pitchFamily="34" charset="-120"/>
              </a:rPr>
              <a:t>Ele pot fi create de acțiunea apei, a vântului sau a mișcărilor tectonice, care erodează și modelează terenul.</a:t>
            </a:r>
            <a:endParaRPr lang="en-US" sz="1909" dirty="0"/>
          </a:p>
        </p:txBody>
      </p:sp>
      <p:pic>
        <p:nvPicPr>
          <p:cNvPr id="13" name="Image 5" descr="preencoded.png"/>
          <p:cNvPicPr>
            <a:picLocks noChangeAspect="1"/>
          </p:cNvPicPr>
          <p:nvPr/>
        </p:nvPicPr>
        <p:blipFill>
          <a:blip r:embed="rId8"/>
          <a:stretch>
            <a:fillRect/>
          </a:stretch>
        </p:blipFill>
        <p:spPr>
          <a:xfrm>
            <a:off x="6334720" y="5622488"/>
            <a:ext cx="1211937" cy="1939171"/>
          </a:xfrm>
          <a:prstGeom prst="rect">
            <a:avLst/>
          </a:prstGeom>
        </p:spPr>
      </p:pic>
      <p:sp>
        <p:nvSpPr>
          <p:cNvPr id="14" name="Text 6"/>
          <p:cNvSpPr/>
          <p:nvPr/>
        </p:nvSpPr>
        <p:spPr>
          <a:xfrm>
            <a:off x="7910155" y="5864781"/>
            <a:ext cx="2851666"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latin typeface="adonis-web" pitchFamily="34" charset="0"/>
                <a:ea typeface="adonis-web" pitchFamily="34" charset="-122"/>
                <a:cs typeface="adonis-web" pitchFamily="34" charset="-120"/>
              </a:rPr>
              <a:t>Lacuri</a:t>
            </a:r>
            <a:endParaRPr lang="en-US" sz="2245" dirty="0"/>
          </a:p>
        </p:txBody>
      </p:sp>
      <p:sp>
        <p:nvSpPr>
          <p:cNvPr id="15" name="Text 7"/>
          <p:cNvSpPr/>
          <p:nvPr/>
        </p:nvSpPr>
        <p:spPr>
          <a:xfrm>
            <a:off x="7910155" y="6366510"/>
            <a:ext cx="5871924" cy="775573"/>
          </a:xfrm>
          <a:prstGeom prst="rect">
            <a:avLst/>
          </a:prstGeom>
          <a:noFill/>
          <a:ln/>
        </p:spPr>
        <p:txBody>
          <a:bodyPr wrap="square" rtlCol="0" anchor="t"/>
          <a:lstStyle/>
          <a:p>
            <a:pPr marL="0" indent="0" algn="l">
              <a:lnSpc>
                <a:spcPts val="3054"/>
              </a:lnSpc>
              <a:buNone/>
            </a:pPr>
            <a:r>
              <a:rPr lang="en-US" sz="1909" kern="0" spc="-38" dirty="0">
                <a:solidFill>
                  <a:srgbClr val="272525"/>
                </a:solidFill>
                <a:latin typeface="Source Sans Pro" pitchFamily="34" charset="0"/>
                <a:ea typeface="Source Sans Pro" pitchFamily="34" charset="-122"/>
                <a:cs typeface="Source Sans Pro" pitchFamily="34" charset="-120"/>
              </a:rPr>
              <a:t>În unele cazuri, depresiunile pot fi ocupate de lacuri, formând un element cheie al peisajului.</a:t>
            </a:r>
            <a:endParaRPr lang="en-US" sz="190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8672512" y="0"/>
            <a:ext cx="5957888" cy="8229600"/>
          </a:xfrm>
          <a:prstGeom prst="rect">
            <a:avLst/>
          </a:prstGeom>
        </p:spPr>
      </p:pic>
      <p:sp>
        <p:nvSpPr>
          <p:cNvPr id="6" name="Text 1"/>
          <p:cNvSpPr/>
          <p:nvPr/>
        </p:nvSpPr>
        <p:spPr>
          <a:xfrm>
            <a:off x="659963" y="1117997"/>
            <a:ext cx="7824073" cy="1109186"/>
          </a:xfrm>
          <a:prstGeom prst="rect">
            <a:avLst/>
          </a:prstGeom>
          <a:noFill/>
          <a:ln/>
        </p:spPr>
        <p:txBody>
          <a:bodyPr wrap="square" rtlCol="0" anchor="t"/>
          <a:lstStyle/>
          <a:p>
            <a:pPr marL="0" indent="0">
              <a:lnSpc>
                <a:spcPts val="4367"/>
              </a:lnSpc>
              <a:buNone/>
            </a:pPr>
            <a:r>
              <a:rPr lang="en-US" sz="3494" b="1" kern="0" spc="-70" dirty="0">
                <a:solidFill>
                  <a:srgbClr val="000000"/>
                </a:solidFill>
                <a:latin typeface="adonis-web" pitchFamily="34" charset="0"/>
                <a:ea typeface="adonis-web" pitchFamily="34" charset="-122"/>
                <a:cs typeface="adonis-web" pitchFamily="34" charset="-120"/>
              </a:rPr>
              <a:t>Importanța reliefului pentru activitățile umane</a:t>
            </a:r>
            <a:endParaRPr lang="en-US" sz="3494" dirty="0"/>
          </a:p>
        </p:txBody>
      </p:sp>
      <p:sp>
        <p:nvSpPr>
          <p:cNvPr id="7" name="Shape 2"/>
          <p:cNvSpPr/>
          <p:nvPr/>
        </p:nvSpPr>
        <p:spPr>
          <a:xfrm>
            <a:off x="659963" y="2509957"/>
            <a:ext cx="7824073" cy="4601528"/>
          </a:xfrm>
          <a:prstGeom prst="roundRect">
            <a:avLst>
              <a:gd name="adj" fmla="val 1844"/>
            </a:avLst>
          </a:prstGeom>
          <a:noFill/>
          <a:ln w="7620">
            <a:solidFill>
              <a:srgbClr val="000000">
                <a:alpha val="8000"/>
              </a:srgbClr>
            </a:solidFill>
            <a:prstDash val="solid"/>
          </a:ln>
        </p:spPr>
      </p:sp>
      <p:sp>
        <p:nvSpPr>
          <p:cNvPr id="8" name="Shape 3"/>
          <p:cNvSpPr/>
          <p:nvPr/>
        </p:nvSpPr>
        <p:spPr>
          <a:xfrm>
            <a:off x="667583" y="2517577"/>
            <a:ext cx="7808833" cy="1146572"/>
          </a:xfrm>
          <a:prstGeom prst="rect">
            <a:avLst/>
          </a:prstGeom>
          <a:solidFill>
            <a:srgbClr val="FFFFFF">
              <a:alpha val="4000"/>
            </a:srgbClr>
          </a:solidFill>
          <a:ln/>
        </p:spPr>
      </p:sp>
      <p:sp>
        <p:nvSpPr>
          <p:cNvPr id="9" name="Text 4"/>
          <p:cNvSpPr/>
          <p:nvPr/>
        </p:nvSpPr>
        <p:spPr>
          <a:xfrm>
            <a:off x="856059" y="2638306"/>
            <a:ext cx="3523655" cy="301704"/>
          </a:xfrm>
          <a:prstGeom prst="rect">
            <a:avLst/>
          </a:prstGeom>
          <a:noFill/>
          <a:ln/>
        </p:spPr>
        <p:txBody>
          <a:bodyPr wrap="non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Agricultură</a:t>
            </a:r>
            <a:endParaRPr lang="en-US" sz="1485" dirty="0"/>
          </a:p>
        </p:txBody>
      </p:sp>
      <p:sp>
        <p:nvSpPr>
          <p:cNvPr id="10" name="Text 5"/>
          <p:cNvSpPr/>
          <p:nvPr/>
        </p:nvSpPr>
        <p:spPr>
          <a:xfrm>
            <a:off x="4764286" y="2638306"/>
            <a:ext cx="3523655" cy="905113"/>
          </a:xfrm>
          <a:prstGeom prst="rect">
            <a:avLst/>
          </a:prstGeom>
          <a:noFill/>
          <a:ln/>
        </p:spPr>
        <p:txBody>
          <a:bodyPr wrap="squar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Relieful influențează fertilitatea solului, accesibilitatea și condițiile climatice favorabile pentru cultivarea diferitelor culturi.</a:t>
            </a:r>
            <a:endParaRPr lang="en-US" sz="1485" dirty="0"/>
          </a:p>
        </p:txBody>
      </p:sp>
      <p:sp>
        <p:nvSpPr>
          <p:cNvPr id="11" name="Shape 6"/>
          <p:cNvSpPr/>
          <p:nvPr/>
        </p:nvSpPr>
        <p:spPr>
          <a:xfrm>
            <a:off x="667583" y="3664148"/>
            <a:ext cx="7808833" cy="1146572"/>
          </a:xfrm>
          <a:prstGeom prst="rect">
            <a:avLst/>
          </a:prstGeom>
          <a:solidFill>
            <a:srgbClr val="000000">
              <a:alpha val="4000"/>
            </a:srgbClr>
          </a:solidFill>
          <a:ln/>
        </p:spPr>
      </p:sp>
      <p:sp>
        <p:nvSpPr>
          <p:cNvPr id="12" name="Text 7"/>
          <p:cNvSpPr/>
          <p:nvPr/>
        </p:nvSpPr>
        <p:spPr>
          <a:xfrm>
            <a:off x="856059" y="3784878"/>
            <a:ext cx="3523655" cy="301704"/>
          </a:xfrm>
          <a:prstGeom prst="rect">
            <a:avLst/>
          </a:prstGeom>
          <a:noFill/>
          <a:ln/>
        </p:spPr>
        <p:txBody>
          <a:bodyPr wrap="non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Transporturi</a:t>
            </a:r>
            <a:endParaRPr lang="en-US" sz="1485" dirty="0"/>
          </a:p>
        </p:txBody>
      </p:sp>
      <p:sp>
        <p:nvSpPr>
          <p:cNvPr id="13" name="Text 8"/>
          <p:cNvSpPr/>
          <p:nvPr/>
        </p:nvSpPr>
        <p:spPr>
          <a:xfrm>
            <a:off x="4764286" y="3784878"/>
            <a:ext cx="3523655" cy="905113"/>
          </a:xfrm>
          <a:prstGeom prst="rect">
            <a:avLst/>
          </a:prstGeom>
          <a:noFill/>
          <a:ln/>
        </p:spPr>
        <p:txBody>
          <a:bodyPr wrap="squar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Caracteristicile reliefului determină traseele și tipurile de infrastructură rutieră, feroviară, aeroportuară și portuară.</a:t>
            </a:r>
            <a:endParaRPr lang="en-US" sz="1485" dirty="0"/>
          </a:p>
        </p:txBody>
      </p:sp>
      <p:sp>
        <p:nvSpPr>
          <p:cNvPr id="14" name="Shape 9"/>
          <p:cNvSpPr/>
          <p:nvPr/>
        </p:nvSpPr>
        <p:spPr>
          <a:xfrm>
            <a:off x="667583" y="4810720"/>
            <a:ext cx="7808833" cy="1146572"/>
          </a:xfrm>
          <a:prstGeom prst="rect">
            <a:avLst/>
          </a:prstGeom>
          <a:solidFill>
            <a:srgbClr val="FFFFFF">
              <a:alpha val="4000"/>
            </a:srgbClr>
          </a:solidFill>
          <a:ln/>
        </p:spPr>
      </p:sp>
      <p:sp>
        <p:nvSpPr>
          <p:cNvPr id="15" name="Text 10"/>
          <p:cNvSpPr/>
          <p:nvPr/>
        </p:nvSpPr>
        <p:spPr>
          <a:xfrm>
            <a:off x="856059" y="4931450"/>
            <a:ext cx="3523655" cy="301704"/>
          </a:xfrm>
          <a:prstGeom prst="rect">
            <a:avLst/>
          </a:prstGeom>
          <a:noFill/>
          <a:ln/>
        </p:spPr>
        <p:txBody>
          <a:bodyPr wrap="non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Resurse naturale</a:t>
            </a:r>
            <a:endParaRPr lang="en-US" sz="1485" dirty="0"/>
          </a:p>
        </p:txBody>
      </p:sp>
      <p:sp>
        <p:nvSpPr>
          <p:cNvPr id="16" name="Text 11"/>
          <p:cNvSpPr/>
          <p:nvPr/>
        </p:nvSpPr>
        <p:spPr>
          <a:xfrm>
            <a:off x="4764286" y="4931450"/>
            <a:ext cx="3523655" cy="905113"/>
          </a:xfrm>
          <a:prstGeom prst="rect">
            <a:avLst/>
          </a:prstGeom>
          <a:noFill/>
          <a:ln/>
        </p:spPr>
        <p:txBody>
          <a:bodyPr wrap="squar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Munții, câmpiile și depresiunile conțin o varietate de resurse minerale, energetice și de apă..</a:t>
            </a:r>
            <a:endParaRPr lang="en-US" sz="1485" dirty="0"/>
          </a:p>
        </p:txBody>
      </p:sp>
      <p:sp>
        <p:nvSpPr>
          <p:cNvPr id="17" name="Shape 12"/>
          <p:cNvSpPr/>
          <p:nvPr/>
        </p:nvSpPr>
        <p:spPr>
          <a:xfrm>
            <a:off x="667583" y="5957292"/>
            <a:ext cx="7808833" cy="1146572"/>
          </a:xfrm>
          <a:prstGeom prst="rect">
            <a:avLst/>
          </a:prstGeom>
          <a:solidFill>
            <a:srgbClr val="000000">
              <a:alpha val="4000"/>
            </a:srgbClr>
          </a:solidFill>
          <a:ln/>
        </p:spPr>
      </p:sp>
      <p:sp>
        <p:nvSpPr>
          <p:cNvPr id="18" name="Text 13"/>
          <p:cNvSpPr/>
          <p:nvPr/>
        </p:nvSpPr>
        <p:spPr>
          <a:xfrm>
            <a:off x="856059" y="6078022"/>
            <a:ext cx="3523655" cy="301704"/>
          </a:xfrm>
          <a:prstGeom prst="rect">
            <a:avLst/>
          </a:prstGeom>
          <a:noFill/>
          <a:ln/>
        </p:spPr>
        <p:txBody>
          <a:bodyPr wrap="non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Activități recreative</a:t>
            </a:r>
            <a:endParaRPr lang="en-US" sz="1485" dirty="0"/>
          </a:p>
        </p:txBody>
      </p:sp>
      <p:sp>
        <p:nvSpPr>
          <p:cNvPr id="19" name="Text 14"/>
          <p:cNvSpPr/>
          <p:nvPr/>
        </p:nvSpPr>
        <p:spPr>
          <a:xfrm>
            <a:off x="4764286" y="6078022"/>
            <a:ext cx="3523655" cy="905113"/>
          </a:xfrm>
          <a:prstGeom prst="rect">
            <a:avLst/>
          </a:prstGeom>
          <a:noFill/>
          <a:ln/>
        </p:spPr>
        <p:txBody>
          <a:bodyPr wrap="square" rtlCol="0" anchor="t"/>
          <a:lstStyle/>
          <a:p>
            <a:pPr marL="0" indent="0">
              <a:lnSpc>
                <a:spcPts val="2376"/>
              </a:lnSpc>
              <a:buNone/>
            </a:pPr>
            <a:r>
              <a:rPr lang="en-US" sz="1485" kern="0" spc="-30" dirty="0">
                <a:solidFill>
                  <a:srgbClr val="272525"/>
                </a:solidFill>
                <a:latin typeface="Source Sans Pro" pitchFamily="34" charset="0"/>
                <a:ea typeface="Source Sans Pro" pitchFamily="34" charset="-122"/>
                <a:cs typeface="Source Sans Pro" pitchFamily="34" charset="-120"/>
              </a:rPr>
              <a:t>Peisajele montane, lacurile și alte forme de relief oferă oportunități pentru drumeții, sporturi de iarnă și turism.</a:t>
            </a:r>
            <a:endParaRPr lang="en-US" sz="1485" dirty="0"/>
          </a:p>
        </p:txBody>
      </p:sp>
      <p:pic>
        <p:nvPicPr>
          <p:cNvPr id="22" name="Рисунок 21">
            <a:extLst>
              <a:ext uri="{FF2B5EF4-FFF2-40B4-BE49-F238E27FC236}">
                <a16:creationId xmlns:a16="http://schemas.microsoft.com/office/drawing/2014/main" id="{DCA02A6A-3BE8-F352-FAD4-09A2027429F3}"/>
              </a:ext>
            </a:extLst>
          </p:cNvPr>
          <p:cNvPicPr>
            <a:picLocks noChangeAspect="1"/>
          </p:cNvPicPr>
          <p:nvPr/>
        </p:nvPicPr>
        <p:blipFill>
          <a:blip r:embed="rId5"/>
          <a:stretch>
            <a:fillRect/>
          </a:stretch>
        </p:blipFill>
        <p:spPr>
          <a:xfrm>
            <a:off x="9047681" y="1814929"/>
            <a:ext cx="5343761" cy="48450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805</Words>
  <Application>Microsoft Office PowerPoint</Application>
  <PresentationFormat>Довільний</PresentationFormat>
  <Paragraphs>83</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IONIȚ GR D</dc:creator>
  <cp:lastModifiedBy>Liliya Hovornyan</cp:lastModifiedBy>
  <cp:revision>2</cp:revision>
  <dcterms:created xsi:type="dcterms:W3CDTF">2024-07-03T16:38:20Z</dcterms:created>
  <dcterms:modified xsi:type="dcterms:W3CDTF">2024-07-03T16:43:58Z</dcterms:modified>
</cp:coreProperties>
</file>