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048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64037" y="792718"/>
            <a:ext cx="7415927" cy="3193971"/>
          </a:xfrm>
          <a:prstGeom prst="rect">
            <a:avLst/>
          </a:prstGeom>
          <a:noFill/>
          <a:ln/>
        </p:spPr>
        <p:txBody>
          <a:bodyPr wrap="square" rtlCol="0" anchor="t"/>
          <a:lstStyle/>
          <a:p>
            <a:pPr marL="0" indent="0" algn="ctr">
              <a:lnSpc>
                <a:spcPts val="8384"/>
              </a:lnSpc>
              <a:buNone/>
            </a:pPr>
            <a:r>
              <a:rPr lang="en-US" sz="6707" b="1" dirty="0">
                <a:solidFill>
                  <a:srgbClr val="333F70"/>
                </a:solidFill>
                <a:latin typeface="Unbounded" pitchFamily="34" charset="0"/>
                <a:ea typeface="Unbounded" pitchFamily="34" charset="-122"/>
                <a:cs typeface="Unbounded" pitchFamily="34" charset="-120"/>
              </a:rPr>
              <a:t>Teorema variaţiei impulsului</a:t>
            </a:r>
            <a:endParaRPr lang="en-US" sz="6707" dirty="0"/>
          </a:p>
        </p:txBody>
      </p:sp>
      <p:sp>
        <p:nvSpPr>
          <p:cNvPr id="6" name="Text 3"/>
          <p:cNvSpPr/>
          <p:nvPr/>
        </p:nvSpPr>
        <p:spPr>
          <a:xfrm>
            <a:off x="864037" y="4356973"/>
            <a:ext cx="7415927" cy="237029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Teorema variaţiei impulsului este una dintre cele mai importante legi ale fizicii. Ea descrie modul în care forţele externe acţionând asupra unui sistem modifică impulsul acestuia. Această teorie fundamentală are aplicaţii multiple în mecanica clasică, mecanica fluidelor, mecanica solidelor şi chiar în fizica cuantică şi relativitatea specială.</a:t>
            </a:r>
            <a:endParaRPr lang="en-US" sz="1944" dirty="0"/>
          </a:p>
        </p:txBody>
      </p:sp>
      <p:sp>
        <p:nvSpPr>
          <p:cNvPr id="7" name="Shape 4"/>
          <p:cNvSpPr/>
          <p:nvPr/>
        </p:nvSpPr>
        <p:spPr>
          <a:xfrm>
            <a:off x="864037" y="7023378"/>
            <a:ext cx="394930" cy="394930"/>
          </a:xfrm>
          <a:prstGeom prst="roundRect">
            <a:avLst>
              <a:gd name="adj" fmla="val 23151155"/>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496538"/>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160270"/>
          </a:xfrm>
          <a:prstGeom prst="rect">
            <a:avLst/>
          </a:prstGeom>
        </p:spPr>
      </p:pic>
      <p:sp>
        <p:nvSpPr>
          <p:cNvPr id="5" name="Text 2"/>
          <p:cNvSpPr/>
          <p:nvPr/>
        </p:nvSpPr>
        <p:spPr>
          <a:xfrm>
            <a:off x="2594967" y="2635448"/>
            <a:ext cx="9440347"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Importanţa teoremei variaţiei impulsului</a:t>
            </a:r>
            <a:endParaRPr lang="en-US" sz="3402" dirty="0"/>
          </a:p>
        </p:txBody>
      </p:sp>
      <p:sp>
        <p:nvSpPr>
          <p:cNvPr id="6" name="Shape 3"/>
          <p:cNvSpPr/>
          <p:nvPr/>
        </p:nvSpPr>
        <p:spPr>
          <a:xfrm>
            <a:off x="2594967" y="3974783"/>
            <a:ext cx="3031569" cy="4046577"/>
          </a:xfrm>
          <a:prstGeom prst="roundRect">
            <a:avLst>
              <a:gd name="adj" fmla="val 2565"/>
            </a:avLst>
          </a:prstGeom>
          <a:solidFill>
            <a:srgbClr val="D6F5EE"/>
          </a:solidFill>
          <a:ln w="7620">
            <a:solidFill>
              <a:srgbClr val="BCDBD4"/>
            </a:solidFill>
            <a:prstDash val="solid"/>
          </a:ln>
        </p:spPr>
      </p:sp>
      <p:sp>
        <p:nvSpPr>
          <p:cNvPr id="7" name="Text 4"/>
          <p:cNvSpPr/>
          <p:nvPr/>
        </p:nvSpPr>
        <p:spPr>
          <a:xfrm>
            <a:off x="2775347" y="4155162"/>
            <a:ext cx="264664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Fundament al fizicii</a:t>
            </a:r>
            <a:endParaRPr lang="en-US" sz="1701" dirty="0"/>
          </a:p>
        </p:txBody>
      </p:sp>
      <p:sp>
        <p:nvSpPr>
          <p:cNvPr id="8" name="Text 5"/>
          <p:cNvSpPr/>
          <p:nvPr/>
        </p:nvSpPr>
        <p:spPr>
          <a:xfrm>
            <a:off x="2775347" y="4528661"/>
            <a:ext cx="2670810" cy="2489240"/>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Teorema variaţiei impulsului este una dintre cele mai importante legi ale fizicii clasice. Ea reprezintă o piatră de temelie în înţelegerea mişcării obiectelor şi interacţiunilor în lumea macroscopică, cu aplicaţii în numeroase domenii ale ştiinţei şi tehnologiei.</a:t>
            </a:r>
            <a:endParaRPr lang="en-US" sz="1361" dirty="0"/>
          </a:p>
        </p:txBody>
      </p:sp>
      <p:sp>
        <p:nvSpPr>
          <p:cNvPr id="9" name="Shape 6"/>
          <p:cNvSpPr/>
          <p:nvPr/>
        </p:nvSpPr>
        <p:spPr>
          <a:xfrm>
            <a:off x="5799296" y="3974783"/>
            <a:ext cx="3031569" cy="4046577"/>
          </a:xfrm>
          <a:prstGeom prst="roundRect">
            <a:avLst>
              <a:gd name="adj" fmla="val 2565"/>
            </a:avLst>
          </a:prstGeom>
          <a:solidFill>
            <a:srgbClr val="D6F5EE"/>
          </a:solidFill>
          <a:ln w="7620">
            <a:solidFill>
              <a:srgbClr val="BCDBD4"/>
            </a:solidFill>
            <a:prstDash val="solid"/>
          </a:ln>
        </p:spPr>
      </p:sp>
      <p:sp>
        <p:nvSpPr>
          <p:cNvPr id="10" name="Text 7"/>
          <p:cNvSpPr/>
          <p:nvPr/>
        </p:nvSpPr>
        <p:spPr>
          <a:xfrm>
            <a:off x="5979676" y="4155162"/>
            <a:ext cx="2670810" cy="539829"/>
          </a:xfrm>
          <a:prstGeom prst="rect">
            <a:avLst/>
          </a:prstGeom>
          <a:noFill/>
          <a:ln/>
        </p:spPr>
        <p:txBody>
          <a:bodyPr wrap="squar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Conexiuni interdisciplinare</a:t>
            </a:r>
            <a:endParaRPr lang="en-US" sz="1701" dirty="0"/>
          </a:p>
        </p:txBody>
      </p:sp>
      <p:sp>
        <p:nvSpPr>
          <p:cNvPr id="11" name="Text 8"/>
          <p:cNvSpPr/>
          <p:nvPr/>
        </p:nvSpPr>
        <p:spPr>
          <a:xfrm>
            <a:off x="5979676" y="4798576"/>
            <a:ext cx="2670810" cy="2765822"/>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Deşi originară din mecanica clasică, teoria impulsului are ramificaţii în domenii precum mecanica fluidelor, mecanica solidelor, fizica particulelor şi chiar relativitatea specială. Această interdisciplinaritate face din teorema variaţiei impulsului un instrument esenţial în fizică şi inginerie.</a:t>
            </a:r>
            <a:endParaRPr lang="en-US" sz="1361" dirty="0"/>
          </a:p>
        </p:txBody>
      </p:sp>
      <p:sp>
        <p:nvSpPr>
          <p:cNvPr id="12" name="Shape 9"/>
          <p:cNvSpPr/>
          <p:nvPr/>
        </p:nvSpPr>
        <p:spPr>
          <a:xfrm>
            <a:off x="9003625" y="3974783"/>
            <a:ext cx="3031569" cy="4046577"/>
          </a:xfrm>
          <a:prstGeom prst="roundRect">
            <a:avLst>
              <a:gd name="adj" fmla="val 2565"/>
            </a:avLst>
          </a:prstGeom>
          <a:solidFill>
            <a:srgbClr val="D6F5EE"/>
          </a:solidFill>
          <a:ln w="7620">
            <a:solidFill>
              <a:srgbClr val="BCDBD4"/>
            </a:solidFill>
            <a:prstDash val="solid"/>
          </a:ln>
        </p:spPr>
      </p:sp>
      <p:sp>
        <p:nvSpPr>
          <p:cNvPr id="13" name="Text 10"/>
          <p:cNvSpPr/>
          <p:nvPr/>
        </p:nvSpPr>
        <p:spPr>
          <a:xfrm>
            <a:off x="9184005" y="4155162"/>
            <a:ext cx="2670810" cy="539829"/>
          </a:xfrm>
          <a:prstGeom prst="rect">
            <a:avLst/>
          </a:prstGeom>
          <a:noFill/>
          <a:ln/>
        </p:spPr>
        <p:txBody>
          <a:bodyPr wrap="squar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Importanţă practică</a:t>
            </a:r>
            <a:endParaRPr lang="en-US" sz="1701" dirty="0"/>
          </a:p>
        </p:txBody>
      </p:sp>
      <p:sp>
        <p:nvSpPr>
          <p:cNvPr id="14" name="Text 11"/>
          <p:cNvSpPr/>
          <p:nvPr/>
        </p:nvSpPr>
        <p:spPr>
          <a:xfrm>
            <a:off x="9184005" y="4798576"/>
            <a:ext cx="2670810" cy="304240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Cunoaşterea aprofundată a teoriei impulsului are o importanţă crucială în multe aplicaţii practice, de la proiectarea şi funcţionarea rachetelor la analiza accidentelor auto şi la studiul comportamentului fluidelor. Ea permite înţelegerea şi predicţia fenomenelor complexe din viaţa reală.</a:t>
            </a:r>
            <a:endParaRPr lang="en-US" sz="136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704255" y="1042154"/>
            <a:ext cx="6048613" cy="628769"/>
          </a:xfrm>
          <a:prstGeom prst="rect">
            <a:avLst/>
          </a:prstGeom>
          <a:noFill/>
          <a:ln/>
        </p:spPr>
        <p:txBody>
          <a:bodyPr wrap="none" rtlCol="0" anchor="t"/>
          <a:lstStyle/>
          <a:p>
            <a:pPr marL="0" indent="0">
              <a:lnSpc>
                <a:spcPts val="4952"/>
              </a:lnSpc>
              <a:buNone/>
            </a:pPr>
            <a:r>
              <a:rPr lang="en-US" sz="3961" b="1" dirty="0">
                <a:solidFill>
                  <a:srgbClr val="333F70"/>
                </a:solidFill>
                <a:latin typeface="Unbounded" pitchFamily="34" charset="0"/>
                <a:ea typeface="Unbounded" pitchFamily="34" charset="-122"/>
                <a:cs typeface="Unbounded" pitchFamily="34" charset="-120"/>
              </a:rPr>
              <a:t>Definiţia impulsului</a:t>
            </a:r>
            <a:endParaRPr lang="en-US" sz="3961" dirty="0"/>
          </a:p>
        </p:txBody>
      </p:sp>
      <p:sp>
        <p:nvSpPr>
          <p:cNvPr id="6" name="Shape 3"/>
          <p:cNvSpPr/>
          <p:nvPr/>
        </p:nvSpPr>
        <p:spPr>
          <a:xfrm>
            <a:off x="704255" y="1972747"/>
            <a:ext cx="7735491" cy="1818680"/>
          </a:xfrm>
          <a:prstGeom prst="roundRect">
            <a:avLst>
              <a:gd name="adj" fmla="val 4979"/>
            </a:avLst>
          </a:prstGeom>
          <a:solidFill>
            <a:srgbClr val="D6F5EE"/>
          </a:solidFill>
          <a:ln w="7620">
            <a:solidFill>
              <a:srgbClr val="BCDBD4"/>
            </a:solidFill>
            <a:prstDash val="solid"/>
          </a:ln>
        </p:spPr>
      </p:sp>
      <p:sp>
        <p:nvSpPr>
          <p:cNvPr id="7" name="Text 4"/>
          <p:cNvSpPr/>
          <p:nvPr/>
        </p:nvSpPr>
        <p:spPr>
          <a:xfrm>
            <a:off x="913090" y="2181582"/>
            <a:ext cx="2515433" cy="314444"/>
          </a:xfrm>
          <a:prstGeom prst="rect">
            <a:avLst/>
          </a:prstGeom>
          <a:noFill/>
          <a:ln/>
        </p:spPr>
        <p:txBody>
          <a:bodyPr wrap="none" rtlCol="0" anchor="t"/>
          <a:lstStyle/>
          <a:p>
            <a:pPr marL="0" indent="0">
              <a:lnSpc>
                <a:spcPts val="2476"/>
              </a:lnSpc>
              <a:buNone/>
            </a:pPr>
            <a:r>
              <a:rPr lang="en-US" sz="1981" b="1" dirty="0">
                <a:solidFill>
                  <a:srgbClr val="333F70"/>
                </a:solidFill>
                <a:latin typeface="Unbounded" pitchFamily="34" charset="0"/>
                <a:ea typeface="Unbounded" pitchFamily="34" charset="-122"/>
                <a:cs typeface="Unbounded" pitchFamily="34" charset="-120"/>
              </a:rPr>
              <a:t>Masa</a:t>
            </a:r>
            <a:endParaRPr lang="en-US" sz="1981" dirty="0"/>
          </a:p>
        </p:txBody>
      </p:sp>
      <p:sp>
        <p:nvSpPr>
          <p:cNvPr id="8" name="Text 5"/>
          <p:cNvSpPr/>
          <p:nvPr/>
        </p:nvSpPr>
        <p:spPr>
          <a:xfrm>
            <a:off x="913090" y="2616756"/>
            <a:ext cx="7317819" cy="965835"/>
          </a:xfrm>
          <a:prstGeom prst="rect">
            <a:avLst/>
          </a:prstGeom>
          <a:noFill/>
          <a:ln/>
        </p:spPr>
        <p:txBody>
          <a:bodyPr wrap="square" rtlCol="0" anchor="t"/>
          <a:lstStyle/>
          <a:p>
            <a:pPr marL="0" indent="0">
              <a:lnSpc>
                <a:spcPts val="2535"/>
              </a:lnSpc>
              <a:buNone/>
            </a:pPr>
            <a:r>
              <a:rPr lang="en-US" sz="1585" dirty="0">
                <a:solidFill>
                  <a:srgbClr val="333F70"/>
                </a:solidFill>
                <a:latin typeface="Open Sans" pitchFamily="34" charset="0"/>
                <a:ea typeface="Open Sans" pitchFamily="34" charset="-122"/>
                <a:cs typeface="Open Sans" pitchFamily="34" charset="-120"/>
              </a:rPr>
              <a:t>Impulsul este definit ca produsul dintre masa unui obiect şi viteza sa. Masa reprezintă cantitatea de materie dintr-un obiect, iar viteza indică rapiditatea cu care acesta se mişcă.</a:t>
            </a:r>
            <a:endParaRPr lang="en-US" sz="1585" dirty="0"/>
          </a:p>
        </p:txBody>
      </p:sp>
      <p:sp>
        <p:nvSpPr>
          <p:cNvPr id="9" name="Shape 6"/>
          <p:cNvSpPr/>
          <p:nvPr/>
        </p:nvSpPr>
        <p:spPr>
          <a:xfrm>
            <a:off x="704255" y="3992642"/>
            <a:ext cx="7735491" cy="1496735"/>
          </a:xfrm>
          <a:prstGeom prst="roundRect">
            <a:avLst>
              <a:gd name="adj" fmla="val 6050"/>
            </a:avLst>
          </a:prstGeom>
          <a:solidFill>
            <a:srgbClr val="D6F5EE"/>
          </a:solidFill>
          <a:ln w="7620">
            <a:solidFill>
              <a:srgbClr val="BCDBD4"/>
            </a:solidFill>
            <a:prstDash val="solid"/>
          </a:ln>
        </p:spPr>
      </p:sp>
      <p:sp>
        <p:nvSpPr>
          <p:cNvPr id="10" name="Text 7"/>
          <p:cNvSpPr/>
          <p:nvPr/>
        </p:nvSpPr>
        <p:spPr>
          <a:xfrm>
            <a:off x="913090" y="4201478"/>
            <a:ext cx="2515433" cy="314444"/>
          </a:xfrm>
          <a:prstGeom prst="rect">
            <a:avLst/>
          </a:prstGeom>
          <a:noFill/>
          <a:ln/>
        </p:spPr>
        <p:txBody>
          <a:bodyPr wrap="none" rtlCol="0" anchor="t"/>
          <a:lstStyle/>
          <a:p>
            <a:pPr marL="0" indent="0">
              <a:lnSpc>
                <a:spcPts val="2476"/>
              </a:lnSpc>
              <a:buNone/>
            </a:pPr>
            <a:r>
              <a:rPr lang="en-US" sz="1981" b="1" dirty="0">
                <a:solidFill>
                  <a:srgbClr val="333F70"/>
                </a:solidFill>
                <a:latin typeface="Unbounded" pitchFamily="34" charset="0"/>
                <a:ea typeface="Unbounded" pitchFamily="34" charset="-122"/>
                <a:cs typeface="Unbounded" pitchFamily="34" charset="-120"/>
              </a:rPr>
              <a:t>Direcţie</a:t>
            </a:r>
            <a:endParaRPr lang="en-US" sz="1981" dirty="0"/>
          </a:p>
        </p:txBody>
      </p:sp>
      <p:sp>
        <p:nvSpPr>
          <p:cNvPr id="11" name="Text 8"/>
          <p:cNvSpPr/>
          <p:nvPr/>
        </p:nvSpPr>
        <p:spPr>
          <a:xfrm>
            <a:off x="913090" y="4636651"/>
            <a:ext cx="7317819" cy="643890"/>
          </a:xfrm>
          <a:prstGeom prst="rect">
            <a:avLst/>
          </a:prstGeom>
          <a:noFill/>
          <a:ln/>
        </p:spPr>
        <p:txBody>
          <a:bodyPr wrap="square" rtlCol="0" anchor="t"/>
          <a:lstStyle/>
          <a:p>
            <a:pPr marL="0" indent="0">
              <a:lnSpc>
                <a:spcPts val="2535"/>
              </a:lnSpc>
              <a:buNone/>
            </a:pPr>
            <a:r>
              <a:rPr lang="en-US" sz="1585" dirty="0">
                <a:solidFill>
                  <a:srgbClr val="333F70"/>
                </a:solidFill>
                <a:latin typeface="Open Sans" pitchFamily="34" charset="0"/>
                <a:ea typeface="Open Sans" pitchFamily="34" charset="-122"/>
                <a:cs typeface="Open Sans" pitchFamily="34" charset="-120"/>
              </a:rPr>
              <a:t>Impulsul este o mărime vectorială, adică are atât o valoare numerică, cât şi o direcţie în spaţiu. Direcţia impulsului este dată de direcţia mişcării obiectului.</a:t>
            </a:r>
            <a:endParaRPr lang="en-US" sz="1585" dirty="0"/>
          </a:p>
        </p:txBody>
      </p:sp>
      <p:sp>
        <p:nvSpPr>
          <p:cNvPr id="12" name="Shape 9"/>
          <p:cNvSpPr/>
          <p:nvPr/>
        </p:nvSpPr>
        <p:spPr>
          <a:xfrm>
            <a:off x="704255" y="5690592"/>
            <a:ext cx="7735491" cy="1496735"/>
          </a:xfrm>
          <a:prstGeom prst="roundRect">
            <a:avLst>
              <a:gd name="adj" fmla="val 6050"/>
            </a:avLst>
          </a:prstGeom>
          <a:solidFill>
            <a:srgbClr val="D6F5EE"/>
          </a:solidFill>
          <a:ln w="7620">
            <a:solidFill>
              <a:srgbClr val="BCDBD4"/>
            </a:solidFill>
            <a:prstDash val="solid"/>
          </a:ln>
        </p:spPr>
      </p:sp>
      <p:sp>
        <p:nvSpPr>
          <p:cNvPr id="13" name="Text 10"/>
          <p:cNvSpPr/>
          <p:nvPr/>
        </p:nvSpPr>
        <p:spPr>
          <a:xfrm>
            <a:off x="913090" y="5899428"/>
            <a:ext cx="2515433" cy="314444"/>
          </a:xfrm>
          <a:prstGeom prst="rect">
            <a:avLst/>
          </a:prstGeom>
          <a:noFill/>
          <a:ln/>
        </p:spPr>
        <p:txBody>
          <a:bodyPr wrap="none" rtlCol="0" anchor="t"/>
          <a:lstStyle/>
          <a:p>
            <a:pPr marL="0" indent="0">
              <a:lnSpc>
                <a:spcPts val="2476"/>
              </a:lnSpc>
              <a:buNone/>
            </a:pPr>
            <a:r>
              <a:rPr lang="en-US" sz="1981" b="1" dirty="0">
                <a:solidFill>
                  <a:srgbClr val="333F70"/>
                </a:solidFill>
                <a:latin typeface="Unbounded" pitchFamily="34" charset="0"/>
                <a:ea typeface="Unbounded" pitchFamily="34" charset="-122"/>
                <a:cs typeface="Unbounded" pitchFamily="34" charset="-120"/>
              </a:rPr>
              <a:t>Unitate</a:t>
            </a:r>
            <a:endParaRPr lang="en-US" sz="1981" dirty="0"/>
          </a:p>
        </p:txBody>
      </p:sp>
      <p:sp>
        <p:nvSpPr>
          <p:cNvPr id="14" name="Text 11"/>
          <p:cNvSpPr/>
          <p:nvPr/>
        </p:nvSpPr>
        <p:spPr>
          <a:xfrm>
            <a:off x="913090" y="6334601"/>
            <a:ext cx="7317819" cy="643890"/>
          </a:xfrm>
          <a:prstGeom prst="rect">
            <a:avLst/>
          </a:prstGeom>
          <a:noFill/>
          <a:ln/>
        </p:spPr>
        <p:txBody>
          <a:bodyPr wrap="square" rtlCol="0" anchor="t"/>
          <a:lstStyle/>
          <a:p>
            <a:pPr marL="0" indent="0">
              <a:lnSpc>
                <a:spcPts val="2535"/>
              </a:lnSpc>
              <a:buNone/>
            </a:pPr>
            <a:r>
              <a:rPr lang="en-US" sz="1585" dirty="0">
                <a:solidFill>
                  <a:srgbClr val="333F70"/>
                </a:solidFill>
                <a:latin typeface="Open Sans" pitchFamily="34" charset="0"/>
                <a:ea typeface="Open Sans" pitchFamily="34" charset="-122"/>
                <a:cs typeface="Open Sans" pitchFamily="34" charset="-120"/>
              </a:rPr>
              <a:t>Unitatea de măsură a impulsului în Sistemul Internaţional este kilogramul-metru pe secundă (kg·m/s).</a:t>
            </a:r>
            <a:endParaRPr lang="en-US" sz="158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701326"/>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160270"/>
          </a:xfrm>
          <a:prstGeom prst="rect">
            <a:avLst/>
          </a:prstGeom>
        </p:spPr>
      </p:pic>
      <p:sp>
        <p:nvSpPr>
          <p:cNvPr id="5" name="Text 2"/>
          <p:cNvSpPr/>
          <p:nvPr/>
        </p:nvSpPr>
        <p:spPr>
          <a:xfrm>
            <a:off x="2594967" y="2635448"/>
            <a:ext cx="4472940" cy="540068"/>
          </a:xfrm>
          <a:prstGeom prst="rect">
            <a:avLst/>
          </a:prstGeom>
          <a:noFill/>
          <a:ln/>
        </p:spPr>
        <p:txBody>
          <a:bodyPr wrap="non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Forţa şi impulsul</a:t>
            </a:r>
            <a:endParaRPr lang="en-US" sz="3402" dirty="0"/>
          </a:p>
        </p:txBody>
      </p:sp>
      <p:sp>
        <p:nvSpPr>
          <p:cNvPr id="6" name="Shape 3"/>
          <p:cNvSpPr/>
          <p:nvPr/>
        </p:nvSpPr>
        <p:spPr>
          <a:xfrm>
            <a:off x="2594967" y="5692140"/>
            <a:ext cx="9440347" cy="34528"/>
          </a:xfrm>
          <a:prstGeom prst="roundRect">
            <a:avLst>
              <a:gd name="adj" fmla="val 225237"/>
            </a:avLst>
          </a:prstGeom>
          <a:solidFill>
            <a:srgbClr val="BCDBD4"/>
          </a:solidFill>
          <a:ln/>
        </p:spPr>
      </p:sp>
      <p:sp>
        <p:nvSpPr>
          <p:cNvPr id="7" name="Shape 4"/>
          <p:cNvSpPr/>
          <p:nvPr/>
        </p:nvSpPr>
        <p:spPr>
          <a:xfrm>
            <a:off x="4894540" y="5087362"/>
            <a:ext cx="34528" cy="604838"/>
          </a:xfrm>
          <a:prstGeom prst="roundRect">
            <a:avLst>
              <a:gd name="adj" fmla="val 225237"/>
            </a:avLst>
          </a:prstGeom>
          <a:solidFill>
            <a:srgbClr val="BCDBD4"/>
          </a:solidFill>
          <a:ln/>
        </p:spPr>
      </p:sp>
      <p:sp>
        <p:nvSpPr>
          <p:cNvPr id="8" name="Shape 5"/>
          <p:cNvSpPr/>
          <p:nvPr/>
        </p:nvSpPr>
        <p:spPr>
          <a:xfrm>
            <a:off x="4717494" y="5497770"/>
            <a:ext cx="388739" cy="388739"/>
          </a:xfrm>
          <a:prstGeom prst="roundRect">
            <a:avLst>
              <a:gd name="adj" fmla="val 20006"/>
            </a:avLst>
          </a:prstGeom>
          <a:solidFill>
            <a:srgbClr val="D6F5EE"/>
          </a:solidFill>
          <a:ln w="7620">
            <a:solidFill>
              <a:srgbClr val="BCDBD4"/>
            </a:solidFill>
            <a:prstDash val="solid"/>
          </a:ln>
        </p:spPr>
      </p:sp>
      <p:sp>
        <p:nvSpPr>
          <p:cNvPr id="9" name="Text 6"/>
          <p:cNvSpPr/>
          <p:nvPr/>
        </p:nvSpPr>
        <p:spPr>
          <a:xfrm>
            <a:off x="4844415" y="5562540"/>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10" name="Text 7"/>
          <p:cNvSpPr/>
          <p:nvPr/>
        </p:nvSpPr>
        <p:spPr>
          <a:xfrm>
            <a:off x="3831669" y="3434715"/>
            <a:ext cx="2160270" cy="269915"/>
          </a:xfrm>
          <a:prstGeom prst="rect">
            <a:avLst/>
          </a:prstGeom>
          <a:noFill/>
          <a:ln/>
        </p:spPr>
        <p:txBody>
          <a:bodyPr wrap="none" rtlCol="0" anchor="t"/>
          <a:lstStyle/>
          <a:p>
            <a:pPr marL="0" indent="0" algn="ctr">
              <a:lnSpc>
                <a:spcPts val="2126"/>
              </a:lnSpc>
              <a:buNone/>
            </a:pPr>
            <a:r>
              <a:rPr lang="en-US" sz="1701" b="1" dirty="0">
                <a:solidFill>
                  <a:srgbClr val="333F70"/>
                </a:solidFill>
                <a:latin typeface="Unbounded" pitchFamily="34" charset="0"/>
                <a:ea typeface="Unbounded" pitchFamily="34" charset="-122"/>
                <a:cs typeface="Unbounded" pitchFamily="34" charset="-120"/>
              </a:rPr>
              <a:t>Forţa</a:t>
            </a:r>
            <a:endParaRPr lang="en-US" sz="1701" dirty="0"/>
          </a:p>
        </p:txBody>
      </p:sp>
      <p:sp>
        <p:nvSpPr>
          <p:cNvPr id="11" name="Text 8"/>
          <p:cNvSpPr/>
          <p:nvPr/>
        </p:nvSpPr>
        <p:spPr>
          <a:xfrm>
            <a:off x="2767727" y="3808214"/>
            <a:ext cx="4288274" cy="1106329"/>
          </a:xfrm>
          <a:prstGeom prst="rect">
            <a:avLst/>
          </a:prstGeom>
          <a:noFill/>
          <a:ln/>
        </p:spPr>
        <p:txBody>
          <a:bodyPr wrap="square" rtlCol="0" anchor="t"/>
          <a:lstStyle/>
          <a:p>
            <a:pPr marL="0" indent="0" algn="ctr">
              <a:lnSpc>
                <a:spcPts val="2177"/>
              </a:lnSpc>
              <a:buNone/>
            </a:pPr>
            <a:r>
              <a:rPr lang="en-US" sz="1361" dirty="0">
                <a:solidFill>
                  <a:srgbClr val="333F70"/>
                </a:solidFill>
                <a:latin typeface="Open Sans" pitchFamily="34" charset="0"/>
                <a:ea typeface="Open Sans" pitchFamily="34" charset="-122"/>
                <a:cs typeface="Open Sans" pitchFamily="34" charset="-120"/>
              </a:rPr>
              <a:t>Forţa este o mărime vectorială care acţionează asupra unui obiect şi poate modifica viteza, direcţia sau chiar forma acestuia. Forţa este responsabilă pentru modificarea impulsului unui obiect.</a:t>
            </a:r>
            <a:endParaRPr lang="en-US" sz="1361" dirty="0"/>
          </a:p>
        </p:txBody>
      </p:sp>
      <p:sp>
        <p:nvSpPr>
          <p:cNvPr id="12" name="Shape 9"/>
          <p:cNvSpPr/>
          <p:nvPr/>
        </p:nvSpPr>
        <p:spPr>
          <a:xfrm>
            <a:off x="7297817" y="5692080"/>
            <a:ext cx="34528" cy="604838"/>
          </a:xfrm>
          <a:prstGeom prst="roundRect">
            <a:avLst>
              <a:gd name="adj" fmla="val 225237"/>
            </a:avLst>
          </a:prstGeom>
          <a:solidFill>
            <a:srgbClr val="BCDBD4"/>
          </a:solidFill>
          <a:ln/>
        </p:spPr>
      </p:sp>
      <p:sp>
        <p:nvSpPr>
          <p:cNvPr id="13" name="Shape 10"/>
          <p:cNvSpPr/>
          <p:nvPr/>
        </p:nvSpPr>
        <p:spPr>
          <a:xfrm>
            <a:off x="7120771" y="5497770"/>
            <a:ext cx="388739" cy="388739"/>
          </a:xfrm>
          <a:prstGeom prst="roundRect">
            <a:avLst>
              <a:gd name="adj" fmla="val 20006"/>
            </a:avLst>
          </a:prstGeom>
          <a:solidFill>
            <a:srgbClr val="D6F5EE"/>
          </a:solidFill>
          <a:ln w="7620">
            <a:solidFill>
              <a:srgbClr val="BCDBD4"/>
            </a:solidFill>
            <a:prstDash val="solid"/>
          </a:ln>
        </p:spPr>
      </p:sp>
      <p:sp>
        <p:nvSpPr>
          <p:cNvPr id="14" name="Text 11"/>
          <p:cNvSpPr/>
          <p:nvPr/>
        </p:nvSpPr>
        <p:spPr>
          <a:xfrm>
            <a:off x="7206853" y="5562540"/>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5" name="Text 12"/>
          <p:cNvSpPr/>
          <p:nvPr/>
        </p:nvSpPr>
        <p:spPr>
          <a:xfrm>
            <a:off x="5762982" y="6469737"/>
            <a:ext cx="3104317" cy="269915"/>
          </a:xfrm>
          <a:prstGeom prst="rect">
            <a:avLst/>
          </a:prstGeom>
          <a:noFill/>
          <a:ln/>
        </p:spPr>
        <p:txBody>
          <a:bodyPr wrap="none" rtlCol="0" anchor="t"/>
          <a:lstStyle/>
          <a:p>
            <a:pPr marL="0" indent="0" algn="ctr">
              <a:lnSpc>
                <a:spcPts val="2126"/>
              </a:lnSpc>
              <a:buNone/>
            </a:pPr>
            <a:r>
              <a:rPr lang="en-US" sz="1701" b="1" dirty="0">
                <a:solidFill>
                  <a:srgbClr val="333F70"/>
                </a:solidFill>
                <a:latin typeface="Unbounded" pitchFamily="34" charset="0"/>
                <a:ea typeface="Unbounded" pitchFamily="34" charset="-122"/>
                <a:cs typeface="Unbounded" pitchFamily="34" charset="-120"/>
              </a:rPr>
              <a:t>Modificarea impulsului</a:t>
            </a:r>
            <a:endParaRPr lang="en-US" sz="1701" dirty="0"/>
          </a:p>
        </p:txBody>
      </p:sp>
      <p:sp>
        <p:nvSpPr>
          <p:cNvPr id="16" name="Text 13"/>
          <p:cNvSpPr/>
          <p:nvPr/>
        </p:nvSpPr>
        <p:spPr>
          <a:xfrm>
            <a:off x="5171003" y="6843236"/>
            <a:ext cx="4288274" cy="1382911"/>
          </a:xfrm>
          <a:prstGeom prst="rect">
            <a:avLst/>
          </a:prstGeom>
          <a:noFill/>
          <a:ln/>
        </p:spPr>
        <p:txBody>
          <a:bodyPr wrap="square" rtlCol="0" anchor="t"/>
          <a:lstStyle/>
          <a:p>
            <a:pPr marL="0" indent="0" algn="ctr">
              <a:lnSpc>
                <a:spcPts val="2177"/>
              </a:lnSpc>
              <a:buNone/>
            </a:pPr>
            <a:r>
              <a:rPr lang="en-US" sz="1361" dirty="0">
                <a:solidFill>
                  <a:srgbClr val="333F70"/>
                </a:solidFill>
                <a:latin typeface="Open Sans" pitchFamily="34" charset="0"/>
                <a:ea typeface="Open Sans" pitchFamily="34" charset="-122"/>
                <a:cs typeface="Open Sans" pitchFamily="34" charset="-120"/>
              </a:rPr>
              <a:t>Atunci când o forţă externă acţionează asupra unui obiect, aceasta determină o modificare a impulsului. Cu cât forţa este mai mare şi acţionează un timp mai îndelungat, cu atât modificarea impulsului va fi mai mare.</a:t>
            </a:r>
            <a:endParaRPr lang="en-US" sz="1361" dirty="0"/>
          </a:p>
        </p:txBody>
      </p:sp>
      <p:sp>
        <p:nvSpPr>
          <p:cNvPr id="17" name="Shape 14"/>
          <p:cNvSpPr/>
          <p:nvPr/>
        </p:nvSpPr>
        <p:spPr>
          <a:xfrm>
            <a:off x="9701093" y="5087362"/>
            <a:ext cx="34528" cy="604838"/>
          </a:xfrm>
          <a:prstGeom prst="roundRect">
            <a:avLst>
              <a:gd name="adj" fmla="val 225237"/>
            </a:avLst>
          </a:prstGeom>
          <a:solidFill>
            <a:srgbClr val="BCDBD4"/>
          </a:solidFill>
          <a:ln/>
        </p:spPr>
      </p:sp>
      <p:sp>
        <p:nvSpPr>
          <p:cNvPr id="18" name="Shape 15"/>
          <p:cNvSpPr/>
          <p:nvPr/>
        </p:nvSpPr>
        <p:spPr>
          <a:xfrm>
            <a:off x="9524048" y="5497770"/>
            <a:ext cx="388739" cy="388739"/>
          </a:xfrm>
          <a:prstGeom prst="roundRect">
            <a:avLst>
              <a:gd name="adj" fmla="val 20006"/>
            </a:avLst>
          </a:prstGeom>
          <a:solidFill>
            <a:srgbClr val="D6F5EE"/>
          </a:solidFill>
          <a:ln w="7620">
            <a:solidFill>
              <a:srgbClr val="BCDBD4"/>
            </a:solidFill>
            <a:prstDash val="solid"/>
          </a:ln>
        </p:spPr>
      </p:sp>
      <p:sp>
        <p:nvSpPr>
          <p:cNvPr id="19" name="Text 16"/>
          <p:cNvSpPr/>
          <p:nvPr/>
        </p:nvSpPr>
        <p:spPr>
          <a:xfrm>
            <a:off x="9609653" y="5562540"/>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20" name="Text 17"/>
          <p:cNvSpPr/>
          <p:nvPr/>
        </p:nvSpPr>
        <p:spPr>
          <a:xfrm>
            <a:off x="8117919" y="3434715"/>
            <a:ext cx="3200876" cy="269915"/>
          </a:xfrm>
          <a:prstGeom prst="rect">
            <a:avLst/>
          </a:prstGeom>
          <a:noFill/>
          <a:ln/>
        </p:spPr>
        <p:txBody>
          <a:bodyPr wrap="none" rtlCol="0" anchor="t"/>
          <a:lstStyle/>
          <a:p>
            <a:pPr marL="0" indent="0" algn="ctr">
              <a:lnSpc>
                <a:spcPts val="2126"/>
              </a:lnSpc>
              <a:buNone/>
            </a:pPr>
            <a:r>
              <a:rPr lang="en-US" sz="1701" b="1" dirty="0">
                <a:solidFill>
                  <a:srgbClr val="333F70"/>
                </a:solidFill>
                <a:latin typeface="Unbounded" pitchFamily="34" charset="0"/>
                <a:ea typeface="Unbounded" pitchFamily="34" charset="-122"/>
                <a:cs typeface="Unbounded" pitchFamily="34" charset="-120"/>
              </a:rPr>
              <a:t>Conservarea impulsului</a:t>
            </a:r>
            <a:endParaRPr lang="en-US" sz="1701" dirty="0"/>
          </a:p>
        </p:txBody>
      </p:sp>
      <p:sp>
        <p:nvSpPr>
          <p:cNvPr id="21" name="Text 18"/>
          <p:cNvSpPr/>
          <p:nvPr/>
        </p:nvSpPr>
        <p:spPr>
          <a:xfrm>
            <a:off x="7574280" y="3808214"/>
            <a:ext cx="4288274" cy="1106329"/>
          </a:xfrm>
          <a:prstGeom prst="rect">
            <a:avLst/>
          </a:prstGeom>
          <a:noFill/>
          <a:ln/>
        </p:spPr>
        <p:txBody>
          <a:bodyPr wrap="square" rtlCol="0" anchor="t"/>
          <a:lstStyle/>
          <a:p>
            <a:pPr marL="0" indent="0" algn="ctr">
              <a:lnSpc>
                <a:spcPts val="2177"/>
              </a:lnSpc>
              <a:buNone/>
            </a:pPr>
            <a:r>
              <a:rPr lang="en-US" sz="1361" dirty="0">
                <a:solidFill>
                  <a:srgbClr val="333F70"/>
                </a:solidFill>
                <a:latin typeface="Open Sans" pitchFamily="34" charset="0"/>
                <a:ea typeface="Open Sans" pitchFamily="34" charset="-122"/>
                <a:cs typeface="Open Sans" pitchFamily="34" charset="-120"/>
              </a:rPr>
              <a:t>În absenţa unor forţe externe, impulsul unui sistem izolat rămâne constant. Această lege a conservării impulsului este foarte importantă în fizică şi are numeroase aplicaţii.</a:t>
            </a:r>
            <a:endParaRPr lang="en-US" sz="136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824984"/>
            <a:ext cx="9147215" cy="771525"/>
          </a:xfrm>
          <a:prstGeom prst="rect">
            <a:avLst/>
          </a:prstGeom>
          <a:noFill/>
          <a:ln/>
        </p:spPr>
        <p:txBody>
          <a:bodyPr wrap="none" rtlCol="0" anchor="t"/>
          <a:lstStyle/>
          <a:p>
            <a:pPr marL="0" indent="0">
              <a:lnSpc>
                <a:spcPts val="6075"/>
              </a:lnSpc>
              <a:buNone/>
            </a:pPr>
            <a:r>
              <a:rPr lang="en-US" sz="4860" b="1" dirty="0">
                <a:solidFill>
                  <a:srgbClr val="333F70"/>
                </a:solidFill>
                <a:latin typeface="Unbounded" pitchFamily="34" charset="0"/>
                <a:ea typeface="Unbounded" pitchFamily="34" charset="-122"/>
                <a:cs typeface="Unbounded" pitchFamily="34" charset="-120"/>
              </a:rPr>
              <a:t>Conservarea impulsului</a:t>
            </a:r>
            <a:endParaRPr lang="en-US" sz="4860" dirty="0"/>
          </a:p>
        </p:txBody>
      </p:sp>
      <p:sp>
        <p:nvSpPr>
          <p:cNvPr id="5" name="Text 3"/>
          <p:cNvSpPr/>
          <p:nvPr/>
        </p:nvSpPr>
        <p:spPr>
          <a:xfrm>
            <a:off x="864037" y="2213610"/>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Definiţie</a:t>
            </a:r>
            <a:endParaRPr lang="en-US" sz="2430" dirty="0"/>
          </a:p>
        </p:txBody>
      </p:sp>
      <p:sp>
        <p:nvSpPr>
          <p:cNvPr id="6" name="Text 4"/>
          <p:cNvSpPr/>
          <p:nvPr/>
        </p:nvSpPr>
        <p:spPr>
          <a:xfrm>
            <a:off x="864037" y="2846189"/>
            <a:ext cx="3898821" cy="276534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Legea conservării impulsului afirmă că, în absenţa unor forţe externe, impulsul total al unui sistem închis rămâne constant în timp. Această lege este o consecinţă directă a celui de-al treilea principiu al lui Newton.</a:t>
            </a:r>
            <a:endParaRPr lang="en-US" sz="1944" dirty="0"/>
          </a:p>
        </p:txBody>
      </p:sp>
      <p:sp>
        <p:nvSpPr>
          <p:cNvPr id="7" name="Text 5"/>
          <p:cNvSpPr/>
          <p:nvPr/>
        </p:nvSpPr>
        <p:spPr>
          <a:xfrm>
            <a:off x="5372695" y="2213610"/>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Aplicaţii</a:t>
            </a:r>
            <a:endParaRPr lang="en-US" sz="2430" dirty="0"/>
          </a:p>
        </p:txBody>
      </p:sp>
      <p:sp>
        <p:nvSpPr>
          <p:cNvPr id="8" name="Text 6"/>
          <p:cNvSpPr/>
          <p:nvPr/>
        </p:nvSpPr>
        <p:spPr>
          <a:xfrm>
            <a:off x="5372695" y="2846189"/>
            <a:ext cx="3898821" cy="3950494"/>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Conservarea impulsului are o importanţă crucială în fizică, fiind aplicată în mecanica fluidelor, mecanica solidelor, fizica particulelor şi chiar în cosmologie. Ea este esenţială pentru a înţelege fenomene complexe precum exploziile, coliziunile sau mişcarea rachetelor.</a:t>
            </a:r>
            <a:endParaRPr lang="en-US" sz="1944" dirty="0"/>
          </a:p>
        </p:txBody>
      </p:sp>
      <p:sp>
        <p:nvSpPr>
          <p:cNvPr id="9" name="Text 7"/>
          <p:cNvSpPr/>
          <p:nvPr/>
        </p:nvSpPr>
        <p:spPr>
          <a:xfrm>
            <a:off x="9881354" y="2213610"/>
            <a:ext cx="3898821" cy="771525"/>
          </a:xfrm>
          <a:prstGeom prst="rect">
            <a:avLst/>
          </a:prstGeom>
          <a:noFill/>
          <a:ln/>
        </p:spPr>
        <p:txBody>
          <a:bodyPr wrap="squar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Demonstraţie matematică</a:t>
            </a:r>
            <a:endParaRPr lang="en-US" sz="2430" dirty="0"/>
          </a:p>
        </p:txBody>
      </p:sp>
      <p:sp>
        <p:nvSpPr>
          <p:cNvPr id="10" name="Text 8"/>
          <p:cNvSpPr/>
          <p:nvPr/>
        </p:nvSpPr>
        <p:spPr>
          <a:xfrm>
            <a:off x="9881354" y="3231952"/>
            <a:ext cx="3898821" cy="3950494"/>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Din punct de vedere matematic, legea conservării impulsului poate fi demonstrată prin aplicarea principiului acţiunii şi reacţiunii al lui Newton. Această demonstraţie arată că, în absenţa unor forţe externe, suma vectorială a impulsurilor tuturor obiectelor dintr-un sistem închis rămâne constantă.</a:t>
            </a:r>
            <a:endParaRPr lang="en-US" sz="19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04837" y="529114"/>
            <a:ext cx="7934325" cy="1080135"/>
          </a:xfrm>
          <a:prstGeom prst="rect">
            <a:avLst/>
          </a:prstGeom>
          <a:noFill/>
          <a:ln/>
        </p:spPr>
        <p:txBody>
          <a:bodyPr wrap="squar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Aplicaţii ale teoremei variaţiei impulsului</a:t>
            </a:r>
            <a:endParaRPr lang="en-US" sz="3402" dirty="0"/>
          </a:p>
        </p:txBody>
      </p:sp>
      <p:sp>
        <p:nvSpPr>
          <p:cNvPr id="6" name="Shape 3"/>
          <p:cNvSpPr/>
          <p:nvPr/>
        </p:nvSpPr>
        <p:spPr>
          <a:xfrm>
            <a:off x="604837" y="2062758"/>
            <a:ext cx="388739" cy="388739"/>
          </a:xfrm>
          <a:prstGeom prst="roundRect">
            <a:avLst>
              <a:gd name="adj" fmla="val 20006"/>
            </a:avLst>
          </a:prstGeom>
          <a:solidFill>
            <a:srgbClr val="D6F5EE"/>
          </a:solidFill>
          <a:ln w="7620">
            <a:solidFill>
              <a:srgbClr val="BCDBD4"/>
            </a:solidFill>
            <a:prstDash val="solid"/>
          </a:ln>
        </p:spPr>
      </p:sp>
      <p:sp>
        <p:nvSpPr>
          <p:cNvPr id="7" name="Text 4"/>
          <p:cNvSpPr/>
          <p:nvPr/>
        </p:nvSpPr>
        <p:spPr>
          <a:xfrm>
            <a:off x="731758" y="2127528"/>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8" name="Text 5"/>
          <p:cNvSpPr/>
          <p:nvPr/>
        </p:nvSpPr>
        <p:spPr>
          <a:xfrm>
            <a:off x="1166336" y="2062758"/>
            <a:ext cx="2730222"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Rachete şi propulsie</a:t>
            </a:r>
            <a:endParaRPr lang="en-US" sz="1701" dirty="0"/>
          </a:p>
        </p:txBody>
      </p:sp>
      <p:sp>
        <p:nvSpPr>
          <p:cNvPr id="9" name="Text 6"/>
          <p:cNvSpPr/>
          <p:nvPr/>
        </p:nvSpPr>
        <p:spPr>
          <a:xfrm>
            <a:off x="1166336" y="2436257"/>
            <a:ext cx="737282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Teoria impulsului este esenţială pentru a înţelege principiul de funcţionare al rachetelor şi a altor sisteme de propulsie. Conservarea impulsului explică modul în care gazele ejectate permit accelerarea navei spaţiale.</a:t>
            </a:r>
            <a:endParaRPr lang="en-US" sz="1361" dirty="0"/>
          </a:p>
        </p:txBody>
      </p:sp>
      <p:sp>
        <p:nvSpPr>
          <p:cNvPr id="10" name="Shape 7"/>
          <p:cNvSpPr/>
          <p:nvPr/>
        </p:nvSpPr>
        <p:spPr>
          <a:xfrm>
            <a:off x="604837" y="3633073"/>
            <a:ext cx="388739" cy="388739"/>
          </a:xfrm>
          <a:prstGeom prst="roundRect">
            <a:avLst>
              <a:gd name="adj" fmla="val 20006"/>
            </a:avLst>
          </a:prstGeom>
          <a:solidFill>
            <a:srgbClr val="D6F5EE"/>
          </a:solidFill>
          <a:ln w="7620">
            <a:solidFill>
              <a:srgbClr val="BCDBD4"/>
            </a:solidFill>
            <a:prstDash val="solid"/>
          </a:ln>
        </p:spPr>
      </p:sp>
      <p:sp>
        <p:nvSpPr>
          <p:cNvPr id="11" name="Text 8"/>
          <p:cNvSpPr/>
          <p:nvPr/>
        </p:nvSpPr>
        <p:spPr>
          <a:xfrm>
            <a:off x="690920" y="3697843"/>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2" name="Text 9"/>
          <p:cNvSpPr/>
          <p:nvPr/>
        </p:nvSpPr>
        <p:spPr>
          <a:xfrm>
            <a:off x="1166336" y="3633073"/>
            <a:ext cx="2479715"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Coliziuni şi explozii</a:t>
            </a:r>
            <a:endParaRPr lang="en-US" sz="1701" dirty="0"/>
          </a:p>
        </p:txBody>
      </p:sp>
      <p:sp>
        <p:nvSpPr>
          <p:cNvPr id="13" name="Text 10"/>
          <p:cNvSpPr/>
          <p:nvPr/>
        </p:nvSpPr>
        <p:spPr>
          <a:xfrm>
            <a:off x="1166336" y="4006572"/>
            <a:ext cx="737282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Analiza impulsului este crucială pentru a studia coliziunile între obiecte şi exploziile. Teorema variaţiei impulsului permite predicţia comportamentului obiectelor înainte şi după aceste evenimente.</a:t>
            </a:r>
            <a:endParaRPr lang="en-US" sz="1361" dirty="0"/>
          </a:p>
        </p:txBody>
      </p:sp>
      <p:sp>
        <p:nvSpPr>
          <p:cNvPr id="14" name="Shape 11"/>
          <p:cNvSpPr/>
          <p:nvPr/>
        </p:nvSpPr>
        <p:spPr>
          <a:xfrm>
            <a:off x="604837" y="5203388"/>
            <a:ext cx="388739" cy="388739"/>
          </a:xfrm>
          <a:prstGeom prst="roundRect">
            <a:avLst>
              <a:gd name="adj" fmla="val 20006"/>
            </a:avLst>
          </a:prstGeom>
          <a:solidFill>
            <a:srgbClr val="D6F5EE"/>
          </a:solidFill>
          <a:ln w="7620">
            <a:solidFill>
              <a:srgbClr val="BCDBD4"/>
            </a:solidFill>
            <a:prstDash val="solid"/>
          </a:ln>
        </p:spPr>
      </p:sp>
      <p:sp>
        <p:nvSpPr>
          <p:cNvPr id="15" name="Text 12"/>
          <p:cNvSpPr/>
          <p:nvPr/>
        </p:nvSpPr>
        <p:spPr>
          <a:xfrm>
            <a:off x="690443" y="5268158"/>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16" name="Text 13"/>
          <p:cNvSpPr/>
          <p:nvPr/>
        </p:nvSpPr>
        <p:spPr>
          <a:xfrm>
            <a:off x="1166336" y="5203388"/>
            <a:ext cx="2528292"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Mecanica fluidelor</a:t>
            </a:r>
            <a:endParaRPr lang="en-US" sz="1701" dirty="0"/>
          </a:p>
        </p:txBody>
      </p:sp>
      <p:sp>
        <p:nvSpPr>
          <p:cNvPr id="17" name="Text 14"/>
          <p:cNvSpPr/>
          <p:nvPr/>
        </p:nvSpPr>
        <p:spPr>
          <a:xfrm>
            <a:off x="1166336" y="5576888"/>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Legile impulsului joacă un rol central în înţelegerea dinamicii fluidelor, de la curgerea aerului prin tuburi la mişcarea apei în râuri şi oceane.</a:t>
            </a:r>
            <a:endParaRPr lang="en-US" sz="1361" dirty="0"/>
          </a:p>
        </p:txBody>
      </p:sp>
      <p:sp>
        <p:nvSpPr>
          <p:cNvPr id="18" name="Shape 15"/>
          <p:cNvSpPr/>
          <p:nvPr/>
        </p:nvSpPr>
        <p:spPr>
          <a:xfrm>
            <a:off x="604837" y="6497122"/>
            <a:ext cx="388739" cy="388739"/>
          </a:xfrm>
          <a:prstGeom prst="roundRect">
            <a:avLst>
              <a:gd name="adj" fmla="val 20006"/>
            </a:avLst>
          </a:prstGeom>
          <a:solidFill>
            <a:srgbClr val="D6F5EE"/>
          </a:solidFill>
          <a:ln w="7620">
            <a:solidFill>
              <a:srgbClr val="BCDBD4"/>
            </a:solidFill>
            <a:prstDash val="solid"/>
          </a:ln>
        </p:spPr>
      </p:sp>
      <p:sp>
        <p:nvSpPr>
          <p:cNvPr id="19" name="Text 16"/>
          <p:cNvSpPr/>
          <p:nvPr/>
        </p:nvSpPr>
        <p:spPr>
          <a:xfrm>
            <a:off x="687586" y="6561892"/>
            <a:ext cx="223242"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4</a:t>
            </a:r>
            <a:endParaRPr lang="en-US" sz="2041" dirty="0"/>
          </a:p>
        </p:txBody>
      </p:sp>
      <p:sp>
        <p:nvSpPr>
          <p:cNvPr id="20" name="Text 17"/>
          <p:cNvSpPr/>
          <p:nvPr/>
        </p:nvSpPr>
        <p:spPr>
          <a:xfrm>
            <a:off x="1166336" y="6497122"/>
            <a:ext cx="2441019"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Fizica particulelor</a:t>
            </a:r>
            <a:endParaRPr lang="en-US" sz="1701" dirty="0"/>
          </a:p>
        </p:txBody>
      </p:sp>
      <p:sp>
        <p:nvSpPr>
          <p:cNvPr id="21" name="Text 18"/>
          <p:cNvSpPr/>
          <p:nvPr/>
        </p:nvSpPr>
        <p:spPr>
          <a:xfrm>
            <a:off x="1166336" y="6870621"/>
            <a:ext cx="737282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În fizica cuantică, impulsul particulelor elementare este o mărime fundamental ă. Conservarea impulsului în interacţiunile subatomice este esenţială pentru a modela şi predi ce comportamentul particulelor.</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9495711"/>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3657600" cy="9495711"/>
          </a:xfrm>
          <a:prstGeom prst="rect">
            <a:avLst/>
          </a:prstGeom>
        </p:spPr>
      </p:pic>
      <p:sp>
        <p:nvSpPr>
          <p:cNvPr id="5" name="Text 2"/>
          <p:cNvSpPr/>
          <p:nvPr/>
        </p:nvSpPr>
        <p:spPr>
          <a:xfrm>
            <a:off x="4423767" y="475178"/>
            <a:ext cx="8030170" cy="540068"/>
          </a:xfrm>
          <a:prstGeom prst="rect">
            <a:avLst/>
          </a:prstGeom>
          <a:noFill/>
          <a:ln/>
        </p:spPr>
        <p:txBody>
          <a:bodyPr wrap="non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Impulsul în mecanica fluidelor</a:t>
            </a:r>
            <a:endParaRPr lang="en-US" sz="3402" dirty="0"/>
          </a:p>
        </p:txBody>
      </p:sp>
      <p:pic>
        <p:nvPicPr>
          <p:cNvPr id="6" name="Image 1" descr="preencoded.png"/>
          <p:cNvPicPr>
            <a:picLocks noChangeAspect="1"/>
          </p:cNvPicPr>
          <p:nvPr/>
        </p:nvPicPr>
        <p:blipFill>
          <a:blip r:embed="rId4"/>
          <a:stretch>
            <a:fillRect/>
          </a:stretch>
        </p:blipFill>
        <p:spPr>
          <a:xfrm>
            <a:off x="4423767" y="1274445"/>
            <a:ext cx="431959" cy="431959"/>
          </a:xfrm>
          <a:prstGeom prst="rect">
            <a:avLst/>
          </a:prstGeom>
        </p:spPr>
      </p:pic>
      <p:sp>
        <p:nvSpPr>
          <p:cNvPr id="7" name="Text 3"/>
          <p:cNvSpPr/>
          <p:nvPr/>
        </p:nvSpPr>
        <p:spPr>
          <a:xfrm>
            <a:off x="4423767" y="1879163"/>
            <a:ext cx="2453164"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Curgerea fluidelor</a:t>
            </a:r>
            <a:endParaRPr lang="en-US" sz="1701" dirty="0"/>
          </a:p>
        </p:txBody>
      </p:sp>
      <p:sp>
        <p:nvSpPr>
          <p:cNvPr id="8" name="Text 4"/>
          <p:cNvSpPr/>
          <p:nvPr/>
        </p:nvSpPr>
        <p:spPr>
          <a:xfrm>
            <a:off x="4423767" y="2252663"/>
            <a:ext cx="4590574"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Impulsul joacă un rol crucial în înţelegerea mişcării şi comportamentului fluidelor, de la curgerea laminară la turbulenţe.</a:t>
            </a:r>
            <a:endParaRPr lang="en-US" sz="1361" dirty="0"/>
          </a:p>
        </p:txBody>
      </p:sp>
      <p:pic>
        <p:nvPicPr>
          <p:cNvPr id="9" name="Image 2" descr="preencoded.png"/>
          <p:cNvPicPr>
            <a:picLocks noChangeAspect="1"/>
          </p:cNvPicPr>
          <p:nvPr/>
        </p:nvPicPr>
        <p:blipFill>
          <a:blip r:embed="rId5"/>
          <a:stretch>
            <a:fillRect/>
          </a:stretch>
        </p:blipFill>
        <p:spPr>
          <a:xfrm>
            <a:off x="9273540" y="1274445"/>
            <a:ext cx="431959" cy="431959"/>
          </a:xfrm>
          <a:prstGeom prst="rect">
            <a:avLst/>
          </a:prstGeom>
        </p:spPr>
      </p:pic>
      <p:sp>
        <p:nvSpPr>
          <p:cNvPr id="10" name="Text 5"/>
          <p:cNvSpPr/>
          <p:nvPr/>
        </p:nvSpPr>
        <p:spPr>
          <a:xfrm>
            <a:off x="9273540" y="1879163"/>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Presiune</a:t>
            </a:r>
            <a:endParaRPr lang="en-US" sz="1701" dirty="0"/>
          </a:p>
        </p:txBody>
      </p:sp>
      <p:sp>
        <p:nvSpPr>
          <p:cNvPr id="11" name="Text 6"/>
          <p:cNvSpPr/>
          <p:nvPr/>
        </p:nvSpPr>
        <p:spPr>
          <a:xfrm>
            <a:off x="9273540" y="2252663"/>
            <a:ext cx="4590574" cy="1106329"/>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Variaţiile de impuls ale particulelor dintr-un fluid determină apariţia forţelor de presiune, care sunt esenţiale în domenii precum hidrodinamica şi aerodinamica.</a:t>
            </a:r>
            <a:endParaRPr lang="en-US" sz="1361" dirty="0"/>
          </a:p>
        </p:txBody>
      </p:sp>
      <p:pic>
        <p:nvPicPr>
          <p:cNvPr id="12" name="Image 3" descr="preencoded.png"/>
          <p:cNvPicPr>
            <a:picLocks noChangeAspect="1"/>
          </p:cNvPicPr>
          <p:nvPr/>
        </p:nvPicPr>
        <p:blipFill>
          <a:blip r:embed="rId6"/>
          <a:stretch>
            <a:fillRect/>
          </a:stretch>
        </p:blipFill>
        <p:spPr>
          <a:xfrm>
            <a:off x="4423767" y="3877389"/>
            <a:ext cx="431959" cy="431959"/>
          </a:xfrm>
          <a:prstGeom prst="rect">
            <a:avLst/>
          </a:prstGeom>
        </p:spPr>
      </p:pic>
      <p:sp>
        <p:nvSpPr>
          <p:cNvPr id="13" name="Text 7"/>
          <p:cNvSpPr/>
          <p:nvPr/>
        </p:nvSpPr>
        <p:spPr>
          <a:xfrm>
            <a:off x="4423767" y="4482108"/>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Portanţă</a:t>
            </a:r>
            <a:endParaRPr lang="en-US" sz="1701" dirty="0"/>
          </a:p>
        </p:txBody>
      </p:sp>
      <p:sp>
        <p:nvSpPr>
          <p:cNvPr id="14" name="Text 8"/>
          <p:cNvSpPr/>
          <p:nvPr/>
        </p:nvSpPr>
        <p:spPr>
          <a:xfrm>
            <a:off x="4423767" y="4855607"/>
            <a:ext cx="4590574"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Teorema variaţiei impulsului explică fenomenul portanţei, care permite avioanelor şi altor obiecte să genereze ridicare şi să se deplaseze.</a:t>
            </a:r>
            <a:endParaRPr lang="en-US" sz="1361" dirty="0"/>
          </a:p>
        </p:txBody>
      </p:sp>
      <p:pic>
        <p:nvPicPr>
          <p:cNvPr id="15" name="Image 4" descr="preencoded.png"/>
          <p:cNvPicPr>
            <a:picLocks noChangeAspect="1"/>
          </p:cNvPicPr>
          <p:nvPr/>
        </p:nvPicPr>
        <p:blipFill>
          <a:blip r:embed="rId7"/>
          <a:stretch>
            <a:fillRect/>
          </a:stretch>
        </p:blipFill>
        <p:spPr>
          <a:xfrm>
            <a:off x="9273540" y="3877389"/>
            <a:ext cx="431959" cy="431959"/>
          </a:xfrm>
          <a:prstGeom prst="rect">
            <a:avLst/>
          </a:prstGeom>
        </p:spPr>
      </p:pic>
      <p:sp>
        <p:nvSpPr>
          <p:cNvPr id="16" name="Text 9"/>
          <p:cNvSpPr/>
          <p:nvPr/>
        </p:nvSpPr>
        <p:spPr>
          <a:xfrm>
            <a:off x="9273540" y="4482108"/>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Propulsie</a:t>
            </a:r>
            <a:endParaRPr lang="en-US" sz="1701" dirty="0"/>
          </a:p>
        </p:txBody>
      </p:sp>
      <p:sp>
        <p:nvSpPr>
          <p:cNvPr id="17" name="Text 10"/>
          <p:cNvSpPr/>
          <p:nvPr/>
        </p:nvSpPr>
        <p:spPr>
          <a:xfrm>
            <a:off x="9273540" y="4855607"/>
            <a:ext cx="4590574"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Conservarea impulsului este esenţială pentru a înţelege modul de funcţionare al diverselor sisteme de propulsie, de la motoare cu reacţie la elicele navelor.</a:t>
            </a:r>
            <a:endParaRPr lang="en-US" sz="1361" dirty="0"/>
          </a:p>
        </p:txBody>
      </p:sp>
      <p:pic>
        <p:nvPicPr>
          <p:cNvPr id="18" name="Image 5" descr="preencoded.png"/>
          <p:cNvPicPr>
            <a:picLocks noChangeAspect="1"/>
          </p:cNvPicPr>
          <p:nvPr/>
        </p:nvPicPr>
        <p:blipFill>
          <a:blip r:embed="rId8"/>
          <a:stretch>
            <a:fillRect/>
          </a:stretch>
        </p:blipFill>
        <p:spPr>
          <a:xfrm>
            <a:off x="9273540" y="5879663"/>
            <a:ext cx="4590574" cy="31408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420422"/>
          </a:xfrm>
          <a:prstGeom prst="rect">
            <a:avLst/>
          </a:prstGeom>
        </p:spPr>
      </p:pic>
      <p:sp>
        <p:nvSpPr>
          <p:cNvPr id="5" name="Text 2"/>
          <p:cNvSpPr/>
          <p:nvPr/>
        </p:nvSpPr>
        <p:spPr>
          <a:xfrm>
            <a:off x="2026444" y="3109674"/>
            <a:ext cx="9081611" cy="605076"/>
          </a:xfrm>
          <a:prstGeom prst="rect">
            <a:avLst/>
          </a:prstGeom>
          <a:noFill/>
          <a:ln/>
        </p:spPr>
        <p:txBody>
          <a:bodyPr wrap="none" rtlCol="0" anchor="t"/>
          <a:lstStyle/>
          <a:p>
            <a:pPr marL="0" indent="0" algn="ctr">
              <a:lnSpc>
                <a:spcPts val="4765"/>
              </a:lnSpc>
              <a:buNone/>
            </a:pPr>
            <a:r>
              <a:rPr lang="en-US" sz="3812" b="1" dirty="0">
                <a:solidFill>
                  <a:srgbClr val="333F70"/>
                </a:solidFill>
                <a:latin typeface="Unbounded" pitchFamily="34" charset="0"/>
                <a:ea typeface="Unbounded" pitchFamily="34" charset="-122"/>
                <a:cs typeface="Unbounded" pitchFamily="34" charset="-120"/>
              </a:rPr>
              <a:t>Impulsul în mecanica solidelor</a:t>
            </a:r>
            <a:endParaRPr lang="en-US" sz="3812" dirty="0"/>
          </a:p>
        </p:txBody>
      </p:sp>
      <p:pic>
        <p:nvPicPr>
          <p:cNvPr id="6" name="Image 1" descr="preencoded.png"/>
          <p:cNvPicPr>
            <a:picLocks noChangeAspect="1"/>
          </p:cNvPicPr>
          <p:nvPr/>
        </p:nvPicPr>
        <p:blipFill>
          <a:blip r:embed="rId4"/>
          <a:stretch>
            <a:fillRect/>
          </a:stretch>
        </p:blipFill>
        <p:spPr>
          <a:xfrm>
            <a:off x="2026444" y="4005143"/>
            <a:ext cx="3525798" cy="774502"/>
          </a:xfrm>
          <a:prstGeom prst="rect">
            <a:avLst/>
          </a:prstGeom>
        </p:spPr>
      </p:pic>
      <p:sp>
        <p:nvSpPr>
          <p:cNvPr id="7" name="Text 3"/>
          <p:cNvSpPr/>
          <p:nvPr/>
        </p:nvSpPr>
        <p:spPr>
          <a:xfrm>
            <a:off x="2220039" y="5070038"/>
            <a:ext cx="2420422" cy="302538"/>
          </a:xfrm>
          <a:prstGeom prst="rect">
            <a:avLst/>
          </a:prstGeom>
          <a:noFill/>
          <a:ln/>
        </p:spPr>
        <p:txBody>
          <a:bodyPr wrap="none" rtlCol="0" anchor="t"/>
          <a:lstStyle/>
          <a:p>
            <a:pPr marL="0" indent="0" algn="l">
              <a:lnSpc>
                <a:spcPts val="2382"/>
              </a:lnSpc>
              <a:buNone/>
            </a:pPr>
            <a:r>
              <a:rPr lang="en-US" sz="1906" b="1" dirty="0">
                <a:solidFill>
                  <a:srgbClr val="333F70"/>
                </a:solidFill>
                <a:latin typeface="Unbounded" pitchFamily="34" charset="0"/>
                <a:ea typeface="Unbounded" pitchFamily="34" charset="-122"/>
                <a:cs typeface="Unbounded" pitchFamily="34" charset="-120"/>
              </a:rPr>
              <a:t>Coliziuni</a:t>
            </a:r>
            <a:endParaRPr lang="en-US" sz="1906" dirty="0"/>
          </a:p>
        </p:txBody>
      </p:sp>
      <p:sp>
        <p:nvSpPr>
          <p:cNvPr id="8" name="Text 4"/>
          <p:cNvSpPr/>
          <p:nvPr/>
        </p:nvSpPr>
        <p:spPr>
          <a:xfrm>
            <a:off x="2220039" y="5488662"/>
            <a:ext cx="3138607" cy="1548408"/>
          </a:xfrm>
          <a:prstGeom prst="rect">
            <a:avLst/>
          </a:prstGeom>
          <a:noFill/>
          <a:ln/>
        </p:spPr>
        <p:txBody>
          <a:bodyPr wrap="square" rtlCol="0" anchor="t"/>
          <a:lstStyle/>
          <a:p>
            <a:pPr marL="0" indent="0" algn="l">
              <a:lnSpc>
                <a:spcPts val="2440"/>
              </a:lnSpc>
              <a:buNone/>
            </a:pPr>
            <a:r>
              <a:rPr lang="en-US" sz="1525" dirty="0">
                <a:solidFill>
                  <a:srgbClr val="333F70"/>
                </a:solidFill>
                <a:latin typeface="Open Sans" pitchFamily="34" charset="0"/>
                <a:ea typeface="Open Sans" pitchFamily="34" charset="-122"/>
                <a:cs typeface="Open Sans" pitchFamily="34" charset="-120"/>
              </a:rPr>
              <a:t>Teoria impulsului este crucială pentru a analiza coliziunile între obiecte solide, precum bile de biliard sau vehicule implicate în accidente.</a:t>
            </a:r>
            <a:endParaRPr lang="en-US" sz="1525" dirty="0"/>
          </a:p>
        </p:txBody>
      </p:sp>
      <p:pic>
        <p:nvPicPr>
          <p:cNvPr id="9" name="Image 2" descr="preencoded.png"/>
          <p:cNvPicPr>
            <a:picLocks noChangeAspect="1"/>
          </p:cNvPicPr>
          <p:nvPr/>
        </p:nvPicPr>
        <p:blipFill>
          <a:blip r:embed="rId5"/>
          <a:stretch>
            <a:fillRect/>
          </a:stretch>
        </p:blipFill>
        <p:spPr>
          <a:xfrm>
            <a:off x="5552242" y="4005143"/>
            <a:ext cx="3525798" cy="774502"/>
          </a:xfrm>
          <a:prstGeom prst="rect">
            <a:avLst/>
          </a:prstGeom>
        </p:spPr>
      </p:pic>
      <p:sp>
        <p:nvSpPr>
          <p:cNvPr id="10" name="Text 5"/>
          <p:cNvSpPr/>
          <p:nvPr/>
        </p:nvSpPr>
        <p:spPr>
          <a:xfrm>
            <a:off x="5745837" y="5070038"/>
            <a:ext cx="2420422" cy="302538"/>
          </a:xfrm>
          <a:prstGeom prst="rect">
            <a:avLst/>
          </a:prstGeom>
          <a:noFill/>
          <a:ln/>
        </p:spPr>
        <p:txBody>
          <a:bodyPr wrap="none" rtlCol="0" anchor="t"/>
          <a:lstStyle/>
          <a:p>
            <a:pPr marL="0" indent="0" algn="l">
              <a:lnSpc>
                <a:spcPts val="2382"/>
              </a:lnSpc>
              <a:buNone/>
            </a:pPr>
            <a:r>
              <a:rPr lang="en-US" sz="1906" b="1" dirty="0">
                <a:solidFill>
                  <a:srgbClr val="333F70"/>
                </a:solidFill>
                <a:latin typeface="Unbounded" pitchFamily="34" charset="0"/>
                <a:ea typeface="Unbounded" pitchFamily="34" charset="-122"/>
                <a:cs typeface="Unbounded" pitchFamily="34" charset="-120"/>
              </a:rPr>
              <a:t>Impactul</a:t>
            </a:r>
            <a:endParaRPr lang="en-US" sz="1906" dirty="0"/>
          </a:p>
        </p:txBody>
      </p:sp>
      <p:sp>
        <p:nvSpPr>
          <p:cNvPr id="11" name="Text 6"/>
          <p:cNvSpPr/>
          <p:nvPr/>
        </p:nvSpPr>
        <p:spPr>
          <a:xfrm>
            <a:off x="5745837" y="5488662"/>
            <a:ext cx="3138607" cy="1858089"/>
          </a:xfrm>
          <a:prstGeom prst="rect">
            <a:avLst/>
          </a:prstGeom>
          <a:noFill/>
          <a:ln/>
        </p:spPr>
        <p:txBody>
          <a:bodyPr wrap="square" rtlCol="0" anchor="t"/>
          <a:lstStyle/>
          <a:p>
            <a:pPr marL="0" indent="0" algn="l">
              <a:lnSpc>
                <a:spcPts val="2440"/>
              </a:lnSpc>
              <a:buNone/>
            </a:pPr>
            <a:r>
              <a:rPr lang="en-US" sz="1525" dirty="0">
                <a:solidFill>
                  <a:srgbClr val="333F70"/>
                </a:solidFill>
                <a:latin typeface="Open Sans" pitchFamily="34" charset="0"/>
                <a:ea typeface="Open Sans" pitchFamily="34" charset="-122"/>
                <a:cs typeface="Open Sans" pitchFamily="34" charset="-120"/>
              </a:rPr>
              <a:t>Variaţiile de impuls determină forţele de impact care apar atunci când un obiect solid loveşte o suprafaţă. Aceste forţe sunt esenţiale în domenii precum ingineria mecanică şi robotică.</a:t>
            </a:r>
            <a:endParaRPr lang="en-US" sz="1525" dirty="0"/>
          </a:p>
        </p:txBody>
      </p:sp>
      <p:pic>
        <p:nvPicPr>
          <p:cNvPr id="12" name="Image 3" descr="preencoded.png"/>
          <p:cNvPicPr>
            <a:picLocks noChangeAspect="1"/>
          </p:cNvPicPr>
          <p:nvPr/>
        </p:nvPicPr>
        <p:blipFill>
          <a:blip r:embed="rId6"/>
          <a:stretch>
            <a:fillRect/>
          </a:stretch>
        </p:blipFill>
        <p:spPr>
          <a:xfrm>
            <a:off x="9078039" y="4005143"/>
            <a:ext cx="3525798" cy="774502"/>
          </a:xfrm>
          <a:prstGeom prst="rect">
            <a:avLst/>
          </a:prstGeom>
        </p:spPr>
      </p:pic>
      <p:sp>
        <p:nvSpPr>
          <p:cNvPr id="13" name="Text 7"/>
          <p:cNvSpPr/>
          <p:nvPr/>
        </p:nvSpPr>
        <p:spPr>
          <a:xfrm>
            <a:off x="9271635" y="5070038"/>
            <a:ext cx="2420422" cy="302538"/>
          </a:xfrm>
          <a:prstGeom prst="rect">
            <a:avLst/>
          </a:prstGeom>
          <a:noFill/>
          <a:ln/>
        </p:spPr>
        <p:txBody>
          <a:bodyPr wrap="none" rtlCol="0" anchor="t"/>
          <a:lstStyle/>
          <a:p>
            <a:pPr marL="0" indent="0" algn="l">
              <a:lnSpc>
                <a:spcPts val="2382"/>
              </a:lnSpc>
              <a:buNone/>
            </a:pPr>
            <a:r>
              <a:rPr lang="en-US" sz="1906" b="1" dirty="0">
                <a:solidFill>
                  <a:srgbClr val="333F70"/>
                </a:solidFill>
                <a:latin typeface="Unbounded" pitchFamily="34" charset="0"/>
                <a:ea typeface="Unbounded" pitchFamily="34" charset="-122"/>
                <a:cs typeface="Unbounded" pitchFamily="34" charset="-120"/>
              </a:rPr>
              <a:t>Deformaţii</a:t>
            </a:r>
            <a:endParaRPr lang="en-US" sz="1906" dirty="0"/>
          </a:p>
        </p:txBody>
      </p:sp>
      <p:sp>
        <p:nvSpPr>
          <p:cNvPr id="14" name="Text 8"/>
          <p:cNvSpPr/>
          <p:nvPr/>
        </p:nvSpPr>
        <p:spPr>
          <a:xfrm>
            <a:off x="9271635" y="5488662"/>
            <a:ext cx="3138607" cy="1858089"/>
          </a:xfrm>
          <a:prstGeom prst="rect">
            <a:avLst/>
          </a:prstGeom>
          <a:noFill/>
          <a:ln/>
        </p:spPr>
        <p:txBody>
          <a:bodyPr wrap="square" rtlCol="0" anchor="t"/>
          <a:lstStyle/>
          <a:p>
            <a:pPr marL="0" indent="0" algn="l">
              <a:lnSpc>
                <a:spcPts val="2440"/>
              </a:lnSpc>
              <a:buNone/>
            </a:pPr>
            <a:r>
              <a:rPr lang="en-US" sz="1525" dirty="0">
                <a:solidFill>
                  <a:srgbClr val="333F70"/>
                </a:solidFill>
                <a:latin typeface="Open Sans" pitchFamily="34" charset="0"/>
                <a:ea typeface="Open Sans" pitchFamily="34" charset="-122"/>
                <a:cs typeface="Open Sans" pitchFamily="34" charset="-120"/>
              </a:rPr>
              <a:t>Modificările de impuls pot provoca deformaţii temporare sau permanente ale obiectelor solide, ceea ce este important în domenii precum ştiinţa materialelor şi ingineria structurală.</a:t>
            </a:r>
            <a:endParaRPr lang="en-US" sz="15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091238" y="641747"/>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Impulsul în mecanica cuantică</a:t>
            </a:r>
            <a:endParaRPr lang="en-US" sz="3402" dirty="0"/>
          </a:p>
        </p:txBody>
      </p:sp>
      <p:sp>
        <p:nvSpPr>
          <p:cNvPr id="6" name="Shape 3"/>
          <p:cNvSpPr/>
          <p:nvPr/>
        </p:nvSpPr>
        <p:spPr>
          <a:xfrm>
            <a:off x="6091238" y="1981081"/>
            <a:ext cx="7934325" cy="5606772"/>
          </a:xfrm>
          <a:prstGeom prst="roundRect">
            <a:avLst>
              <a:gd name="adj" fmla="val 1387"/>
            </a:avLst>
          </a:prstGeom>
          <a:noFill/>
          <a:ln w="7620">
            <a:solidFill>
              <a:srgbClr val="000000">
                <a:alpha val="8000"/>
              </a:srgbClr>
            </a:solidFill>
            <a:prstDash val="solid"/>
          </a:ln>
        </p:spPr>
      </p:sp>
      <p:sp>
        <p:nvSpPr>
          <p:cNvPr id="7" name="Shape 4"/>
          <p:cNvSpPr/>
          <p:nvPr/>
        </p:nvSpPr>
        <p:spPr>
          <a:xfrm>
            <a:off x="6098857" y="1988701"/>
            <a:ext cx="7918252" cy="498991"/>
          </a:xfrm>
          <a:prstGeom prst="rect">
            <a:avLst/>
          </a:prstGeom>
          <a:solidFill>
            <a:srgbClr val="FFFFFF">
              <a:alpha val="4000"/>
            </a:srgbClr>
          </a:solidFill>
          <a:ln/>
        </p:spPr>
      </p:sp>
      <p:sp>
        <p:nvSpPr>
          <p:cNvPr id="8" name="Text 5"/>
          <p:cNvSpPr/>
          <p:nvPr/>
        </p:nvSpPr>
        <p:spPr>
          <a:xfrm>
            <a:off x="6272451" y="2099905"/>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Particulă</a:t>
            </a:r>
            <a:endParaRPr lang="en-US" sz="1361" dirty="0"/>
          </a:p>
        </p:txBody>
      </p:sp>
      <p:sp>
        <p:nvSpPr>
          <p:cNvPr id="9" name="Text 6"/>
          <p:cNvSpPr/>
          <p:nvPr/>
        </p:nvSpPr>
        <p:spPr>
          <a:xfrm>
            <a:off x="8915400" y="2099905"/>
            <a:ext cx="228600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Impuls</a:t>
            </a:r>
            <a:endParaRPr lang="en-US" sz="1361" dirty="0"/>
          </a:p>
        </p:txBody>
      </p:sp>
      <p:sp>
        <p:nvSpPr>
          <p:cNvPr id="10" name="Text 7"/>
          <p:cNvSpPr/>
          <p:nvPr/>
        </p:nvSpPr>
        <p:spPr>
          <a:xfrm>
            <a:off x="11554539" y="2099905"/>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Interpretare</a:t>
            </a:r>
            <a:endParaRPr lang="en-US" sz="1361" dirty="0"/>
          </a:p>
        </p:txBody>
      </p:sp>
      <p:sp>
        <p:nvSpPr>
          <p:cNvPr id="11" name="Shape 8"/>
          <p:cNvSpPr/>
          <p:nvPr/>
        </p:nvSpPr>
        <p:spPr>
          <a:xfrm>
            <a:off x="6098857" y="2487692"/>
            <a:ext cx="7918252" cy="1605320"/>
          </a:xfrm>
          <a:prstGeom prst="rect">
            <a:avLst/>
          </a:prstGeom>
          <a:solidFill>
            <a:srgbClr val="000000">
              <a:alpha val="4000"/>
            </a:srgbClr>
          </a:solidFill>
          <a:ln/>
        </p:spPr>
      </p:sp>
      <p:sp>
        <p:nvSpPr>
          <p:cNvPr id="12" name="Text 9"/>
          <p:cNvSpPr/>
          <p:nvPr/>
        </p:nvSpPr>
        <p:spPr>
          <a:xfrm>
            <a:off x="6272451" y="2598896"/>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Electron</a:t>
            </a:r>
            <a:endParaRPr lang="en-US" sz="1361" dirty="0"/>
          </a:p>
        </p:txBody>
      </p:sp>
      <p:sp>
        <p:nvSpPr>
          <p:cNvPr id="13" name="Text 10"/>
          <p:cNvSpPr/>
          <p:nvPr/>
        </p:nvSpPr>
        <p:spPr>
          <a:xfrm>
            <a:off x="8915400" y="2598896"/>
            <a:ext cx="228600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h/λ</a:t>
            </a:r>
            <a:endParaRPr lang="en-US" sz="1361" dirty="0"/>
          </a:p>
        </p:txBody>
      </p:sp>
      <p:sp>
        <p:nvSpPr>
          <p:cNvPr id="14" name="Text 11"/>
          <p:cNvSpPr/>
          <p:nvPr/>
        </p:nvSpPr>
        <p:spPr>
          <a:xfrm>
            <a:off x="11554539" y="2598896"/>
            <a:ext cx="2289810" cy="1382911"/>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În mecanica cuantică, impulsul particulelor elementare este legat de lungimea de undă asociată prin relaţia lui de Broglie.</a:t>
            </a:r>
            <a:endParaRPr lang="en-US" sz="1361" dirty="0"/>
          </a:p>
        </p:txBody>
      </p:sp>
      <p:sp>
        <p:nvSpPr>
          <p:cNvPr id="15" name="Shape 12"/>
          <p:cNvSpPr/>
          <p:nvPr/>
        </p:nvSpPr>
        <p:spPr>
          <a:xfrm>
            <a:off x="6098857" y="4093012"/>
            <a:ext cx="7918252" cy="1605320"/>
          </a:xfrm>
          <a:prstGeom prst="rect">
            <a:avLst/>
          </a:prstGeom>
          <a:solidFill>
            <a:srgbClr val="FFFFFF">
              <a:alpha val="4000"/>
            </a:srgbClr>
          </a:solidFill>
          <a:ln/>
        </p:spPr>
      </p:sp>
      <p:sp>
        <p:nvSpPr>
          <p:cNvPr id="16" name="Text 13"/>
          <p:cNvSpPr/>
          <p:nvPr/>
        </p:nvSpPr>
        <p:spPr>
          <a:xfrm>
            <a:off x="6272451" y="4204216"/>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Foton</a:t>
            </a:r>
            <a:endParaRPr lang="en-US" sz="1361" dirty="0"/>
          </a:p>
        </p:txBody>
      </p:sp>
      <p:sp>
        <p:nvSpPr>
          <p:cNvPr id="17" name="Text 14"/>
          <p:cNvSpPr/>
          <p:nvPr/>
        </p:nvSpPr>
        <p:spPr>
          <a:xfrm>
            <a:off x="8915400" y="4204216"/>
            <a:ext cx="228600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h/λ</a:t>
            </a:r>
            <a:endParaRPr lang="en-US" sz="1361" dirty="0"/>
          </a:p>
        </p:txBody>
      </p:sp>
      <p:sp>
        <p:nvSpPr>
          <p:cNvPr id="18" name="Text 15"/>
          <p:cNvSpPr/>
          <p:nvPr/>
        </p:nvSpPr>
        <p:spPr>
          <a:xfrm>
            <a:off x="11554539" y="4204216"/>
            <a:ext cx="2289810" cy="1382911"/>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Fotonii, particulele care transportă interacţiunea electromagnetică, au un impuls direct proporţional cu energia lor.</a:t>
            </a:r>
            <a:endParaRPr lang="en-US" sz="1361" dirty="0"/>
          </a:p>
        </p:txBody>
      </p:sp>
      <p:sp>
        <p:nvSpPr>
          <p:cNvPr id="19" name="Shape 16"/>
          <p:cNvSpPr/>
          <p:nvPr/>
        </p:nvSpPr>
        <p:spPr>
          <a:xfrm>
            <a:off x="6098857" y="5698331"/>
            <a:ext cx="7918252" cy="1881902"/>
          </a:xfrm>
          <a:prstGeom prst="rect">
            <a:avLst/>
          </a:prstGeom>
          <a:solidFill>
            <a:srgbClr val="000000">
              <a:alpha val="4000"/>
            </a:srgbClr>
          </a:solidFill>
          <a:ln/>
        </p:spPr>
      </p:sp>
      <p:sp>
        <p:nvSpPr>
          <p:cNvPr id="20" name="Text 17"/>
          <p:cNvSpPr/>
          <p:nvPr/>
        </p:nvSpPr>
        <p:spPr>
          <a:xfrm>
            <a:off x="6272451" y="5809536"/>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Nucleon</a:t>
            </a:r>
            <a:endParaRPr lang="en-US" sz="1361" dirty="0"/>
          </a:p>
        </p:txBody>
      </p:sp>
      <p:sp>
        <p:nvSpPr>
          <p:cNvPr id="21" name="Text 18"/>
          <p:cNvSpPr/>
          <p:nvPr/>
        </p:nvSpPr>
        <p:spPr>
          <a:xfrm>
            <a:off x="8915400" y="5809536"/>
            <a:ext cx="228600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Masa × Viteză</a:t>
            </a:r>
            <a:endParaRPr lang="en-US" sz="1361" dirty="0"/>
          </a:p>
        </p:txBody>
      </p:sp>
      <p:sp>
        <p:nvSpPr>
          <p:cNvPr id="22" name="Text 19"/>
          <p:cNvSpPr/>
          <p:nvPr/>
        </p:nvSpPr>
        <p:spPr>
          <a:xfrm>
            <a:off x="11554539" y="5809536"/>
            <a:ext cx="2289810" cy="1659493"/>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În nucleele atomice, nucleonii (protoni şi neutroni) au un impuls care joacă un rol fundamental în descrierea structurii nucleare.</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220033"/>
            <a:ext cx="12638246" cy="771525"/>
          </a:xfrm>
          <a:prstGeom prst="rect">
            <a:avLst/>
          </a:prstGeom>
          <a:noFill/>
          <a:ln/>
        </p:spPr>
        <p:txBody>
          <a:bodyPr wrap="none" rtlCol="0" anchor="t"/>
          <a:lstStyle/>
          <a:p>
            <a:pPr marL="0" indent="0" algn="ctr">
              <a:lnSpc>
                <a:spcPts val="6075"/>
              </a:lnSpc>
              <a:buNone/>
            </a:pPr>
            <a:r>
              <a:rPr lang="en-US" sz="4860" b="1" dirty="0">
                <a:solidFill>
                  <a:srgbClr val="333F70"/>
                </a:solidFill>
                <a:latin typeface="Unbounded" pitchFamily="34" charset="0"/>
                <a:ea typeface="Unbounded" pitchFamily="34" charset="-122"/>
                <a:cs typeface="Unbounded" pitchFamily="34" charset="-120"/>
              </a:rPr>
              <a:t>Impulsul în relativitatea specială</a:t>
            </a:r>
            <a:endParaRPr lang="en-US" sz="4860" dirty="0"/>
          </a:p>
        </p:txBody>
      </p:sp>
      <p:sp>
        <p:nvSpPr>
          <p:cNvPr id="5" name="Text 3"/>
          <p:cNvSpPr/>
          <p:nvPr/>
        </p:nvSpPr>
        <p:spPr>
          <a:xfrm>
            <a:off x="864037" y="2608659"/>
            <a:ext cx="3745706"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Definiţie relativistă</a:t>
            </a:r>
            <a:endParaRPr lang="en-US" sz="2430" dirty="0"/>
          </a:p>
        </p:txBody>
      </p:sp>
      <p:sp>
        <p:nvSpPr>
          <p:cNvPr id="6" name="Text 4"/>
          <p:cNvSpPr/>
          <p:nvPr/>
        </p:nvSpPr>
        <p:spPr>
          <a:xfrm>
            <a:off x="864037" y="3241238"/>
            <a:ext cx="3898821" cy="276534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În teoria relativităţii speciale, impulsul unui obiect este definit ca produsul dintre masa sa relativistă şi viteza sa. Această definiţie ţine cont de efectele relativiste la viteze apropiate de viteza luminii.</a:t>
            </a:r>
            <a:endParaRPr lang="en-US" sz="1944" dirty="0"/>
          </a:p>
        </p:txBody>
      </p:sp>
      <p:sp>
        <p:nvSpPr>
          <p:cNvPr id="7" name="Text 5"/>
          <p:cNvSpPr/>
          <p:nvPr/>
        </p:nvSpPr>
        <p:spPr>
          <a:xfrm>
            <a:off x="5372695" y="2608659"/>
            <a:ext cx="3898821" cy="771525"/>
          </a:xfrm>
          <a:prstGeom prst="rect">
            <a:avLst/>
          </a:prstGeom>
          <a:noFill/>
          <a:ln/>
        </p:spPr>
        <p:txBody>
          <a:bodyPr wrap="squar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Conservarea impulsului</a:t>
            </a:r>
            <a:endParaRPr lang="en-US" sz="2430" dirty="0"/>
          </a:p>
        </p:txBody>
      </p:sp>
      <p:sp>
        <p:nvSpPr>
          <p:cNvPr id="8" name="Text 6"/>
          <p:cNvSpPr/>
          <p:nvPr/>
        </p:nvSpPr>
        <p:spPr>
          <a:xfrm>
            <a:off x="5372695" y="3627001"/>
            <a:ext cx="3898821" cy="3160395"/>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Legea conservării impulsului rămâne valabilă în relativitatea specială, cu condiţia ca impulsul să fie definit conform teoriei relativiste. Această lege este esenţială pentru a înţelege fenomene precum coliziunile de particule la energii ridicate.</a:t>
            </a:r>
            <a:endParaRPr lang="en-US" sz="1944" dirty="0"/>
          </a:p>
        </p:txBody>
      </p:sp>
      <p:sp>
        <p:nvSpPr>
          <p:cNvPr id="9" name="Text 7"/>
          <p:cNvSpPr/>
          <p:nvPr/>
        </p:nvSpPr>
        <p:spPr>
          <a:xfrm>
            <a:off x="9881354" y="2608659"/>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Implicaţii</a:t>
            </a:r>
            <a:endParaRPr lang="en-US" sz="2430" dirty="0"/>
          </a:p>
        </p:txBody>
      </p:sp>
      <p:sp>
        <p:nvSpPr>
          <p:cNvPr id="10" name="Text 8"/>
          <p:cNvSpPr/>
          <p:nvPr/>
        </p:nvSpPr>
        <p:spPr>
          <a:xfrm>
            <a:off x="9881354" y="3241238"/>
            <a:ext cx="3898821" cy="3160395"/>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Definiţia relativistă a impulsului are importante implicaţii în fizica particulelor elementare şi în astrofizică, unde vitezele apropiate de cea a luminii sunt relevante. Conservarea impulsului relativist este o piatră de temelie a teoriei relativităţii.</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1028</Words>
  <Application>Microsoft Office PowerPoint</Application>
  <PresentationFormat>Довільний</PresentationFormat>
  <Paragraphs>92</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LUCIA</dc:creator>
  <cp:lastModifiedBy>Liliya Hovornyan</cp:lastModifiedBy>
  <cp:revision>3</cp:revision>
  <dcterms:created xsi:type="dcterms:W3CDTF">2024-07-03T15:55:06Z</dcterms:created>
  <dcterms:modified xsi:type="dcterms:W3CDTF">2024-07-03T15:57:40Z</dcterms:modified>
</cp:coreProperties>
</file>