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0" d="100"/>
          <a:sy n="70" d="100"/>
        </p:scale>
        <p:origin x="605"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4020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1.png"/><Relationship Id="rId7"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pn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JPG"/><Relationship Id="rId4" Type="http://schemas.openxmlformats.org/officeDocument/2006/relationships/image" Target="../media/image22.pn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38100" y="0"/>
            <a:ext cx="14630400" cy="8229600"/>
          </a:xfrm>
          <a:prstGeom prst="rect">
            <a:avLst/>
          </a:prstGeom>
        </p:spPr>
      </p:pic>
      <p:pic>
        <p:nvPicPr>
          <p:cNvPr id="4" name="Image 1" descr="preencoded.png"/>
          <p:cNvPicPr>
            <a:picLocks noChangeAspect="1"/>
          </p:cNvPicPr>
          <p:nvPr/>
        </p:nvPicPr>
        <p:blipFill>
          <a:blip r:embed="rId4"/>
          <a:stretch>
            <a:fillRect/>
          </a:stretch>
        </p:blipFill>
        <p:spPr>
          <a:xfrm>
            <a:off x="0" y="0"/>
            <a:ext cx="5486400" cy="8229600"/>
          </a:xfrm>
          <a:prstGeom prst="rect">
            <a:avLst/>
          </a:prstGeom>
        </p:spPr>
      </p:pic>
      <p:sp>
        <p:nvSpPr>
          <p:cNvPr id="6" name="Text 1"/>
          <p:cNvSpPr/>
          <p:nvPr/>
        </p:nvSpPr>
        <p:spPr>
          <a:xfrm>
            <a:off x="5765840" y="895589"/>
            <a:ext cx="7556421" cy="2934653"/>
          </a:xfrm>
          <a:prstGeom prst="rect">
            <a:avLst/>
          </a:prstGeom>
          <a:noFill/>
          <a:ln/>
        </p:spPr>
        <p:txBody>
          <a:bodyPr wrap="square" rtlCol="0" anchor="t"/>
          <a:lstStyle/>
          <a:p>
            <a:pPr marL="0" indent="0" algn="ctr">
              <a:lnSpc>
                <a:spcPts val="7702"/>
              </a:lnSpc>
              <a:buNone/>
            </a:pPr>
            <a:r>
              <a:rPr lang="en-US" sz="6162" b="1" dirty="0">
                <a:solidFill>
                  <a:srgbClr val="403C4E"/>
                </a:solidFill>
                <a:latin typeface="Merriweather" pitchFamily="34" charset="0"/>
                <a:ea typeface="Merriweather" pitchFamily="34" charset="-122"/>
                <a:cs typeface="Merriweather" pitchFamily="34" charset="-120"/>
              </a:rPr>
              <a:t>Ștefan cel Mare - un Simbol al Moldovei</a:t>
            </a:r>
            <a:endParaRPr lang="en-US" sz="6162" dirty="0"/>
          </a:p>
        </p:txBody>
      </p:sp>
      <p:sp>
        <p:nvSpPr>
          <p:cNvPr id="7" name="Text 2"/>
          <p:cNvSpPr/>
          <p:nvPr/>
        </p:nvSpPr>
        <p:spPr>
          <a:xfrm>
            <a:off x="5400676" y="4155996"/>
            <a:ext cx="8435936" cy="2540318"/>
          </a:xfrm>
          <a:prstGeom prst="rect">
            <a:avLst/>
          </a:prstGeom>
          <a:noFill/>
          <a:ln/>
        </p:spPr>
        <p:txBody>
          <a:bodyPr wrap="square" rtlCol="0" anchor="t"/>
          <a:lstStyle/>
          <a:p>
            <a:pPr marL="0" indent="0" algn="just">
              <a:lnSpc>
                <a:spcPts val="2858"/>
              </a:lnSpc>
              <a:buNone/>
            </a:pPr>
            <a:r>
              <a:rPr lang="ro-RO" sz="2400" b="1" dirty="0">
                <a:solidFill>
                  <a:srgbClr val="403C4E"/>
                </a:solidFill>
                <a:latin typeface="Open Sans" pitchFamily="34" charset="0"/>
                <a:ea typeface="Open Sans" pitchFamily="34" charset="-122"/>
                <a:cs typeface="Open Sans" pitchFamily="34" charset="-120"/>
              </a:rPr>
              <a:t>        </a:t>
            </a:r>
            <a:r>
              <a:rPr lang="en-US" sz="2400" b="1" dirty="0" err="1">
                <a:solidFill>
                  <a:srgbClr val="403C4E"/>
                </a:solidFill>
                <a:latin typeface="Open Sans" pitchFamily="34" charset="0"/>
                <a:ea typeface="Open Sans" pitchFamily="34" charset="-122"/>
                <a:cs typeface="Open Sans" pitchFamily="34" charset="-120"/>
              </a:rPr>
              <a:t>Ștefan</a:t>
            </a:r>
            <a:r>
              <a:rPr lang="en-US" sz="2400" b="1" dirty="0">
                <a:solidFill>
                  <a:srgbClr val="403C4E"/>
                </a:solidFill>
                <a:latin typeface="Open Sans" pitchFamily="34" charset="0"/>
                <a:ea typeface="Open Sans" pitchFamily="34" charset="-122"/>
                <a:cs typeface="Open Sans" pitchFamily="34" charset="-120"/>
              </a:rPr>
              <a:t> cel Mare, domnitor al Moldovei între anii 1457 și 1504, este considerat una dintre cele mai importante figuri din istoria României. Domnia sa a marcat o perioadă de prosperitate și de consolidare a statului Moldovenesc, precum și de rezistență împotriva Imperiului Otoman. </a:t>
            </a:r>
            <a:endParaRPr lang="ro-RO" sz="2400" b="1" dirty="0">
              <a:solidFill>
                <a:srgbClr val="403C4E"/>
              </a:solidFill>
              <a:latin typeface="Open Sans" pitchFamily="34" charset="0"/>
              <a:ea typeface="Open Sans" pitchFamily="34" charset="-122"/>
              <a:cs typeface="Open Sans" pitchFamily="34" charset="-120"/>
            </a:endParaRPr>
          </a:p>
          <a:p>
            <a:pPr marL="0" indent="0" algn="just">
              <a:lnSpc>
                <a:spcPts val="2858"/>
              </a:lnSpc>
              <a:buNone/>
            </a:pPr>
            <a:r>
              <a:rPr lang="ro-RO" sz="2400" b="1" dirty="0">
                <a:solidFill>
                  <a:srgbClr val="403C4E"/>
                </a:solidFill>
                <a:latin typeface="Open Sans" pitchFamily="34" charset="0"/>
                <a:ea typeface="Open Sans" pitchFamily="34" charset="-122"/>
                <a:cs typeface="Open Sans" pitchFamily="34" charset="-120"/>
              </a:rPr>
              <a:t>      </a:t>
            </a:r>
            <a:r>
              <a:rPr lang="en-US" sz="2400" b="1" dirty="0">
                <a:solidFill>
                  <a:srgbClr val="403C4E"/>
                </a:solidFill>
                <a:latin typeface="Open Sans" pitchFamily="34" charset="0"/>
                <a:ea typeface="Open Sans" pitchFamily="34" charset="-122"/>
                <a:cs typeface="Open Sans" pitchFamily="34" charset="-120"/>
              </a:rPr>
              <a:t>Cu o personalitate complexă și o voință de fier, Ștefan cel Mare a reușit să își impună autoritatea pe scena politică europeană, devenind un simbol al rezistenței și al patriotismului.</a:t>
            </a:r>
            <a:endParaRPr lang="en-US" sz="2400" b="1" dirty="0"/>
          </a:p>
        </p:txBody>
      </p:sp>
      <p:sp>
        <p:nvSpPr>
          <p:cNvPr id="9" name="Text 4"/>
          <p:cNvSpPr/>
          <p:nvPr/>
        </p:nvSpPr>
        <p:spPr>
          <a:xfrm>
            <a:off x="6402229" y="7101007"/>
            <a:ext cx="118824" cy="97512"/>
          </a:xfrm>
          <a:prstGeom prst="rect">
            <a:avLst/>
          </a:prstGeom>
          <a:noFill/>
          <a:ln/>
        </p:spPr>
        <p:txBody>
          <a:bodyPr wrap="none" rtlCol="0" anchor="t"/>
          <a:lstStyle/>
          <a:p>
            <a:pPr marL="0" indent="0" algn="ctr">
              <a:lnSpc>
                <a:spcPts val="768"/>
              </a:lnSpc>
              <a:buNone/>
            </a:pPr>
            <a:r>
              <a:rPr lang="en-US" sz="768" dirty="0">
                <a:solidFill>
                  <a:srgbClr val="FFFFFF"/>
                </a:solidFill>
                <a:latin typeface="Open Sans" pitchFamily="34" charset="0"/>
                <a:ea typeface="Open Sans" pitchFamily="34" charset="-122"/>
                <a:cs typeface="Open Sans" pitchFamily="34" charset="-120"/>
              </a:rPr>
              <a:t>PV</a:t>
            </a:r>
            <a:endParaRPr lang="en-US" sz="768" dirty="0"/>
          </a:p>
        </p:txBody>
      </p:sp>
      <p:pic>
        <p:nvPicPr>
          <p:cNvPr id="19" name="Рисунок 18">
            <a:extLst>
              <a:ext uri="{FF2B5EF4-FFF2-40B4-BE49-F238E27FC236}">
                <a16:creationId xmlns:a16="http://schemas.microsoft.com/office/drawing/2014/main" id="{35983588-04CC-25A7-2F48-B98F8A3FDE83}"/>
              </a:ext>
            </a:extLst>
          </p:cNvPr>
          <p:cNvPicPr>
            <a:picLocks noChangeAspect="1"/>
          </p:cNvPicPr>
          <p:nvPr/>
        </p:nvPicPr>
        <p:blipFill>
          <a:blip r:embed="rId5"/>
          <a:stretch>
            <a:fillRect/>
          </a:stretch>
        </p:blipFill>
        <p:spPr>
          <a:xfrm>
            <a:off x="1045028" y="0"/>
            <a:ext cx="3186673" cy="8229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157845" y="615043"/>
            <a:ext cx="13928270" cy="7108372"/>
          </a:xfrm>
          <a:prstGeom prst="rect">
            <a:avLst/>
          </a:prstGeom>
          <a:solidFill>
            <a:srgbClr val="FFFFFF"/>
          </a:solidFill>
          <a:ln/>
        </p:spPr>
      </p:sp>
      <p:pic>
        <p:nvPicPr>
          <p:cNvPr id="4" name="Image 1" descr="preencoded.png"/>
          <p:cNvPicPr>
            <a:picLocks noChangeAspect="1"/>
          </p:cNvPicPr>
          <p:nvPr/>
        </p:nvPicPr>
        <p:blipFill>
          <a:blip r:embed="rId4"/>
          <a:stretch>
            <a:fillRect/>
          </a:stretch>
        </p:blipFill>
        <p:spPr>
          <a:xfrm>
            <a:off x="0" y="0"/>
            <a:ext cx="5486400" cy="8229600"/>
          </a:xfrm>
          <a:prstGeom prst="rect">
            <a:avLst/>
          </a:prstGeom>
        </p:spPr>
      </p:pic>
      <p:pic>
        <p:nvPicPr>
          <p:cNvPr id="5" name="Image 2" descr="preencoded.png"/>
          <p:cNvPicPr>
            <a:picLocks noChangeAspect="1"/>
          </p:cNvPicPr>
          <p:nvPr/>
        </p:nvPicPr>
        <p:blipFill rotWithShape="1">
          <a:blip r:embed="rId5"/>
          <a:srcRect b="12994"/>
          <a:stretch/>
        </p:blipFill>
        <p:spPr>
          <a:xfrm>
            <a:off x="125242" y="701303"/>
            <a:ext cx="5235916" cy="6435753"/>
          </a:xfrm>
          <a:prstGeom prst="rect">
            <a:avLst/>
          </a:prstGeom>
        </p:spPr>
      </p:pic>
      <p:sp>
        <p:nvSpPr>
          <p:cNvPr id="6" name="Text 1"/>
          <p:cNvSpPr/>
          <p:nvPr/>
        </p:nvSpPr>
        <p:spPr>
          <a:xfrm>
            <a:off x="5953619" y="1782279"/>
            <a:ext cx="7556421" cy="2126337"/>
          </a:xfrm>
          <a:prstGeom prst="rect">
            <a:avLst/>
          </a:prstGeom>
          <a:noFill/>
          <a:ln/>
        </p:spPr>
        <p:txBody>
          <a:bodyPr wrap="square" rtlCol="0" anchor="t"/>
          <a:lstStyle/>
          <a:p>
            <a:pPr marL="0" indent="0" algn="ctr">
              <a:lnSpc>
                <a:spcPts val="5581"/>
              </a:lnSpc>
              <a:buNone/>
            </a:pPr>
            <a:r>
              <a:rPr lang="en-US" sz="4465" b="1" dirty="0" err="1">
                <a:solidFill>
                  <a:srgbClr val="C00000"/>
                </a:solidFill>
                <a:latin typeface="Merriweather" pitchFamily="34" charset="0"/>
                <a:ea typeface="Merriweather" pitchFamily="34" charset="-122"/>
                <a:cs typeface="Merriweather" pitchFamily="34" charset="-120"/>
              </a:rPr>
              <a:t>Ștefan</a:t>
            </a:r>
            <a:r>
              <a:rPr lang="en-US" sz="4465" b="1" dirty="0">
                <a:solidFill>
                  <a:srgbClr val="C00000"/>
                </a:solidFill>
                <a:latin typeface="Merriweather" pitchFamily="34" charset="0"/>
                <a:ea typeface="Merriweather" pitchFamily="34" charset="-122"/>
                <a:cs typeface="Merriweather" pitchFamily="34" charset="-120"/>
              </a:rPr>
              <a:t> cel Mare</a:t>
            </a:r>
            <a:r>
              <a:rPr lang="ro-RO" sz="4465" b="1" dirty="0">
                <a:solidFill>
                  <a:srgbClr val="C00000"/>
                </a:solidFill>
                <a:latin typeface="Merriweather" pitchFamily="34" charset="0"/>
                <a:ea typeface="Merriweather" pitchFamily="34" charset="-122"/>
                <a:cs typeface="Merriweather" pitchFamily="34" charset="-120"/>
              </a:rPr>
              <a:t> –</a:t>
            </a:r>
            <a:r>
              <a:rPr lang="en-US" sz="4465" b="1" dirty="0">
                <a:solidFill>
                  <a:srgbClr val="C00000"/>
                </a:solidFill>
                <a:latin typeface="Merriweather" pitchFamily="34" charset="0"/>
                <a:ea typeface="Merriweather" pitchFamily="34" charset="-122"/>
                <a:cs typeface="Merriweather" pitchFamily="34" charset="-120"/>
              </a:rPr>
              <a:t> </a:t>
            </a:r>
            <a:r>
              <a:rPr lang="ro-RO" sz="4465" b="1" dirty="0">
                <a:solidFill>
                  <a:srgbClr val="C00000"/>
                </a:solidFill>
                <a:latin typeface="Merriweather" pitchFamily="34" charset="0"/>
                <a:ea typeface="Merriweather" pitchFamily="34" charset="-122"/>
                <a:cs typeface="Merriweather" pitchFamily="34" charset="-120"/>
              </a:rPr>
              <a:t>u</a:t>
            </a:r>
            <a:r>
              <a:rPr lang="en-US" sz="4465" b="1" dirty="0">
                <a:solidFill>
                  <a:srgbClr val="C00000"/>
                </a:solidFill>
                <a:latin typeface="Merriweather" pitchFamily="34" charset="0"/>
                <a:ea typeface="Merriweather" pitchFamily="34" charset="-122"/>
                <a:cs typeface="Merriweather" pitchFamily="34" charset="-120"/>
              </a:rPr>
              <a:t>n Mare Domnitor al Țării Moldovei</a:t>
            </a:r>
            <a:endParaRPr lang="en-US" sz="4465" dirty="0">
              <a:solidFill>
                <a:srgbClr val="C00000"/>
              </a:solidFill>
            </a:endParaRPr>
          </a:p>
        </p:txBody>
      </p:sp>
      <p:sp>
        <p:nvSpPr>
          <p:cNvPr id="7" name="Text 2"/>
          <p:cNvSpPr/>
          <p:nvPr/>
        </p:nvSpPr>
        <p:spPr>
          <a:xfrm>
            <a:off x="5877419" y="4259342"/>
            <a:ext cx="7833139" cy="2177415"/>
          </a:xfrm>
          <a:prstGeom prst="rect">
            <a:avLst/>
          </a:prstGeom>
          <a:noFill/>
          <a:ln/>
        </p:spPr>
        <p:txBody>
          <a:bodyPr wrap="square" rtlCol="0" anchor="t"/>
          <a:lstStyle/>
          <a:p>
            <a:pPr marL="0" indent="0" algn="just">
              <a:lnSpc>
                <a:spcPts val="2858"/>
              </a:lnSpc>
              <a:buNone/>
            </a:pPr>
            <a:r>
              <a:rPr lang="ro-RO" sz="2000" b="1" dirty="0">
                <a:solidFill>
                  <a:srgbClr val="403C4E"/>
                </a:solidFill>
                <a:latin typeface="Open Sans" pitchFamily="34" charset="0"/>
                <a:ea typeface="Open Sans" pitchFamily="34" charset="-122"/>
                <a:cs typeface="Open Sans" pitchFamily="34" charset="-120"/>
              </a:rPr>
              <a:t>    </a:t>
            </a:r>
            <a:r>
              <a:rPr lang="en-US" sz="2000" b="1" dirty="0" err="1">
                <a:solidFill>
                  <a:srgbClr val="403C4E"/>
                </a:solidFill>
                <a:latin typeface="Open Sans" pitchFamily="34" charset="0"/>
                <a:ea typeface="Open Sans" pitchFamily="34" charset="-122"/>
                <a:cs typeface="Open Sans" pitchFamily="34" charset="-120"/>
              </a:rPr>
              <a:t>Domnia</a:t>
            </a:r>
            <a:r>
              <a:rPr lang="en-US" sz="2000" b="1" dirty="0">
                <a:solidFill>
                  <a:srgbClr val="403C4E"/>
                </a:solidFill>
                <a:latin typeface="Open Sans" pitchFamily="34" charset="0"/>
                <a:ea typeface="Open Sans" pitchFamily="34" charset="-122"/>
                <a:cs typeface="Open Sans" pitchFamily="34" charset="-120"/>
              </a:rPr>
              <a:t> lui Ștefan cel Mare a reprezentat o perioadă de aur pentru Țara Moldovei. Cu o personalitate complexă și o voință de fier, a reușit să impună autoritatea sa pe scena politică europeană, devenind un simbol al rezistenței și al patriotismului. Moștenirea sa culturală și istorică este de neprețuit, iar povestea sa continuă să inspire generații de români.</a:t>
            </a:r>
            <a:endParaRPr lang="en-US" sz="2000" b="1" dirty="0"/>
          </a:p>
        </p:txBody>
      </p:sp>
      <p:sp>
        <p:nvSpPr>
          <p:cNvPr id="9" name="Овал 8">
            <a:extLst>
              <a:ext uri="{FF2B5EF4-FFF2-40B4-BE49-F238E27FC236}">
                <a16:creationId xmlns:a16="http://schemas.microsoft.com/office/drawing/2014/main" id="{FDB543D9-0E4C-D484-D325-CE34797DEF5D}"/>
              </a:ext>
            </a:extLst>
          </p:cNvPr>
          <p:cNvSpPr/>
          <p:nvPr/>
        </p:nvSpPr>
        <p:spPr>
          <a:xfrm>
            <a:off x="359227" y="912929"/>
            <a:ext cx="424544" cy="262728"/>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32147" y="-60"/>
            <a:ext cx="14630400" cy="8229600"/>
          </a:xfrm>
          <a:prstGeom prst="rect">
            <a:avLst/>
          </a:prstGeom>
          <a:solidFill>
            <a:srgbClr val="FFFFFF"/>
          </a:solidFill>
          <a:ln/>
        </p:spPr>
      </p:sp>
      <p:pic>
        <p:nvPicPr>
          <p:cNvPr id="4" name="Image 1" descr="preencoded.png"/>
          <p:cNvPicPr>
            <a:picLocks noChangeAspect="1"/>
          </p:cNvPicPr>
          <p:nvPr/>
        </p:nvPicPr>
        <p:blipFill>
          <a:blip r:embed="rId4"/>
          <a:stretch>
            <a:fillRect/>
          </a:stretch>
        </p:blipFill>
        <p:spPr>
          <a:xfrm>
            <a:off x="0" y="0"/>
            <a:ext cx="5486400" cy="8229600"/>
          </a:xfrm>
          <a:prstGeom prst="rect">
            <a:avLst/>
          </a:prstGeom>
        </p:spPr>
      </p:pic>
      <p:pic>
        <p:nvPicPr>
          <p:cNvPr id="5" name="Image 2" descr="preencoded.png"/>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Lst>
          </a:blip>
          <a:stretch>
            <a:fillRect/>
          </a:stretch>
        </p:blipFill>
        <p:spPr>
          <a:xfrm>
            <a:off x="198358" y="721638"/>
            <a:ext cx="5089565" cy="6786205"/>
          </a:xfrm>
          <a:prstGeom prst="rect">
            <a:avLst/>
          </a:prstGeom>
        </p:spPr>
      </p:pic>
      <p:sp>
        <p:nvSpPr>
          <p:cNvPr id="6" name="Text 1"/>
          <p:cNvSpPr/>
          <p:nvPr/>
        </p:nvSpPr>
        <p:spPr>
          <a:xfrm>
            <a:off x="7413665" y="663000"/>
            <a:ext cx="6033135" cy="496133"/>
          </a:xfrm>
          <a:prstGeom prst="rect">
            <a:avLst/>
          </a:prstGeom>
          <a:noFill/>
          <a:ln/>
        </p:spPr>
        <p:txBody>
          <a:bodyPr wrap="none" rtlCol="0" anchor="t"/>
          <a:lstStyle/>
          <a:p>
            <a:pPr marL="0" indent="0" algn="ctr">
              <a:lnSpc>
                <a:spcPts val="3907"/>
              </a:lnSpc>
              <a:buNone/>
            </a:pPr>
            <a:r>
              <a:rPr lang="en-US" sz="3126" b="1" dirty="0">
                <a:solidFill>
                  <a:srgbClr val="0000FF"/>
                </a:solidFill>
                <a:latin typeface="Merriweather" pitchFamily="34" charset="0"/>
                <a:ea typeface="Merriweather" pitchFamily="34" charset="-122"/>
                <a:cs typeface="Merriweather" pitchFamily="34" charset="-120"/>
              </a:rPr>
              <a:t>Originea și tinerețea lui Ștefan</a:t>
            </a:r>
            <a:endParaRPr lang="en-US" sz="3126" b="1" dirty="0">
              <a:solidFill>
                <a:srgbClr val="0000FF"/>
              </a:solidFill>
            </a:endParaRPr>
          </a:p>
        </p:txBody>
      </p:sp>
      <p:sp>
        <p:nvSpPr>
          <p:cNvPr id="7" name="Text 2"/>
          <p:cNvSpPr/>
          <p:nvPr/>
        </p:nvSpPr>
        <p:spPr>
          <a:xfrm>
            <a:off x="6212800" y="1437917"/>
            <a:ext cx="8032671" cy="1016318"/>
          </a:xfrm>
          <a:prstGeom prst="rect">
            <a:avLst/>
          </a:prstGeom>
          <a:noFill/>
          <a:ln/>
        </p:spPr>
        <p:txBody>
          <a:bodyPr wrap="square" rtlCol="0" anchor="t"/>
          <a:lstStyle/>
          <a:p>
            <a:pPr marL="0" indent="0" algn="just">
              <a:lnSpc>
                <a:spcPts val="2000"/>
              </a:lnSpc>
              <a:buNone/>
            </a:pPr>
            <a:r>
              <a:rPr lang="ro-RO" b="1" dirty="0">
                <a:solidFill>
                  <a:srgbClr val="403C4E"/>
                </a:solidFill>
                <a:latin typeface="Open Sans" pitchFamily="34" charset="0"/>
                <a:ea typeface="Open Sans" pitchFamily="34" charset="-122"/>
                <a:cs typeface="Open Sans" pitchFamily="34" charset="-120"/>
              </a:rPr>
              <a:t>     </a:t>
            </a:r>
            <a:r>
              <a:rPr lang="en-US" b="1" dirty="0" err="1">
                <a:solidFill>
                  <a:srgbClr val="403C4E"/>
                </a:solidFill>
                <a:latin typeface="Open Sans" pitchFamily="34" charset="0"/>
                <a:ea typeface="Open Sans" pitchFamily="34" charset="-122"/>
                <a:cs typeface="Open Sans" pitchFamily="34" charset="-120"/>
              </a:rPr>
              <a:t>Născut</a:t>
            </a:r>
            <a:r>
              <a:rPr lang="en-US" b="1" dirty="0">
                <a:solidFill>
                  <a:srgbClr val="403C4E"/>
                </a:solidFill>
                <a:latin typeface="Open Sans" pitchFamily="34" charset="0"/>
                <a:ea typeface="Open Sans" pitchFamily="34" charset="-122"/>
                <a:cs typeface="Open Sans" pitchFamily="34" charset="-120"/>
              </a:rPr>
              <a:t> în 1432, într-o familie nobiliară din Țara Moldovei, Ștefan a fost crescut în spiritul valorilor cavaleresti și al credinței ortodoxe. Încă din tinerețe, a demonstrat o pasiune pentru arta militară, instruindu-se în arta luptei și a strategiei. Experiența sa militară timpurie, formată în luptele interne pentru tron, l-a pregătit pentru provocările care aveau să vină.</a:t>
            </a:r>
            <a:endParaRPr lang="en-US" b="1" dirty="0"/>
          </a:p>
        </p:txBody>
      </p:sp>
      <p:sp>
        <p:nvSpPr>
          <p:cNvPr id="8" name="Shape 3"/>
          <p:cNvSpPr/>
          <p:nvPr/>
        </p:nvSpPr>
        <p:spPr>
          <a:xfrm>
            <a:off x="6268760" y="3011805"/>
            <a:ext cx="22860" cy="4135160"/>
          </a:xfrm>
          <a:prstGeom prst="roundRect">
            <a:avLst>
              <a:gd name="adj" fmla="val 291721"/>
            </a:avLst>
          </a:prstGeom>
          <a:solidFill>
            <a:srgbClr val="E5BEB2"/>
          </a:solidFill>
          <a:ln/>
        </p:spPr>
      </p:sp>
      <p:sp>
        <p:nvSpPr>
          <p:cNvPr id="9" name="Shape 4"/>
          <p:cNvSpPr/>
          <p:nvPr/>
        </p:nvSpPr>
        <p:spPr>
          <a:xfrm>
            <a:off x="6435923" y="3357563"/>
            <a:ext cx="555665" cy="22860"/>
          </a:xfrm>
          <a:prstGeom prst="roundRect">
            <a:avLst>
              <a:gd name="adj" fmla="val 291721"/>
            </a:avLst>
          </a:prstGeom>
          <a:solidFill>
            <a:srgbClr val="E5BEB2"/>
          </a:solidFill>
          <a:ln/>
        </p:spPr>
      </p:sp>
      <p:sp>
        <p:nvSpPr>
          <p:cNvPr id="10" name="Shape 5"/>
          <p:cNvSpPr/>
          <p:nvPr/>
        </p:nvSpPr>
        <p:spPr>
          <a:xfrm>
            <a:off x="6101596" y="3190399"/>
            <a:ext cx="357188" cy="357188"/>
          </a:xfrm>
          <a:prstGeom prst="roundRect">
            <a:avLst>
              <a:gd name="adj" fmla="val 18670"/>
            </a:avLst>
          </a:prstGeom>
          <a:solidFill>
            <a:srgbClr val="FFD8CC"/>
          </a:solidFill>
          <a:ln w="7620">
            <a:solidFill>
              <a:srgbClr val="E5BEB2"/>
            </a:solidFill>
            <a:prstDash val="solid"/>
          </a:ln>
        </p:spPr>
      </p:sp>
      <p:sp>
        <p:nvSpPr>
          <p:cNvPr id="11" name="Text 6"/>
          <p:cNvSpPr/>
          <p:nvPr/>
        </p:nvSpPr>
        <p:spPr>
          <a:xfrm>
            <a:off x="6225659" y="3249930"/>
            <a:ext cx="109061" cy="238125"/>
          </a:xfrm>
          <a:prstGeom prst="rect">
            <a:avLst/>
          </a:prstGeom>
          <a:noFill/>
          <a:ln/>
        </p:spPr>
        <p:txBody>
          <a:bodyPr wrap="none" rtlCol="0" anchor="t"/>
          <a:lstStyle/>
          <a:p>
            <a:pPr marL="0" indent="0" algn="ctr">
              <a:lnSpc>
                <a:spcPts val="1875"/>
              </a:lnSpc>
              <a:buNone/>
            </a:pPr>
            <a:r>
              <a:rPr lang="en-US" sz="1875" b="1" dirty="0">
                <a:solidFill>
                  <a:srgbClr val="403C4E"/>
                </a:solidFill>
                <a:latin typeface="Merriweather" pitchFamily="34" charset="0"/>
                <a:ea typeface="Merriweather" pitchFamily="34" charset="-122"/>
                <a:cs typeface="Merriweather" pitchFamily="34" charset="-120"/>
              </a:rPr>
              <a:t>1</a:t>
            </a:r>
            <a:endParaRPr lang="en-US" sz="1875" dirty="0"/>
          </a:p>
        </p:txBody>
      </p:sp>
      <p:sp>
        <p:nvSpPr>
          <p:cNvPr id="12" name="Text 7"/>
          <p:cNvSpPr/>
          <p:nvPr/>
        </p:nvSpPr>
        <p:spPr>
          <a:xfrm>
            <a:off x="7153394" y="3170515"/>
            <a:ext cx="1984653" cy="248007"/>
          </a:xfrm>
          <a:prstGeom prst="rect">
            <a:avLst/>
          </a:prstGeom>
          <a:noFill/>
          <a:ln/>
        </p:spPr>
        <p:txBody>
          <a:bodyPr wrap="none" rtlCol="0" anchor="t"/>
          <a:lstStyle/>
          <a:p>
            <a:pPr marL="0" indent="0" algn="l">
              <a:lnSpc>
                <a:spcPts val="1953"/>
              </a:lnSpc>
              <a:buNone/>
            </a:pPr>
            <a:r>
              <a:rPr lang="en-US" sz="1563" b="1" dirty="0">
                <a:solidFill>
                  <a:srgbClr val="C00000"/>
                </a:solidFill>
                <a:latin typeface="Merriweather" pitchFamily="34" charset="0"/>
                <a:ea typeface="Merriweather" pitchFamily="34" charset="-122"/>
                <a:cs typeface="Merriweather" pitchFamily="34" charset="-120"/>
              </a:rPr>
              <a:t>Nașterea</a:t>
            </a:r>
            <a:endParaRPr lang="en-US" sz="1563" dirty="0">
              <a:solidFill>
                <a:srgbClr val="C00000"/>
              </a:solidFill>
            </a:endParaRPr>
          </a:p>
        </p:txBody>
      </p:sp>
      <p:sp>
        <p:nvSpPr>
          <p:cNvPr id="13" name="Text 8"/>
          <p:cNvSpPr/>
          <p:nvPr/>
        </p:nvSpPr>
        <p:spPr>
          <a:xfrm>
            <a:off x="7153394" y="3513773"/>
            <a:ext cx="6921341" cy="254079"/>
          </a:xfrm>
          <a:prstGeom prst="rect">
            <a:avLst/>
          </a:prstGeom>
          <a:noFill/>
          <a:ln/>
        </p:spPr>
        <p:txBody>
          <a:bodyPr wrap="none" rtlCol="0" anchor="t"/>
          <a:lstStyle/>
          <a:p>
            <a:pPr marL="0" indent="0" algn="l">
              <a:lnSpc>
                <a:spcPts val="2000"/>
              </a:lnSpc>
              <a:buNone/>
            </a:pPr>
            <a:r>
              <a:rPr lang="ro-RO" sz="1250" b="1" dirty="0">
                <a:solidFill>
                  <a:srgbClr val="403C4E"/>
                </a:solidFill>
                <a:latin typeface="Open Sans" pitchFamily="34" charset="0"/>
                <a:ea typeface="Open Sans" pitchFamily="34" charset="-122"/>
                <a:cs typeface="Open Sans" pitchFamily="34" charset="-120"/>
              </a:rPr>
              <a:t>S-a n</a:t>
            </a:r>
            <a:r>
              <a:rPr lang="en-US" sz="1250" b="1" dirty="0" err="1">
                <a:solidFill>
                  <a:srgbClr val="403C4E"/>
                </a:solidFill>
                <a:latin typeface="Open Sans" pitchFamily="34" charset="0"/>
                <a:ea typeface="Open Sans" pitchFamily="34" charset="-122"/>
                <a:cs typeface="Open Sans" pitchFamily="34" charset="-120"/>
              </a:rPr>
              <a:t>ăscut</a:t>
            </a:r>
            <a:r>
              <a:rPr lang="en-US" sz="1250" b="1" dirty="0">
                <a:solidFill>
                  <a:srgbClr val="403C4E"/>
                </a:solidFill>
                <a:latin typeface="Open Sans" pitchFamily="34" charset="0"/>
                <a:ea typeface="Open Sans" pitchFamily="34" charset="-122"/>
                <a:cs typeface="Open Sans" pitchFamily="34" charset="-120"/>
              </a:rPr>
              <a:t> în 1432, </a:t>
            </a:r>
            <a:r>
              <a:rPr lang="ro-RO" sz="1250" b="1" dirty="0">
                <a:solidFill>
                  <a:srgbClr val="403C4E"/>
                </a:solidFill>
                <a:latin typeface="Open Sans" pitchFamily="34" charset="0"/>
                <a:ea typeface="Open Sans" pitchFamily="34" charset="-122"/>
                <a:cs typeface="Open Sans" pitchFamily="34" charset="-120"/>
              </a:rPr>
              <a:t>î</a:t>
            </a:r>
            <a:r>
              <a:rPr lang="en-US" sz="1250" b="1" dirty="0" err="1">
                <a:solidFill>
                  <a:srgbClr val="403C4E"/>
                </a:solidFill>
                <a:latin typeface="Open Sans" pitchFamily="34" charset="0"/>
                <a:ea typeface="Open Sans" pitchFamily="34" charset="-122"/>
                <a:cs typeface="Open Sans" pitchFamily="34" charset="-120"/>
              </a:rPr>
              <a:t>ntr</a:t>
            </a:r>
            <a:r>
              <a:rPr lang="en-US" sz="1250" b="1" dirty="0">
                <a:solidFill>
                  <a:srgbClr val="403C4E"/>
                </a:solidFill>
                <a:latin typeface="Open Sans" pitchFamily="34" charset="0"/>
                <a:ea typeface="Open Sans" pitchFamily="34" charset="-122"/>
                <a:cs typeface="Open Sans" pitchFamily="34" charset="-120"/>
              </a:rPr>
              <a:t>-o familie nobiliară din Țara Moldovei.</a:t>
            </a:r>
            <a:endParaRPr lang="en-US" sz="1250" b="1" dirty="0"/>
          </a:p>
        </p:txBody>
      </p:sp>
      <p:sp>
        <p:nvSpPr>
          <p:cNvPr id="14" name="Shape 9"/>
          <p:cNvSpPr/>
          <p:nvPr/>
        </p:nvSpPr>
        <p:spPr>
          <a:xfrm>
            <a:off x="6435923" y="4431030"/>
            <a:ext cx="555665" cy="22860"/>
          </a:xfrm>
          <a:prstGeom prst="roundRect">
            <a:avLst>
              <a:gd name="adj" fmla="val 291721"/>
            </a:avLst>
          </a:prstGeom>
          <a:solidFill>
            <a:srgbClr val="E5BEB2"/>
          </a:solidFill>
          <a:ln/>
        </p:spPr>
      </p:sp>
      <p:sp>
        <p:nvSpPr>
          <p:cNvPr id="15" name="Shape 10"/>
          <p:cNvSpPr/>
          <p:nvPr/>
        </p:nvSpPr>
        <p:spPr>
          <a:xfrm>
            <a:off x="6101596" y="4263866"/>
            <a:ext cx="357188" cy="357188"/>
          </a:xfrm>
          <a:prstGeom prst="roundRect">
            <a:avLst>
              <a:gd name="adj" fmla="val 18670"/>
            </a:avLst>
          </a:prstGeom>
          <a:solidFill>
            <a:srgbClr val="FFD8CC"/>
          </a:solidFill>
          <a:ln w="7620">
            <a:solidFill>
              <a:srgbClr val="E5BEB2"/>
            </a:solidFill>
            <a:prstDash val="solid"/>
          </a:ln>
        </p:spPr>
      </p:sp>
      <p:sp>
        <p:nvSpPr>
          <p:cNvPr id="16" name="Text 11"/>
          <p:cNvSpPr/>
          <p:nvPr/>
        </p:nvSpPr>
        <p:spPr>
          <a:xfrm>
            <a:off x="6208157" y="4323398"/>
            <a:ext cx="144066" cy="238125"/>
          </a:xfrm>
          <a:prstGeom prst="rect">
            <a:avLst/>
          </a:prstGeom>
          <a:noFill/>
          <a:ln/>
        </p:spPr>
        <p:txBody>
          <a:bodyPr wrap="none" rtlCol="0" anchor="t"/>
          <a:lstStyle/>
          <a:p>
            <a:pPr marL="0" indent="0" algn="ctr">
              <a:lnSpc>
                <a:spcPts val="1875"/>
              </a:lnSpc>
              <a:buNone/>
            </a:pPr>
            <a:r>
              <a:rPr lang="en-US" sz="1875" b="1" dirty="0">
                <a:solidFill>
                  <a:srgbClr val="403C4E"/>
                </a:solidFill>
                <a:latin typeface="Merriweather" pitchFamily="34" charset="0"/>
                <a:ea typeface="Merriweather" pitchFamily="34" charset="-122"/>
                <a:cs typeface="Merriweather" pitchFamily="34" charset="-120"/>
              </a:rPr>
              <a:t>2</a:t>
            </a:r>
            <a:endParaRPr lang="en-US" sz="1875" dirty="0"/>
          </a:p>
        </p:txBody>
      </p:sp>
      <p:sp>
        <p:nvSpPr>
          <p:cNvPr id="17" name="Text 12"/>
          <p:cNvSpPr/>
          <p:nvPr/>
        </p:nvSpPr>
        <p:spPr>
          <a:xfrm>
            <a:off x="7153394" y="4243983"/>
            <a:ext cx="1984653" cy="248007"/>
          </a:xfrm>
          <a:prstGeom prst="rect">
            <a:avLst/>
          </a:prstGeom>
          <a:noFill/>
          <a:ln/>
        </p:spPr>
        <p:txBody>
          <a:bodyPr wrap="none" rtlCol="0" anchor="t"/>
          <a:lstStyle/>
          <a:p>
            <a:pPr marL="0" indent="0" algn="l">
              <a:lnSpc>
                <a:spcPts val="1953"/>
              </a:lnSpc>
              <a:buNone/>
            </a:pPr>
            <a:r>
              <a:rPr lang="en-US" sz="1563" b="1" dirty="0">
                <a:solidFill>
                  <a:srgbClr val="C00000"/>
                </a:solidFill>
                <a:latin typeface="Merriweather" pitchFamily="34" charset="0"/>
                <a:ea typeface="Merriweather" pitchFamily="34" charset="-122"/>
                <a:cs typeface="Merriweather" pitchFamily="34" charset="-120"/>
              </a:rPr>
              <a:t>Educația</a:t>
            </a:r>
            <a:endParaRPr lang="en-US" sz="1563" dirty="0">
              <a:solidFill>
                <a:srgbClr val="C00000"/>
              </a:solidFill>
            </a:endParaRPr>
          </a:p>
        </p:txBody>
      </p:sp>
      <p:sp>
        <p:nvSpPr>
          <p:cNvPr id="18" name="Text 13"/>
          <p:cNvSpPr/>
          <p:nvPr/>
        </p:nvSpPr>
        <p:spPr>
          <a:xfrm>
            <a:off x="7153394" y="4587240"/>
            <a:ext cx="6921341" cy="254079"/>
          </a:xfrm>
          <a:prstGeom prst="rect">
            <a:avLst/>
          </a:prstGeom>
          <a:noFill/>
          <a:ln/>
        </p:spPr>
        <p:txBody>
          <a:bodyPr wrap="none" rtlCol="0" anchor="t"/>
          <a:lstStyle/>
          <a:p>
            <a:pPr marL="0" indent="0" algn="l">
              <a:lnSpc>
                <a:spcPts val="2000"/>
              </a:lnSpc>
              <a:buNone/>
            </a:pPr>
            <a:r>
              <a:rPr lang="ro-RO" sz="1250" b="1" dirty="0">
                <a:solidFill>
                  <a:srgbClr val="403C4E"/>
                </a:solidFill>
                <a:latin typeface="Open Sans" pitchFamily="34" charset="0"/>
                <a:ea typeface="Open Sans" pitchFamily="34" charset="-122"/>
                <a:cs typeface="Open Sans" pitchFamily="34" charset="-120"/>
              </a:rPr>
              <a:t>A c</a:t>
            </a:r>
            <a:r>
              <a:rPr lang="en-US" sz="1250" b="1" dirty="0" err="1">
                <a:solidFill>
                  <a:srgbClr val="403C4E"/>
                </a:solidFill>
                <a:latin typeface="Open Sans" pitchFamily="34" charset="0"/>
                <a:ea typeface="Open Sans" pitchFamily="34" charset="-122"/>
                <a:cs typeface="Open Sans" pitchFamily="34" charset="-120"/>
              </a:rPr>
              <a:t>rescut</a:t>
            </a:r>
            <a:r>
              <a:rPr lang="en-US" sz="1250" b="1" dirty="0">
                <a:solidFill>
                  <a:srgbClr val="403C4E"/>
                </a:solidFill>
                <a:latin typeface="Open Sans" pitchFamily="34" charset="0"/>
                <a:ea typeface="Open Sans" pitchFamily="34" charset="-122"/>
                <a:cs typeface="Open Sans" pitchFamily="34" charset="-120"/>
              </a:rPr>
              <a:t> în spiritul valorilor cavalerești și al credinței ortodoxe.</a:t>
            </a:r>
            <a:endParaRPr lang="en-US" sz="1250" b="1" dirty="0"/>
          </a:p>
        </p:txBody>
      </p:sp>
      <p:sp>
        <p:nvSpPr>
          <p:cNvPr id="19" name="Shape 14"/>
          <p:cNvSpPr/>
          <p:nvPr/>
        </p:nvSpPr>
        <p:spPr>
          <a:xfrm>
            <a:off x="6435923" y="5504498"/>
            <a:ext cx="555665" cy="22860"/>
          </a:xfrm>
          <a:prstGeom prst="roundRect">
            <a:avLst>
              <a:gd name="adj" fmla="val 291721"/>
            </a:avLst>
          </a:prstGeom>
          <a:solidFill>
            <a:srgbClr val="E5BEB2"/>
          </a:solidFill>
          <a:ln/>
        </p:spPr>
      </p:sp>
      <p:sp>
        <p:nvSpPr>
          <p:cNvPr id="20" name="Shape 15"/>
          <p:cNvSpPr/>
          <p:nvPr/>
        </p:nvSpPr>
        <p:spPr>
          <a:xfrm>
            <a:off x="6101596" y="5337334"/>
            <a:ext cx="357188" cy="357188"/>
          </a:xfrm>
          <a:prstGeom prst="roundRect">
            <a:avLst>
              <a:gd name="adj" fmla="val 18670"/>
            </a:avLst>
          </a:prstGeom>
          <a:solidFill>
            <a:srgbClr val="FFD8CC"/>
          </a:solidFill>
          <a:ln w="7620">
            <a:solidFill>
              <a:srgbClr val="E5BEB2"/>
            </a:solidFill>
            <a:prstDash val="solid"/>
          </a:ln>
        </p:spPr>
      </p:sp>
      <p:sp>
        <p:nvSpPr>
          <p:cNvPr id="21" name="Text 16"/>
          <p:cNvSpPr/>
          <p:nvPr/>
        </p:nvSpPr>
        <p:spPr>
          <a:xfrm>
            <a:off x="6212800" y="5396865"/>
            <a:ext cx="134779" cy="238125"/>
          </a:xfrm>
          <a:prstGeom prst="rect">
            <a:avLst/>
          </a:prstGeom>
          <a:noFill/>
          <a:ln/>
        </p:spPr>
        <p:txBody>
          <a:bodyPr wrap="none" rtlCol="0" anchor="t"/>
          <a:lstStyle/>
          <a:p>
            <a:pPr marL="0" indent="0" algn="ctr">
              <a:lnSpc>
                <a:spcPts val="1875"/>
              </a:lnSpc>
              <a:buNone/>
            </a:pPr>
            <a:r>
              <a:rPr lang="en-US" sz="1875" b="1" dirty="0">
                <a:solidFill>
                  <a:srgbClr val="403C4E"/>
                </a:solidFill>
                <a:latin typeface="Merriweather" pitchFamily="34" charset="0"/>
                <a:ea typeface="Merriweather" pitchFamily="34" charset="-122"/>
                <a:cs typeface="Merriweather" pitchFamily="34" charset="-120"/>
              </a:rPr>
              <a:t>3</a:t>
            </a:r>
            <a:endParaRPr lang="en-US" sz="1875" dirty="0"/>
          </a:p>
        </p:txBody>
      </p:sp>
      <p:sp>
        <p:nvSpPr>
          <p:cNvPr id="22" name="Text 17"/>
          <p:cNvSpPr/>
          <p:nvPr/>
        </p:nvSpPr>
        <p:spPr>
          <a:xfrm>
            <a:off x="7153394" y="5317450"/>
            <a:ext cx="1984653" cy="248007"/>
          </a:xfrm>
          <a:prstGeom prst="rect">
            <a:avLst/>
          </a:prstGeom>
          <a:noFill/>
          <a:ln/>
        </p:spPr>
        <p:txBody>
          <a:bodyPr wrap="none" rtlCol="0" anchor="t"/>
          <a:lstStyle/>
          <a:p>
            <a:pPr marL="0" indent="0" algn="l">
              <a:lnSpc>
                <a:spcPts val="1953"/>
              </a:lnSpc>
              <a:buNone/>
            </a:pPr>
            <a:r>
              <a:rPr lang="en-US" sz="1563" b="1" dirty="0">
                <a:solidFill>
                  <a:srgbClr val="C00000"/>
                </a:solidFill>
                <a:latin typeface="Merriweather" pitchFamily="34" charset="0"/>
                <a:ea typeface="Merriweather" pitchFamily="34" charset="-122"/>
                <a:cs typeface="Merriweather" pitchFamily="34" charset="-120"/>
              </a:rPr>
              <a:t>Formarea militară</a:t>
            </a:r>
            <a:endParaRPr lang="en-US" sz="1563" dirty="0">
              <a:solidFill>
                <a:srgbClr val="C00000"/>
              </a:solidFill>
            </a:endParaRPr>
          </a:p>
        </p:txBody>
      </p:sp>
      <p:sp>
        <p:nvSpPr>
          <p:cNvPr id="23" name="Text 18"/>
          <p:cNvSpPr/>
          <p:nvPr/>
        </p:nvSpPr>
        <p:spPr>
          <a:xfrm>
            <a:off x="7153394" y="5660708"/>
            <a:ext cx="6921341" cy="254079"/>
          </a:xfrm>
          <a:prstGeom prst="rect">
            <a:avLst/>
          </a:prstGeom>
          <a:noFill/>
          <a:ln/>
        </p:spPr>
        <p:txBody>
          <a:bodyPr wrap="none" rtlCol="0" anchor="t"/>
          <a:lstStyle/>
          <a:p>
            <a:pPr marL="0" indent="0" algn="l">
              <a:lnSpc>
                <a:spcPts val="2000"/>
              </a:lnSpc>
              <a:buNone/>
            </a:pPr>
            <a:r>
              <a:rPr lang="en-US" sz="1250" b="1" dirty="0">
                <a:solidFill>
                  <a:srgbClr val="403C4E"/>
                </a:solidFill>
                <a:latin typeface="Open Sans" pitchFamily="34" charset="0"/>
                <a:ea typeface="Open Sans" pitchFamily="34" charset="-122"/>
                <a:cs typeface="Open Sans" pitchFamily="34" charset="-120"/>
              </a:rPr>
              <a:t>Experiență militară timpurie în luptele pentru tron.</a:t>
            </a:r>
            <a:endParaRPr lang="en-US" sz="1250" b="1" dirty="0"/>
          </a:p>
        </p:txBody>
      </p:sp>
      <p:sp>
        <p:nvSpPr>
          <p:cNvPr id="24" name="Shape 19"/>
          <p:cNvSpPr/>
          <p:nvPr/>
        </p:nvSpPr>
        <p:spPr>
          <a:xfrm>
            <a:off x="6435923" y="6577965"/>
            <a:ext cx="555665" cy="22860"/>
          </a:xfrm>
          <a:prstGeom prst="roundRect">
            <a:avLst>
              <a:gd name="adj" fmla="val 291721"/>
            </a:avLst>
          </a:prstGeom>
          <a:solidFill>
            <a:srgbClr val="E5BEB2"/>
          </a:solidFill>
          <a:ln/>
        </p:spPr>
      </p:sp>
      <p:sp>
        <p:nvSpPr>
          <p:cNvPr id="25" name="Shape 20"/>
          <p:cNvSpPr/>
          <p:nvPr/>
        </p:nvSpPr>
        <p:spPr>
          <a:xfrm>
            <a:off x="6101596" y="6410801"/>
            <a:ext cx="357188" cy="357188"/>
          </a:xfrm>
          <a:prstGeom prst="roundRect">
            <a:avLst>
              <a:gd name="adj" fmla="val 18670"/>
            </a:avLst>
          </a:prstGeom>
          <a:solidFill>
            <a:srgbClr val="FFD8CC"/>
          </a:solidFill>
          <a:ln w="7620">
            <a:solidFill>
              <a:srgbClr val="E5BEB2"/>
            </a:solidFill>
            <a:prstDash val="solid"/>
          </a:ln>
        </p:spPr>
      </p:sp>
      <p:sp>
        <p:nvSpPr>
          <p:cNvPr id="26" name="Text 21"/>
          <p:cNvSpPr/>
          <p:nvPr/>
        </p:nvSpPr>
        <p:spPr>
          <a:xfrm>
            <a:off x="6201489" y="6470333"/>
            <a:ext cx="157401" cy="238125"/>
          </a:xfrm>
          <a:prstGeom prst="rect">
            <a:avLst/>
          </a:prstGeom>
          <a:noFill/>
          <a:ln/>
        </p:spPr>
        <p:txBody>
          <a:bodyPr wrap="none" rtlCol="0" anchor="t"/>
          <a:lstStyle/>
          <a:p>
            <a:pPr marL="0" indent="0" algn="ctr">
              <a:lnSpc>
                <a:spcPts val="1875"/>
              </a:lnSpc>
              <a:buNone/>
            </a:pPr>
            <a:r>
              <a:rPr lang="en-US" sz="1875" b="1" dirty="0">
                <a:solidFill>
                  <a:srgbClr val="403C4E"/>
                </a:solidFill>
                <a:latin typeface="Merriweather" pitchFamily="34" charset="0"/>
                <a:ea typeface="Merriweather" pitchFamily="34" charset="-122"/>
                <a:cs typeface="Merriweather" pitchFamily="34" charset="-120"/>
              </a:rPr>
              <a:t>4</a:t>
            </a:r>
            <a:endParaRPr lang="en-US" sz="1875" dirty="0"/>
          </a:p>
        </p:txBody>
      </p:sp>
      <p:sp>
        <p:nvSpPr>
          <p:cNvPr id="27" name="Text 22"/>
          <p:cNvSpPr/>
          <p:nvPr/>
        </p:nvSpPr>
        <p:spPr>
          <a:xfrm>
            <a:off x="7153394" y="6390918"/>
            <a:ext cx="1984653" cy="248007"/>
          </a:xfrm>
          <a:prstGeom prst="rect">
            <a:avLst/>
          </a:prstGeom>
          <a:noFill/>
          <a:ln/>
        </p:spPr>
        <p:txBody>
          <a:bodyPr wrap="none" rtlCol="0" anchor="t"/>
          <a:lstStyle/>
          <a:p>
            <a:pPr marL="0" indent="0" algn="l">
              <a:lnSpc>
                <a:spcPts val="1953"/>
              </a:lnSpc>
              <a:buNone/>
            </a:pPr>
            <a:r>
              <a:rPr lang="en-US" sz="1563" b="1" dirty="0">
                <a:solidFill>
                  <a:srgbClr val="C00000"/>
                </a:solidFill>
                <a:latin typeface="Merriweather" pitchFamily="34" charset="0"/>
                <a:ea typeface="Merriweather" pitchFamily="34" charset="-122"/>
                <a:cs typeface="Merriweather" pitchFamily="34" charset="-120"/>
              </a:rPr>
              <a:t>Domnia</a:t>
            </a:r>
            <a:endParaRPr lang="en-US" sz="1563" dirty="0">
              <a:solidFill>
                <a:srgbClr val="C00000"/>
              </a:solidFill>
            </a:endParaRPr>
          </a:p>
        </p:txBody>
      </p:sp>
      <p:sp>
        <p:nvSpPr>
          <p:cNvPr id="28" name="Text 23"/>
          <p:cNvSpPr/>
          <p:nvPr/>
        </p:nvSpPr>
        <p:spPr>
          <a:xfrm>
            <a:off x="7153394" y="6734175"/>
            <a:ext cx="6921341" cy="254079"/>
          </a:xfrm>
          <a:prstGeom prst="rect">
            <a:avLst/>
          </a:prstGeom>
          <a:noFill/>
          <a:ln/>
        </p:spPr>
        <p:txBody>
          <a:bodyPr wrap="none" rtlCol="0" anchor="t"/>
          <a:lstStyle/>
          <a:p>
            <a:pPr marL="0" indent="0" algn="l">
              <a:lnSpc>
                <a:spcPts val="2000"/>
              </a:lnSpc>
              <a:buNone/>
            </a:pPr>
            <a:r>
              <a:rPr lang="ro-RO" sz="1250" b="1" dirty="0">
                <a:solidFill>
                  <a:srgbClr val="403C4E"/>
                </a:solidFill>
                <a:latin typeface="Open Sans" pitchFamily="34" charset="0"/>
                <a:ea typeface="Open Sans" pitchFamily="34" charset="-122"/>
                <a:cs typeface="Open Sans" pitchFamily="34" charset="-120"/>
              </a:rPr>
              <a:t>A u</a:t>
            </a:r>
            <a:r>
              <a:rPr lang="en-US" sz="1250" b="1" dirty="0" err="1">
                <a:solidFill>
                  <a:srgbClr val="403C4E"/>
                </a:solidFill>
                <a:latin typeface="Open Sans" pitchFamily="34" charset="0"/>
                <a:ea typeface="Open Sans" pitchFamily="34" charset="-122"/>
                <a:cs typeface="Open Sans" pitchFamily="34" charset="-120"/>
              </a:rPr>
              <a:t>rca</a:t>
            </a:r>
            <a:r>
              <a:rPr lang="ro-RO" sz="1250" b="1" dirty="0">
                <a:solidFill>
                  <a:srgbClr val="403C4E"/>
                </a:solidFill>
                <a:latin typeface="Open Sans" pitchFamily="34" charset="0"/>
                <a:ea typeface="Open Sans" pitchFamily="34" charset="-122"/>
                <a:cs typeface="Open Sans" pitchFamily="34" charset="-120"/>
              </a:rPr>
              <a:t>t</a:t>
            </a:r>
            <a:r>
              <a:rPr lang="en-US" sz="1250" b="1" dirty="0">
                <a:solidFill>
                  <a:srgbClr val="403C4E"/>
                </a:solidFill>
                <a:latin typeface="Open Sans" pitchFamily="34" charset="0"/>
                <a:ea typeface="Open Sans" pitchFamily="34" charset="-122"/>
                <a:cs typeface="Open Sans" pitchFamily="34" charset="-120"/>
              </a:rPr>
              <a:t> pe tronul Moldovei la vârsta de 25 de ani.</a:t>
            </a:r>
            <a:endParaRPr lang="en-US" sz="125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65313"/>
            <a:ext cx="14630400" cy="8294913"/>
          </a:xfrm>
          <a:prstGeom prst="rect">
            <a:avLst/>
          </a:prstGeom>
          <a:solidFill>
            <a:srgbClr val="FFFFFF"/>
          </a:solidFill>
          <a:ln/>
        </p:spPr>
      </p:sp>
      <p:sp>
        <p:nvSpPr>
          <p:cNvPr id="4" name="Text 1"/>
          <p:cNvSpPr/>
          <p:nvPr/>
        </p:nvSpPr>
        <p:spPr>
          <a:xfrm>
            <a:off x="7315200" y="1190469"/>
            <a:ext cx="6018669" cy="708779"/>
          </a:xfrm>
          <a:prstGeom prst="rect">
            <a:avLst/>
          </a:prstGeom>
          <a:noFill/>
          <a:ln/>
        </p:spPr>
        <p:txBody>
          <a:bodyPr wrap="none" rtlCol="0" anchor="t"/>
          <a:lstStyle/>
          <a:p>
            <a:pPr marL="0" indent="0" algn="ctr">
              <a:lnSpc>
                <a:spcPts val="5581"/>
              </a:lnSpc>
              <a:buNone/>
            </a:pPr>
            <a:r>
              <a:rPr lang="en-US" sz="4800" b="1" dirty="0" err="1">
                <a:solidFill>
                  <a:srgbClr val="C00000"/>
                </a:solidFill>
                <a:latin typeface="Merriweather" pitchFamily="34" charset="0"/>
                <a:ea typeface="Merriweather" pitchFamily="34" charset="-122"/>
                <a:cs typeface="Merriweather" pitchFamily="34" charset="-120"/>
              </a:rPr>
              <a:t>Ascensiunea</a:t>
            </a:r>
            <a:r>
              <a:rPr lang="en-US" sz="4800" b="1" dirty="0">
                <a:solidFill>
                  <a:srgbClr val="C00000"/>
                </a:solidFill>
                <a:latin typeface="Merriweather" pitchFamily="34" charset="0"/>
                <a:ea typeface="Merriweather" pitchFamily="34" charset="-122"/>
                <a:cs typeface="Merriweather" pitchFamily="34" charset="-120"/>
              </a:rPr>
              <a:t> </a:t>
            </a:r>
            <a:endParaRPr lang="ro-RO" sz="4800" b="1" dirty="0">
              <a:solidFill>
                <a:srgbClr val="C00000"/>
              </a:solidFill>
              <a:latin typeface="Merriweather" pitchFamily="34" charset="0"/>
              <a:ea typeface="Merriweather" pitchFamily="34" charset="-122"/>
              <a:cs typeface="Merriweather" pitchFamily="34" charset="-120"/>
            </a:endParaRPr>
          </a:p>
          <a:p>
            <a:pPr marL="0" indent="0" algn="ctr">
              <a:lnSpc>
                <a:spcPts val="5581"/>
              </a:lnSpc>
              <a:buNone/>
            </a:pPr>
            <a:r>
              <a:rPr lang="en-US" sz="4800" b="1" dirty="0">
                <a:solidFill>
                  <a:srgbClr val="C00000"/>
                </a:solidFill>
                <a:latin typeface="Merriweather" pitchFamily="34" charset="0"/>
                <a:ea typeface="Merriweather" pitchFamily="34" charset="-122"/>
                <a:cs typeface="Merriweather" pitchFamily="34" charset="-120"/>
              </a:rPr>
              <a:t>la </a:t>
            </a:r>
            <a:endParaRPr lang="ro-RO" sz="4800" b="1" dirty="0">
              <a:solidFill>
                <a:srgbClr val="C00000"/>
              </a:solidFill>
              <a:latin typeface="Merriweather" pitchFamily="34" charset="0"/>
              <a:ea typeface="Merriweather" pitchFamily="34" charset="-122"/>
              <a:cs typeface="Merriweather" pitchFamily="34" charset="-120"/>
            </a:endParaRPr>
          </a:p>
          <a:p>
            <a:pPr marL="0" indent="0" algn="ctr">
              <a:lnSpc>
                <a:spcPts val="5581"/>
              </a:lnSpc>
              <a:buNone/>
            </a:pPr>
            <a:r>
              <a:rPr lang="en-US" sz="4800" b="1" dirty="0" err="1">
                <a:solidFill>
                  <a:srgbClr val="C00000"/>
                </a:solidFill>
                <a:latin typeface="Merriweather" pitchFamily="34" charset="0"/>
                <a:ea typeface="Merriweather" pitchFamily="34" charset="-122"/>
                <a:cs typeface="Merriweather" pitchFamily="34" charset="-120"/>
              </a:rPr>
              <a:t>Tronul</a:t>
            </a:r>
            <a:r>
              <a:rPr lang="en-US" sz="4800" b="1" dirty="0">
                <a:solidFill>
                  <a:srgbClr val="C00000"/>
                </a:solidFill>
                <a:latin typeface="Merriweather" pitchFamily="34" charset="0"/>
                <a:ea typeface="Merriweather" pitchFamily="34" charset="-122"/>
                <a:cs typeface="Merriweather" pitchFamily="34" charset="-120"/>
              </a:rPr>
              <a:t> Moldovei</a:t>
            </a:r>
            <a:endParaRPr lang="en-US" sz="4800" dirty="0">
              <a:solidFill>
                <a:srgbClr val="C00000"/>
              </a:solidFill>
            </a:endParaRPr>
          </a:p>
        </p:txBody>
      </p:sp>
      <p:sp>
        <p:nvSpPr>
          <p:cNvPr id="5" name="Text 2"/>
          <p:cNvSpPr/>
          <p:nvPr/>
        </p:nvSpPr>
        <p:spPr>
          <a:xfrm>
            <a:off x="689015" y="4370061"/>
            <a:ext cx="13042821" cy="1451610"/>
          </a:xfrm>
          <a:prstGeom prst="rect">
            <a:avLst/>
          </a:prstGeom>
          <a:noFill/>
          <a:ln/>
        </p:spPr>
        <p:txBody>
          <a:bodyPr wrap="square" rtlCol="0" anchor="t"/>
          <a:lstStyle/>
          <a:p>
            <a:pPr marL="0" indent="0" algn="just">
              <a:lnSpc>
                <a:spcPts val="2858"/>
              </a:lnSpc>
              <a:buNone/>
            </a:pPr>
            <a:r>
              <a:rPr lang="ro-RO" sz="2000" b="1" dirty="0">
                <a:solidFill>
                  <a:srgbClr val="403C4E"/>
                </a:solidFill>
                <a:latin typeface="Open Sans" pitchFamily="34" charset="0"/>
                <a:ea typeface="Open Sans" pitchFamily="34" charset="-122"/>
                <a:cs typeface="Open Sans" pitchFamily="34" charset="-120"/>
              </a:rPr>
              <a:t>  </a:t>
            </a:r>
            <a:r>
              <a:rPr lang="en-US" sz="2000" b="1" dirty="0" err="1">
                <a:solidFill>
                  <a:srgbClr val="403C4E"/>
                </a:solidFill>
                <a:latin typeface="Open Sans" pitchFamily="34" charset="0"/>
                <a:ea typeface="Open Sans" pitchFamily="34" charset="-122"/>
                <a:cs typeface="Open Sans" pitchFamily="34" charset="-120"/>
              </a:rPr>
              <a:t>După</a:t>
            </a:r>
            <a:r>
              <a:rPr lang="en-US" sz="2000" b="1" dirty="0">
                <a:solidFill>
                  <a:srgbClr val="403C4E"/>
                </a:solidFill>
                <a:latin typeface="Open Sans" pitchFamily="34" charset="0"/>
                <a:ea typeface="Open Sans" pitchFamily="34" charset="-122"/>
                <a:cs typeface="Open Sans" pitchFamily="34" charset="-120"/>
              </a:rPr>
              <a:t> o serie de lupte interne pentru tron, Ștefan a reușit să preia conducerea Moldovei în 1457, la vârsta de 25 de ani. Domnia sa a coincis cu o perioadă turbulentă pentru Țara Moldovei, cu presiuni din partea Imperiului Otoman și a Regatului Poloniei. Dar Ștefan a demonstrat o hotărâre de neclintit și o abilitate remarcabilă de a conduce o politică externă echilibrată.</a:t>
            </a:r>
            <a:endParaRPr lang="en-US" sz="2000" b="1" dirty="0"/>
          </a:p>
        </p:txBody>
      </p:sp>
      <p:sp>
        <p:nvSpPr>
          <p:cNvPr id="6" name="Text 3"/>
          <p:cNvSpPr/>
          <p:nvPr/>
        </p:nvSpPr>
        <p:spPr>
          <a:xfrm>
            <a:off x="1159758" y="6118221"/>
            <a:ext cx="2835235" cy="354330"/>
          </a:xfrm>
          <a:prstGeom prst="rect">
            <a:avLst/>
          </a:prstGeom>
          <a:noFill/>
          <a:ln/>
        </p:spPr>
        <p:txBody>
          <a:bodyPr wrap="none" rtlCol="0" anchor="t"/>
          <a:lstStyle/>
          <a:p>
            <a:pPr marL="0" indent="0">
              <a:lnSpc>
                <a:spcPts val="2791"/>
              </a:lnSpc>
              <a:buNone/>
            </a:pPr>
            <a:r>
              <a:rPr lang="en-US" sz="2233" b="1" dirty="0">
                <a:solidFill>
                  <a:srgbClr val="0000FF"/>
                </a:solidFill>
                <a:latin typeface="Merriweather" pitchFamily="34" charset="0"/>
                <a:ea typeface="Merriweather" pitchFamily="34" charset="-122"/>
                <a:cs typeface="Merriweather" pitchFamily="34" charset="-120"/>
              </a:rPr>
              <a:t>Lupta pentru Tron</a:t>
            </a:r>
            <a:endParaRPr lang="en-US" sz="2233" b="1" dirty="0">
              <a:solidFill>
                <a:srgbClr val="0000FF"/>
              </a:solidFill>
            </a:endParaRPr>
          </a:p>
        </p:txBody>
      </p:sp>
      <p:sp>
        <p:nvSpPr>
          <p:cNvPr id="7" name="Text 4"/>
          <p:cNvSpPr/>
          <p:nvPr/>
        </p:nvSpPr>
        <p:spPr>
          <a:xfrm>
            <a:off x="689015" y="6614814"/>
            <a:ext cx="4160876" cy="1088708"/>
          </a:xfrm>
          <a:prstGeom prst="rect">
            <a:avLst/>
          </a:prstGeom>
          <a:noFill/>
          <a:ln/>
        </p:spPr>
        <p:txBody>
          <a:bodyPr wrap="square" rtlCol="0" anchor="t"/>
          <a:lstStyle/>
          <a:p>
            <a:pPr marL="0" indent="0" algn="just">
              <a:lnSpc>
                <a:spcPts val="2858"/>
              </a:lnSpc>
              <a:buNone/>
            </a:pPr>
            <a:r>
              <a:rPr lang="ro-RO" sz="2000" b="1" dirty="0">
                <a:solidFill>
                  <a:srgbClr val="403C4E"/>
                </a:solidFill>
                <a:latin typeface="Open Sans" pitchFamily="34" charset="0"/>
                <a:ea typeface="Open Sans" pitchFamily="34" charset="-122"/>
                <a:cs typeface="Open Sans" pitchFamily="34" charset="-120"/>
              </a:rPr>
              <a:t>   </a:t>
            </a:r>
            <a:r>
              <a:rPr lang="en-US" sz="2000" b="1" dirty="0" err="1">
                <a:solidFill>
                  <a:srgbClr val="403C4E"/>
                </a:solidFill>
                <a:latin typeface="Open Sans" pitchFamily="34" charset="0"/>
                <a:ea typeface="Open Sans" pitchFamily="34" charset="-122"/>
                <a:cs typeface="Open Sans" pitchFamily="34" charset="-120"/>
              </a:rPr>
              <a:t>Ștefan</a:t>
            </a:r>
            <a:r>
              <a:rPr lang="en-US" sz="2000" b="1" dirty="0">
                <a:solidFill>
                  <a:srgbClr val="403C4E"/>
                </a:solidFill>
                <a:latin typeface="Open Sans" pitchFamily="34" charset="0"/>
                <a:ea typeface="Open Sans" pitchFamily="34" charset="-122"/>
                <a:cs typeface="Open Sans" pitchFamily="34" charset="-120"/>
              </a:rPr>
              <a:t> a traversat o perioadă de instabilitate politică, lupte pentru tronul Moldovei.</a:t>
            </a:r>
            <a:endParaRPr lang="en-US" sz="2000" b="1" dirty="0"/>
          </a:p>
        </p:txBody>
      </p:sp>
      <p:sp>
        <p:nvSpPr>
          <p:cNvPr id="8" name="Text 5"/>
          <p:cNvSpPr/>
          <p:nvPr/>
        </p:nvSpPr>
        <p:spPr>
          <a:xfrm>
            <a:off x="5834989" y="6092144"/>
            <a:ext cx="2835235" cy="354330"/>
          </a:xfrm>
          <a:prstGeom prst="rect">
            <a:avLst/>
          </a:prstGeom>
          <a:noFill/>
          <a:ln/>
        </p:spPr>
        <p:txBody>
          <a:bodyPr wrap="none" rtlCol="0" anchor="t"/>
          <a:lstStyle/>
          <a:p>
            <a:pPr marL="0" indent="0" algn="ctr">
              <a:lnSpc>
                <a:spcPts val="2791"/>
              </a:lnSpc>
              <a:buNone/>
            </a:pPr>
            <a:r>
              <a:rPr lang="en-US" sz="2233" b="1" dirty="0">
                <a:solidFill>
                  <a:srgbClr val="0000FF"/>
                </a:solidFill>
                <a:latin typeface="Merriweather" pitchFamily="34" charset="0"/>
                <a:ea typeface="Merriweather" pitchFamily="34" charset="-122"/>
                <a:cs typeface="Merriweather" pitchFamily="34" charset="-120"/>
              </a:rPr>
              <a:t>Politica externă</a:t>
            </a:r>
            <a:endParaRPr lang="en-US" sz="2233" dirty="0">
              <a:solidFill>
                <a:srgbClr val="0000FF"/>
              </a:solidFill>
            </a:endParaRPr>
          </a:p>
        </p:txBody>
      </p:sp>
      <p:sp>
        <p:nvSpPr>
          <p:cNvPr id="9" name="Text 6"/>
          <p:cNvSpPr/>
          <p:nvPr/>
        </p:nvSpPr>
        <p:spPr>
          <a:xfrm>
            <a:off x="5326141" y="6463486"/>
            <a:ext cx="4160875" cy="725805"/>
          </a:xfrm>
          <a:prstGeom prst="rect">
            <a:avLst/>
          </a:prstGeom>
          <a:noFill/>
          <a:ln/>
        </p:spPr>
        <p:txBody>
          <a:bodyPr wrap="square" rtlCol="0" anchor="t"/>
          <a:lstStyle/>
          <a:p>
            <a:pPr marL="0" indent="0" algn="just">
              <a:lnSpc>
                <a:spcPts val="2858"/>
              </a:lnSpc>
              <a:buNone/>
            </a:pPr>
            <a:r>
              <a:rPr lang="ro-RO" sz="2000" b="1" dirty="0">
                <a:solidFill>
                  <a:srgbClr val="403C4E"/>
                </a:solidFill>
                <a:latin typeface="Open Sans" pitchFamily="34" charset="0"/>
                <a:ea typeface="Open Sans" pitchFamily="34" charset="-122"/>
                <a:cs typeface="Open Sans" pitchFamily="34" charset="-120"/>
              </a:rPr>
              <a:t>    </a:t>
            </a:r>
            <a:r>
              <a:rPr lang="en-US" sz="2000" b="1" dirty="0">
                <a:solidFill>
                  <a:srgbClr val="403C4E"/>
                </a:solidFill>
                <a:latin typeface="Open Sans" pitchFamily="34" charset="0"/>
                <a:ea typeface="Open Sans" pitchFamily="34" charset="-122"/>
                <a:cs typeface="Open Sans" pitchFamily="34" charset="-120"/>
              </a:rPr>
              <a:t>A reușit să echilibreze relațiile cu Imperiul Otoman și Regatul Poloniei.</a:t>
            </a:r>
            <a:endParaRPr lang="en-US" sz="2000" b="1" dirty="0"/>
          </a:p>
        </p:txBody>
      </p:sp>
      <p:sp>
        <p:nvSpPr>
          <p:cNvPr id="10" name="Text 7"/>
          <p:cNvSpPr/>
          <p:nvPr/>
        </p:nvSpPr>
        <p:spPr>
          <a:xfrm>
            <a:off x="10575637" y="5994136"/>
            <a:ext cx="2895005" cy="354330"/>
          </a:xfrm>
          <a:prstGeom prst="rect">
            <a:avLst/>
          </a:prstGeom>
          <a:noFill/>
          <a:ln/>
        </p:spPr>
        <p:txBody>
          <a:bodyPr wrap="none" rtlCol="0" anchor="t"/>
          <a:lstStyle/>
          <a:p>
            <a:pPr marL="0" indent="0" algn="ctr">
              <a:lnSpc>
                <a:spcPts val="2791"/>
              </a:lnSpc>
              <a:buNone/>
            </a:pPr>
            <a:r>
              <a:rPr lang="en-US" sz="2233" b="1" dirty="0">
                <a:solidFill>
                  <a:srgbClr val="0000FF"/>
                </a:solidFill>
                <a:latin typeface="Merriweather" pitchFamily="34" charset="0"/>
                <a:ea typeface="Merriweather" pitchFamily="34" charset="-122"/>
                <a:cs typeface="Merriweather" pitchFamily="34" charset="-120"/>
              </a:rPr>
              <a:t>Consolidarea puterii</a:t>
            </a:r>
            <a:endParaRPr lang="en-US" sz="2233" dirty="0">
              <a:solidFill>
                <a:srgbClr val="0000FF"/>
              </a:solidFill>
            </a:endParaRPr>
          </a:p>
        </p:txBody>
      </p:sp>
      <p:sp>
        <p:nvSpPr>
          <p:cNvPr id="11" name="Text 8"/>
          <p:cNvSpPr/>
          <p:nvPr/>
        </p:nvSpPr>
        <p:spPr>
          <a:xfrm>
            <a:off x="9963268" y="6424672"/>
            <a:ext cx="4190881" cy="1088708"/>
          </a:xfrm>
          <a:prstGeom prst="rect">
            <a:avLst/>
          </a:prstGeom>
          <a:noFill/>
          <a:ln/>
        </p:spPr>
        <p:txBody>
          <a:bodyPr wrap="square" rtlCol="0" anchor="t"/>
          <a:lstStyle/>
          <a:p>
            <a:pPr marL="0" indent="0" algn="just">
              <a:lnSpc>
                <a:spcPts val="2858"/>
              </a:lnSpc>
              <a:buNone/>
            </a:pPr>
            <a:r>
              <a:rPr lang="ro-RO" sz="2000" b="1" dirty="0">
                <a:solidFill>
                  <a:srgbClr val="403C4E"/>
                </a:solidFill>
                <a:latin typeface="Open Sans" pitchFamily="34" charset="0"/>
                <a:ea typeface="Open Sans" pitchFamily="34" charset="-122"/>
                <a:cs typeface="Open Sans" pitchFamily="34" charset="-120"/>
              </a:rPr>
              <a:t>     </a:t>
            </a:r>
            <a:r>
              <a:rPr lang="en-US" sz="2000" b="1" dirty="0">
                <a:solidFill>
                  <a:srgbClr val="403C4E"/>
                </a:solidFill>
                <a:latin typeface="Open Sans" pitchFamily="34" charset="0"/>
                <a:ea typeface="Open Sans" pitchFamily="34" charset="-122"/>
                <a:cs typeface="Open Sans" pitchFamily="34" charset="-120"/>
              </a:rPr>
              <a:t>A reușit să consolideze puterea statului Moldovenesc, punând bazele pentru o domnie lungă și prosperă.</a:t>
            </a:r>
            <a:endParaRPr lang="en-US" sz="2000" b="1" dirty="0"/>
          </a:p>
        </p:txBody>
      </p:sp>
      <p:pic>
        <p:nvPicPr>
          <p:cNvPr id="14" name="Рисунок 13">
            <a:extLst>
              <a:ext uri="{FF2B5EF4-FFF2-40B4-BE49-F238E27FC236}">
                <a16:creationId xmlns:a16="http://schemas.microsoft.com/office/drawing/2014/main" id="{B8604F49-FEAB-F975-34C0-D29926E5755E}"/>
              </a:ext>
            </a:extLst>
          </p:cNvPr>
          <p:cNvPicPr>
            <a:picLocks noChangeAspect="1"/>
          </p:cNvPicPr>
          <p:nvPr/>
        </p:nvPicPr>
        <p:blipFill>
          <a:blip r:embed="rId4"/>
          <a:stretch>
            <a:fillRect/>
          </a:stretch>
        </p:blipFill>
        <p:spPr>
          <a:xfrm>
            <a:off x="689015" y="257677"/>
            <a:ext cx="5757863" cy="395803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2422071"/>
            <a:ext cx="14630400" cy="5862786"/>
          </a:xfrm>
          <a:prstGeom prst="rect">
            <a:avLst/>
          </a:prstGeom>
          <a:solidFill>
            <a:srgbClr val="FFFFFF"/>
          </a:solidFill>
          <a:ln/>
        </p:spPr>
      </p:sp>
      <p:sp>
        <p:nvSpPr>
          <p:cNvPr id="6" name="Text 1"/>
          <p:cNvSpPr/>
          <p:nvPr/>
        </p:nvSpPr>
        <p:spPr>
          <a:xfrm>
            <a:off x="3097411" y="2528406"/>
            <a:ext cx="7239953" cy="496133"/>
          </a:xfrm>
          <a:prstGeom prst="rect">
            <a:avLst/>
          </a:prstGeom>
          <a:noFill/>
          <a:ln/>
        </p:spPr>
        <p:txBody>
          <a:bodyPr wrap="none" rtlCol="0" anchor="t"/>
          <a:lstStyle/>
          <a:p>
            <a:pPr marL="0" indent="0" algn="ctr">
              <a:lnSpc>
                <a:spcPts val="3907"/>
              </a:lnSpc>
              <a:buNone/>
            </a:pPr>
            <a:r>
              <a:rPr lang="en-US" sz="3126" b="1" dirty="0">
                <a:solidFill>
                  <a:srgbClr val="0000FF"/>
                </a:solidFill>
                <a:latin typeface="Merriweather" pitchFamily="34" charset="0"/>
                <a:ea typeface="Merriweather" pitchFamily="34" charset="-122"/>
                <a:cs typeface="Merriweather" pitchFamily="34" charset="-120"/>
              </a:rPr>
              <a:t>Lupta pentru ndependența Moldovei</a:t>
            </a:r>
            <a:endParaRPr lang="en-US" sz="3126" dirty="0">
              <a:solidFill>
                <a:srgbClr val="0000FF"/>
              </a:solidFill>
            </a:endParaRPr>
          </a:p>
        </p:txBody>
      </p:sp>
      <p:sp>
        <p:nvSpPr>
          <p:cNvPr id="7" name="Text 2"/>
          <p:cNvSpPr/>
          <p:nvPr/>
        </p:nvSpPr>
        <p:spPr>
          <a:xfrm>
            <a:off x="234043" y="3155512"/>
            <a:ext cx="14096999" cy="845581"/>
          </a:xfrm>
          <a:prstGeom prst="rect">
            <a:avLst/>
          </a:prstGeom>
          <a:noFill/>
          <a:ln/>
        </p:spPr>
        <p:txBody>
          <a:bodyPr wrap="square" rtlCol="0" anchor="t"/>
          <a:lstStyle/>
          <a:p>
            <a:pPr marL="0" indent="0" algn="just">
              <a:lnSpc>
                <a:spcPts val="2000"/>
              </a:lnSpc>
              <a:buNone/>
            </a:pPr>
            <a:r>
              <a:rPr lang="ro-RO" b="1" dirty="0">
                <a:solidFill>
                  <a:srgbClr val="403C4E"/>
                </a:solidFill>
                <a:latin typeface="Open Sans" pitchFamily="34" charset="0"/>
                <a:ea typeface="Open Sans" pitchFamily="34" charset="-122"/>
                <a:cs typeface="Open Sans" pitchFamily="34" charset="-120"/>
              </a:rPr>
              <a:t>   </a:t>
            </a:r>
            <a:r>
              <a:rPr lang="en-US" b="1" dirty="0" err="1">
                <a:solidFill>
                  <a:srgbClr val="403C4E"/>
                </a:solidFill>
                <a:latin typeface="Open Sans" pitchFamily="34" charset="0"/>
                <a:ea typeface="Open Sans" pitchFamily="34" charset="-122"/>
                <a:cs typeface="Open Sans" pitchFamily="34" charset="-120"/>
              </a:rPr>
              <a:t>Încă</a:t>
            </a:r>
            <a:r>
              <a:rPr lang="en-US" b="1" dirty="0">
                <a:solidFill>
                  <a:srgbClr val="403C4E"/>
                </a:solidFill>
                <a:latin typeface="Open Sans" pitchFamily="34" charset="0"/>
                <a:ea typeface="Open Sans" pitchFamily="34" charset="-122"/>
                <a:cs typeface="Open Sans" pitchFamily="34" charset="-120"/>
              </a:rPr>
              <a:t> de la începutul domniei sale, Ștefan s-a confruntat cu amenințarea otomană. Împăratul otoman Mehmed al II-lea a pus presiune pe Moldova pentru a plăti tribut. Ștefan a refuzat să cedeze și a pregătit o armată puternică pentru a apăra independența Moldovei. Rezistența sa a devenit un simbol al luptei împotriva expansiunii otomane.</a:t>
            </a:r>
            <a:endParaRPr lang="en-US" b="1" dirty="0"/>
          </a:p>
        </p:txBody>
      </p:sp>
      <p:pic>
        <p:nvPicPr>
          <p:cNvPr id="8" name="Image 3" descr="preencoded.png"/>
          <p:cNvPicPr>
            <a:picLocks noChangeAspect="1"/>
          </p:cNvPicPr>
          <p:nvPr/>
        </p:nvPicPr>
        <p:blipFill>
          <a:blip r:embed="rId4"/>
          <a:stretch>
            <a:fillRect/>
          </a:stretch>
        </p:blipFill>
        <p:spPr>
          <a:xfrm>
            <a:off x="2065496" y="4096345"/>
            <a:ext cx="793790" cy="1270159"/>
          </a:xfrm>
          <a:prstGeom prst="rect">
            <a:avLst/>
          </a:prstGeom>
        </p:spPr>
      </p:pic>
      <p:sp>
        <p:nvSpPr>
          <p:cNvPr id="9" name="Text 3"/>
          <p:cNvSpPr/>
          <p:nvPr/>
        </p:nvSpPr>
        <p:spPr>
          <a:xfrm>
            <a:off x="3097411" y="4255056"/>
            <a:ext cx="1984653" cy="248007"/>
          </a:xfrm>
          <a:prstGeom prst="rect">
            <a:avLst/>
          </a:prstGeom>
          <a:noFill/>
          <a:ln/>
        </p:spPr>
        <p:txBody>
          <a:bodyPr wrap="none" rtlCol="0" anchor="t"/>
          <a:lstStyle/>
          <a:p>
            <a:pPr marL="0" indent="0" algn="l">
              <a:lnSpc>
                <a:spcPts val="1953"/>
              </a:lnSpc>
              <a:buNone/>
            </a:pPr>
            <a:r>
              <a:rPr lang="en-US" b="1" dirty="0">
                <a:solidFill>
                  <a:srgbClr val="C00000"/>
                </a:solidFill>
                <a:latin typeface="Merriweather" pitchFamily="34" charset="0"/>
                <a:ea typeface="Merriweather" pitchFamily="34" charset="-122"/>
                <a:cs typeface="Merriweather" pitchFamily="34" charset="-120"/>
              </a:rPr>
              <a:t>Refuzul tributului</a:t>
            </a:r>
            <a:endParaRPr lang="en-US" dirty="0">
              <a:solidFill>
                <a:srgbClr val="C00000"/>
              </a:solidFill>
            </a:endParaRPr>
          </a:p>
        </p:txBody>
      </p:sp>
      <p:sp>
        <p:nvSpPr>
          <p:cNvPr id="10" name="Text 4"/>
          <p:cNvSpPr/>
          <p:nvPr/>
        </p:nvSpPr>
        <p:spPr>
          <a:xfrm>
            <a:off x="3097411" y="4598313"/>
            <a:ext cx="9467374" cy="254079"/>
          </a:xfrm>
          <a:prstGeom prst="rect">
            <a:avLst/>
          </a:prstGeom>
          <a:noFill/>
          <a:ln/>
        </p:spPr>
        <p:txBody>
          <a:bodyPr wrap="none" rtlCol="0" anchor="t"/>
          <a:lstStyle/>
          <a:p>
            <a:pPr marL="0" indent="0" algn="l">
              <a:lnSpc>
                <a:spcPts val="2000"/>
              </a:lnSpc>
              <a:buNone/>
            </a:pPr>
            <a:r>
              <a:rPr lang="en-US" b="1" dirty="0">
                <a:solidFill>
                  <a:srgbClr val="403C4E"/>
                </a:solidFill>
                <a:latin typeface="Open Sans" pitchFamily="34" charset="0"/>
                <a:ea typeface="Open Sans" pitchFamily="34" charset="-122"/>
                <a:cs typeface="Open Sans" pitchFamily="34" charset="-120"/>
              </a:rPr>
              <a:t>Ștefan a refuzat să plătească tribut Imperiului Otoman, declanșând o serie de războaie.</a:t>
            </a:r>
            <a:endParaRPr lang="en-US" b="1" dirty="0"/>
          </a:p>
        </p:txBody>
      </p:sp>
      <p:pic>
        <p:nvPicPr>
          <p:cNvPr id="11" name="Image 4" descr="preencoded.png"/>
          <p:cNvPicPr>
            <a:picLocks noChangeAspect="1"/>
          </p:cNvPicPr>
          <p:nvPr/>
        </p:nvPicPr>
        <p:blipFill>
          <a:blip r:embed="rId5"/>
          <a:stretch>
            <a:fillRect/>
          </a:stretch>
        </p:blipFill>
        <p:spPr>
          <a:xfrm>
            <a:off x="2065496" y="5360431"/>
            <a:ext cx="793790" cy="1270159"/>
          </a:xfrm>
          <a:prstGeom prst="rect">
            <a:avLst/>
          </a:prstGeom>
        </p:spPr>
      </p:pic>
      <p:sp>
        <p:nvSpPr>
          <p:cNvPr id="12" name="Text 5"/>
          <p:cNvSpPr/>
          <p:nvPr/>
        </p:nvSpPr>
        <p:spPr>
          <a:xfrm>
            <a:off x="3097411" y="5525214"/>
            <a:ext cx="2706648" cy="248007"/>
          </a:xfrm>
          <a:prstGeom prst="rect">
            <a:avLst/>
          </a:prstGeom>
          <a:noFill/>
          <a:ln/>
        </p:spPr>
        <p:txBody>
          <a:bodyPr wrap="none" rtlCol="0" anchor="t"/>
          <a:lstStyle/>
          <a:p>
            <a:pPr marL="0" indent="0" algn="l">
              <a:lnSpc>
                <a:spcPts val="1953"/>
              </a:lnSpc>
              <a:buNone/>
            </a:pPr>
            <a:r>
              <a:rPr lang="en-US" b="1" dirty="0">
                <a:solidFill>
                  <a:srgbClr val="C00000"/>
                </a:solidFill>
                <a:latin typeface="Merriweather" pitchFamily="34" charset="0"/>
                <a:ea typeface="Merriweather" pitchFamily="34" charset="-122"/>
                <a:cs typeface="Merriweather" pitchFamily="34" charset="-120"/>
              </a:rPr>
              <a:t>Lupta pentru independență</a:t>
            </a:r>
            <a:endParaRPr lang="en-US" dirty="0">
              <a:solidFill>
                <a:srgbClr val="C00000"/>
              </a:solidFill>
            </a:endParaRPr>
          </a:p>
        </p:txBody>
      </p:sp>
      <p:sp>
        <p:nvSpPr>
          <p:cNvPr id="13" name="Text 6"/>
          <p:cNvSpPr/>
          <p:nvPr/>
        </p:nvSpPr>
        <p:spPr>
          <a:xfrm>
            <a:off x="3097411" y="5868472"/>
            <a:ext cx="9467374" cy="254079"/>
          </a:xfrm>
          <a:prstGeom prst="rect">
            <a:avLst/>
          </a:prstGeom>
          <a:noFill/>
          <a:ln/>
        </p:spPr>
        <p:txBody>
          <a:bodyPr wrap="none" rtlCol="0" anchor="t"/>
          <a:lstStyle/>
          <a:p>
            <a:pPr marL="0" indent="0" algn="l">
              <a:lnSpc>
                <a:spcPts val="2000"/>
              </a:lnSpc>
              <a:buNone/>
            </a:pPr>
            <a:r>
              <a:rPr lang="en-US" b="1" dirty="0">
                <a:solidFill>
                  <a:srgbClr val="403C4E"/>
                </a:solidFill>
                <a:latin typeface="Open Sans" pitchFamily="34" charset="0"/>
                <a:ea typeface="Open Sans" pitchFamily="34" charset="-122"/>
                <a:cs typeface="Open Sans" pitchFamily="34" charset="-120"/>
              </a:rPr>
              <a:t>Ștefan a organizat o armată puternică pentru a apăra independența Moldovei.</a:t>
            </a:r>
            <a:endParaRPr lang="en-US" b="1" dirty="0"/>
          </a:p>
        </p:txBody>
      </p:sp>
      <p:pic>
        <p:nvPicPr>
          <p:cNvPr id="14" name="Image 5" descr="preencoded.png"/>
          <p:cNvPicPr>
            <a:picLocks noChangeAspect="1"/>
          </p:cNvPicPr>
          <p:nvPr/>
        </p:nvPicPr>
        <p:blipFill>
          <a:blip r:embed="rId6"/>
          <a:stretch>
            <a:fillRect/>
          </a:stretch>
        </p:blipFill>
        <p:spPr>
          <a:xfrm>
            <a:off x="2065496" y="6636663"/>
            <a:ext cx="793790" cy="1270159"/>
          </a:xfrm>
          <a:prstGeom prst="rect">
            <a:avLst/>
          </a:prstGeom>
        </p:spPr>
      </p:pic>
      <p:sp>
        <p:nvSpPr>
          <p:cNvPr id="15" name="Text 7"/>
          <p:cNvSpPr/>
          <p:nvPr/>
        </p:nvSpPr>
        <p:spPr>
          <a:xfrm>
            <a:off x="3097411" y="6795373"/>
            <a:ext cx="1984653" cy="248007"/>
          </a:xfrm>
          <a:prstGeom prst="rect">
            <a:avLst/>
          </a:prstGeom>
          <a:noFill/>
          <a:ln/>
        </p:spPr>
        <p:txBody>
          <a:bodyPr wrap="none" rtlCol="0" anchor="t"/>
          <a:lstStyle/>
          <a:p>
            <a:pPr marL="0" indent="0" algn="l">
              <a:lnSpc>
                <a:spcPts val="1953"/>
              </a:lnSpc>
              <a:buNone/>
            </a:pPr>
            <a:r>
              <a:rPr lang="en-US" sz="1563" b="1" dirty="0">
                <a:solidFill>
                  <a:srgbClr val="C00000"/>
                </a:solidFill>
                <a:latin typeface="Merriweather" pitchFamily="34" charset="0"/>
                <a:ea typeface="Merriweather" pitchFamily="34" charset="-122"/>
                <a:cs typeface="Merriweather" pitchFamily="34" charset="-120"/>
              </a:rPr>
              <a:t>Bătălia de la Vaslui</a:t>
            </a:r>
            <a:endParaRPr lang="en-US" sz="1563" dirty="0">
              <a:solidFill>
                <a:srgbClr val="C00000"/>
              </a:solidFill>
            </a:endParaRPr>
          </a:p>
        </p:txBody>
      </p:sp>
      <p:sp>
        <p:nvSpPr>
          <p:cNvPr id="16" name="Text 8"/>
          <p:cNvSpPr/>
          <p:nvPr/>
        </p:nvSpPr>
        <p:spPr>
          <a:xfrm>
            <a:off x="3097411" y="7138630"/>
            <a:ext cx="9467374" cy="254079"/>
          </a:xfrm>
          <a:prstGeom prst="rect">
            <a:avLst/>
          </a:prstGeom>
          <a:noFill/>
          <a:ln/>
        </p:spPr>
        <p:txBody>
          <a:bodyPr wrap="none" rtlCol="0" anchor="t"/>
          <a:lstStyle/>
          <a:p>
            <a:pPr marL="0" indent="0" algn="l">
              <a:lnSpc>
                <a:spcPts val="2000"/>
              </a:lnSpc>
              <a:buNone/>
            </a:pPr>
            <a:r>
              <a:rPr lang="en-US" b="1" dirty="0">
                <a:solidFill>
                  <a:srgbClr val="403C4E"/>
                </a:solidFill>
                <a:latin typeface="Open Sans" pitchFamily="34" charset="0"/>
                <a:ea typeface="Open Sans" pitchFamily="34" charset="-122"/>
                <a:cs typeface="Open Sans" pitchFamily="34" charset="-120"/>
              </a:rPr>
              <a:t>Victorie importantă a lui Ștefan, care a oprit avansarea otomană.</a:t>
            </a:r>
            <a:endParaRPr lang="en-US" b="1" dirty="0"/>
          </a:p>
        </p:txBody>
      </p:sp>
      <p:pic>
        <p:nvPicPr>
          <p:cNvPr id="18" name="Рисунок 17">
            <a:extLst>
              <a:ext uri="{FF2B5EF4-FFF2-40B4-BE49-F238E27FC236}">
                <a16:creationId xmlns:a16="http://schemas.microsoft.com/office/drawing/2014/main" id="{92DE43F0-8D9E-22A4-9F29-91A9572A8AD9}"/>
              </a:ext>
            </a:extLst>
          </p:cNvPr>
          <p:cNvPicPr>
            <a:picLocks noChangeAspect="1"/>
          </p:cNvPicPr>
          <p:nvPr/>
        </p:nvPicPr>
        <p:blipFill rotWithShape="1">
          <a:blip r:embed="rId7"/>
          <a:srcRect t="13265" b="13945"/>
          <a:stretch/>
        </p:blipFill>
        <p:spPr>
          <a:xfrm>
            <a:off x="11676680" y="310266"/>
            <a:ext cx="2727303" cy="1774582"/>
          </a:xfrm>
          <a:prstGeom prst="rect">
            <a:avLst/>
          </a:prstGeom>
        </p:spPr>
      </p:pic>
      <p:pic>
        <p:nvPicPr>
          <p:cNvPr id="19" name="Рисунок 18">
            <a:extLst>
              <a:ext uri="{FF2B5EF4-FFF2-40B4-BE49-F238E27FC236}">
                <a16:creationId xmlns:a16="http://schemas.microsoft.com/office/drawing/2014/main" id="{0A16F921-780A-68BA-90C1-DD7AB4898501}"/>
              </a:ext>
            </a:extLst>
          </p:cNvPr>
          <p:cNvPicPr>
            <a:picLocks noChangeAspect="1"/>
          </p:cNvPicPr>
          <p:nvPr/>
        </p:nvPicPr>
        <p:blipFill rotWithShape="1">
          <a:blip r:embed="rId8"/>
          <a:srcRect t="12673"/>
          <a:stretch/>
        </p:blipFill>
        <p:spPr>
          <a:xfrm>
            <a:off x="226417" y="326571"/>
            <a:ext cx="2706649" cy="1772722"/>
          </a:xfrm>
          <a:prstGeom prst="rect">
            <a:avLst/>
          </a:prstGeom>
        </p:spPr>
      </p:pic>
      <p:pic>
        <p:nvPicPr>
          <p:cNvPr id="21" name="Рисунок 20">
            <a:extLst>
              <a:ext uri="{FF2B5EF4-FFF2-40B4-BE49-F238E27FC236}">
                <a16:creationId xmlns:a16="http://schemas.microsoft.com/office/drawing/2014/main" id="{BC364CF9-A3F9-8A13-3749-2F343544BCDB}"/>
              </a:ext>
            </a:extLst>
          </p:cNvPr>
          <p:cNvPicPr>
            <a:picLocks noChangeAspect="1"/>
          </p:cNvPicPr>
          <p:nvPr/>
        </p:nvPicPr>
        <p:blipFill>
          <a:blip r:embed="rId9"/>
          <a:stretch>
            <a:fillRect/>
          </a:stretch>
        </p:blipFill>
        <p:spPr>
          <a:xfrm>
            <a:off x="3159482" y="104016"/>
            <a:ext cx="8311435" cy="218708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p:cNvPicPr>
            <a:picLocks noChangeAspect="1"/>
          </p:cNvPicPr>
          <p:nvPr/>
        </p:nvPicPr>
        <p:blipFill>
          <a:blip r:embed="rId4"/>
          <a:stretch>
            <a:fillRect/>
          </a:stretch>
        </p:blipFill>
        <p:spPr>
          <a:xfrm>
            <a:off x="0" y="0"/>
            <a:ext cx="5486400" cy="8229600"/>
          </a:xfrm>
          <a:prstGeom prst="rect">
            <a:avLst/>
          </a:prstGeom>
        </p:spPr>
      </p:pic>
      <p:sp>
        <p:nvSpPr>
          <p:cNvPr id="6" name="Text 1"/>
          <p:cNvSpPr/>
          <p:nvPr/>
        </p:nvSpPr>
        <p:spPr>
          <a:xfrm>
            <a:off x="6136958" y="377428"/>
            <a:ext cx="7843123" cy="1161574"/>
          </a:xfrm>
          <a:prstGeom prst="rect">
            <a:avLst/>
          </a:prstGeom>
          <a:noFill/>
          <a:ln/>
        </p:spPr>
        <p:txBody>
          <a:bodyPr wrap="square" rtlCol="0" anchor="t"/>
          <a:lstStyle/>
          <a:p>
            <a:pPr marL="0" indent="0" algn="ctr">
              <a:lnSpc>
                <a:spcPts val="4574"/>
              </a:lnSpc>
              <a:buNone/>
            </a:pPr>
            <a:r>
              <a:rPr lang="en-US" sz="3659" b="1" dirty="0">
                <a:solidFill>
                  <a:srgbClr val="0000FF"/>
                </a:solidFill>
                <a:latin typeface="Merriweather" pitchFamily="34" charset="0"/>
                <a:ea typeface="Merriweather" pitchFamily="34" charset="-122"/>
                <a:cs typeface="Merriweather" pitchFamily="34" charset="-120"/>
              </a:rPr>
              <a:t>Victoriile militare ale lui Ștefan cel Mare</a:t>
            </a:r>
            <a:endParaRPr lang="en-US" sz="3659" dirty="0">
              <a:solidFill>
                <a:srgbClr val="0000FF"/>
              </a:solidFill>
            </a:endParaRPr>
          </a:p>
        </p:txBody>
      </p:sp>
      <p:sp>
        <p:nvSpPr>
          <p:cNvPr id="7" name="Text 2"/>
          <p:cNvSpPr/>
          <p:nvPr/>
        </p:nvSpPr>
        <p:spPr>
          <a:xfrm>
            <a:off x="6191266" y="1681877"/>
            <a:ext cx="8025477" cy="1486495"/>
          </a:xfrm>
          <a:prstGeom prst="rect">
            <a:avLst/>
          </a:prstGeom>
          <a:noFill/>
          <a:ln/>
        </p:spPr>
        <p:txBody>
          <a:bodyPr wrap="square" rtlCol="0" anchor="t"/>
          <a:lstStyle/>
          <a:p>
            <a:pPr marL="0" indent="0" algn="just">
              <a:lnSpc>
                <a:spcPts val="2342"/>
              </a:lnSpc>
              <a:buNone/>
            </a:pPr>
            <a:r>
              <a:rPr lang="ro-RO" sz="1600" b="1" dirty="0">
                <a:solidFill>
                  <a:srgbClr val="403C4E"/>
                </a:solidFill>
                <a:latin typeface="Open Sans" pitchFamily="34" charset="0"/>
                <a:ea typeface="Open Sans" pitchFamily="34" charset="-122"/>
                <a:cs typeface="Open Sans" pitchFamily="34" charset="-120"/>
              </a:rPr>
              <a:t>   </a:t>
            </a:r>
            <a:r>
              <a:rPr lang="en-US" sz="1600" b="1" dirty="0" err="1">
                <a:solidFill>
                  <a:srgbClr val="403C4E"/>
                </a:solidFill>
                <a:latin typeface="Open Sans" pitchFamily="34" charset="0"/>
                <a:ea typeface="Open Sans" pitchFamily="34" charset="-122"/>
                <a:cs typeface="Open Sans" pitchFamily="34" charset="-120"/>
              </a:rPr>
              <a:t>Domnia</a:t>
            </a:r>
            <a:r>
              <a:rPr lang="en-US" sz="1600" b="1" dirty="0">
                <a:solidFill>
                  <a:srgbClr val="403C4E"/>
                </a:solidFill>
                <a:latin typeface="Open Sans" pitchFamily="34" charset="0"/>
                <a:ea typeface="Open Sans" pitchFamily="34" charset="-122"/>
                <a:cs typeface="Open Sans" pitchFamily="34" charset="-120"/>
              </a:rPr>
              <a:t> lui Ștefan a fost marcată de o serie de victorii militare remarcabile. În 1475, la Bătălia de la Vaslui, Ștefan a învins o armată otomană condusă de generalul Hamza Pasha, obținând o victorie răsunătoare. Deși o altă armată otomană, condusă de sultanul Mehmed al II-lea, a reușit să obțină o victorie la Bătălia de la Podul Înalt, Ștefan a demonstrat curaj și tenacitate.</a:t>
            </a:r>
            <a:endParaRPr lang="en-US" sz="1600" b="1" dirty="0"/>
          </a:p>
        </p:txBody>
      </p:sp>
      <p:sp>
        <p:nvSpPr>
          <p:cNvPr id="8" name="Shape 3"/>
          <p:cNvSpPr/>
          <p:nvPr/>
        </p:nvSpPr>
        <p:spPr>
          <a:xfrm>
            <a:off x="6136838" y="4303157"/>
            <a:ext cx="418148" cy="418147"/>
          </a:xfrm>
          <a:prstGeom prst="roundRect">
            <a:avLst>
              <a:gd name="adj" fmla="val 18669"/>
            </a:avLst>
          </a:prstGeom>
          <a:solidFill>
            <a:srgbClr val="FFD8CC"/>
          </a:solidFill>
          <a:ln w="7620">
            <a:solidFill>
              <a:srgbClr val="E5BEB2"/>
            </a:solidFill>
            <a:prstDash val="solid"/>
          </a:ln>
        </p:spPr>
      </p:sp>
      <p:sp>
        <p:nvSpPr>
          <p:cNvPr id="9" name="Text 4"/>
          <p:cNvSpPr/>
          <p:nvPr/>
        </p:nvSpPr>
        <p:spPr>
          <a:xfrm>
            <a:off x="6281976" y="4372808"/>
            <a:ext cx="127754" cy="278844"/>
          </a:xfrm>
          <a:prstGeom prst="rect">
            <a:avLst/>
          </a:prstGeom>
          <a:noFill/>
          <a:ln/>
        </p:spPr>
        <p:txBody>
          <a:bodyPr wrap="none" rtlCol="0" anchor="t"/>
          <a:lstStyle/>
          <a:p>
            <a:pPr marL="0" indent="0" algn="ctr">
              <a:lnSpc>
                <a:spcPts val="2195"/>
              </a:lnSpc>
              <a:buNone/>
            </a:pPr>
            <a:r>
              <a:rPr lang="en-US" sz="2195" b="1" dirty="0">
                <a:solidFill>
                  <a:srgbClr val="403C4E"/>
                </a:solidFill>
                <a:latin typeface="Merriweather" pitchFamily="34" charset="0"/>
                <a:ea typeface="Merriweather" pitchFamily="34" charset="-122"/>
                <a:cs typeface="Merriweather" pitchFamily="34" charset="-120"/>
              </a:rPr>
              <a:t>1</a:t>
            </a:r>
            <a:endParaRPr lang="en-US" sz="2195" dirty="0"/>
          </a:p>
        </p:txBody>
      </p:sp>
      <p:sp>
        <p:nvSpPr>
          <p:cNvPr id="10" name="Text 5"/>
          <p:cNvSpPr/>
          <p:nvPr/>
        </p:nvSpPr>
        <p:spPr>
          <a:xfrm>
            <a:off x="6740843" y="4303157"/>
            <a:ext cx="2981087" cy="290274"/>
          </a:xfrm>
          <a:prstGeom prst="rect">
            <a:avLst/>
          </a:prstGeom>
          <a:noFill/>
          <a:ln/>
        </p:spPr>
        <p:txBody>
          <a:bodyPr wrap="none" rtlCol="0" anchor="t"/>
          <a:lstStyle/>
          <a:p>
            <a:pPr marL="0" indent="0">
              <a:lnSpc>
                <a:spcPts val="2287"/>
              </a:lnSpc>
              <a:buNone/>
            </a:pPr>
            <a:r>
              <a:rPr lang="en-US" sz="1829" b="1" dirty="0">
                <a:solidFill>
                  <a:srgbClr val="C00000"/>
                </a:solidFill>
                <a:latin typeface="Merriweather" pitchFamily="34" charset="0"/>
                <a:ea typeface="Merriweather" pitchFamily="34" charset="-122"/>
                <a:cs typeface="Merriweather" pitchFamily="34" charset="-120"/>
              </a:rPr>
              <a:t>Bătălia de la Vaslui (1475)</a:t>
            </a:r>
            <a:endParaRPr lang="en-US" sz="1829" dirty="0">
              <a:solidFill>
                <a:srgbClr val="C00000"/>
              </a:solidFill>
            </a:endParaRPr>
          </a:p>
        </p:txBody>
      </p:sp>
      <p:sp>
        <p:nvSpPr>
          <p:cNvPr id="11" name="Text 6"/>
          <p:cNvSpPr/>
          <p:nvPr/>
        </p:nvSpPr>
        <p:spPr>
          <a:xfrm>
            <a:off x="6740843" y="4704874"/>
            <a:ext cx="3224689" cy="594598"/>
          </a:xfrm>
          <a:prstGeom prst="rect">
            <a:avLst/>
          </a:prstGeom>
          <a:noFill/>
          <a:ln/>
        </p:spPr>
        <p:txBody>
          <a:bodyPr wrap="square" rtlCol="0" anchor="t"/>
          <a:lstStyle/>
          <a:p>
            <a:pPr marL="0" indent="0">
              <a:lnSpc>
                <a:spcPts val="2342"/>
              </a:lnSpc>
              <a:buNone/>
            </a:pPr>
            <a:r>
              <a:rPr lang="en-US" sz="1464" b="1" dirty="0">
                <a:solidFill>
                  <a:srgbClr val="403C4E"/>
                </a:solidFill>
                <a:latin typeface="Open Sans" pitchFamily="34" charset="0"/>
                <a:ea typeface="Open Sans" pitchFamily="34" charset="-122"/>
                <a:cs typeface="Open Sans" pitchFamily="34" charset="-120"/>
              </a:rPr>
              <a:t>Victoria importantă asupra armatei otomane condusă de Hamza Pasha.</a:t>
            </a:r>
            <a:endParaRPr lang="en-US" sz="1464" b="1" dirty="0"/>
          </a:p>
        </p:txBody>
      </p:sp>
      <p:sp>
        <p:nvSpPr>
          <p:cNvPr id="12" name="Shape 7"/>
          <p:cNvSpPr/>
          <p:nvPr/>
        </p:nvSpPr>
        <p:spPr>
          <a:xfrm>
            <a:off x="10151388" y="4303157"/>
            <a:ext cx="418148" cy="418147"/>
          </a:xfrm>
          <a:prstGeom prst="roundRect">
            <a:avLst>
              <a:gd name="adj" fmla="val 18669"/>
            </a:avLst>
          </a:prstGeom>
          <a:solidFill>
            <a:srgbClr val="FFD8CC"/>
          </a:solidFill>
          <a:ln w="7620">
            <a:solidFill>
              <a:srgbClr val="E5BEB2"/>
            </a:solidFill>
            <a:prstDash val="solid"/>
          </a:ln>
        </p:spPr>
      </p:sp>
      <p:sp>
        <p:nvSpPr>
          <p:cNvPr id="13" name="Text 8"/>
          <p:cNvSpPr/>
          <p:nvPr/>
        </p:nvSpPr>
        <p:spPr>
          <a:xfrm>
            <a:off x="10276046" y="4372808"/>
            <a:ext cx="168712" cy="278844"/>
          </a:xfrm>
          <a:prstGeom prst="rect">
            <a:avLst/>
          </a:prstGeom>
          <a:noFill/>
          <a:ln/>
        </p:spPr>
        <p:txBody>
          <a:bodyPr wrap="none" rtlCol="0" anchor="t"/>
          <a:lstStyle/>
          <a:p>
            <a:pPr marL="0" indent="0" algn="ctr">
              <a:lnSpc>
                <a:spcPts val="2195"/>
              </a:lnSpc>
              <a:buNone/>
            </a:pPr>
            <a:r>
              <a:rPr lang="en-US" sz="2195" b="1" dirty="0">
                <a:solidFill>
                  <a:srgbClr val="403C4E"/>
                </a:solidFill>
                <a:latin typeface="Merriweather" pitchFamily="34" charset="0"/>
                <a:ea typeface="Merriweather" pitchFamily="34" charset="-122"/>
                <a:cs typeface="Merriweather" pitchFamily="34" charset="-120"/>
              </a:rPr>
              <a:t>2</a:t>
            </a:r>
            <a:endParaRPr lang="en-US" sz="2195" dirty="0"/>
          </a:p>
        </p:txBody>
      </p:sp>
      <p:sp>
        <p:nvSpPr>
          <p:cNvPr id="14" name="Text 9"/>
          <p:cNvSpPr/>
          <p:nvPr/>
        </p:nvSpPr>
        <p:spPr>
          <a:xfrm>
            <a:off x="10755392" y="4303157"/>
            <a:ext cx="3224689" cy="580549"/>
          </a:xfrm>
          <a:prstGeom prst="rect">
            <a:avLst/>
          </a:prstGeom>
          <a:noFill/>
          <a:ln/>
        </p:spPr>
        <p:txBody>
          <a:bodyPr wrap="square" rtlCol="0" anchor="t"/>
          <a:lstStyle/>
          <a:p>
            <a:pPr marL="0" indent="0">
              <a:lnSpc>
                <a:spcPts val="2287"/>
              </a:lnSpc>
              <a:buNone/>
            </a:pPr>
            <a:r>
              <a:rPr lang="en-US" sz="1829" b="1" dirty="0">
                <a:solidFill>
                  <a:srgbClr val="C00000"/>
                </a:solidFill>
                <a:latin typeface="Merriweather" pitchFamily="34" charset="0"/>
                <a:ea typeface="Merriweather" pitchFamily="34" charset="-122"/>
                <a:cs typeface="Merriweather" pitchFamily="34" charset="-120"/>
              </a:rPr>
              <a:t>Bătălia de la Podul Înalt (1476)</a:t>
            </a:r>
            <a:endParaRPr lang="en-US" sz="1829" dirty="0">
              <a:solidFill>
                <a:srgbClr val="C00000"/>
              </a:solidFill>
            </a:endParaRPr>
          </a:p>
        </p:txBody>
      </p:sp>
      <p:sp>
        <p:nvSpPr>
          <p:cNvPr id="15" name="Text 10"/>
          <p:cNvSpPr/>
          <p:nvPr/>
        </p:nvSpPr>
        <p:spPr>
          <a:xfrm>
            <a:off x="10755392" y="4995148"/>
            <a:ext cx="3385151" cy="594598"/>
          </a:xfrm>
          <a:prstGeom prst="rect">
            <a:avLst/>
          </a:prstGeom>
          <a:noFill/>
          <a:ln/>
        </p:spPr>
        <p:txBody>
          <a:bodyPr wrap="square" rtlCol="0" anchor="t"/>
          <a:lstStyle/>
          <a:p>
            <a:pPr marL="0" indent="0">
              <a:lnSpc>
                <a:spcPts val="2342"/>
              </a:lnSpc>
              <a:buNone/>
            </a:pPr>
            <a:r>
              <a:rPr lang="en-US" sz="1464" b="1" dirty="0">
                <a:solidFill>
                  <a:srgbClr val="403C4E"/>
                </a:solidFill>
                <a:latin typeface="Open Sans" pitchFamily="34" charset="0"/>
                <a:ea typeface="Open Sans" pitchFamily="34" charset="-122"/>
                <a:cs typeface="Open Sans" pitchFamily="34" charset="-120"/>
              </a:rPr>
              <a:t>Înfrângere în fața armatei otomane condusă de Mehmed al II-lea.</a:t>
            </a:r>
            <a:endParaRPr lang="en-US" sz="1464" b="1" dirty="0"/>
          </a:p>
        </p:txBody>
      </p:sp>
      <p:sp>
        <p:nvSpPr>
          <p:cNvPr id="16" name="Shape 11"/>
          <p:cNvSpPr/>
          <p:nvPr/>
        </p:nvSpPr>
        <p:spPr>
          <a:xfrm>
            <a:off x="6136838" y="5984677"/>
            <a:ext cx="418148" cy="418147"/>
          </a:xfrm>
          <a:prstGeom prst="roundRect">
            <a:avLst>
              <a:gd name="adj" fmla="val 18669"/>
            </a:avLst>
          </a:prstGeom>
          <a:solidFill>
            <a:srgbClr val="FFD8CC"/>
          </a:solidFill>
          <a:ln w="7620">
            <a:solidFill>
              <a:srgbClr val="E5BEB2"/>
            </a:solidFill>
            <a:prstDash val="solid"/>
          </a:ln>
        </p:spPr>
      </p:sp>
      <p:sp>
        <p:nvSpPr>
          <p:cNvPr id="17" name="Text 12"/>
          <p:cNvSpPr/>
          <p:nvPr/>
        </p:nvSpPr>
        <p:spPr>
          <a:xfrm>
            <a:off x="6266974" y="6054328"/>
            <a:ext cx="157877" cy="278844"/>
          </a:xfrm>
          <a:prstGeom prst="rect">
            <a:avLst/>
          </a:prstGeom>
          <a:noFill/>
          <a:ln/>
        </p:spPr>
        <p:txBody>
          <a:bodyPr wrap="none" rtlCol="0" anchor="t"/>
          <a:lstStyle/>
          <a:p>
            <a:pPr marL="0" indent="0" algn="ctr">
              <a:lnSpc>
                <a:spcPts val="2195"/>
              </a:lnSpc>
              <a:buNone/>
            </a:pPr>
            <a:r>
              <a:rPr lang="en-US" sz="2195" b="1" dirty="0">
                <a:solidFill>
                  <a:srgbClr val="403C4E"/>
                </a:solidFill>
                <a:latin typeface="Merriweather" pitchFamily="34" charset="0"/>
                <a:ea typeface="Merriweather" pitchFamily="34" charset="-122"/>
                <a:cs typeface="Merriweather" pitchFamily="34" charset="-120"/>
              </a:rPr>
              <a:t>3</a:t>
            </a:r>
            <a:endParaRPr lang="en-US" sz="2195" dirty="0"/>
          </a:p>
        </p:txBody>
      </p:sp>
      <p:sp>
        <p:nvSpPr>
          <p:cNvPr id="18" name="Text 13"/>
          <p:cNvSpPr/>
          <p:nvPr/>
        </p:nvSpPr>
        <p:spPr>
          <a:xfrm>
            <a:off x="6740843" y="5984677"/>
            <a:ext cx="3224689" cy="580549"/>
          </a:xfrm>
          <a:prstGeom prst="rect">
            <a:avLst/>
          </a:prstGeom>
          <a:noFill/>
          <a:ln/>
        </p:spPr>
        <p:txBody>
          <a:bodyPr wrap="square" rtlCol="0" anchor="t"/>
          <a:lstStyle/>
          <a:p>
            <a:pPr marL="0" indent="0">
              <a:lnSpc>
                <a:spcPts val="2287"/>
              </a:lnSpc>
              <a:buNone/>
            </a:pPr>
            <a:r>
              <a:rPr lang="en-US" sz="1829" b="1" dirty="0">
                <a:solidFill>
                  <a:srgbClr val="C00000"/>
                </a:solidFill>
                <a:latin typeface="Merriweather" pitchFamily="34" charset="0"/>
                <a:ea typeface="Merriweather" pitchFamily="34" charset="-122"/>
                <a:cs typeface="Merriweather" pitchFamily="34" charset="-120"/>
              </a:rPr>
              <a:t>Campaniile contra Regatului Poloniei</a:t>
            </a:r>
            <a:endParaRPr lang="en-US" sz="1829" dirty="0">
              <a:solidFill>
                <a:srgbClr val="C00000"/>
              </a:solidFill>
            </a:endParaRPr>
          </a:p>
        </p:txBody>
      </p:sp>
      <p:sp>
        <p:nvSpPr>
          <p:cNvPr id="19" name="Text 14"/>
          <p:cNvSpPr/>
          <p:nvPr/>
        </p:nvSpPr>
        <p:spPr>
          <a:xfrm>
            <a:off x="6740843" y="6676668"/>
            <a:ext cx="3224689" cy="594598"/>
          </a:xfrm>
          <a:prstGeom prst="rect">
            <a:avLst/>
          </a:prstGeom>
          <a:noFill/>
          <a:ln/>
        </p:spPr>
        <p:txBody>
          <a:bodyPr wrap="square" rtlCol="0" anchor="t"/>
          <a:lstStyle/>
          <a:p>
            <a:pPr marL="0" indent="0">
              <a:lnSpc>
                <a:spcPts val="2342"/>
              </a:lnSpc>
              <a:buNone/>
            </a:pPr>
            <a:r>
              <a:rPr lang="en-US" sz="1464" b="1" dirty="0">
                <a:solidFill>
                  <a:srgbClr val="403C4E"/>
                </a:solidFill>
                <a:latin typeface="Open Sans" pitchFamily="34" charset="0"/>
                <a:ea typeface="Open Sans" pitchFamily="34" charset="-122"/>
                <a:cs typeface="Open Sans" pitchFamily="34" charset="-120"/>
              </a:rPr>
              <a:t>Conflicte cu Polonia, apărarea independenței Moldovei.</a:t>
            </a:r>
            <a:endParaRPr lang="en-US" sz="1464" b="1" dirty="0"/>
          </a:p>
        </p:txBody>
      </p:sp>
      <p:sp>
        <p:nvSpPr>
          <p:cNvPr id="20" name="Shape 15"/>
          <p:cNvSpPr/>
          <p:nvPr/>
        </p:nvSpPr>
        <p:spPr>
          <a:xfrm>
            <a:off x="10151388" y="5984677"/>
            <a:ext cx="418148" cy="418147"/>
          </a:xfrm>
          <a:prstGeom prst="roundRect">
            <a:avLst>
              <a:gd name="adj" fmla="val 18669"/>
            </a:avLst>
          </a:prstGeom>
          <a:solidFill>
            <a:srgbClr val="FFD8CC"/>
          </a:solidFill>
          <a:ln w="7620">
            <a:solidFill>
              <a:srgbClr val="E5BEB2"/>
            </a:solidFill>
            <a:prstDash val="solid"/>
          </a:ln>
        </p:spPr>
      </p:sp>
      <p:sp>
        <p:nvSpPr>
          <p:cNvPr id="21" name="Text 16"/>
          <p:cNvSpPr/>
          <p:nvPr/>
        </p:nvSpPr>
        <p:spPr>
          <a:xfrm>
            <a:off x="10268307" y="6054328"/>
            <a:ext cx="184309" cy="278844"/>
          </a:xfrm>
          <a:prstGeom prst="rect">
            <a:avLst/>
          </a:prstGeom>
          <a:noFill/>
          <a:ln/>
        </p:spPr>
        <p:txBody>
          <a:bodyPr wrap="none" rtlCol="0" anchor="t"/>
          <a:lstStyle/>
          <a:p>
            <a:pPr marL="0" indent="0" algn="ctr">
              <a:lnSpc>
                <a:spcPts val="2195"/>
              </a:lnSpc>
              <a:buNone/>
            </a:pPr>
            <a:r>
              <a:rPr lang="en-US" sz="2195" b="1" dirty="0">
                <a:solidFill>
                  <a:srgbClr val="403C4E"/>
                </a:solidFill>
                <a:latin typeface="Merriweather" pitchFamily="34" charset="0"/>
                <a:ea typeface="Merriweather" pitchFamily="34" charset="-122"/>
                <a:cs typeface="Merriweather" pitchFamily="34" charset="-120"/>
              </a:rPr>
              <a:t>4</a:t>
            </a:r>
            <a:endParaRPr lang="en-US" sz="2195" dirty="0"/>
          </a:p>
        </p:txBody>
      </p:sp>
      <p:sp>
        <p:nvSpPr>
          <p:cNvPr id="22" name="Text 17"/>
          <p:cNvSpPr/>
          <p:nvPr/>
        </p:nvSpPr>
        <p:spPr>
          <a:xfrm>
            <a:off x="10755392" y="5984677"/>
            <a:ext cx="2983111" cy="290274"/>
          </a:xfrm>
          <a:prstGeom prst="rect">
            <a:avLst/>
          </a:prstGeom>
          <a:noFill/>
          <a:ln/>
        </p:spPr>
        <p:txBody>
          <a:bodyPr wrap="none" rtlCol="0" anchor="t"/>
          <a:lstStyle/>
          <a:p>
            <a:pPr marL="0" indent="0">
              <a:lnSpc>
                <a:spcPts val="2287"/>
              </a:lnSpc>
              <a:buNone/>
            </a:pPr>
            <a:r>
              <a:rPr lang="en-US" sz="1829" b="1" dirty="0">
                <a:solidFill>
                  <a:srgbClr val="C00000"/>
                </a:solidFill>
                <a:latin typeface="Merriweather" pitchFamily="34" charset="0"/>
                <a:ea typeface="Merriweather" pitchFamily="34" charset="-122"/>
                <a:cs typeface="Merriweather" pitchFamily="34" charset="-120"/>
              </a:rPr>
              <a:t>Victoriile </a:t>
            </a:r>
            <a:r>
              <a:rPr lang="en-US" sz="1829" b="1" dirty="0" err="1">
                <a:solidFill>
                  <a:srgbClr val="C00000"/>
                </a:solidFill>
                <a:latin typeface="Merriweather" pitchFamily="34" charset="0"/>
                <a:ea typeface="Merriweather" pitchFamily="34" charset="-122"/>
                <a:cs typeface="Merriweather" pitchFamily="34" charset="-120"/>
              </a:rPr>
              <a:t>asupra</a:t>
            </a:r>
            <a:r>
              <a:rPr lang="en-US" sz="1829" b="1" dirty="0">
                <a:solidFill>
                  <a:srgbClr val="C00000"/>
                </a:solidFill>
                <a:latin typeface="Merriweather" pitchFamily="34" charset="0"/>
                <a:ea typeface="Merriweather" pitchFamily="34" charset="-122"/>
                <a:cs typeface="Merriweather" pitchFamily="34" charset="-120"/>
              </a:rPr>
              <a:t> </a:t>
            </a:r>
            <a:r>
              <a:rPr lang="en-US" sz="1829" b="1" dirty="0" err="1">
                <a:solidFill>
                  <a:srgbClr val="C00000"/>
                </a:solidFill>
                <a:latin typeface="Merriweather" pitchFamily="34" charset="0"/>
                <a:ea typeface="Merriweather" pitchFamily="34" charset="-122"/>
                <a:cs typeface="Merriweather" pitchFamily="34" charset="-120"/>
              </a:rPr>
              <a:t>Ungariei</a:t>
            </a:r>
            <a:endParaRPr lang="en-US" sz="1829" dirty="0">
              <a:solidFill>
                <a:srgbClr val="C00000"/>
              </a:solidFill>
            </a:endParaRPr>
          </a:p>
        </p:txBody>
      </p:sp>
      <p:sp>
        <p:nvSpPr>
          <p:cNvPr id="23" name="Text 18"/>
          <p:cNvSpPr/>
          <p:nvPr/>
        </p:nvSpPr>
        <p:spPr>
          <a:xfrm>
            <a:off x="10755392" y="6386393"/>
            <a:ext cx="3553879" cy="594598"/>
          </a:xfrm>
          <a:prstGeom prst="rect">
            <a:avLst/>
          </a:prstGeom>
          <a:noFill/>
          <a:ln/>
        </p:spPr>
        <p:txBody>
          <a:bodyPr wrap="square" rtlCol="0" anchor="t"/>
          <a:lstStyle/>
          <a:p>
            <a:pPr marL="0" indent="0">
              <a:lnSpc>
                <a:spcPts val="2342"/>
              </a:lnSpc>
              <a:buNone/>
            </a:pPr>
            <a:r>
              <a:rPr lang="en-US" sz="1464" b="1" dirty="0">
                <a:solidFill>
                  <a:srgbClr val="403C4E"/>
                </a:solidFill>
                <a:latin typeface="Open Sans" pitchFamily="34" charset="0"/>
                <a:ea typeface="Open Sans" pitchFamily="34" charset="-122"/>
                <a:cs typeface="Open Sans" pitchFamily="34" charset="-120"/>
              </a:rPr>
              <a:t>Câștigarea unor bătălii importante contra armatei maghiare.</a:t>
            </a:r>
            <a:endParaRPr lang="en-US" sz="1464" b="1" dirty="0"/>
          </a:p>
        </p:txBody>
      </p:sp>
      <p:pic>
        <p:nvPicPr>
          <p:cNvPr id="26" name="Рисунок 25">
            <a:extLst>
              <a:ext uri="{FF2B5EF4-FFF2-40B4-BE49-F238E27FC236}">
                <a16:creationId xmlns:a16="http://schemas.microsoft.com/office/drawing/2014/main" id="{F4A683E8-25D7-CC65-4148-0B3E5C2FA4E7}"/>
              </a:ext>
            </a:extLst>
          </p:cNvPr>
          <p:cNvPicPr>
            <a:picLocks noChangeAspect="1"/>
          </p:cNvPicPr>
          <p:nvPr/>
        </p:nvPicPr>
        <p:blipFill>
          <a:blip r:embed="rId5"/>
          <a:stretch>
            <a:fillRect/>
          </a:stretch>
        </p:blipFill>
        <p:spPr>
          <a:xfrm flipH="1">
            <a:off x="176036" y="1491087"/>
            <a:ext cx="5134327" cy="502806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14636"/>
            <a:ext cx="14630400" cy="8229600"/>
          </a:xfrm>
          <a:prstGeom prst="rect">
            <a:avLst/>
          </a:prstGeom>
        </p:spPr>
      </p:pic>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sp>
        <p:nvSpPr>
          <p:cNvPr id="6" name="Text 1"/>
          <p:cNvSpPr/>
          <p:nvPr/>
        </p:nvSpPr>
        <p:spPr>
          <a:xfrm>
            <a:off x="555665" y="815816"/>
            <a:ext cx="5449372" cy="496133"/>
          </a:xfrm>
          <a:prstGeom prst="rect">
            <a:avLst/>
          </a:prstGeom>
          <a:noFill/>
          <a:ln/>
        </p:spPr>
        <p:txBody>
          <a:bodyPr wrap="none" rtlCol="0" anchor="t"/>
          <a:lstStyle/>
          <a:p>
            <a:pPr>
              <a:lnSpc>
                <a:spcPts val="3907"/>
              </a:lnSpc>
            </a:pPr>
            <a:r>
              <a:rPr lang="en-US" sz="3126" b="1" dirty="0">
                <a:solidFill>
                  <a:srgbClr val="403C4E"/>
                </a:solidFill>
                <a:latin typeface="Merriweather" pitchFamily="34" charset="0"/>
                <a:ea typeface="Merriweather" pitchFamily="34" charset="-122"/>
                <a:cs typeface="Merriweather" pitchFamily="34" charset="-120"/>
              </a:rPr>
              <a:t>Politica externă </a:t>
            </a:r>
            <a:r>
              <a:rPr lang="en-US" sz="3126" b="1" dirty="0" err="1">
                <a:solidFill>
                  <a:srgbClr val="403C4E"/>
                </a:solidFill>
                <a:latin typeface="Merriweather" pitchFamily="34" charset="0"/>
                <a:ea typeface="Merriweather" pitchFamily="34" charset="-122"/>
                <a:cs typeface="Merriweather" pitchFamily="34" charset="-120"/>
              </a:rPr>
              <a:t>și</a:t>
            </a:r>
            <a:r>
              <a:rPr lang="en-US" sz="3126" b="1" dirty="0">
                <a:solidFill>
                  <a:srgbClr val="403C4E"/>
                </a:solidFill>
                <a:latin typeface="Merriweather" pitchFamily="34" charset="0"/>
                <a:ea typeface="Merriweather" pitchFamily="34" charset="-122"/>
                <a:cs typeface="Merriweather" pitchFamily="34" charset="-120"/>
              </a:rPr>
              <a:t> </a:t>
            </a:r>
            <a:r>
              <a:rPr lang="en-US" sz="3126" b="1" dirty="0" err="1">
                <a:solidFill>
                  <a:srgbClr val="403C4E"/>
                </a:solidFill>
                <a:latin typeface="Merriweather" pitchFamily="34" charset="0"/>
                <a:ea typeface="Merriweather" pitchFamily="34" charset="-122"/>
                <a:cs typeface="Merriweather" pitchFamily="34" charset="-120"/>
              </a:rPr>
              <a:t>relațiile</a:t>
            </a:r>
            <a:r>
              <a:rPr lang="ro-RO" sz="3126" b="1" dirty="0">
                <a:solidFill>
                  <a:srgbClr val="403C4E"/>
                </a:solidFill>
                <a:latin typeface="Merriweather" pitchFamily="34" charset="0"/>
                <a:ea typeface="Merriweather" pitchFamily="34" charset="-122"/>
                <a:cs typeface="Merriweather" pitchFamily="34" charset="-120"/>
              </a:rPr>
              <a:t> i</a:t>
            </a:r>
            <a:r>
              <a:rPr lang="en-US" sz="3126" b="1" dirty="0" err="1">
                <a:solidFill>
                  <a:srgbClr val="403C4E"/>
                </a:solidFill>
                <a:latin typeface="Merriweather" pitchFamily="34" charset="0"/>
                <a:ea typeface="Merriweather" pitchFamily="34" charset="-122"/>
                <a:cs typeface="Merriweather" pitchFamily="34" charset="-120"/>
              </a:rPr>
              <a:t>nternaționale</a:t>
            </a:r>
            <a:endParaRPr lang="en-US" sz="3126" dirty="0"/>
          </a:p>
          <a:p>
            <a:pPr marL="0" indent="0">
              <a:lnSpc>
                <a:spcPts val="3907"/>
              </a:lnSpc>
              <a:buNone/>
            </a:pPr>
            <a:r>
              <a:rPr lang="en-US" sz="3126" b="1" dirty="0">
                <a:solidFill>
                  <a:srgbClr val="403C4E"/>
                </a:solidFill>
                <a:latin typeface="Merriweather" pitchFamily="34" charset="0"/>
                <a:ea typeface="Merriweather" pitchFamily="34" charset="-122"/>
                <a:cs typeface="Merriweather" pitchFamily="34" charset="-120"/>
              </a:rPr>
              <a:t> </a:t>
            </a:r>
            <a:endParaRPr lang="en-US" sz="3126" dirty="0"/>
          </a:p>
        </p:txBody>
      </p:sp>
      <p:sp>
        <p:nvSpPr>
          <p:cNvPr id="9" name="Text 3"/>
          <p:cNvSpPr/>
          <p:nvPr/>
        </p:nvSpPr>
        <p:spPr>
          <a:xfrm>
            <a:off x="721995" y="1731628"/>
            <a:ext cx="8032671" cy="1016318"/>
          </a:xfrm>
          <a:prstGeom prst="rect">
            <a:avLst/>
          </a:prstGeom>
          <a:noFill/>
          <a:ln/>
        </p:spPr>
        <p:txBody>
          <a:bodyPr wrap="square" rtlCol="0" anchor="t"/>
          <a:lstStyle/>
          <a:p>
            <a:pPr marL="0" indent="0" algn="just">
              <a:lnSpc>
                <a:spcPts val="2000"/>
              </a:lnSpc>
              <a:buNone/>
            </a:pPr>
            <a:r>
              <a:rPr lang="en-US" sz="1600" b="1" dirty="0">
                <a:solidFill>
                  <a:srgbClr val="403C4E"/>
                </a:solidFill>
                <a:latin typeface="Open Sans" pitchFamily="34" charset="0"/>
                <a:ea typeface="Open Sans" pitchFamily="34" charset="-122"/>
                <a:cs typeface="Open Sans" pitchFamily="34" charset="-120"/>
              </a:rPr>
              <a:t>Pe lângă victoriile sale militare, Ștefan a demonstrat o abilitate remarcabilă în diplomație. A reușit să mențină relații echilibrate cu marile puteri ale vremii, precum Imperiul Otoman, Regatul Poloniei, Regatul Ungariei și Rusia. Această politică externă a permis Moldovei să își păstreze independența și să se dezvolte economic și cultural.</a:t>
            </a:r>
            <a:endParaRPr lang="en-US" sz="1600" b="1" dirty="0"/>
          </a:p>
        </p:txBody>
      </p:sp>
      <p:sp>
        <p:nvSpPr>
          <p:cNvPr id="10" name="Shape 4"/>
          <p:cNvSpPr/>
          <p:nvPr/>
        </p:nvSpPr>
        <p:spPr>
          <a:xfrm>
            <a:off x="555665" y="5305068"/>
            <a:ext cx="8032671" cy="2108597"/>
          </a:xfrm>
          <a:prstGeom prst="roundRect">
            <a:avLst>
              <a:gd name="adj" fmla="val 3163"/>
            </a:avLst>
          </a:prstGeom>
          <a:noFill/>
          <a:ln w="7620">
            <a:solidFill>
              <a:srgbClr val="000000">
                <a:alpha val="8000"/>
              </a:srgbClr>
            </a:solidFill>
            <a:prstDash val="solid"/>
          </a:ln>
        </p:spPr>
      </p:sp>
      <p:sp>
        <p:nvSpPr>
          <p:cNvPr id="12" name="Text 6"/>
          <p:cNvSpPr/>
          <p:nvPr/>
        </p:nvSpPr>
        <p:spPr>
          <a:xfrm>
            <a:off x="721995" y="3212154"/>
            <a:ext cx="3687485" cy="254079"/>
          </a:xfrm>
          <a:prstGeom prst="rect">
            <a:avLst/>
          </a:prstGeom>
          <a:noFill/>
          <a:ln/>
        </p:spPr>
        <p:txBody>
          <a:bodyPr wrap="none" rtlCol="0" anchor="t"/>
          <a:lstStyle/>
          <a:p>
            <a:pPr marL="0" indent="0">
              <a:lnSpc>
                <a:spcPts val="2000"/>
              </a:lnSpc>
              <a:buNone/>
            </a:pPr>
            <a:r>
              <a:rPr lang="en-US" sz="1400" b="1" dirty="0">
                <a:solidFill>
                  <a:srgbClr val="403C4E"/>
                </a:solidFill>
                <a:latin typeface="Open Sans" pitchFamily="34" charset="0"/>
                <a:ea typeface="Open Sans" pitchFamily="34" charset="-122"/>
                <a:cs typeface="Open Sans" pitchFamily="34" charset="-120"/>
              </a:rPr>
              <a:t>Imperiul Otoman</a:t>
            </a:r>
            <a:endParaRPr lang="en-US" sz="1400" b="1" dirty="0"/>
          </a:p>
        </p:txBody>
      </p:sp>
      <p:sp>
        <p:nvSpPr>
          <p:cNvPr id="13" name="Text 7"/>
          <p:cNvSpPr/>
          <p:nvPr/>
        </p:nvSpPr>
        <p:spPr>
          <a:xfrm>
            <a:off x="3988849" y="3274751"/>
            <a:ext cx="3687485" cy="254079"/>
          </a:xfrm>
          <a:prstGeom prst="rect">
            <a:avLst/>
          </a:prstGeom>
          <a:noFill/>
          <a:ln/>
        </p:spPr>
        <p:txBody>
          <a:bodyPr wrap="none" rtlCol="0" anchor="t"/>
          <a:lstStyle/>
          <a:p>
            <a:pPr marL="0" indent="0">
              <a:lnSpc>
                <a:spcPts val="2000"/>
              </a:lnSpc>
              <a:buNone/>
            </a:pPr>
            <a:r>
              <a:rPr lang="en-US" sz="1400" b="1" dirty="0">
                <a:solidFill>
                  <a:srgbClr val="403C4E"/>
                </a:solidFill>
                <a:latin typeface="Open Sans" pitchFamily="34" charset="0"/>
                <a:ea typeface="Open Sans" pitchFamily="34" charset="-122"/>
                <a:cs typeface="Open Sans" pitchFamily="34" charset="-120"/>
              </a:rPr>
              <a:t>Relații tensionate, lupte pentru independență.</a:t>
            </a:r>
            <a:endParaRPr lang="en-US" sz="1400" b="1" dirty="0"/>
          </a:p>
        </p:txBody>
      </p:sp>
      <p:sp>
        <p:nvSpPr>
          <p:cNvPr id="15" name="Text 9"/>
          <p:cNvSpPr/>
          <p:nvPr/>
        </p:nvSpPr>
        <p:spPr>
          <a:xfrm>
            <a:off x="721994" y="3652655"/>
            <a:ext cx="3687485" cy="254079"/>
          </a:xfrm>
          <a:prstGeom prst="rect">
            <a:avLst/>
          </a:prstGeom>
          <a:noFill/>
          <a:ln/>
        </p:spPr>
        <p:txBody>
          <a:bodyPr wrap="none" rtlCol="0" anchor="t"/>
          <a:lstStyle/>
          <a:p>
            <a:pPr marL="0" indent="0">
              <a:lnSpc>
                <a:spcPts val="2000"/>
              </a:lnSpc>
              <a:buNone/>
            </a:pPr>
            <a:r>
              <a:rPr lang="en-US" sz="1400" b="1" dirty="0">
                <a:solidFill>
                  <a:srgbClr val="403C4E"/>
                </a:solidFill>
                <a:latin typeface="Open Sans" pitchFamily="34" charset="0"/>
                <a:ea typeface="Open Sans" pitchFamily="34" charset="-122"/>
                <a:cs typeface="Open Sans" pitchFamily="34" charset="-120"/>
              </a:rPr>
              <a:t>Regatul Poloniei</a:t>
            </a:r>
            <a:endParaRPr lang="en-US" sz="1400" b="1" dirty="0"/>
          </a:p>
        </p:txBody>
      </p:sp>
      <p:sp>
        <p:nvSpPr>
          <p:cNvPr id="16" name="Text 10"/>
          <p:cNvSpPr/>
          <p:nvPr/>
        </p:nvSpPr>
        <p:spPr>
          <a:xfrm>
            <a:off x="3988848" y="3681470"/>
            <a:ext cx="3687485" cy="254079"/>
          </a:xfrm>
          <a:prstGeom prst="rect">
            <a:avLst/>
          </a:prstGeom>
          <a:noFill/>
          <a:ln/>
        </p:spPr>
        <p:txBody>
          <a:bodyPr wrap="none" rtlCol="0" anchor="t"/>
          <a:lstStyle/>
          <a:p>
            <a:pPr marL="0" indent="0">
              <a:lnSpc>
                <a:spcPts val="2000"/>
              </a:lnSpc>
              <a:buNone/>
            </a:pPr>
            <a:r>
              <a:rPr lang="ro-RO" sz="1400" b="1" dirty="0">
                <a:solidFill>
                  <a:srgbClr val="403C4E"/>
                </a:solidFill>
                <a:latin typeface="Open Sans" pitchFamily="34" charset="0"/>
                <a:ea typeface="Open Sans" pitchFamily="34" charset="-122"/>
                <a:cs typeface="Open Sans" pitchFamily="34" charset="-120"/>
              </a:rPr>
              <a:t> </a:t>
            </a:r>
            <a:r>
              <a:rPr lang="en-US" sz="1400" b="1" dirty="0" err="1">
                <a:solidFill>
                  <a:srgbClr val="403C4E"/>
                </a:solidFill>
                <a:latin typeface="Open Sans" pitchFamily="34" charset="0"/>
                <a:ea typeface="Open Sans" pitchFamily="34" charset="-122"/>
                <a:cs typeface="Open Sans" pitchFamily="34" charset="-120"/>
              </a:rPr>
              <a:t>Conflicte</a:t>
            </a:r>
            <a:r>
              <a:rPr lang="en-US" sz="1400" b="1" dirty="0">
                <a:solidFill>
                  <a:srgbClr val="403C4E"/>
                </a:solidFill>
                <a:latin typeface="Open Sans" pitchFamily="34" charset="0"/>
                <a:ea typeface="Open Sans" pitchFamily="34" charset="-122"/>
                <a:cs typeface="Open Sans" pitchFamily="34" charset="-120"/>
              </a:rPr>
              <a:t> militare și alianțe temporare.</a:t>
            </a:r>
            <a:endParaRPr lang="en-US" sz="1400" b="1" dirty="0"/>
          </a:p>
        </p:txBody>
      </p:sp>
      <p:sp>
        <p:nvSpPr>
          <p:cNvPr id="18" name="Text 12"/>
          <p:cNvSpPr/>
          <p:nvPr/>
        </p:nvSpPr>
        <p:spPr>
          <a:xfrm>
            <a:off x="721995" y="4074523"/>
            <a:ext cx="3687485" cy="254079"/>
          </a:xfrm>
          <a:prstGeom prst="rect">
            <a:avLst/>
          </a:prstGeom>
          <a:noFill/>
          <a:ln/>
        </p:spPr>
        <p:txBody>
          <a:bodyPr wrap="none" rtlCol="0" anchor="t"/>
          <a:lstStyle/>
          <a:p>
            <a:pPr marL="0" indent="0">
              <a:lnSpc>
                <a:spcPts val="2000"/>
              </a:lnSpc>
              <a:buNone/>
            </a:pPr>
            <a:r>
              <a:rPr lang="en-US" sz="1400" b="1" dirty="0">
                <a:solidFill>
                  <a:srgbClr val="403C4E"/>
                </a:solidFill>
                <a:latin typeface="Open Sans" pitchFamily="34" charset="0"/>
                <a:ea typeface="Open Sans" pitchFamily="34" charset="-122"/>
                <a:cs typeface="Open Sans" pitchFamily="34" charset="-120"/>
              </a:rPr>
              <a:t>Regatul Ungariei</a:t>
            </a:r>
            <a:endParaRPr lang="en-US" sz="1400" b="1" dirty="0"/>
          </a:p>
        </p:txBody>
      </p:sp>
      <p:sp>
        <p:nvSpPr>
          <p:cNvPr id="19" name="Text 13"/>
          <p:cNvSpPr/>
          <p:nvPr/>
        </p:nvSpPr>
        <p:spPr>
          <a:xfrm>
            <a:off x="3988849" y="4082160"/>
            <a:ext cx="5089072" cy="508159"/>
          </a:xfrm>
          <a:prstGeom prst="rect">
            <a:avLst/>
          </a:prstGeom>
          <a:noFill/>
          <a:ln/>
        </p:spPr>
        <p:txBody>
          <a:bodyPr wrap="square" rtlCol="0" anchor="t"/>
          <a:lstStyle/>
          <a:p>
            <a:pPr marL="0" indent="0" algn="just">
              <a:lnSpc>
                <a:spcPts val="2000"/>
              </a:lnSpc>
              <a:buNone/>
            </a:pPr>
            <a:r>
              <a:rPr lang="ro-RO" sz="1400" b="1" dirty="0">
                <a:solidFill>
                  <a:srgbClr val="403C4E"/>
                </a:solidFill>
                <a:latin typeface="Open Sans" pitchFamily="34" charset="0"/>
                <a:ea typeface="Open Sans" pitchFamily="34" charset="-122"/>
                <a:cs typeface="Open Sans" pitchFamily="34" charset="-120"/>
              </a:rPr>
              <a:t> </a:t>
            </a:r>
            <a:r>
              <a:rPr lang="en-US" sz="1400" b="1" dirty="0" err="1">
                <a:solidFill>
                  <a:srgbClr val="403C4E"/>
                </a:solidFill>
                <a:latin typeface="Open Sans" pitchFamily="34" charset="0"/>
                <a:ea typeface="Open Sans" pitchFamily="34" charset="-122"/>
                <a:cs typeface="Open Sans" pitchFamily="34" charset="-120"/>
              </a:rPr>
              <a:t>Conflicte</a:t>
            </a:r>
            <a:r>
              <a:rPr lang="en-US" sz="1400" b="1" dirty="0">
                <a:solidFill>
                  <a:srgbClr val="403C4E"/>
                </a:solidFill>
                <a:latin typeface="Open Sans" pitchFamily="34" charset="0"/>
                <a:ea typeface="Open Sans" pitchFamily="34" charset="-122"/>
                <a:cs typeface="Open Sans" pitchFamily="34" charset="-120"/>
              </a:rPr>
              <a:t> și alianțe temporare, lupte pentru influență.</a:t>
            </a:r>
            <a:endParaRPr lang="en-US" sz="1400" b="1" dirty="0"/>
          </a:p>
        </p:txBody>
      </p:sp>
      <p:sp>
        <p:nvSpPr>
          <p:cNvPr id="21" name="Text 15"/>
          <p:cNvSpPr/>
          <p:nvPr/>
        </p:nvSpPr>
        <p:spPr>
          <a:xfrm>
            <a:off x="721995" y="4442699"/>
            <a:ext cx="3687485" cy="254079"/>
          </a:xfrm>
          <a:prstGeom prst="rect">
            <a:avLst/>
          </a:prstGeom>
          <a:noFill/>
          <a:ln/>
        </p:spPr>
        <p:txBody>
          <a:bodyPr wrap="none" rtlCol="0" anchor="t"/>
          <a:lstStyle/>
          <a:p>
            <a:pPr marL="0" indent="0">
              <a:lnSpc>
                <a:spcPts val="2000"/>
              </a:lnSpc>
              <a:buNone/>
            </a:pPr>
            <a:r>
              <a:rPr lang="en-US" sz="1400" b="1" dirty="0">
                <a:solidFill>
                  <a:srgbClr val="403C4E"/>
                </a:solidFill>
                <a:latin typeface="Open Sans" pitchFamily="34" charset="0"/>
                <a:ea typeface="Open Sans" pitchFamily="34" charset="-122"/>
                <a:cs typeface="Open Sans" pitchFamily="34" charset="-120"/>
              </a:rPr>
              <a:t>Rusia</a:t>
            </a:r>
            <a:endParaRPr lang="en-US" sz="1400" b="1" dirty="0"/>
          </a:p>
        </p:txBody>
      </p:sp>
      <p:sp>
        <p:nvSpPr>
          <p:cNvPr id="22" name="Text 16"/>
          <p:cNvSpPr/>
          <p:nvPr/>
        </p:nvSpPr>
        <p:spPr>
          <a:xfrm>
            <a:off x="3988849" y="4546368"/>
            <a:ext cx="3687485" cy="254079"/>
          </a:xfrm>
          <a:prstGeom prst="rect">
            <a:avLst/>
          </a:prstGeom>
          <a:noFill/>
          <a:ln/>
        </p:spPr>
        <p:txBody>
          <a:bodyPr wrap="none" rtlCol="0" anchor="t"/>
          <a:lstStyle/>
          <a:p>
            <a:pPr marL="0" indent="0">
              <a:lnSpc>
                <a:spcPts val="2000"/>
              </a:lnSpc>
              <a:buNone/>
            </a:pPr>
            <a:r>
              <a:rPr lang="ro-RO" sz="1400" b="1" dirty="0">
                <a:solidFill>
                  <a:srgbClr val="403C4E"/>
                </a:solidFill>
                <a:latin typeface="Open Sans" pitchFamily="34" charset="0"/>
                <a:ea typeface="Open Sans" pitchFamily="34" charset="-122"/>
                <a:cs typeface="Open Sans" pitchFamily="34" charset="-120"/>
              </a:rPr>
              <a:t> </a:t>
            </a:r>
            <a:r>
              <a:rPr lang="en-US" sz="1400" b="1" dirty="0" err="1">
                <a:solidFill>
                  <a:srgbClr val="403C4E"/>
                </a:solidFill>
                <a:latin typeface="Open Sans" pitchFamily="34" charset="0"/>
                <a:ea typeface="Open Sans" pitchFamily="34" charset="-122"/>
                <a:cs typeface="Open Sans" pitchFamily="34" charset="-120"/>
              </a:rPr>
              <a:t>Relații</a:t>
            </a:r>
            <a:r>
              <a:rPr lang="en-US" sz="1400" b="1" dirty="0">
                <a:solidFill>
                  <a:srgbClr val="403C4E"/>
                </a:solidFill>
                <a:latin typeface="Open Sans" pitchFamily="34" charset="0"/>
                <a:ea typeface="Open Sans" pitchFamily="34" charset="-122"/>
                <a:cs typeface="Open Sans" pitchFamily="34" charset="-120"/>
              </a:rPr>
              <a:t> diplomatice, colaborare.</a:t>
            </a:r>
            <a:endParaRPr lang="en-US" sz="1400" b="1" dirty="0"/>
          </a:p>
        </p:txBody>
      </p:sp>
      <p:pic>
        <p:nvPicPr>
          <p:cNvPr id="24" name="Image 2" descr="preencoded.png">
            <a:extLst>
              <a:ext uri="{FF2B5EF4-FFF2-40B4-BE49-F238E27FC236}">
                <a16:creationId xmlns:a16="http://schemas.microsoft.com/office/drawing/2014/main" id="{B4186839-D6B9-7140-B183-B967F18D1FFA}"/>
              </a:ext>
            </a:extLst>
          </p:cNvPr>
          <p:cNvPicPr>
            <a:picLocks noChangeAspect="1"/>
          </p:cNvPicPr>
          <p:nvPr/>
        </p:nvPicPr>
        <p:blipFill>
          <a:blip r:embed="rId5"/>
          <a:stretch>
            <a:fillRect/>
          </a:stretch>
        </p:blipFill>
        <p:spPr>
          <a:xfrm>
            <a:off x="9121919" y="-272129"/>
            <a:ext cx="6064146" cy="7575303"/>
          </a:xfrm>
          <a:prstGeom prst="rect">
            <a:avLst/>
          </a:prstGeom>
        </p:spPr>
      </p:pic>
      <p:pic>
        <p:nvPicPr>
          <p:cNvPr id="26" name="Рисунок 25">
            <a:extLst>
              <a:ext uri="{FF2B5EF4-FFF2-40B4-BE49-F238E27FC236}">
                <a16:creationId xmlns:a16="http://schemas.microsoft.com/office/drawing/2014/main" id="{63D0872F-B02C-2B31-1903-DA853E117761}"/>
              </a:ext>
            </a:extLst>
          </p:cNvPr>
          <p:cNvPicPr>
            <a:picLocks noChangeAspect="1"/>
          </p:cNvPicPr>
          <p:nvPr/>
        </p:nvPicPr>
        <p:blipFill>
          <a:blip r:embed="rId6"/>
          <a:stretch>
            <a:fillRect/>
          </a:stretch>
        </p:blipFill>
        <p:spPr>
          <a:xfrm>
            <a:off x="1893349" y="5321584"/>
            <a:ext cx="5330564" cy="262064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60"/>
            <a:ext cx="14630400" cy="8229600"/>
          </a:xfrm>
          <a:prstGeom prst="rect">
            <a:avLst/>
          </a:prstGeom>
        </p:spPr>
      </p:pic>
      <p:sp>
        <p:nvSpPr>
          <p:cNvPr id="3" name="Shape 0"/>
          <p:cNvSpPr/>
          <p:nvPr/>
        </p:nvSpPr>
        <p:spPr>
          <a:xfrm>
            <a:off x="429986" y="173414"/>
            <a:ext cx="13970469" cy="7540110"/>
          </a:xfrm>
          <a:prstGeom prst="rect">
            <a:avLst/>
          </a:prstGeom>
          <a:solidFill>
            <a:srgbClr val="FFFFFF"/>
          </a:solidFill>
          <a:ln/>
        </p:spPr>
      </p:sp>
      <p:sp>
        <p:nvSpPr>
          <p:cNvPr id="6" name="Text 1"/>
          <p:cNvSpPr/>
          <p:nvPr/>
        </p:nvSpPr>
        <p:spPr>
          <a:xfrm>
            <a:off x="6181725" y="211055"/>
            <a:ext cx="7753350" cy="1241822"/>
          </a:xfrm>
          <a:prstGeom prst="rect">
            <a:avLst/>
          </a:prstGeom>
          <a:noFill/>
          <a:ln/>
        </p:spPr>
        <p:txBody>
          <a:bodyPr wrap="square" rtlCol="0" anchor="t"/>
          <a:lstStyle/>
          <a:p>
            <a:pPr marL="0" indent="0" algn="ctr">
              <a:lnSpc>
                <a:spcPts val="4889"/>
              </a:lnSpc>
              <a:buNone/>
            </a:pPr>
            <a:r>
              <a:rPr lang="en-US" sz="3911" b="1" dirty="0">
                <a:solidFill>
                  <a:srgbClr val="0000FF"/>
                </a:solidFill>
                <a:latin typeface="Merriweather" pitchFamily="34" charset="0"/>
                <a:ea typeface="Merriweather" pitchFamily="34" charset="-122"/>
                <a:cs typeface="Merriweather" pitchFamily="34" charset="-120"/>
              </a:rPr>
              <a:t>Dezvoltarea economică și culturală a Moldovei</a:t>
            </a:r>
            <a:endParaRPr lang="en-US" sz="3911" dirty="0">
              <a:solidFill>
                <a:srgbClr val="0000FF"/>
              </a:solidFill>
            </a:endParaRPr>
          </a:p>
        </p:txBody>
      </p:sp>
      <p:sp>
        <p:nvSpPr>
          <p:cNvPr id="7" name="Text 2"/>
          <p:cNvSpPr/>
          <p:nvPr/>
        </p:nvSpPr>
        <p:spPr>
          <a:xfrm>
            <a:off x="6166740" y="1651201"/>
            <a:ext cx="8082660" cy="1271588"/>
          </a:xfrm>
          <a:prstGeom prst="rect">
            <a:avLst/>
          </a:prstGeom>
          <a:noFill/>
          <a:ln/>
        </p:spPr>
        <p:txBody>
          <a:bodyPr wrap="square" rtlCol="0" anchor="t"/>
          <a:lstStyle/>
          <a:p>
            <a:pPr marL="0" indent="0" algn="just">
              <a:lnSpc>
                <a:spcPts val="2503"/>
              </a:lnSpc>
              <a:buNone/>
            </a:pPr>
            <a:r>
              <a:rPr lang="ro-RO" b="1" dirty="0">
                <a:solidFill>
                  <a:srgbClr val="403C4E"/>
                </a:solidFill>
                <a:latin typeface="Open Sans" pitchFamily="34" charset="0"/>
                <a:ea typeface="Open Sans" pitchFamily="34" charset="-122"/>
                <a:cs typeface="Open Sans" pitchFamily="34" charset="-120"/>
              </a:rPr>
              <a:t>    </a:t>
            </a:r>
            <a:r>
              <a:rPr lang="en-US" b="1" dirty="0" err="1">
                <a:solidFill>
                  <a:srgbClr val="403C4E"/>
                </a:solidFill>
                <a:latin typeface="Open Sans" pitchFamily="34" charset="0"/>
                <a:ea typeface="Open Sans" pitchFamily="34" charset="-122"/>
                <a:cs typeface="Open Sans" pitchFamily="34" charset="-120"/>
              </a:rPr>
              <a:t>Domnia</a:t>
            </a:r>
            <a:r>
              <a:rPr lang="en-US" b="1" dirty="0">
                <a:solidFill>
                  <a:srgbClr val="403C4E"/>
                </a:solidFill>
                <a:latin typeface="Open Sans" pitchFamily="34" charset="0"/>
                <a:ea typeface="Open Sans" pitchFamily="34" charset="-122"/>
                <a:cs typeface="Open Sans" pitchFamily="34" charset="-120"/>
              </a:rPr>
              <a:t> lui Ștefan a fost o perioadă de prosperitate economică și culturală pentru Moldova. A promovat dezvoltarea comerțului, a meșteșugurilor și a agriculturii. A încurajat dezvoltarea urbană, construind și fortificând orașe importante. De asemenea, a sprijinit artele și cultura, finanțând construirea de mănăstiri și biserici.</a:t>
            </a:r>
            <a:endParaRPr lang="en-US" b="1" dirty="0"/>
          </a:p>
        </p:txBody>
      </p:sp>
      <p:sp>
        <p:nvSpPr>
          <p:cNvPr id="8" name="Shape 3"/>
          <p:cNvSpPr/>
          <p:nvPr/>
        </p:nvSpPr>
        <p:spPr>
          <a:xfrm>
            <a:off x="6181725" y="3832741"/>
            <a:ext cx="3777377" cy="1795701"/>
          </a:xfrm>
          <a:prstGeom prst="roundRect">
            <a:avLst>
              <a:gd name="adj" fmla="val 4647"/>
            </a:avLst>
          </a:prstGeom>
          <a:solidFill>
            <a:srgbClr val="FFD8CC"/>
          </a:solidFill>
          <a:ln w="7620">
            <a:solidFill>
              <a:srgbClr val="E5BEB2"/>
            </a:solidFill>
            <a:prstDash val="solid"/>
          </a:ln>
        </p:spPr>
      </p:sp>
      <p:sp>
        <p:nvSpPr>
          <p:cNvPr id="9" name="Text 4"/>
          <p:cNvSpPr/>
          <p:nvPr/>
        </p:nvSpPr>
        <p:spPr>
          <a:xfrm>
            <a:off x="6387941" y="3943469"/>
            <a:ext cx="2483406" cy="310396"/>
          </a:xfrm>
          <a:prstGeom prst="rect">
            <a:avLst/>
          </a:prstGeom>
          <a:noFill/>
          <a:ln/>
        </p:spPr>
        <p:txBody>
          <a:bodyPr wrap="none" rtlCol="0" anchor="t"/>
          <a:lstStyle/>
          <a:p>
            <a:pPr marL="0" indent="0">
              <a:lnSpc>
                <a:spcPts val="2444"/>
              </a:lnSpc>
              <a:buNone/>
            </a:pPr>
            <a:r>
              <a:rPr lang="en-US" sz="1956" b="1" dirty="0">
                <a:solidFill>
                  <a:srgbClr val="C00000"/>
                </a:solidFill>
                <a:latin typeface="Merriweather" pitchFamily="34" charset="0"/>
                <a:ea typeface="Merriweather" pitchFamily="34" charset="-122"/>
                <a:cs typeface="Merriweather" pitchFamily="34" charset="-120"/>
              </a:rPr>
              <a:t>Comerț</a:t>
            </a:r>
            <a:endParaRPr lang="en-US" sz="1956" dirty="0">
              <a:solidFill>
                <a:srgbClr val="C00000"/>
              </a:solidFill>
            </a:endParaRPr>
          </a:p>
        </p:txBody>
      </p:sp>
      <p:sp>
        <p:nvSpPr>
          <p:cNvPr id="10" name="Text 5"/>
          <p:cNvSpPr/>
          <p:nvPr/>
        </p:nvSpPr>
        <p:spPr>
          <a:xfrm>
            <a:off x="6387941" y="4373047"/>
            <a:ext cx="3364944" cy="953691"/>
          </a:xfrm>
          <a:prstGeom prst="rect">
            <a:avLst/>
          </a:prstGeom>
          <a:noFill/>
          <a:ln/>
        </p:spPr>
        <p:txBody>
          <a:bodyPr wrap="square" rtlCol="0" anchor="t"/>
          <a:lstStyle/>
          <a:p>
            <a:pPr marL="0" indent="0">
              <a:lnSpc>
                <a:spcPts val="2503"/>
              </a:lnSpc>
              <a:buNone/>
            </a:pPr>
            <a:r>
              <a:rPr lang="en-US" sz="1564" b="1" dirty="0">
                <a:solidFill>
                  <a:srgbClr val="403C4E"/>
                </a:solidFill>
                <a:latin typeface="Open Sans" pitchFamily="34" charset="0"/>
                <a:ea typeface="Open Sans" pitchFamily="34" charset="-122"/>
                <a:cs typeface="Open Sans" pitchFamily="34" charset="-120"/>
              </a:rPr>
              <a:t>Dezvoltarea comerțului intern și extern, încurajarea schimburilor comerciale.</a:t>
            </a:r>
            <a:endParaRPr lang="en-US" sz="1564" b="1" dirty="0"/>
          </a:p>
        </p:txBody>
      </p:sp>
      <p:sp>
        <p:nvSpPr>
          <p:cNvPr id="11" name="Shape 6"/>
          <p:cNvSpPr/>
          <p:nvPr/>
        </p:nvSpPr>
        <p:spPr>
          <a:xfrm>
            <a:off x="10157698" y="3737253"/>
            <a:ext cx="3777377" cy="1795701"/>
          </a:xfrm>
          <a:prstGeom prst="roundRect">
            <a:avLst>
              <a:gd name="adj" fmla="val 4647"/>
            </a:avLst>
          </a:prstGeom>
          <a:solidFill>
            <a:srgbClr val="FFD8CC"/>
          </a:solidFill>
          <a:ln w="7620">
            <a:solidFill>
              <a:srgbClr val="E5BEB2"/>
            </a:solidFill>
            <a:prstDash val="solid"/>
          </a:ln>
        </p:spPr>
      </p:sp>
      <p:sp>
        <p:nvSpPr>
          <p:cNvPr id="12" name="Text 7"/>
          <p:cNvSpPr/>
          <p:nvPr/>
        </p:nvSpPr>
        <p:spPr>
          <a:xfrm>
            <a:off x="10363914" y="3943469"/>
            <a:ext cx="2483406" cy="310396"/>
          </a:xfrm>
          <a:prstGeom prst="rect">
            <a:avLst/>
          </a:prstGeom>
          <a:noFill/>
          <a:ln/>
        </p:spPr>
        <p:txBody>
          <a:bodyPr wrap="none" rtlCol="0" anchor="t"/>
          <a:lstStyle/>
          <a:p>
            <a:pPr marL="0" indent="0">
              <a:lnSpc>
                <a:spcPts val="2444"/>
              </a:lnSpc>
              <a:buNone/>
            </a:pPr>
            <a:r>
              <a:rPr lang="en-US" sz="1956" b="1" dirty="0">
                <a:solidFill>
                  <a:srgbClr val="C00000"/>
                </a:solidFill>
                <a:latin typeface="Merriweather" pitchFamily="34" charset="0"/>
                <a:ea typeface="Merriweather" pitchFamily="34" charset="-122"/>
                <a:cs typeface="Merriweather" pitchFamily="34" charset="-120"/>
              </a:rPr>
              <a:t>Agricultură</a:t>
            </a:r>
            <a:endParaRPr lang="en-US" sz="1956" dirty="0">
              <a:solidFill>
                <a:srgbClr val="C00000"/>
              </a:solidFill>
            </a:endParaRPr>
          </a:p>
        </p:txBody>
      </p:sp>
      <p:sp>
        <p:nvSpPr>
          <p:cNvPr id="13" name="Text 8"/>
          <p:cNvSpPr/>
          <p:nvPr/>
        </p:nvSpPr>
        <p:spPr>
          <a:xfrm>
            <a:off x="10363914" y="4373047"/>
            <a:ext cx="3364944" cy="635794"/>
          </a:xfrm>
          <a:prstGeom prst="rect">
            <a:avLst/>
          </a:prstGeom>
          <a:noFill/>
          <a:ln/>
        </p:spPr>
        <p:txBody>
          <a:bodyPr wrap="square" rtlCol="0" anchor="t"/>
          <a:lstStyle/>
          <a:p>
            <a:pPr marL="0" indent="0">
              <a:lnSpc>
                <a:spcPts val="2503"/>
              </a:lnSpc>
              <a:buNone/>
            </a:pPr>
            <a:r>
              <a:rPr lang="en-US" sz="1564" b="1" dirty="0">
                <a:solidFill>
                  <a:srgbClr val="403C4E"/>
                </a:solidFill>
                <a:latin typeface="Open Sans" pitchFamily="34" charset="0"/>
                <a:ea typeface="Open Sans" pitchFamily="34" charset="-122"/>
                <a:cs typeface="Open Sans" pitchFamily="34" charset="-120"/>
              </a:rPr>
              <a:t>Promovarea agriculturii, creșterea producției agricole.</a:t>
            </a:r>
            <a:endParaRPr lang="en-US" sz="1564" b="1" dirty="0"/>
          </a:p>
        </p:txBody>
      </p:sp>
      <p:sp>
        <p:nvSpPr>
          <p:cNvPr id="14" name="Shape 9"/>
          <p:cNvSpPr/>
          <p:nvPr/>
        </p:nvSpPr>
        <p:spPr>
          <a:xfrm>
            <a:off x="6181725" y="5731550"/>
            <a:ext cx="3777377" cy="1795701"/>
          </a:xfrm>
          <a:prstGeom prst="roundRect">
            <a:avLst>
              <a:gd name="adj" fmla="val 4647"/>
            </a:avLst>
          </a:prstGeom>
          <a:solidFill>
            <a:srgbClr val="FFD8CC"/>
          </a:solidFill>
          <a:ln w="7620">
            <a:solidFill>
              <a:srgbClr val="E5BEB2"/>
            </a:solidFill>
            <a:prstDash val="solid"/>
          </a:ln>
        </p:spPr>
      </p:sp>
      <p:sp>
        <p:nvSpPr>
          <p:cNvPr id="15" name="Text 10"/>
          <p:cNvSpPr/>
          <p:nvPr/>
        </p:nvSpPr>
        <p:spPr>
          <a:xfrm>
            <a:off x="6387941" y="5937766"/>
            <a:ext cx="2483406" cy="310396"/>
          </a:xfrm>
          <a:prstGeom prst="rect">
            <a:avLst/>
          </a:prstGeom>
          <a:noFill/>
          <a:ln/>
        </p:spPr>
        <p:txBody>
          <a:bodyPr wrap="none" rtlCol="0" anchor="t"/>
          <a:lstStyle/>
          <a:p>
            <a:pPr marL="0" indent="0">
              <a:lnSpc>
                <a:spcPts val="2444"/>
              </a:lnSpc>
              <a:buNone/>
            </a:pPr>
            <a:r>
              <a:rPr lang="en-US" sz="1956" b="1" dirty="0">
                <a:solidFill>
                  <a:srgbClr val="C00000"/>
                </a:solidFill>
                <a:latin typeface="Merriweather" pitchFamily="34" charset="0"/>
                <a:ea typeface="Merriweather" pitchFamily="34" charset="-122"/>
                <a:cs typeface="Merriweather" pitchFamily="34" charset="-120"/>
              </a:rPr>
              <a:t>Construcții</a:t>
            </a:r>
            <a:endParaRPr lang="en-US" sz="1956" dirty="0">
              <a:solidFill>
                <a:srgbClr val="C00000"/>
              </a:solidFill>
            </a:endParaRPr>
          </a:p>
        </p:txBody>
      </p:sp>
      <p:sp>
        <p:nvSpPr>
          <p:cNvPr id="16" name="Text 11"/>
          <p:cNvSpPr/>
          <p:nvPr/>
        </p:nvSpPr>
        <p:spPr>
          <a:xfrm>
            <a:off x="6387940" y="6367343"/>
            <a:ext cx="3571161" cy="635794"/>
          </a:xfrm>
          <a:prstGeom prst="rect">
            <a:avLst/>
          </a:prstGeom>
          <a:noFill/>
          <a:ln/>
        </p:spPr>
        <p:txBody>
          <a:bodyPr wrap="square" rtlCol="0" anchor="t"/>
          <a:lstStyle/>
          <a:p>
            <a:pPr marL="0" indent="0">
              <a:lnSpc>
                <a:spcPts val="2503"/>
              </a:lnSpc>
              <a:buNone/>
            </a:pPr>
            <a:r>
              <a:rPr lang="en-US" sz="1564" b="1" dirty="0">
                <a:solidFill>
                  <a:srgbClr val="403C4E"/>
                </a:solidFill>
                <a:latin typeface="Open Sans" pitchFamily="34" charset="0"/>
                <a:ea typeface="Open Sans" pitchFamily="34" charset="-122"/>
                <a:cs typeface="Open Sans" pitchFamily="34" charset="-120"/>
              </a:rPr>
              <a:t>Dezvoltarea urbană, construirea și fortificarea orașelor.</a:t>
            </a:r>
            <a:endParaRPr lang="en-US" sz="1564" b="1" dirty="0"/>
          </a:p>
        </p:txBody>
      </p:sp>
      <p:sp>
        <p:nvSpPr>
          <p:cNvPr id="17" name="Shape 12"/>
          <p:cNvSpPr/>
          <p:nvPr/>
        </p:nvSpPr>
        <p:spPr>
          <a:xfrm>
            <a:off x="10157698" y="5731550"/>
            <a:ext cx="3777377" cy="1795701"/>
          </a:xfrm>
          <a:prstGeom prst="roundRect">
            <a:avLst>
              <a:gd name="adj" fmla="val 4647"/>
            </a:avLst>
          </a:prstGeom>
          <a:solidFill>
            <a:srgbClr val="FFD8CC"/>
          </a:solidFill>
          <a:ln w="7620">
            <a:solidFill>
              <a:srgbClr val="E5BEB2"/>
            </a:solidFill>
            <a:prstDash val="solid"/>
          </a:ln>
        </p:spPr>
      </p:sp>
      <p:sp>
        <p:nvSpPr>
          <p:cNvPr id="18" name="Text 13"/>
          <p:cNvSpPr/>
          <p:nvPr/>
        </p:nvSpPr>
        <p:spPr>
          <a:xfrm>
            <a:off x="10363914" y="5937766"/>
            <a:ext cx="2483406" cy="310396"/>
          </a:xfrm>
          <a:prstGeom prst="rect">
            <a:avLst/>
          </a:prstGeom>
          <a:noFill/>
          <a:ln/>
        </p:spPr>
        <p:txBody>
          <a:bodyPr wrap="none" rtlCol="0" anchor="t"/>
          <a:lstStyle/>
          <a:p>
            <a:pPr marL="0" indent="0">
              <a:lnSpc>
                <a:spcPts val="2444"/>
              </a:lnSpc>
              <a:buNone/>
            </a:pPr>
            <a:r>
              <a:rPr lang="en-US" sz="1956" b="1" dirty="0">
                <a:solidFill>
                  <a:srgbClr val="C00000"/>
                </a:solidFill>
                <a:latin typeface="Merriweather" pitchFamily="34" charset="0"/>
                <a:ea typeface="Merriweather" pitchFamily="34" charset="-122"/>
                <a:cs typeface="Merriweather" pitchFamily="34" charset="-120"/>
              </a:rPr>
              <a:t>Arta și Cultura</a:t>
            </a:r>
            <a:endParaRPr lang="en-US" sz="1956" b="1" dirty="0">
              <a:solidFill>
                <a:srgbClr val="C00000"/>
              </a:solidFill>
            </a:endParaRPr>
          </a:p>
        </p:txBody>
      </p:sp>
      <p:sp>
        <p:nvSpPr>
          <p:cNvPr id="19" name="Text 14"/>
          <p:cNvSpPr/>
          <p:nvPr/>
        </p:nvSpPr>
        <p:spPr>
          <a:xfrm>
            <a:off x="10363914" y="6367343"/>
            <a:ext cx="3364944" cy="953691"/>
          </a:xfrm>
          <a:prstGeom prst="rect">
            <a:avLst/>
          </a:prstGeom>
          <a:noFill/>
          <a:ln/>
        </p:spPr>
        <p:txBody>
          <a:bodyPr wrap="square" rtlCol="0" anchor="t"/>
          <a:lstStyle/>
          <a:p>
            <a:pPr marL="0" indent="0">
              <a:lnSpc>
                <a:spcPts val="2503"/>
              </a:lnSpc>
              <a:buNone/>
            </a:pPr>
            <a:r>
              <a:rPr lang="en-US" sz="1564" b="1" dirty="0">
                <a:solidFill>
                  <a:srgbClr val="403C4E"/>
                </a:solidFill>
                <a:latin typeface="Open Sans" pitchFamily="34" charset="0"/>
                <a:ea typeface="Open Sans" pitchFamily="34" charset="-122"/>
                <a:cs typeface="Open Sans" pitchFamily="34" charset="-120"/>
              </a:rPr>
              <a:t>Sprijinirea artelor și culturii, finanțarea construcțiilor de biserici și mănăstiri.</a:t>
            </a:r>
            <a:endParaRPr lang="en-US" sz="1564" b="1" dirty="0"/>
          </a:p>
        </p:txBody>
      </p:sp>
      <p:pic>
        <p:nvPicPr>
          <p:cNvPr id="26" name="Рисунок 25">
            <a:extLst>
              <a:ext uri="{FF2B5EF4-FFF2-40B4-BE49-F238E27FC236}">
                <a16:creationId xmlns:a16="http://schemas.microsoft.com/office/drawing/2014/main" id="{454B008F-FD90-6B18-42E3-E351AA396E11}"/>
              </a:ext>
            </a:extLst>
          </p:cNvPr>
          <p:cNvPicPr>
            <a:picLocks noChangeAspect="1"/>
          </p:cNvPicPr>
          <p:nvPr/>
        </p:nvPicPr>
        <p:blipFill>
          <a:blip r:embed="rId4"/>
          <a:stretch>
            <a:fillRect/>
          </a:stretch>
        </p:blipFill>
        <p:spPr>
          <a:xfrm>
            <a:off x="813428" y="734786"/>
            <a:ext cx="4902917" cy="586564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
        <p:nvSpPr>
          <p:cNvPr id="4" name="Text 1"/>
          <p:cNvSpPr/>
          <p:nvPr/>
        </p:nvSpPr>
        <p:spPr>
          <a:xfrm>
            <a:off x="2440499" y="270110"/>
            <a:ext cx="8980884" cy="684133"/>
          </a:xfrm>
          <a:prstGeom prst="rect">
            <a:avLst/>
          </a:prstGeom>
          <a:noFill/>
          <a:ln/>
        </p:spPr>
        <p:txBody>
          <a:bodyPr wrap="none" rtlCol="0" anchor="t"/>
          <a:lstStyle/>
          <a:p>
            <a:pPr marL="0" indent="0">
              <a:lnSpc>
                <a:spcPts val="5387"/>
              </a:lnSpc>
              <a:buNone/>
            </a:pPr>
            <a:r>
              <a:rPr lang="en-US" sz="4309" b="1" dirty="0">
                <a:solidFill>
                  <a:srgbClr val="C00000"/>
                </a:solidFill>
                <a:latin typeface="Merriweather" pitchFamily="34" charset="0"/>
                <a:ea typeface="Merriweather" pitchFamily="34" charset="-122"/>
                <a:cs typeface="Merriweather" pitchFamily="34" charset="-120"/>
              </a:rPr>
              <a:t>Patronajul artistic și arhitectural</a:t>
            </a:r>
            <a:endParaRPr lang="en-US" sz="4309" dirty="0">
              <a:solidFill>
                <a:srgbClr val="C00000"/>
              </a:solidFill>
            </a:endParaRPr>
          </a:p>
        </p:txBody>
      </p:sp>
      <p:sp>
        <p:nvSpPr>
          <p:cNvPr id="5" name="Text 2"/>
          <p:cNvSpPr/>
          <p:nvPr/>
        </p:nvSpPr>
        <p:spPr>
          <a:xfrm>
            <a:off x="730891" y="1269125"/>
            <a:ext cx="13098066" cy="1050846"/>
          </a:xfrm>
          <a:prstGeom prst="rect">
            <a:avLst/>
          </a:prstGeom>
          <a:noFill/>
          <a:ln/>
        </p:spPr>
        <p:txBody>
          <a:bodyPr wrap="square" rtlCol="0" anchor="t"/>
          <a:lstStyle/>
          <a:p>
            <a:pPr marL="0" indent="0" algn="just">
              <a:lnSpc>
                <a:spcPts val="2758"/>
              </a:lnSpc>
              <a:buNone/>
            </a:pPr>
            <a:r>
              <a:rPr lang="ro-RO" b="1" dirty="0">
                <a:solidFill>
                  <a:srgbClr val="403C4E"/>
                </a:solidFill>
                <a:latin typeface="Open Sans" pitchFamily="34" charset="0"/>
                <a:ea typeface="Open Sans" pitchFamily="34" charset="-122"/>
                <a:cs typeface="Open Sans" pitchFamily="34" charset="-120"/>
              </a:rPr>
              <a:t>     </a:t>
            </a:r>
            <a:r>
              <a:rPr lang="en-US" b="1" dirty="0" err="1">
                <a:solidFill>
                  <a:srgbClr val="403C4E"/>
                </a:solidFill>
                <a:latin typeface="Open Sans" pitchFamily="34" charset="0"/>
                <a:ea typeface="Open Sans" pitchFamily="34" charset="-122"/>
                <a:cs typeface="Open Sans" pitchFamily="34" charset="-120"/>
              </a:rPr>
              <a:t>Ștefan</a:t>
            </a:r>
            <a:r>
              <a:rPr lang="en-US" b="1" dirty="0">
                <a:solidFill>
                  <a:srgbClr val="403C4E"/>
                </a:solidFill>
                <a:latin typeface="Open Sans" pitchFamily="34" charset="0"/>
                <a:ea typeface="Open Sans" pitchFamily="34" charset="-122"/>
                <a:cs typeface="Open Sans" pitchFamily="34" charset="-120"/>
              </a:rPr>
              <a:t> cel Mare a fost un patron important al artei și arhitecturii, finanțând construirea unor mănăstiri și biserici impresionante. Mănăstirea Putna, construită în 1476, este considerată una dintre cele mai importante opere de arhitectură din Moldova</a:t>
            </a:r>
            <a:r>
              <a:rPr lang="ro-RO" b="1" dirty="0">
                <a:solidFill>
                  <a:srgbClr val="403C4E"/>
                </a:solidFill>
                <a:latin typeface="Open Sans" pitchFamily="34" charset="0"/>
                <a:ea typeface="Open Sans" pitchFamily="34" charset="-122"/>
                <a:cs typeface="Open Sans" pitchFamily="34" charset="-120"/>
              </a:rPr>
              <a:t> (a domnit 47 de ani, a purtat 44 de războaie și a construit 42 de mănăstiri, pe lângă care și multe </a:t>
            </a:r>
            <a:r>
              <a:rPr lang="ro-RO" b="1" dirty="0" err="1">
                <a:solidFill>
                  <a:srgbClr val="403C4E"/>
                </a:solidFill>
                <a:latin typeface="Open Sans" pitchFamily="34" charset="0"/>
                <a:ea typeface="Open Sans" pitchFamily="34" charset="-122"/>
                <a:cs typeface="Open Sans" pitchFamily="34" charset="-120"/>
              </a:rPr>
              <a:t>buserici</a:t>
            </a:r>
            <a:r>
              <a:rPr lang="ro-RO" b="1" dirty="0">
                <a:solidFill>
                  <a:srgbClr val="403C4E"/>
                </a:solidFill>
                <a:latin typeface="Open Sans" pitchFamily="34" charset="0"/>
                <a:ea typeface="Open Sans" pitchFamily="34" charset="-122"/>
                <a:cs typeface="Open Sans" pitchFamily="34" charset="-120"/>
              </a:rPr>
              <a:t>)</a:t>
            </a:r>
            <a:r>
              <a:rPr lang="en-US" b="1" dirty="0">
                <a:solidFill>
                  <a:srgbClr val="403C4E"/>
                </a:solidFill>
                <a:latin typeface="Open Sans" pitchFamily="34" charset="0"/>
                <a:ea typeface="Open Sans" pitchFamily="34" charset="-122"/>
                <a:cs typeface="Open Sans" pitchFamily="34" charset="-120"/>
              </a:rPr>
              <a:t>. De asemenea, a sprijinit dezvoltarea picturii bisericești, contribuind la apariția unei școli de pictură specifică Moldovei.</a:t>
            </a:r>
            <a:endParaRPr lang="en-US" b="1" dirty="0"/>
          </a:p>
        </p:txBody>
      </p:sp>
      <p:pic>
        <p:nvPicPr>
          <p:cNvPr id="6" name="Image 1" descr="preencoded.png"/>
          <p:cNvPicPr>
            <a:picLocks noChangeAspect="1"/>
          </p:cNvPicPr>
          <p:nvPr/>
        </p:nvPicPr>
        <p:blipFill>
          <a:blip r:embed="rId4"/>
          <a:stretch>
            <a:fillRect/>
          </a:stretch>
        </p:blipFill>
        <p:spPr>
          <a:xfrm>
            <a:off x="766167" y="3318986"/>
            <a:ext cx="4147066" cy="2563058"/>
          </a:xfrm>
          <a:prstGeom prst="rect">
            <a:avLst/>
          </a:prstGeom>
        </p:spPr>
      </p:pic>
      <p:sp>
        <p:nvSpPr>
          <p:cNvPr id="7" name="Text 3"/>
          <p:cNvSpPr/>
          <p:nvPr/>
        </p:nvSpPr>
        <p:spPr>
          <a:xfrm>
            <a:off x="766167" y="6155650"/>
            <a:ext cx="2736413" cy="341948"/>
          </a:xfrm>
          <a:prstGeom prst="rect">
            <a:avLst/>
          </a:prstGeom>
          <a:noFill/>
          <a:ln/>
        </p:spPr>
        <p:txBody>
          <a:bodyPr wrap="none" rtlCol="0" anchor="t"/>
          <a:lstStyle/>
          <a:p>
            <a:pPr marL="0" indent="0" algn="l">
              <a:lnSpc>
                <a:spcPts val="2693"/>
              </a:lnSpc>
              <a:buNone/>
            </a:pPr>
            <a:r>
              <a:rPr lang="en-US" sz="2155" b="1" dirty="0">
                <a:solidFill>
                  <a:srgbClr val="C00000"/>
                </a:solidFill>
                <a:latin typeface="Merriweather" pitchFamily="34" charset="0"/>
                <a:ea typeface="Merriweather" pitchFamily="34" charset="-122"/>
                <a:cs typeface="Merriweather" pitchFamily="34" charset="-120"/>
              </a:rPr>
              <a:t>Mănăstirea Putna</a:t>
            </a:r>
            <a:endParaRPr lang="en-US" sz="2155" dirty="0">
              <a:solidFill>
                <a:srgbClr val="C00000"/>
              </a:solidFill>
            </a:endParaRPr>
          </a:p>
        </p:txBody>
      </p:sp>
      <p:sp>
        <p:nvSpPr>
          <p:cNvPr id="8" name="Text 4"/>
          <p:cNvSpPr/>
          <p:nvPr/>
        </p:nvSpPr>
        <p:spPr>
          <a:xfrm>
            <a:off x="766166" y="6628924"/>
            <a:ext cx="4350119" cy="700564"/>
          </a:xfrm>
          <a:prstGeom prst="rect">
            <a:avLst/>
          </a:prstGeom>
          <a:noFill/>
          <a:ln/>
        </p:spPr>
        <p:txBody>
          <a:bodyPr wrap="square" rtlCol="0" anchor="t"/>
          <a:lstStyle/>
          <a:p>
            <a:pPr marL="0" indent="0">
              <a:lnSpc>
                <a:spcPts val="2758"/>
              </a:lnSpc>
              <a:buNone/>
            </a:pPr>
            <a:r>
              <a:rPr lang="en-US" b="1" dirty="0">
                <a:solidFill>
                  <a:srgbClr val="403C4E"/>
                </a:solidFill>
                <a:latin typeface="Open Sans" pitchFamily="34" charset="0"/>
                <a:ea typeface="Open Sans" pitchFamily="34" charset="-122"/>
                <a:cs typeface="Open Sans" pitchFamily="34" charset="-120"/>
              </a:rPr>
              <a:t>Construită în 1476, este o capodoperă a arhitecturii moldovenești.</a:t>
            </a:r>
            <a:endParaRPr lang="en-US" b="1" dirty="0"/>
          </a:p>
        </p:txBody>
      </p:sp>
      <p:pic>
        <p:nvPicPr>
          <p:cNvPr id="9" name="Image 2" descr="preencoded.png"/>
          <p:cNvPicPr>
            <a:picLocks noChangeAspect="1"/>
          </p:cNvPicPr>
          <p:nvPr/>
        </p:nvPicPr>
        <p:blipFill>
          <a:blip r:embed="rId5"/>
          <a:stretch>
            <a:fillRect/>
          </a:stretch>
        </p:blipFill>
        <p:spPr>
          <a:xfrm>
            <a:off x="5241607" y="3318986"/>
            <a:ext cx="4147066" cy="2563058"/>
          </a:xfrm>
          <a:prstGeom prst="rect">
            <a:avLst/>
          </a:prstGeom>
        </p:spPr>
      </p:pic>
      <p:sp>
        <p:nvSpPr>
          <p:cNvPr id="10" name="Text 5"/>
          <p:cNvSpPr/>
          <p:nvPr/>
        </p:nvSpPr>
        <p:spPr>
          <a:xfrm>
            <a:off x="5241607" y="6155650"/>
            <a:ext cx="2736413" cy="341948"/>
          </a:xfrm>
          <a:prstGeom prst="rect">
            <a:avLst/>
          </a:prstGeom>
          <a:noFill/>
          <a:ln/>
        </p:spPr>
        <p:txBody>
          <a:bodyPr wrap="none" rtlCol="0" anchor="t"/>
          <a:lstStyle/>
          <a:p>
            <a:pPr marL="0" indent="0" algn="l">
              <a:lnSpc>
                <a:spcPts val="2693"/>
              </a:lnSpc>
              <a:buNone/>
            </a:pPr>
            <a:r>
              <a:rPr lang="en-US" sz="2155" b="1" dirty="0">
                <a:solidFill>
                  <a:srgbClr val="C00000"/>
                </a:solidFill>
                <a:latin typeface="Merriweather" pitchFamily="34" charset="0"/>
                <a:ea typeface="Merriweather" pitchFamily="34" charset="-122"/>
                <a:cs typeface="Merriweather" pitchFamily="34" charset="-120"/>
              </a:rPr>
              <a:t>Mănăstirea Voroneț</a:t>
            </a:r>
            <a:endParaRPr lang="en-US" sz="2155" dirty="0">
              <a:solidFill>
                <a:srgbClr val="C00000"/>
              </a:solidFill>
            </a:endParaRPr>
          </a:p>
        </p:txBody>
      </p:sp>
      <p:sp>
        <p:nvSpPr>
          <p:cNvPr id="11" name="Text 6"/>
          <p:cNvSpPr/>
          <p:nvPr/>
        </p:nvSpPr>
        <p:spPr>
          <a:xfrm>
            <a:off x="5241607" y="6628924"/>
            <a:ext cx="4147066" cy="700564"/>
          </a:xfrm>
          <a:prstGeom prst="rect">
            <a:avLst/>
          </a:prstGeom>
          <a:noFill/>
          <a:ln/>
        </p:spPr>
        <p:txBody>
          <a:bodyPr wrap="square" rtlCol="0" anchor="t"/>
          <a:lstStyle/>
          <a:p>
            <a:pPr marL="0" indent="0" algn="l">
              <a:lnSpc>
                <a:spcPts val="2758"/>
              </a:lnSpc>
              <a:buNone/>
            </a:pPr>
            <a:r>
              <a:rPr lang="en-US" b="1" dirty="0" err="1">
                <a:solidFill>
                  <a:srgbClr val="403C4E"/>
                </a:solidFill>
                <a:latin typeface="Open Sans" pitchFamily="34" charset="0"/>
                <a:ea typeface="Open Sans" pitchFamily="34" charset="-122"/>
                <a:cs typeface="Open Sans" pitchFamily="34" charset="-120"/>
              </a:rPr>
              <a:t>Construită</a:t>
            </a:r>
            <a:r>
              <a:rPr lang="en-US" b="1" dirty="0">
                <a:solidFill>
                  <a:srgbClr val="403C4E"/>
                </a:solidFill>
                <a:latin typeface="Open Sans" pitchFamily="34" charset="0"/>
                <a:ea typeface="Open Sans" pitchFamily="34" charset="-122"/>
                <a:cs typeface="Open Sans" pitchFamily="34" charset="-120"/>
              </a:rPr>
              <a:t> în 1488, este cunoscută pentru pictura sa unică.</a:t>
            </a:r>
            <a:endParaRPr lang="en-US" b="1" dirty="0"/>
          </a:p>
        </p:txBody>
      </p:sp>
      <p:pic>
        <p:nvPicPr>
          <p:cNvPr id="12" name="Image 3" descr="preencoded.png"/>
          <p:cNvPicPr>
            <a:picLocks noChangeAspect="1"/>
          </p:cNvPicPr>
          <p:nvPr/>
        </p:nvPicPr>
        <p:blipFill>
          <a:blip r:embed="rId6"/>
          <a:stretch>
            <a:fillRect/>
          </a:stretch>
        </p:blipFill>
        <p:spPr>
          <a:xfrm>
            <a:off x="9717048" y="3318986"/>
            <a:ext cx="4147185" cy="2563058"/>
          </a:xfrm>
          <a:prstGeom prst="rect">
            <a:avLst/>
          </a:prstGeom>
        </p:spPr>
      </p:pic>
      <p:sp>
        <p:nvSpPr>
          <p:cNvPr id="13" name="Text 7"/>
          <p:cNvSpPr/>
          <p:nvPr/>
        </p:nvSpPr>
        <p:spPr>
          <a:xfrm>
            <a:off x="9717048" y="6155650"/>
            <a:ext cx="2963466" cy="341948"/>
          </a:xfrm>
          <a:prstGeom prst="rect">
            <a:avLst/>
          </a:prstGeom>
          <a:noFill/>
          <a:ln/>
        </p:spPr>
        <p:txBody>
          <a:bodyPr wrap="none" rtlCol="0" anchor="t"/>
          <a:lstStyle/>
          <a:p>
            <a:pPr marL="0" indent="0" algn="l">
              <a:lnSpc>
                <a:spcPts val="2693"/>
              </a:lnSpc>
              <a:buNone/>
            </a:pPr>
            <a:r>
              <a:rPr lang="en-US" sz="2155" b="1" dirty="0">
                <a:solidFill>
                  <a:srgbClr val="C00000"/>
                </a:solidFill>
                <a:latin typeface="Merriweather" pitchFamily="34" charset="0"/>
                <a:ea typeface="Merriweather" pitchFamily="34" charset="-122"/>
                <a:cs typeface="Merriweather" pitchFamily="34" charset="-120"/>
              </a:rPr>
              <a:t>Biserica de la Suceava</a:t>
            </a:r>
            <a:endParaRPr lang="en-US" sz="2155" dirty="0">
              <a:solidFill>
                <a:srgbClr val="C00000"/>
              </a:solidFill>
            </a:endParaRPr>
          </a:p>
        </p:txBody>
      </p:sp>
      <p:sp>
        <p:nvSpPr>
          <p:cNvPr id="14" name="Text 8"/>
          <p:cNvSpPr/>
          <p:nvPr/>
        </p:nvSpPr>
        <p:spPr>
          <a:xfrm>
            <a:off x="9717048" y="6628924"/>
            <a:ext cx="4265652" cy="700564"/>
          </a:xfrm>
          <a:prstGeom prst="rect">
            <a:avLst/>
          </a:prstGeom>
          <a:noFill/>
          <a:ln/>
        </p:spPr>
        <p:txBody>
          <a:bodyPr wrap="square" rtlCol="0" anchor="t"/>
          <a:lstStyle/>
          <a:p>
            <a:pPr marL="0" indent="0" algn="l">
              <a:lnSpc>
                <a:spcPts val="2758"/>
              </a:lnSpc>
              <a:buNone/>
            </a:pPr>
            <a:r>
              <a:rPr lang="en-US" b="1" dirty="0">
                <a:solidFill>
                  <a:srgbClr val="403C4E"/>
                </a:solidFill>
                <a:latin typeface="Open Sans" pitchFamily="34" charset="0"/>
                <a:ea typeface="Open Sans" pitchFamily="34" charset="-122"/>
                <a:cs typeface="Open Sans" pitchFamily="34" charset="-120"/>
              </a:rPr>
              <a:t>Construită în 1488, este o biserică fortificată, un simbol al puterii domnești.</a:t>
            </a:r>
            <a:endParaRPr lang="en-US"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p:cNvPicPr>
            <a:picLocks noChangeAspect="1"/>
          </p:cNvPicPr>
          <p:nvPr/>
        </p:nvPicPr>
        <p:blipFill>
          <a:blip r:embed="rId4"/>
          <a:stretch>
            <a:fillRect/>
          </a:stretch>
        </p:blipFill>
        <p:spPr>
          <a:xfrm>
            <a:off x="0" y="0"/>
            <a:ext cx="14630400" cy="3090148"/>
          </a:xfrm>
          <a:prstGeom prst="rect">
            <a:avLst/>
          </a:prstGeom>
        </p:spPr>
      </p:pic>
      <p:pic>
        <p:nvPicPr>
          <p:cNvPr id="5" name="Image 2" descr="preencoded.png"/>
          <p:cNvPicPr>
            <a:picLocks noChangeAspect="1"/>
          </p:cNvPicPr>
          <p:nvPr/>
        </p:nvPicPr>
        <p:blipFill>
          <a:blip r:embed="rId5"/>
          <a:stretch>
            <a:fillRect/>
          </a:stretch>
        </p:blipFill>
        <p:spPr>
          <a:xfrm>
            <a:off x="1178182" y="139880"/>
            <a:ext cx="3740887" cy="2488525"/>
          </a:xfrm>
          <a:prstGeom prst="rect">
            <a:avLst/>
          </a:prstGeom>
        </p:spPr>
      </p:pic>
      <p:sp>
        <p:nvSpPr>
          <p:cNvPr id="6" name="Text 1"/>
          <p:cNvSpPr/>
          <p:nvPr/>
        </p:nvSpPr>
        <p:spPr>
          <a:xfrm>
            <a:off x="2166521" y="3215878"/>
            <a:ext cx="10297358" cy="609362"/>
          </a:xfrm>
          <a:prstGeom prst="rect">
            <a:avLst/>
          </a:prstGeom>
          <a:noFill/>
          <a:ln/>
        </p:spPr>
        <p:txBody>
          <a:bodyPr wrap="none" rtlCol="0" anchor="t"/>
          <a:lstStyle/>
          <a:p>
            <a:pPr marL="0" indent="0" algn="ctr">
              <a:lnSpc>
                <a:spcPts val="4799"/>
              </a:lnSpc>
              <a:buNone/>
            </a:pPr>
            <a:r>
              <a:rPr lang="en-US" sz="3839" b="1" dirty="0">
                <a:solidFill>
                  <a:srgbClr val="0000FF"/>
                </a:solidFill>
                <a:latin typeface="Merriweather" pitchFamily="34" charset="0"/>
                <a:ea typeface="Merriweather" pitchFamily="34" charset="-122"/>
                <a:cs typeface="Merriweather" pitchFamily="34" charset="-120"/>
              </a:rPr>
              <a:t>Moștenirea </a:t>
            </a:r>
            <a:r>
              <a:rPr lang="en-US" sz="3839" b="1" dirty="0" err="1">
                <a:solidFill>
                  <a:srgbClr val="0000FF"/>
                </a:solidFill>
                <a:latin typeface="Merriweather" pitchFamily="34" charset="0"/>
                <a:ea typeface="Merriweather" pitchFamily="34" charset="-122"/>
                <a:cs typeface="Merriweather" pitchFamily="34" charset="-120"/>
              </a:rPr>
              <a:t>și</a:t>
            </a:r>
            <a:r>
              <a:rPr lang="en-US" sz="3839" b="1" dirty="0">
                <a:solidFill>
                  <a:srgbClr val="0000FF"/>
                </a:solidFill>
                <a:latin typeface="Merriweather" pitchFamily="34" charset="0"/>
                <a:ea typeface="Merriweather" pitchFamily="34" charset="-122"/>
                <a:cs typeface="Merriweather" pitchFamily="34" charset="-120"/>
              </a:rPr>
              <a:t> </a:t>
            </a:r>
            <a:r>
              <a:rPr lang="en-US" sz="3839" b="1" dirty="0" err="1">
                <a:solidFill>
                  <a:srgbClr val="0000FF"/>
                </a:solidFill>
                <a:latin typeface="Merriweather" pitchFamily="34" charset="0"/>
                <a:ea typeface="Merriweather" pitchFamily="34" charset="-122"/>
                <a:cs typeface="Merriweather" pitchFamily="34" charset="-120"/>
              </a:rPr>
              <a:t>mpactul</a:t>
            </a:r>
            <a:r>
              <a:rPr lang="en-US" sz="3839" b="1" dirty="0">
                <a:solidFill>
                  <a:srgbClr val="0000FF"/>
                </a:solidFill>
                <a:latin typeface="Merriweather" pitchFamily="34" charset="0"/>
                <a:ea typeface="Merriweather" pitchFamily="34" charset="-122"/>
                <a:cs typeface="Merriweather" pitchFamily="34" charset="-120"/>
              </a:rPr>
              <a:t> lui Ștefan cel Mare</a:t>
            </a:r>
            <a:endParaRPr lang="en-US" sz="3839" dirty="0">
              <a:solidFill>
                <a:srgbClr val="0000FF"/>
              </a:solidFill>
            </a:endParaRPr>
          </a:p>
        </p:txBody>
      </p:sp>
      <p:sp>
        <p:nvSpPr>
          <p:cNvPr id="7" name="Text 2"/>
          <p:cNvSpPr/>
          <p:nvPr/>
        </p:nvSpPr>
        <p:spPr>
          <a:xfrm>
            <a:off x="636815" y="3971807"/>
            <a:ext cx="13126930" cy="935831"/>
          </a:xfrm>
          <a:prstGeom prst="rect">
            <a:avLst/>
          </a:prstGeom>
          <a:noFill/>
          <a:ln/>
        </p:spPr>
        <p:txBody>
          <a:bodyPr wrap="square" rtlCol="0" anchor="t"/>
          <a:lstStyle/>
          <a:p>
            <a:pPr marL="0" indent="0" algn="just">
              <a:lnSpc>
                <a:spcPts val="2457"/>
              </a:lnSpc>
              <a:buNone/>
            </a:pPr>
            <a:r>
              <a:rPr lang="ro-RO" sz="2000" b="1" dirty="0">
                <a:solidFill>
                  <a:srgbClr val="403C4E"/>
                </a:solidFill>
                <a:latin typeface="Open Sans" pitchFamily="34" charset="0"/>
                <a:ea typeface="Open Sans" pitchFamily="34" charset="-122"/>
                <a:cs typeface="Open Sans" pitchFamily="34" charset="-120"/>
              </a:rPr>
              <a:t>   </a:t>
            </a:r>
            <a:r>
              <a:rPr lang="en-US" sz="2000" b="1" dirty="0" err="1">
                <a:solidFill>
                  <a:srgbClr val="403C4E"/>
                </a:solidFill>
                <a:latin typeface="Open Sans" pitchFamily="34" charset="0"/>
                <a:ea typeface="Open Sans" pitchFamily="34" charset="-122"/>
                <a:cs typeface="Open Sans" pitchFamily="34" charset="-120"/>
              </a:rPr>
              <a:t>Moștenirea</a:t>
            </a:r>
            <a:r>
              <a:rPr lang="en-US" sz="2000" b="1" dirty="0">
                <a:solidFill>
                  <a:srgbClr val="403C4E"/>
                </a:solidFill>
                <a:latin typeface="Open Sans" pitchFamily="34" charset="0"/>
                <a:ea typeface="Open Sans" pitchFamily="34" charset="-122"/>
                <a:cs typeface="Open Sans" pitchFamily="34" charset="-120"/>
              </a:rPr>
              <a:t> lui Ștefan cel Mare este vastă și multifacietică. A reușit să consolideze statul Moldovenesc, să apere independența țării și să promoveze dezvoltarea economică și culturală. A lăsat în urmă un patrimoniu cultural impresionant, cu monumente arhitecturale și opere de artă unice. A devenit un simbol al rezistenței, patriotismului și a luptei pentru libertate.</a:t>
            </a:r>
            <a:endParaRPr lang="en-US" sz="2000" b="1" dirty="0"/>
          </a:p>
        </p:txBody>
      </p:sp>
      <p:pic>
        <p:nvPicPr>
          <p:cNvPr id="8" name="Image 3" descr="preencoded.png"/>
          <p:cNvPicPr>
            <a:picLocks noChangeAspect="1"/>
          </p:cNvPicPr>
          <p:nvPr/>
        </p:nvPicPr>
        <p:blipFill>
          <a:blip r:embed="rId6"/>
          <a:stretch>
            <a:fillRect/>
          </a:stretch>
        </p:blipFill>
        <p:spPr>
          <a:xfrm>
            <a:off x="866537" y="5342215"/>
            <a:ext cx="487561" cy="487561"/>
          </a:xfrm>
          <a:prstGeom prst="rect">
            <a:avLst/>
          </a:prstGeom>
        </p:spPr>
      </p:pic>
      <p:sp>
        <p:nvSpPr>
          <p:cNvPr id="9" name="Text 3"/>
          <p:cNvSpPr/>
          <p:nvPr/>
        </p:nvSpPr>
        <p:spPr>
          <a:xfrm>
            <a:off x="866537" y="6024801"/>
            <a:ext cx="2528173" cy="304800"/>
          </a:xfrm>
          <a:prstGeom prst="rect">
            <a:avLst/>
          </a:prstGeom>
          <a:noFill/>
          <a:ln/>
        </p:spPr>
        <p:txBody>
          <a:bodyPr wrap="none" rtlCol="0" anchor="t"/>
          <a:lstStyle/>
          <a:p>
            <a:pPr marL="0" indent="0" algn="l">
              <a:lnSpc>
                <a:spcPts val="2400"/>
              </a:lnSpc>
              <a:buNone/>
            </a:pPr>
            <a:r>
              <a:rPr lang="en-US" sz="1920" b="1" dirty="0">
                <a:solidFill>
                  <a:srgbClr val="0070C0"/>
                </a:solidFill>
                <a:latin typeface="Merriweather" pitchFamily="34" charset="0"/>
                <a:ea typeface="Merriweather" pitchFamily="34" charset="-122"/>
                <a:cs typeface="Merriweather" pitchFamily="34" charset="-120"/>
              </a:rPr>
              <a:t>Apărătorul Moldovei</a:t>
            </a:r>
            <a:endParaRPr lang="en-US" sz="1920" dirty="0">
              <a:solidFill>
                <a:srgbClr val="0070C0"/>
              </a:solidFill>
            </a:endParaRPr>
          </a:p>
        </p:txBody>
      </p:sp>
      <p:sp>
        <p:nvSpPr>
          <p:cNvPr id="10" name="Text 4"/>
          <p:cNvSpPr/>
          <p:nvPr/>
        </p:nvSpPr>
        <p:spPr>
          <a:xfrm>
            <a:off x="866537" y="6446520"/>
            <a:ext cx="3004899" cy="935831"/>
          </a:xfrm>
          <a:prstGeom prst="rect">
            <a:avLst/>
          </a:prstGeom>
          <a:noFill/>
          <a:ln/>
        </p:spPr>
        <p:txBody>
          <a:bodyPr wrap="square" rtlCol="0" anchor="t"/>
          <a:lstStyle/>
          <a:p>
            <a:pPr marL="0" indent="0">
              <a:lnSpc>
                <a:spcPts val="2457"/>
              </a:lnSpc>
              <a:buNone/>
            </a:pPr>
            <a:r>
              <a:rPr lang="en-US" b="1" dirty="0">
                <a:solidFill>
                  <a:srgbClr val="403C4E"/>
                </a:solidFill>
                <a:latin typeface="Open Sans" pitchFamily="34" charset="0"/>
                <a:ea typeface="Open Sans" pitchFamily="34" charset="-122"/>
                <a:cs typeface="Open Sans" pitchFamily="34" charset="-120"/>
              </a:rPr>
              <a:t>A luptat pentru independența Moldovei, apărând-o de amenințările externe.</a:t>
            </a:r>
            <a:endParaRPr lang="en-US" b="1" dirty="0"/>
          </a:p>
        </p:txBody>
      </p:sp>
      <p:pic>
        <p:nvPicPr>
          <p:cNvPr id="11" name="Image 4" descr="preencoded.png"/>
          <p:cNvPicPr>
            <a:picLocks noChangeAspect="1"/>
          </p:cNvPicPr>
          <p:nvPr/>
        </p:nvPicPr>
        <p:blipFill>
          <a:blip r:embed="rId7"/>
          <a:stretch>
            <a:fillRect/>
          </a:stretch>
        </p:blipFill>
        <p:spPr>
          <a:xfrm>
            <a:off x="4163973" y="5342215"/>
            <a:ext cx="487561" cy="487561"/>
          </a:xfrm>
          <a:prstGeom prst="rect">
            <a:avLst/>
          </a:prstGeom>
        </p:spPr>
      </p:pic>
      <p:sp>
        <p:nvSpPr>
          <p:cNvPr id="12" name="Text 5"/>
          <p:cNvSpPr/>
          <p:nvPr/>
        </p:nvSpPr>
        <p:spPr>
          <a:xfrm>
            <a:off x="4163973" y="6024801"/>
            <a:ext cx="2470904" cy="304800"/>
          </a:xfrm>
          <a:prstGeom prst="rect">
            <a:avLst/>
          </a:prstGeom>
          <a:noFill/>
          <a:ln/>
        </p:spPr>
        <p:txBody>
          <a:bodyPr wrap="none" rtlCol="0" anchor="t"/>
          <a:lstStyle/>
          <a:p>
            <a:pPr marL="0" indent="0" algn="l">
              <a:lnSpc>
                <a:spcPts val="2400"/>
              </a:lnSpc>
              <a:buNone/>
            </a:pPr>
            <a:r>
              <a:rPr lang="en-US" sz="1920" b="1" dirty="0">
                <a:solidFill>
                  <a:srgbClr val="0070C0"/>
                </a:solidFill>
                <a:latin typeface="Merriweather" pitchFamily="34" charset="0"/>
                <a:ea typeface="Merriweather" pitchFamily="34" charset="-122"/>
                <a:cs typeface="Merriweather" pitchFamily="34" charset="-120"/>
              </a:rPr>
              <a:t>Domnitorul Înțelept</a:t>
            </a:r>
            <a:endParaRPr lang="en-US" sz="1920" dirty="0">
              <a:solidFill>
                <a:srgbClr val="0070C0"/>
              </a:solidFill>
            </a:endParaRPr>
          </a:p>
        </p:txBody>
      </p:sp>
      <p:sp>
        <p:nvSpPr>
          <p:cNvPr id="13" name="Text 6"/>
          <p:cNvSpPr/>
          <p:nvPr/>
        </p:nvSpPr>
        <p:spPr>
          <a:xfrm>
            <a:off x="4163973" y="6446520"/>
            <a:ext cx="3004899" cy="935831"/>
          </a:xfrm>
          <a:prstGeom prst="rect">
            <a:avLst/>
          </a:prstGeom>
          <a:noFill/>
          <a:ln/>
        </p:spPr>
        <p:txBody>
          <a:bodyPr wrap="square" rtlCol="0" anchor="t"/>
          <a:lstStyle/>
          <a:p>
            <a:pPr marL="0" indent="0" algn="l">
              <a:lnSpc>
                <a:spcPts val="2457"/>
              </a:lnSpc>
              <a:buNone/>
            </a:pPr>
            <a:r>
              <a:rPr lang="en-US" b="1" dirty="0">
                <a:solidFill>
                  <a:srgbClr val="403C4E"/>
                </a:solidFill>
                <a:latin typeface="Open Sans" pitchFamily="34" charset="0"/>
                <a:ea typeface="Open Sans" pitchFamily="34" charset="-122"/>
                <a:cs typeface="Open Sans" pitchFamily="34" charset="-120"/>
              </a:rPr>
              <a:t>A promovat dezvoltarea economică și culturală a Moldovei.</a:t>
            </a:r>
            <a:endParaRPr lang="en-US" b="1" dirty="0"/>
          </a:p>
        </p:txBody>
      </p:sp>
      <p:pic>
        <p:nvPicPr>
          <p:cNvPr id="14" name="Image 5" descr="preencoded.png"/>
          <p:cNvPicPr>
            <a:picLocks noChangeAspect="1"/>
          </p:cNvPicPr>
          <p:nvPr/>
        </p:nvPicPr>
        <p:blipFill>
          <a:blip r:embed="rId8"/>
          <a:stretch>
            <a:fillRect/>
          </a:stretch>
        </p:blipFill>
        <p:spPr>
          <a:xfrm>
            <a:off x="7461409" y="5342215"/>
            <a:ext cx="487561" cy="487561"/>
          </a:xfrm>
          <a:prstGeom prst="rect">
            <a:avLst/>
          </a:prstGeom>
        </p:spPr>
      </p:pic>
      <p:sp>
        <p:nvSpPr>
          <p:cNvPr id="15" name="Text 7"/>
          <p:cNvSpPr/>
          <p:nvPr/>
        </p:nvSpPr>
        <p:spPr>
          <a:xfrm>
            <a:off x="7461409" y="6024801"/>
            <a:ext cx="2437924" cy="304800"/>
          </a:xfrm>
          <a:prstGeom prst="rect">
            <a:avLst/>
          </a:prstGeom>
          <a:noFill/>
          <a:ln/>
        </p:spPr>
        <p:txBody>
          <a:bodyPr wrap="none" rtlCol="0" anchor="t"/>
          <a:lstStyle/>
          <a:p>
            <a:pPr marL="0" indent="0" algn="l">
              <a:lnSpc>
                <a:spcPts val="2400"/>
              </a:lnSpc>
              <a:buNone/>
            </a:pPr>
            <a:r>
              <a:rPr lang="en-US" sz="1920" b="1" dirty="0">
                <a:solidFill>
                  <a:srgbClr val="0070C0"/>
                </a:solidFill>
                <a:latin typeface="Merriweather" pitchFamily="34" charset="0"/>
                <a:ea typeface="Merriweather" pitchFamily="34" charset="-122"/>
                <a:cs typeface="Merriweather" pitchFamily="34" charset="-120"/>
              </a:rPr>
              <a:t>Patronul Artelor</a:t>
            </a:r>
            <a:endParaRPr lang="en-US" sz="1920" dirty="0">
              <a:solidFill>
                <a:srgbClr val="0070C0"/>
              </a:solidFill>
            </a:endParaRPr>
          </a:p>
        </p:txBody>
      </p:sp>
      <p:sp>
        <p:nvSpPr>
          <p:cNvPr id="16" name="Text 8"/>
          <p:cNvSpPr/>
          <p:nvPr/>
        </p:nvSpPr>
        <p:spPr>
          <a:xfrm>
            <a:off x="7461409" y="6446520"/>
            <a:ext cx="3004899" cy="935831"/>
          </a:xfrm>
          <a:prstGeom prst="rect">
            <a:avLst/>
          </a:prstGeom>
          <a:noFill/>
          <a:ln/>
        </p:spPr>
        <p:txBody>
          <a:bodyPr wrap="square" rtlCol="0" anchor="t"/>
          <a:lstStyle/>
          <a:p>
            <a:pPr marL="0" indent="0" algn="l">
              <a:lnSpc>
                <a:spcPts val="2457"/>
              </a:lnSpc>
              <a:buNone/>
            </a:pPr>
            <a:r>
              <a:rPr lang="en-US" b="1" dirty="0">
                <a:solidFill>
                  <a:srgbClr val="403C4E"/>
                </a:solidFill>
                <a:latin typeface="Open Sans" pitchFamily="34" charset="0"/>
                <a:ea typeface="Open Sans" pitchFamily="34" charset="-122"/>
                <a:cs typeface="Open Sans" pitchFamily="34" charset="-120"/>
              </a:rPr>
              <a:t>A sprijinit construirea de mănăstiri și biserici, promovând arta și cultura.</a:t>
            </a:r>
            <a:endParaRPr lang="en-US" b="1" dirty="0"/>
          </a:p>
        </p:txBody>
      </p:sp>
      <p:pic>
        <p:nvPicPr>
          <p:cNvPr id="17" name="Image 6" descr="preencoded.png"/>
          <p:cNvPicPr>
            <a:picLocks noChangeAspect="1"/>
          </p:cNvPicPr>
          <p:nvPr/>
        </p:nvPicPr>
        <p:blipFill>
          <a:blip r:embed="rId9"/>
          <a:stretch>
            <a:fillRect/>
          </a:stretch>
        </p:blipFill>
        <p:spPr>
          <a:xfrm>
            <a:off x="10758845" y="5342215"/>
            <a:ext cx="487561" cy="487561"/>
          </a:xfrm>
          <a:prstGeom prst="rect">
            <a:avLst/>
          </a:prstGeom>
        </p:spPr>
      </p:pic>
      <p:sp>
        <p:nvSpPr>
          <p:cNvPr id="18" name="Text 9"/>
          <p:cNvSpPr/>
          <p:nvPr/>
        </p:nvSpPr>
        <p:spPr>
          <a:xfrm>
            <a:off x="10758845" y="6024801"/>
            <a:ext cx="2536031" cy="304800"/>
          </a:xfrm>
          <a:prstGeom prst="rect">
            <a:avLst/>
          </a:prstGeom>
          <a:noFill/>
          <a:ln/>
        </p:spPr>
        <p:txBody>
          <a:bodyPr wrap="none" rtlCol="0" anchor="t"/>
          <a:lstStyle/>
          <a:p>
            <a:pPr marL="0" indent="0" algn="l">
              <a:lnSpc>
                <a:spcPts val="2400"/>
              </a:lnSpc>
              <a:buNone/>
            </a:pPr>
            <a:r>
              <a:rPr lang="en-US" sz="1920" b="1" dirty="0" err="1">
                <a:solidFill>
                  <a:srgbClr val="0070C0"/>
                </a:solidFill>
                <a:latin typeface="Merriweather" pitchFamily="34" charset="0"/>
                <a:ea typeface="Merriweather" pitchFamily="34" charset="-122"/>
                <a:cs typeface="Merriweather" pitchFamily="34" charset="-120"/>
              </a:rPr>
              <a:t>Simbolul</a:t>
            </a:r>
            <a:r>
              <a:rPr lang="en-US" sz="1920" b="1" dirty="0">
                <a:solidFill>
                  <a:srgbClr val="0070C0"/>
                </a:solidFill>
                <a:latin typeface="Merriweather" pitchFamily="34" charset="0"/>
                <a:ea typeface="Merriweather" pitchFamily="34" charset="-122"/>
                <a:cs typeface="Merriweather" pitchFamily="34" charset="-120"/>
              </a:rPr>
              <a:t> </a:t>
            </a:r>
            <a:r>
              <a:rPr lang="ro-RO" sz="1920" b="1" dirty="0">
                <a:solidFill>
                  <a:srgbClr val="0070C0"/>
                </a:solidFill>
                <a:latin typeface="Merriweather" pitchFamily="34" charset="0"/>
                <a:ea typeface="Merriweather" pitchFamily="34" charset="-122"/>
                <a:cs typeface="Merriweather" pitchFamily="34" charset="-120"/>
              </a:rPr>
              <a:t>r</a:t>
            </a:r>
            <a:r>
              <a:rPr lang="en-US" sz="1920" b="1" dirty="0" err="1">
                <a:solidFill>
                  <a:srgbClr val="0070C0"/>
                </a:solidFill>
                <a:latin typeface="Merriweather" pitchFamily="34" charset="0"/>
                <a:ea typeface="Merriweather" pitchFamily="34" charset="-122"/>
                <a:cs typeface="Merriweather" pitchFamily="34" charset="-120"/>
              </a:rPr>
              <a:t>ezistenței</a:t>
            </a:r>
            <a:endParaRPr lang="en-US" sz="1920" dirty="0">
              <a:solidFill>
                <a:srgbClr val="0070C0"/>
              </a:solidFill>
            </a:endParaRPr>
          </a:p>
        </p:txBody>
      </p:sp>
      <p:sp>
        <p:nvSpPr>
          <p:cNvPr id="19" name="Text 10"/>
          <p:cNvSpPr/>
          <p:nvPr/>
        </p:nvSpPr>
        <p:spPr>
          <a:xfrm>
            <a:off x="10758845" y="6446520"/>
            <a:ext cx="3004899" cy="623887"/>
          </a:xfrm>
          <a:prstGeom prst="rect">
            <a:avLst/>
          </a:prstGeom>
          <a:noFill/>
          <a:ln/>
        </p:spPr>
        <p:txBody>
          <a:bodyPr wrap="square" rtlCol="0" anchor="t"/>
          <a:lstStyle/>
          <a:p>
            <a:pPr marL="0" indent="0" algn="l">
              <a:lnSpc>
                <a:spcPts val="2457"/>
              </a:lnSpc>
              <a:buNone/>
            </a:pPr>
            <a:r>
              <a:rPr lang="en-US" b="1" dirty="0">
                <a:solidFill>
                  <a:srgbClr val="403C4E"/>
                </a:solidFill>
                <a:latin typeface="Open Sans" pitchFamily="34" charset="0"/>
                <a:ea typeface="Open Sans" pitchFamily="34" charset="-122"/>
                <a:cs typeface="Open Sans" pitchFamily="34" charset="-120"/>
              </a:rPr>
              <a:t>A devenit un simbol al luptei pentru libertate și independență.</a:t>
            </a:r>
            <a:endParaRPr lang="en-US" b="1" dirty="0"/>
          </a:p>
        </p:txBody>
      </p:sp>
      <p:pic>
        <p:nvPicPr>
          <p:cNvPr id="22" name="Рисунок 21">
            <a:extLst>
              <a:ext uri="{FF2B5EF4-FFF2-40B4-BE49-F238E27FC236}">
                <a16:creationId xmlns:a16="http://schemas.microsoft.com/office/drawing/2014/main" id="{6E983356-85EB-7099-8E7B-4735AA93F283}"/>
              </a:ext>
            </a:extLst>
          </p:cNvPr>
          <p:cNvPicPr>
            <a:picLocks noChangeAspect="1"/>
          </p:cNvPicPr>
          <p:nvPr/>
        </p:nvPicPr>
        <p:blipFill>
          <a:blip r:embed="rId10"/>
          <a:stretch>
            <a:fillRect/>
          </a:stretch>
        </p:blipFill>
        <p:spPr>
          <a:xfrm>
            <a:off x="5787561" y="139881"/>
            <a:ext cx="4111772" cy="2641420"/>
          </a:xfrm>
          <a:prstGeom prst="rect">
            <a:avLst/>
          </a:prstGeom>
        </p:spPr>
      </p:pic>
      <p:pic>
        <p:nvPicPr>
          <p:cNvPr id="24" name="Рисунок 23">
            <a:extLst>
              <a:ext uri="{FF2B5EF4-FFF2-40B4-BE49-F238E27FC236}">
                <a16:creationId xmlns:a16="http://schemas.microsoft.com/office/drawing/2014/main" id="{E4027B49-0A91-49AA-67EC-5E2634877BCC}"/>
              </a:ext>
            </a:extLst>
          </p:cNvPr>
          <p:cNvPicPr>
            <a:picLocks noChangeAspect="1"/>
          </p:cNvPicPr>
          <p:nvPr/>
        </p:nvPicPr>
        <p:blipFill>
          <a:blip r:embed="rId11"/>
          <a:stretch>
            <a:fillRect/>
          </a:stretch>
        </p:blipFill>
        <p:spPr>
          <a:xfrm>
            <a:off x="10338844" y="252321"/>
            <a:ext cx="3806617" cy="238060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1150</Words>
  <Application>Microsoft Office PowerPoint</Application>
  <PresentationFormat>Довільний</PresentationFormat>
  <Paragraphs>101</Paragraphs>
  <Slides>10</Slides>
  <Notes>10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10</vt:i4>
      </vt:variant>
    </vt:vector>
  </HeadingPairs>
  <TitlesOfParts>
    <vt:vector size="14" baseType="lpstr">
      <vt:lpstr>Arial</vt:lpstr>
      <vt:lpstr>Merriweather</vt:lpstr>
      <vt:lpstr>Open Sans</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Lilia Govornean</dc:creator>
  <cp:lastModifiedBy>Liliya Hovornyan</cp:lastModifiedBy>
  <cp:revision>4</cp:revision>
  <dcterms:created xsi:type="dcterms:W3CDTF">2024-08-14T11:48:16Z</dcterms:created>
  <dcterms:modified xsi:type="dcterms:W3CDTF">2024-08-14T13:17:59Z</dcterms:modified>
</cp:coreProperties>
</file>