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62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F1A19-C038-426B-9033-86F43B076FE6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73F72-1B11-441B-83E3-CAD47158203D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i="1" dirty="0">
                <a:solidFill>
                  <a:srgbClr val="FF0000"/>
                </a:solidFill>
              </a:rPr>
              <a:t>Atributul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Clasa a V-a</a:t>
            </a:r>
          </a:p>
          <a:p>
            <a:r>
              <a:rPr lang="ro-RO" dirty="0"/>
              <a:t>Prof. Dinu Mariana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/>
              <a:t>Atributul </a:t>
            </a:r>
            <a:endParaRPr lang="en-US" b="1" i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i="1" dirty="0"/>
              <a:t>Atributul </a:t>
            </a:r>
            <a:r>
              <a:rPr lang="ro-RO" dirty="0"/>
              <a:t>este partea secundară de propoziție care determină un substantiv sau un înlocuitor al acestuia (pronume sau numeral).</a:t>
            </a:r>
          </a:p>
          <a:p>
            <a:r>
              <a:rPr lang="ro-RO" dirty="0"/>
              <a:t>Atributul poate răspunde la următoarele întrebări: care?, ce fel de?, a (al, ai, ale) cui?, cât (câți, câtă, câte)?</a:t>
            </a:r>
          </a:p>
          <a:p>
            <a:r>
              <a:rPr lang="ro-RO" dirty="0"/>
              <a:t>Exemplu: Mi-am cumpărat o rochie </a:t>
            </a:r>
            <a:r>
              <a:rPr lang="ro-RO" dirty="0">
                <a:solidFill>
                  <a:srgbClr val="FF0000"/>
                </a:solidFill>
              </a:rPr>
              <a:t>frumoasă.</a:t>
            </a:r>
          </a:p>
          <a:p>
            <a:r>
              <a:rPr lang="ro-RO" dirty="0">
                <a:solidFill>
                  <a:srgbClr val="FF0000"/>
                </a:solidFill>
              </a:rPr>
              <a:t>                                                     </a:t>
            </a:r>
            <a:r>
              <a:rPr lang="ro-RO" dirty="0"/>
              <a:t>ce fel de rochie?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4" name="Săgeată curbată în sus 3"/>
          <p:cNvSpPr/>
          <p:nvPr/>
        </p:nvSpPr>
        <p:spPr>
          <a:xfrm>
            <a:off x="6248400" y="5334000"/>
            <a:ext cx="1066800" cy="76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Atributul poate fi exprimat prin:</a:t>
            </a:r>
          </a:p>
          <a:p>
            <a:r>
              <a:rPr lang="ro-RO" dirty="0"/>
              <a:t>- </a:t>
            </a:r>
            <a:r>
              <a:rPr lang="ro-RO" dirty="0">
                <a:solidFill>
                  <a:srgbClr val="FF0000"/>
                </a:solidFill>
              </a:rPr>
              <a:t>substantiv comun</a:t>
            </a:r>
          </a:p>
          <a:p>
            <a:r>
              <a:rPr lang="ro-RO" dirty="0"/>
              <a:t>Exemplu: Maria are o păpușă </a:t>
            </a:r>
            <a:r>
              <a:rPr lang="ro-RO" dirty="0">
                <a:solidFill>
                  <a:srgbClr val="FF0000"/>
                </a:solidFill>
              </a:rPr>
              <a:t>nouă</a:t>
            </a:r>
            <a:r>
              <a:rPr lang="ro-RO" dirty="0"/>
              <a:t>.</a:t>
            </a:r>
          </a:p>
          <a:p>
            <a:endParaRPr lang="ro-RO" dirty="0"/>
          </a:p>
          <a:p>
            <a:r>
              <a:rPr lang="ro-RO" dirty="0"/>
              <a:t>                                  </a:t>
            </a:r>
          </a:p>
          <a:p>
            <a:r>
              <a:rPr lang="ro-RO" dirty="0"/>
              <a:t>                                              ce fel de păpușă?</a:t>
            </a:r>
          </a:p>
          <a:p>
            <a:r>
              <a:rPr lang="ro-RO" dirty="0">
                <a:solidFill>
                  <a:srgbClr val="FF0000"/>
                </a:solidFill>
              </a:rPr>
              <a:t>- substantiv propriu</a:t>
            </a:r>
          </a:p>
          <a:p>
            <a:r>
              <a:rPr lang="ro-RO" dirty="0"/>
              <a:t>Exemplu: Păpușa </a:t>
            </a:r>
            <a:r>
              <a:rPr lang="ro-RO" dirty="0">
                <a:solidFill>
                  <a:srgbClr val="FF0000"/>
                </a:solidFill>
              </a:rPr>
              <a:t>Mariei</a:t>
            </a:r>
            <a:r>
              <a:rPr lang="ro-RO" dirty="0"/>
              <a:t> este nouă.</a:t>
            </a:r>
          </a:p>
          <a:p>
            <a:r>
              <a:rPr lang="ro-RO" dirty="0"/>
              <a:t>                                </a:t>
            </a:r>
          </a:p>
          <a:p>
            <a:r>
              <a:rPr lang="ro-RO" dirty="0"/>
              <a:t>                           a cui păpușă?</a:t>
            </a:r>
          </a:p>
          <a:p>
            <a:endParaRPr lang="en-US" dirty="0"/>
          </a:p>
        </p:txBody>
      </p:sp>
      <p:sp>
        <p:nvSpPr>
          <p:cNvPr id="4" name="Săgeată curbată în sus 3"/>
          <p:cNvSpPr/>
          <p:nvPr/>
        </p:nvSpPr>
        <p:spPr>
          <a:xfrm>
            <a:off x="4267200" y="2895600"/>
            <a:ext cx="1524000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ăgeată curbată în sus 4"/>
          <p:cNvSpPr/>
          <p:nvPr/>
        </p:nvSpPr>
        <p:spPr>
          <a:xfrm>
            <a:off x="2895600" y="4800600"/>
            <a:ext cx="12192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- </a:t>
            </a:r>
            <a:r>
              <a:rPr lang="ro-RO" dirty="0">
                <a:solidFill>
                  <a:srgbClr val="FF0000"/>
                </a:solidFill>
              </a:rPr>
              <a:t>pronume personal</a:t>
            </a:r>
          </a:p>
          <a:p>
            <a:r>
              <a:rPr lang="ro-RO" dirty="0"/>
              <a:t>Exemplu: Cadoul </a:t>
            </a:r>
            <a:r>
              <a:rPr lang="ro-RO" dirty="0">
                <a:solidFill>
                  <a:srgbClr val="FF0000"/>
                </a:solidFill>
              </a:rPr>
              <a:t>de la ei </a:t>
            </a:r>
            <a:r>
              <a:rPr lang="ro-RO" dirty="0"/>
              <a:t>m-a impresionat.</a:t>
            </a:r>
          </a:p>
          <a:p>
            <a:endParaRPr lang="ro-RO" dirty="0"/>
          </a:p>
          <a:p>
            <a:pPr>
              <a:buNone/>
            </a:pPr>
            <a:r>
              <a:rPr lang="ro-RO" dirty="0"/>
              <a:t>                         </a:t>
            </a:r>
          </a:p>
          <a:p>
            <a:pPr>
              <a:buNone/>
            </a:pPr>
            <a:r>
              <a:rPr lang="ro-RO" dirty="0"/>
              <a:t>                                care cadou?</a:t>
            </a:r>
          </a:p>
          <a:p>
            <a:pPr>
              <a:buNone/>
            </a:pPr>
            <a:endParaRPr lang="ro-RO" dirty="0"/>
          </a:p>
          <a:p>
            <a:pPr>
              <a:buFontTx/>
              <a:buChar char="-"/>
            </a:pPr>
            <a:r>
              <a:rPr lang="ro-RO" dirty="0">
                <a:solidFill>
                  <a:srgbClr val="FF0000"/>
                </a:solidFill>
              </a:rPr>
              <a:t>pronume personal de politețe</a:t>
            </a:r>
          </a:p>
          <a:p>
            <a:pPr>
              <a:buNone/>
            </a:pPr>
            <a:r>
              <a:rPr lang="ro-RO" dirty="0"/>
              <a:t>     Exemplu: Cartea </a:t>
            </a:r>
            <a:r>
              <a:rPr lang="ro-RO" dirty="0">
                <a:solidFill>
                  <a:srgbClr val="FF0000"/>
                </a:solidFill>
              </a:rPr>
              <a:t>dumneavoastră</a:t>
            </a:r>
            <a:r>
              <a:rPr lang="ro-RO" dirty="0"/>
              <a:t> este pe raft.</a:t>
            </a:r>
          </a:p>
          <a:p>
            <a:pPr>
              <a:buNone/>
            </a:pPr>
            <a:endParaRPr lang="ro-RO" dirty="0"/>
          </a:p>
          <a:p>
            <a:pPr>
              <a:buNone/>
            </a:pPr>
            <a:r>
              <a:rPr lang="ro-RO" dirty="0"/>
              <a:t>                           a cui carte?</a:t>
            </a:r>
            <a:endParaRPr lang="en-US" dirty="0"/>
          </a:p>
        </p:txBody>
      </p:sp>
      <p:sp>
        <p:nvSpPr>
          <p:cNvPr id="4" name="Săgeată curbată în sus 3"/>
          <p:cNvSpPr/>
          <p:nvPr/>
        </p:nvSpPr>
        <p:spPr>
          <a:xfrm>
            <a:off x="2514600" y="2514600"/>
            <a:ext cx="16764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ăgeată curbată în sus 4"/>
          <p:cNvSpPr/>
          <p:nvPr/>
        </p:nvSpPr>
        <p:spPr>
          <a:xfrm>
            <a:off x="2895600" y="4876800"/>
            <a:ext cx="1752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Un substantiv poate fi însoțit de unul sau mai multe atribute, astfel, se pot întâlni:</a:t>
            </a:r>
          </a:p>
          <a:p>
            <a:r>
              <a:rPr lang="ro-RO" dirty="0"/>
              <a:t>1. </a:t>
            </a:r>
            <a:r>
              <a:rPr lang="ro-RO" i="1" dirty="0">
                <a:solidFill>
                  <a:srgbClr val="FF0000"/>
                </a:solidFill>
              </a:rPr>
              <a:t>Atribute simple </a:t>
            </a:r>
            <a:r>
              <a:rPr lang="ro-RO" i="1" dirty="0"/>
              <a:t>(sunt formate dintr-un singur termen)</a:t>
            </a:r>
            <a:r>
              <a:rPr lang="ro-RO" dirty="0"/>
              <a:t>:</a:t>
            </a:r>
          </a:p>
          <a:p>
            <a:r>
              <a:rPr lang="ro-RO" dirty="0"/>
              <a:t>Cartea </a:t>
            </a:r>
            <a:r>
              <a:rPr lang="ro-RO" dirty="0">
                <a:solidFill>
                  <a:srgbClr val="FF0000"/>
                </a:solidFill>
              </a:rPr>
              <a:t>cea nouă </a:t>
            </a:r>
            <a:r>
              <a:rPr lang="ro-RO" dirty="0"/>
              <a:t>este a mea.</a:t>
            </a:r>
          </a:p>
          <a:p>
            <a:pPr>
              <a:buNone/>
            </a:pPr>
            <a:endParaRPr lang="ro-RO" dirty="0"/>
          </a:p>
          <a:p>
            <a:r>
              <a:rPr lang="ro-RO" dirty="0"/>
              <a:t>      care carte?</a:t>
            </a:r>
          </a:p>
          <a:p>
            <a:endParaRPr lang="en-US" dirty="0"/>
          </a:p>
        </p:txBody>
      </p:sp>
      <p:sp>
        <p:nvSpPr>
          <p:cNvPr id="4" name="Săgeată curbată în sus 3"/>
          <p:cNvSpPr/>
          <p:nvPr/>
        </p:nvSpPr>
        <p:spPr>
          <a:xfrm>
            <a:off x="1295400" y="4343400"/>
            <a:ext cx="18288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2. </a:t>
            </a:r>
            <a:r>
              <a:rPr lang="ro-RO" i="1" dirty="0">
                <a:solidFill>
                  <a:srgbClr val="FF0000"/>
                </a:solidFill>
              </a:rPr>
              <a:t>Atribute multiple </a:t>
            </a:r>
            <a:r>
              <a:rPr lang="ro-RO" i="1" dirty="0"/>
              <a:t>(sunt formate din mai mult de doi termeni</a:t>
            </a:r>
            <a:r>
              <a:rPr lang="ro-RO" dirty="0"/>
              <a:t>):</a:t>
            </a:r>
          </a:p>
          <a:p>
            <a:r>
              <a:rPr lang="ro-RO" dirty="0"/>
              <a:t>Cartea </a:t>
            </a:r>
            <a:r>
              <a:rPr lang="ro-RO" dirty="0">
                <a:solidFill>
                  <a:srgbClr val="FF0000"/>
                </a:solidFill>
              </a:rPr>
              <a:t>cea nouă și interesantă </a:t>
            </a:r>
            <a:r>
              <a:rPr lang="ro-RO" dirty="0"/>
              <a:t>este a mea.</a:t>
            </a:r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                    care carte?</a:t>
            </a:r>
            <a:endParaRPr lang="en-US" dirty="0"/>
          </a:p>
        </p:txBody>
      </p:sp>
      <p:sp>
        <p:nvSpPr>
          <p:cNvPr id="4" name="Săgeată curbată în sus 3"/>
          <p:cNvSpPr/>
          <p:nvPr/>
        </p:nvSpPr>
        <p:spPr>
          <a:xfrm>
            <a:off x="1371600" y="3200400"/>
            <a:ext cx="35814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216</Words>
  <Application>Microsoft Office PowerPoint</Application>
  <PresentationFormat>Екран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9" baseType="lpstr">
      <vt:lpstr>Arial</vt:lpstr>
      <vt:lpstr>Calibri</vt:lpstr>
      <vt:lpstr>Temă Office</vt:lpstr>
      <vt:lpstr>Atributul </vt:lpstr>
      <vt:lpstr>Atributul 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Unitate Scolara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Atributul</dc:title>
  <dc:creator>m</dc:creator>
  <cp:lastModifiedBy>Liliya Hovornyan</cp:lastModifiedBy>
  <cp:revision>3</cp:revision>
  <dcterms:created xsi:type="dcterms:W3CDTF">2020-12-08T09:30:02Z</dcterms:created>
  <dcterms:modified xsi:type="dcterms:W3CDTF">2025-04-12T18:00:44Z</dcterms:modified>
</cp:coreProperties>
</file>