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8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FC2E-9F00-4440-B9B8-991E067EF03F}" type="datetimeFigureOut">
              <a:rPr lang="ro-RO" smtClean="0"/>
              <a:pPr/>
              <a:t>10.03.2017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FDA0-5B6D-4BF7-91D4-75783B96DBD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FC2E-9F00-4440-B9B8-991E067EF03F}" type="datetimeFigureOut">
              <a:rPr lang="ro-RO" smtClean="0"/>
              <a:pPr/>
              <a:t>10.03.2017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FDA0-5B6D-4BF7-91D4-75783B96DBD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FC2E-9F00-4440-B9B8-991E067EF03F}" type="datetimeFigureOut">
              <a:rPr lang="ro-RO" smtClean="0"/>
              <a:pPr/>
              <a:t>10.03.2017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FDA0-5B6D-4BF7-91D4-75783B96DBD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FC2E-9F00-4440-B9B8-991E067EF03F}" type="datetimeFigureOut">
              <a:rPr lang="ro-RO" smtClean="0"/>
              <a:pPr/>
              <a:t>10.03.2017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FDA0-5B6D-4BF7-91D4-75783B96DBD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FC2E-9F00-4440-B9B8-991E067EF03F}" type="datetimeFigureOut">
              <a:rPr lang="ro-RO" smtClean="0"/>
              <a:pPr/>
              <a:t>10.03.2017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FDA0-5B6D-4BF7-91D4-75783B96DBD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FC2E-9F00-4440-B9B8-991E067EF03F}" type="datetimeFigureOut">
              <a:rPr lang="ro-RO" smtClean="0"/>
              <a:pPr/>
              <a:t>10.03.2017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FDA0-5B6D-4BF7-91D4-75783B96DBD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FC2E-9F00-4440-B9B8-991E067EF03F}" type="datetimeFigureOut">
              <a:rPr lang="ro-RO" smtClean="0"/>
              <a:pPr/>
              <a:t>10.03.2017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FDA0-5B6D-4BF7-91D4-75783B96DBD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FC2E-9F00-4440-B9B8-991E067EF03F}" type="datetimeFigureOut">
              <a:rPr lang="ro-RO" smtClean="0"/>
              <a:pPr/>
              <a:t>10.03.2017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FDA0-5B6D-4BF7-91D4-75783B96DBD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FC2E-9F00-4440-B9B8-991E067EF03F}" type="datetimeFigureOut">
              <a:rPr lang="ro-RO" smtClean="0"/>
              <a:pPr/>
              <a:t>10.03.2017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FDA0-5B6D-4BF7-91D4-75783B96DBD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FC2E-9F00-4440-B9B8-991E067EF03F}" type="datetimeFigureOut">
              <a:rPr lang="ro-RO" smtClean="0"/>
              <a:pPr/>
              <a:t>10.03.2017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FDA0-5B6D-4BF7-91D4-75783B96DBD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FC2E-9F00-4440-B9B8-991E067EF03F}" type="datetimeFigureOut">
              <a:rPr lang="ro-RO" smtClean="0"/>
              <a:pPr/>
              <a:t>10.03.2017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FDA0-5B6D-4BF7-91D4-75783B96DBD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9FC2E-9F00-4440-B9B8-991E067EF03F}" type="datetimeFigureOut">
              <a:rPr lang="ro-RO" smtClean="0"/>
              <a:pPr/>
              <a:t>10.03.2017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6FDA0-5B6D-4BF7-91D4-75783B96DBD7}" type="slidenum">
              <a:rPr lang="ro-RO" smtClean="0"/>
              <a:pPr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Muzica\train%20sounds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qO2HC1QYuc" TargetMode="External"/><Relationship Id="rId2" Type="http://schemas.openxmlformats.org/officeDocument/2006/relationships/hyperlink" Target="http://www.vector-images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esktop\train%20sounds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4678288" cy="2835746"/>
          </a:xfrm>
        </p:spPr>
        <p:txBody>
          <a:bodyPr>
            <a:normAutofit/>
          </a:bodyPr>
          <a:lstStyle/>
          <a:p>
            <a:r>
              <a:rPr lang="ro-RO" dirty="0" smtClean="0"/>
              <a:t>SUBIECTUL</a:t>
            </a:r>
            <a:br>
              <a:rPr lang="ro-RO" dirty="0" smtClean="0"/>
            </a:br>
            <a:r>
              <a:rPr lang="ro-RO" sz="3200" dirty="0" smtClean="0"/>
              <a:t>exprimat și neexprimat</a:t>
            </a:r>
            <a:endParaRPr lang="ro-RO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886200"/>
            <a:ext cx="5184576" cy="2567136"/>
          </a:xfrm>
        </p:spPr>
        <p:txBody>
          <a:bodyPr>
            <a:noAutofit/>
          </a:bodyPr>
          <a:lstStyle/>
          <a:p>
            <a:pPr algn="l"/>
            <a:r>
              <a:rPr lang="ro-RO" sz="2400" b="1" dirty="0" smtClean="0">
                <a:solidFill>
                  <a:srgbClr val="FF0000"/>
                </a:solidFill>
              </a:rPr>
              <a:t>  </a:t>
            </a:r>
            <a:r>
              <a:rPr lang="ro-RO" sz="2400" b="1" dirty="0" smtClean="0">
                <a:solidFill>
                  <a:srgbClr val="002060"/>
                </a:solidFill>
              </a:rPr>
              <a:t>Material didactic pentru clasa a VI a</a:t>
            </a:r>
          </a:p>
          <a:p>
            <a:r>
              <a:rPr lang="ro-RO" sz="2400" b="1" dirty="0" smtClean="0">
                <a:solidFill>
                  <a:srgbClr val="002060"/>
                </a:solidFill>
              </a:rPr>
              <a:t>Școala Gimnazială 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“</a:t>
            </a:r>
            <a:r>
              <a:rPr lang="ro-RO" sz="2400" b="1" dirty="0" smtClean="0">
                <a:solidFill>
                  <a:srgbClr val="002060"/>
                </a:solidFill>
              </a:rPr>
              <a:t>Constantin Ioan Motaș</a:t>
            </a:r>
            <a:r>
              <a:rPr lang="en-US" sz="2400" b="1" dirty="0" smtClean="0">
                <a:solidFill>
                  <a:srgbClr val="002060"/>
                </a:solidFill>
              </a:rPr>
              <a:t>”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Media</a:t>
            </a:r>
            <a:r>
              <a:rPr lang="ro-RO" sz="2400" b="1" dirty="0" smtClean="0">
                <a:solidFill>
                  <a:srgbClr val="002060"/>
                </a:solidFill>
              </a:rPr>
              <a:t>ș, Sibiu</a:t>
            </a:r>
          </a:p>
          <a:p>
            <a:r>
              <a:rPr lang="ro-RO" sz="2400" b="1" dirty="0" smtClean="0">
                <a:solidFill>
                  <a:srgbClr val="002060"/>
                </a:solidFill>
              </a:rPr>
              <a:t>Prof. Blăjan Iuliana</a:t>
            </a:r>
          </a:p>
          <a:p>
            <a:endParaRPr lang="ro-RO" sz="2400" b="1" dirty="0">
              <a:solidFill>
                <a:srgbClr val="002060"/>
              </a:solidFill>
            </a:endParaRPr>
          </a:p>
        </p:txBody>
      </p:sp>
      <p:pic>
        <p:nvPicPr>
          <p:cNvPr id="4" name="Picture 3" descr="x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52120" y="764704"/>
            <a:ext cx="2952328" cy="554461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train sound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5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>
                <p:cTn id="4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Subiectul neexprimat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 smtClean="0">
                <a:solidFill>
                  <a:srgbClr val="002060"/>
                </a:solidFill>
              </a:rPr>
              <a:t>Este </a:t>
            </a:r>
            <a:r>
              <a:rPr lang="ro-RO" b="1" u="sng" dirty="0" smtClean="0">
                <a:solidFill>
                  <a:srgbClr val="002060"/>
                </a:solidFill>
              </a:rPr>
              <a:t>inclus</a:t>
            </a:r>
            <a:r>
              <a:rPr lang="ro-RO" b="1" dirty="0" smtClean="0">
                <a:solidFill>
                  <a:srgbClr val="002060"/>
                </a:solidFill>
              </a:rPr>
              <a:t>, în persoana </a:t>
            </a:r>
          </a:p>
          <a:p>
            <a:pPr>
              <a:buNone/>
            </a:pPr>
            <a:r>
              <a:rPr lang="ro-RO" b="1" dirty="0" smtClean="0">
                <a:solidFill>
                  <a:srgbClr val="002060"/>
                </a:solidFill>
              </a:rPr>
              <a:t>verbului ( când predicatul e</a:t>
            </a:r>
          </a:p>
          <a:p>
            <a:pPr>
              <a:buNone/>
            </a:pPr>
            <a:r>
              <a:rPr lang="ro-RO" b="1" dirty="0" smtClean="0">
                <a:solidFill>
                  <a:srgbClr val="002060"/>
                </a:solidFill>
              </a:rPr>
              <a:t> verb la persoana I și a II a,</a:t>
            </a:r>
          </a:p>
          <a:p>
            <a:pPr>
              <a:buNone/>
            </a:pPr>
            <a:r>
              <a:rPr lang="ro-RO" b="1" dirty="0" smtClean="0">
                <a:solidFill>
                  <a:srgbClr val="002060"/>
                </a:solidFill>
              </a:rPr>
              <a:t>singular și plural ).</a:t>
            </a:r>
          </a:p>
          <a:p>
            <a:endParaRPr lang="ro-RO" dirty="0" smtClean="0"/>
          </a:p>
          <a:p>
            <a:pPr>
              <a:buNone/>
            </a:pPr>
            <a:r>
              <a:rPr lang="ro-RO" dirty="0" smtClean="0"/>
              <a:t>             </a:t>
            </a:r>
            <a:r>
              <a:rPr lang="ro-RO" sz="4000" b="1" dirty="0" smtClean="0">
                <a:solidFill>
                  <a:srgbClr val="C00000"/>
                </a:solidFill>
              </a:rPr>
              <a:t>REȚINEM !!!</a:t>
            </a:r>
          </a:p>
          <a:p>
            <a:endParaRPr lang="ro-RO" dirty="0"/>
          </a:p>
        </p:txBody>
      </p:sp>
      <p:pic>
        <p:nvPicPr>
          <p:cNvPr id="4" name="Content Placeholder 3" descr="x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1700808"/>
            <a:ext cx="3175248" cy="41764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APLICAŢII</a:t>
            </a:r>
            <a:endParaRPr lang="ro-RO" dirty="0"/>
          </a:p>
        </p:txBody>
      </p:sp>
      <p:pic>
        <p:nvPicPr>
          <p:cNvPr id="4" name="Content Placeholder 3" descr="X2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196752"/>
            <a:ext cx="3456384" cy="4896544"/>
          </a:xfrm>
        </p:spPr>
      </p:pic>
      <p:sp>
        <p:nvSpPr>
          <p:cNvPr id="5" name="TextBox 4"/>
          <p:cNvSpPr txBox="1"/>
          <p:nvPr/>
        </p:nvSpPr>
        <p:spPr>
          <a:xfrm>
            <a:off x="3995936" y="1196752"/>
            <a:ext cx="39604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b="1" dirty="0" smtClean="0">
                <a:solidFill>
                  <a:srgbClr val="002060"/>
                </a:solidFill>
              </a:rPr>
              <a:t>Corectează greşelile din propoziţiile de mai jos :</a:t>
            </a:r>
          </a:p>
          <a:p>
            <a:endParaRPr lang="ro-RO" dirty="0"/>
          </a:p>
          <a:p>
            <a:pPr marL="342900" indent="-342900">
              <a:buAutoNum type="alphaLcPeriod"/>
            </a:pPr>
            <a:r>
              <a:rPr lang="ro-RO" dirty="0" smtClean="0"/>
              <a:t>Vârful munţilor din regiune sunt înconjuraţi de nori.</a:t>
            </a:r>
          </a:p>
          <a:p>
            <a:pPr marL="342900" indent="-342900">
              <a:buAutoNum type="alphaLcPeriod"/>
            </a:pPr>
            <a:r>
              <a:rPr lang="ro-RO" dirty="0" smtClean="0"/>
              <a:t>Privirea galeşă a pisoilor îi topeau şi îi înduioşau inima în același timp.</a:t>
            </a:r>
          </a:p>
          <a:p>
            <a:pPr marL="342900" indent="-342900">
              <a:buAutoNum type="alphaLcPeriod"/>
            </a:pPr>
            <a:r>
              <a:rPr lang="ro-RO" dirty="0" smtClean="0"/>
              <a:t>Gala Premiilor Nobel au loc în Norvegia.</a:t>
            </a:r>
          </a:p>
          <a:p>
            <a:pPr marL="342900" indent="-342900">
              <a:buAutoNum type="alphaLcPeriod"/>
            </a:pPr>
            <a:r>
              <a:rPr lang="ro-RO" dirty="0" smtClean="0"/>
              <a:t>Ploaia şi vântul a făcut ravagii la Cluj.</a:t>
            </a:r>
          </a:p>
          <a:p>
            <a:pPr marL="342900" indent="-342900">
              <a:buAutoNum type="alphaLcPeriod"/>
            </a:pPr>
            <a:r>
              <a:rPr lang="ro-RO" dirty="0" smtClean="0"/>
              <a:t>Materialul din care a fost construit etajul şi podul nu îndeplineşte standardele necesare.</a:t>
            </a:r>
          </a:p>
          <a:p>
            <a:pPr marL="342900" indent="-342900">
              <a:buAutoNum type="alphaLcPeriod"/>
            </a:pPr>
            <a:endParaRPr lang="ro-RO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6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6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						</a:t>
            </a:r>
            <a:r>
              <a:rPr lang="ro-RO" b="1" dirty="0" smtClean="0"/>
              <a:t>Subiectul</a:t>
            </a:r>
            <a:br>
              <a:rPr lang="ro-RO" b="1" dirty="0" smtClean="0"/>
            </a:br>
            <a:endParaRPr lang="ro-RO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 smtClean="0"/>
          </a:p>
          <a:p>
            <a:pPr>
              <a:buNone/>
            </a:pPr>
            <a:r>
              <a:rPr lang="ro-RO" b="1" dirty="0" smtClean="0">
                <a:solidFill>
                  <a:srgbClr val="002060"/>
                </a:solidFill>
              </a:rPr>
              <a:t>STAŢIA DE SOSIRE </a:t>
            </a:r>
            <a:r>
              <a:rPr lang="ro-RO" b="1" dirty="0" smtClean="0">
                <a:solidFill>
                  <a:srgbClr val="002060"/>
                </a:solidFill>
                <a:sym typeface="Wingdings" pitchFamily="2" charset="2"/>
              </a:rPr>
              <a:t></a:t>
            </a:r>
            <a:endParaRPr lang="ro-RO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o-RO" dirty="0"/>
          </a:p>
          <a:p>
            <a:pPr>
              <a:buNone/>
            </a:pPr>
            <a:r>
              <a:rPr lang="ro-RO" b="1" i="1" dirty="0" smtClean="0">
                <a:solidFill>
                  <a:srgbClr val="002060"/>
                </a:solidFill>
              </a:rPr>
              <a:t>Ce am învăţat astăzi ?</a:t>
            </a:r>
          </a:p>
          <a:p>
            <a:pPr>
              <a:buNone/>
            </a:pPr>
            <a:r>
              <a:rPr lang="ro-RO" b="1" i="1" dirty="0" smtClean="0">
                <a:solidFill>
                  <a:srgbClr val="002060"/>
                </a:solidFill>
              </a:rPr>
              <a:t>Ne amintim şi </a:t>
            </a:r>
          </a:p>
          <a:p>
            <a:pPr>
              <a:buNone/>
            </a:pPr>
            <a:r>
              <a:rPr lang="ro-RO" b="1" i="1" dirty="0" smtClean="0">
                <a:solidFill>
                  <a:srgbClr val="002060"/>
                </a:solidFill>
              </a:rPr>
              <a:t>povestim... </a:t>
            </a:r>
          </a:p>
          <a:p>
            <a:pPr>
              <a:buNone/>
            </a:pPr>
            <a:endParaRPr lang="ro-RO" b="1" i="1" dirty="0">
              <a:solidFill>
                <a:srgbClr val="002060"/>
              </a:solidFill>
            </a:endParaRPr>
          </a:p>
          <a:p>
            <a:pPr>
              <a:buNone/>
            </a:pPr>
            <a:endParaRPr lang="ro-RO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/>
            </a:r>
            <a:br>
              <a:rPr lang="ro-RO" dirty="0" smtClean="0"/>
            </a:br>
            <a:r>
              <a:rPr lang="ro-RO" b="1" dirty="0" smtClean="0">
                <a:solidFill>
                  <a:srgbClr val="002060"/>
                </a:solidFill>
              </a:rPr>
              <a:t>Călătoria a luat sfârşit...</a:t>
            </a:r>
            <a:br>
              <a:rPr lang="ro-RO" b="1" dirty="0" smtClean="0">
                <a:solidFill>
                  <a:srgbClr val="002060"/>
                </a:solidFill>
              </a:rPr>
            </a:br>
            <a:endParaRPr lang="ro-RO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o-RO" b="1" dirty="0" smtClean="0"/>
              <a:t>Sper că ați făcut o călătorie plăcută </a:t>
            </a:r>
            <a:r>
              <a:rPr lang="ro-RO" b="1" dirty="0" smtClean="0">
                <a:sym typeface="Wingdings" pitchFamily="2" charset="2"/>
              </a:rPr>
              <a:t>)</a:t>
            </a:r>
            <a:endParaRPr lang="ro-RO" b="1" dirty="0"/>
          </a:p>
          <a:p>
            <a:pPr>
              <a:buNone/>
            </a:pPr>
            <a:r>
              <a:rPr lang="ro-RO" b="1" dirty="0" smtClean="0"/>
              <a:t>Vă mulţumesc pentru atenţie !</a:t>
            </a:r>
          </a:p>
          <a:p>
            <a:pPr>
              <a:buNone/>
            </a:pPr>
            <a:r>
              <a:rPr lang="ro-RO" b="1" dirty="0" smtClean="0"/>
              <a:t>Aţi fost nemaipomeniţi !</a:t>
            </a:r>
          </a:p>
          <a:p>
            <a:pPr>
              <a:buNone/>
            </a:pPr>
            <a:endParaRPr lang="ro-RO" b="1" dirty="0" smtClean="0"/>
          </a:p>
          <a:p>
            <a:pPr>
              <a:buNone/>
            </a:pPr>
            <a:endParaRPr lang="ro-RO" b="1" dirty="0"/>
          </a:p>
        </p:txBody>
      </p:sp>
      <p:pic>
        <p:nvPicPr>
          <p:cNvPr id="4" name="Picture 3" descr="o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3501008"/>
            <a:ext cx="2159000" cy="21590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>
    <p:wedge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	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BIBLIOGRAFIE</a:t>
            </a:r>
            <a:r>
              <a:rPr lang="ro-RO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SELECTIVĂ</a:t>
            </a:r>
            <a:endParaRPr lang="ro-RO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Imagini preluate din urm</a:t>
            </a:r>
            <a:r>
              <a:rPr lang="ro-RO" dirty="0" smtClean="0"/>
              <a:t>ă</a:t>
            </a:r>
            <a:r>
              <a:rPr lang="en-US" dirty="0" smtClean="0"/>
              <a:t>toarele</a:t>
            </a:r>
            <a:r>
              <a:rPr lang="ro-RO" dirty="0" smtClean="0"/>
              <a:t> surse:</a:t>
            </a:r>
          </a:p>
          <a:p>
            <a:pPr>
              <a:buFontTx/>
              <a:buChar char="-"/>
            </a:pPr>
            <a:r>
              <a:rPr lang="en-US" dirty="0" smtClean="0"/>
              <a:t>Google Images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>
                <a:hlinkClick r:id="rId2"/>
              </a:rPr>
              <a:t>www.Vector-Images.com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Fundal sonor: </a:t>
            </a:r>
            <a:r>
              <a:rPr lang="ro-RO" dirty="0" smtClean="0">
                <a:hlinkClick r:id="rId3"/>
              </a:rPr>
              <a:t>https://www.youtube.com/watch?v=wqO2HC1QYuc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Referințe la romanul </a:t>
            </a:r>
            <a:r>
              <a:rPr lang="en-US" dirty="0" smtClean="0"/>
              <a:t>“</a:t>
            </a:r>
            <a:r>
              <a:rPr lang="ro-RO" dirty="0" smtClean="0"/>
              <a:t>Minunea</a:t>
            </a:r>
            <a:r>
              <a:rPr lang="en-US" dirty="0" smtClean="0"/>
              <a:t>”</a:t>
            </a:r>
            <a:r>
              <a:rPr lang="ro-RO" dirty="0" smtClean="0"/>
              <a:t> (R.J.Palacio) și la opera poetică a lui Mihai Eminescu.</a:t>
            </a:r>
            <a:endParaRPr lang="en-US" dirty="0" smtClean="0"/>
          </a:p>
          <a:p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SUBIECTUL</a:t>
            </a:r>
            <a:endParaRPr lang="ro-RO" dirty="0"/>
          </a:p>
        </p:txBody>
      </p:sp>
      <p:pic>
        <p:nvPicPr>
          <p:cNvPr id="4" name="Content Placeholder 3" descr="x2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1180611" y="1600200"/>
            <a:ext cx="6782778" cy="452596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train sound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1556792"/>
            <a:ext cx="20882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4000" b="1" dirty="0" smtClean="0">
                <a:solidFill>
                  <a:srgbClr val="002060"/>
                </a:solidFill>
              </a:rPr>
              <a:t>STAŢIA DE PLECARE</a:t>
            </a:r>
            <a:endParaRPr lang="ro-RO" sz="40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8184" y="764704"/>
            <a:ext cx="2520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 smtClean="0">
                <a:solidFill>
                  <a:srgbClr val="002060"/>
                </a:solidFill>
              </a:rPr>
              <a:t>POFTIŢI ÎN VAGOANE !</a:t>
            </a:r>
            <a:endParaRPr lang="ro-RO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>
            <a:normAutofit fontScale="90000"/>
          </a:bodyPr>
          <a:lstStyle/>
          <a:p>
            <a:r>
              <a:rPr lang="ro-RO" dirty="0" smtClean="0">
                <a:solidFill>
                  <a:srgbClr val="002060"/>
                </a:solidFill>
              </a:rPr>
              <a:t>                				</a:t>
            </a:r>
            <a:r>
              <a:rPr lang="vi-VN" sz="3100" b="1" dirty="0" smtClean="0">
                <a:solidFill>
                  <a:srgbClr val="002060"/>
                </a:solidFill>
              </a:rPr>
              <a:t>Să</a:t>
            </a:r>
            <a:r>
              <a:rPr lang="ro-RO" sz="3100" b="1" dirty="0" smtClean="0">
                <a:solidFill>
                  <a:srgbClr val="002060"/>
                </a:solidFill>
              </a:rPr>
              <a:t> ne amintim...</a:t>
            </a:r>
            <a:endParaRPr lang="ro-RO" sz="31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 smtClean="0"/>
          </a:p>
          <a:p>
            <a:r>
              <a:rPr lang="ro-RO" sz="2800" dirty="0" smtClean="0"/>
              <a:t>Ce este subiectul ?</a:t>
            </a:r>
          </a:p>
          <a:p>
            <a:r>
              <a:rPr lang="ro-RO" sz="2800" dirty="0" smtClean="0"/>
              <a:t>La ce întrebări răspunde acesta ?</a:t>
            </a:r>
          </a:p>
          <a:p>
            <a:r>
              <a:rPr lang="ro-RO" sz="2800" dirty="0" smtClean="0"/>
              <a:t>Cum altfel îl putem defini ? </a:t>
            </a:r>
          </a:p>
          <a:p>
            <a:r>
              <a:rPr lang="ro-RO" sz="2800" dirty="0" smtClean="0"/>
              <a:t>Prin ce părți de vorbire </a:t>
            </a:r>
          </a:p>
          <a:p>
            <a:pPr>
              <a:buNone/>
            </a:pPr>
            <a:r>
              <a:rPr lang="ro-RO" sz="2800" dirty="0"/>
              <a:t> </a:t>
            </a:r>
            <a:r>
              <a:rPr lang="ro-RO" sz="2800" dirty="0" smtClean="0"/>
              <a:t>   poate fi exprimat ?</a:t>
            </a:r>
          </a:p>
          <a:p>
            <a:r>
              <a:rPr lang="ro-RO" sz="2800" dirty="0" smtClean="0"/>
              <a:t>În ce caz poate sta subiectul </a:t>
            </a:r>
          </a:p>
          <a:p>
            <a:pPr>
              <a:buNone/>
            </a:pPr>
            <a:r>
              <a:rPr lang="ro-RO" sz="2800" dirty="0"/>
              <a:t> </a:t>
            </a:r>
            <a:r>
              <a:rPr lang="ro-RO" sz="2800" dirty="0" smtClean="0"/>
              <a:t>    exprimat?</a:t>
            </a:r>
            <a:endParaRPr lang="ro-RO" sz="28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6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Subiectul exprimat</a:t>
            </a:r>
            <a:endParaRPr lang="ro-RO" dirty="0"/>
          </a:p>
        </p:txBody>
      </p:sp>
      <p:pic>
        <p:nvPicPr>
          <p:cNvPr id="4" name="Content Placeholder 3" descr="x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1412776"/>
            <a:ext cx="4248472" cy="30963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4860032" y="1340769"/>
            <a:ext cx="367240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b="1" dirty="0" smtClean="0">
                <a:solidFill>
                  <a:srgbClr val="002060"/>
                </a:solidFill>
              </a:rPr>
              <a:t>Identifică subiectele din enunțurile următoare, precizând partea de vorbire prin care se exprimă.</a:t>
            </a:r>
          </a:p>
          <a:p>
            <a:endParaRPr lang="ro-RO" dirty="0"/>
          </a:p>
          <a:p>
            <a:pPr marL="342900" indent="-342900">
              <a:buAutoNum type="alphaLcPeriod"/>
            </a:pPr>
            <a:r>
              <a:rPr lang="ro-RO" dirty="0" smtClean="0"/>
              <a:t>Fetele de la cor, băieții de la dansuri și profesorii îndrumători discută în sala de festivități.</a:t>
            </a:r>
          </a:p>
          <a:p>
            <a:pPr marL="342900" indent="-342900">
              <a:buAutoNum type="alphaLcPeriod"/>
            </a:pPr>
            <a:r>
              <a:rPr lang="ro-RO" dirty="0" smtClean="0"/>
              <a:t>Ei repetă zilnic.</a:t>
            </a:r>
          </a:p>
          <a:p>
            <a:pPr marL="342900" indent="-342900">
              <a:buAutoNum type="alphaLcPeriod"/>
            </a:pPr>
            <a:r>
              <a:rPr lang="ro-RO" dirty="0" smtClean="0"/>
              <a:t>Ioana, Dorina și Cristina sunt soliste.</a:t>
            </a:r>
          </a:p>
          <a:p>
            <a:pPr marL="342900" indent="-342900">
              <a:buAutoNum type="alphaLcPeriod"/>
            </a:pPr>
            <a:r>
              <a:rPr lang="ro-RO" dirty="0" smtClean="0"/>
              <a:t>Elevii pregătesc o serbare.</a:t>
            </a:r>
          </a:p>
          <a:p>
            <a:pPr marL="342900" indent="-342900">
              <a:buFontTx/>
              <a:buAutoNum type="alphaLcPeriod"/>
            </a:pPr>
            <a:r>
              <a:rPr lang="ro-RO" dirty="0" smtClean="0"/>
              <a:t>Serbarea va fi săptămâna viitoare.</a:t>
            </a:r>
          </a:p>
          <a:p>
            <a:pPr marL="342900" indent="-342900">
              <a:buAutoNum type="alphaLcPeriod"/>
            </a:pPr>
            <a:r>
              <a:rPr lang="ro-RO" dirty="0" smtClean="0"/>
              <a:t>Cele trei vor urca pe scenă.</a:t>
            </a:r>
          </a:p>
          <a:p>
            <a:pPr marL="342900" indent="-342900">
              <a:buAutoNum type="alphaLcPeriod"/>
            </a:pPr>
            <a:r>
              <a:rPr lang="ro-RO" dirty="0" smtClean="0"/>
              <a:t>A dansa nu este  ușor.</a:t>
            </a:r>
          </a:p>
          <a:p>
            <a:pPr marL="342900" indent="-342900">
              <a:buAutoNum type="alphaLcPeriod"/>
            </a:pPr>
            <a:r>
              <a:rPr lang="ro-RO" dirty="0" smtClean="0"/>
              <a:t>De cântat este plăcut.</a:t>
            </a:r>
          </a:p>
          <a:p>
            <a:pPr marL="342900" indent="-342900"/>
            <a:endParaRPr lang="ro-RO" dirty="0" smtClean="0"/>
          </a:p>
          <a:p>
            <a:endParaRPr lang="ro-RO" dirty="0"/>
          </a:p>
          <a:p>
            <a:endParaRPr lang="ro-RO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4725144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 smtClean="0">
                <a:solidFill>
                  <a:srgbClr val="002060"/>
                </a:solidFill>
              </a:rPr>
              <a:t>Formulați concluzia ! Subiectul poate fi exprimat prin.....</a:t>
            </a:r>
            <a:endParaRPr lang="ro-RO" b="1" dirty="0">
              <a:solidFill>
                <a:srgbClr val="002060"/>
              </a:solidFill>
            </a:endParaRPr>
          </a:p>
        </p:txBody>
      </p:sp>
      <p:pic>
        <p:nvPicPr>
          <p:cNvPr id="9" name="Picture 8" descr="x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5373216"/>
            <a:ext cx="1296000" cy="1296000"/>
          </a:xfrm>
          <a:prstGeom prst="rect">
            <a:avLst/>
          </a:prstGeom>
        </p:spPr>
      </p:pic>
      <p:pic>
        <p:nvPicPr>
          <p:cNvPr id="10" name="Picture 9" descr="x9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27784" y="5229200"/>
            <a:ext cx="1440000" cy="1440000"/>
          </a:xfrm>
          <a:prstGeom prst="rect">
            <a:avLst/>
          </a:prstGeom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Subiectul exprimat</a:t>
            </a:r>
            <a:br>
              <a:rPr lang="ro-RO" dirty="0" smtClean="0"/>
            </a:br>
            <a:r>
              <a:rPr lang="ro-RO" dirty="0" smtClean="0"/>
              <a:t>                  Aplicații</a:t>
            </a:r>
            <a:endParaRPr lang="ro-RO" dirty="0"/>
          </a:p>
        </p:txBody>
      </p:sp>
      <p:pic>
        <p:nvPicPr>
          <p:cNvPr id="4" name="Content Placeholder 3" descr="x1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1" y="1052736"/>
            <a:ext cx="3240360" cy="5073427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extBox 4"/>
          <p:cNvSpPr txBox="1"/>
          <p:nvPr/>
        </p:nvSpPr>
        <p:spPr>
          <a:xfrm>
            <a:off x="3707904" y="1412776"/>
            <a:ext cx="525658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b="1" i="1" dirty="0" smtClean="0">
                <a:solidFill>
                  <a:srgbClr val="002060"/>
                </a:solidFill>
              </a:rPr>
              <a:t>Realizează acordul dintre predicat și subiect, folosind verbele date între paranteze.</a:t>
            </a:r>
          </a:p>
          <a:p>
            <a:endParaRPr lang="ro-RO" dirty="0" smtClean="0"/>
          </a:p>
          <a:p>
            <a:pPr marL="342900" indent="-342900">
              <a:buAutoNum type="alphaLcPeriod"/>
            </a:pPr>
            <a:r>
              <a:rPr lang="ro-RO" sz="2400" dirty="0" smtClean="0"/>
              <a:t>Elevii ( </a:t>
            </a:r>
            <a:r>
              <a:rPr lang="ro-RO" sz="2400" b="1" dirty="0" smtClean="0"/>
              <a:t>a pregăti, </a:t>
            </a:r>
            <a:r>
              <a:rPr lang="ro-RO" sz="2400" dirty="0" smtClean="0"/>
              <a:t>indicativ perfect compus ) un spectacol frumos.</a:t>
            </a:r>
          </a:p>
          <a:p>
            <a:pPr marL="342900" indent="-342900">
              <a:buAutoNum type="alphaLcPeriod"/>
            </a:pPr>
            <a:r>
              <a:rPr lang="ro-RO" sz="2400" dirty="0" smtClean="0"/>
              <a:t>Andra și Viorica ( </a:t>
            </a:r>
            <a:r>
              <a:rPr lang="ro-RO" sz="2400" b="1" dirty="0" smtClean="0"/>
              <a:t>a dansa</a:t>
            </a:r>
            <a:r>
              <a:rPr lang="ro-RO" sz="2400" dirty="0" smtClean="0"/>
              <a:t>, indicativ imperfect ) într-un ansamblu înainte de acest spectacol.</a:t>
            </a:r>
          </a:p>
          <a:p>
            <a:pPr marL="342900" indent="-342900">
              <a:buAutoNum type="alphaLcPeriod"/>
            </a:pPr>
            <a:r>
              <a:rPr lang="ro-RO" sz="2400" dirty="0" smtClean="0"/>
              <a:t>Mama și tata </a:t>
            </a:r>
            <a:r>
              <a:rPr lang="ro-RO" sz="2400" b="1" dirty="0" smtClean="0"/>
              <a:t>( a veni, </a:t>
            </a:r>
            <a:r>
              <a:rPr lang="ro-RO" sz="2400" dirty="0" smtClean="0"/>
              <a:t>indicativ,mai-mult-ca-perfect) cu emoții mari.</a:t>
            </a:r>
          </a:p>
          <a:p>
            <a:pPr marL="342900" indent="-342900">
              <a:buAutoNum type="alphaLcPeriod"/>
            </a:pPr>
            <a:r>
              <a:rPr lang="ro-RO" sz="2400" dirty="0" smtClean="0"/>
              <a:t>Noi și ei ( </a:t>
            </a:r>
            <a:r>
              <a:rPr lang="ro-RO" sz="2400" b="1" dirty="0" smtClean="0"/>
              <a:t>a fi</a:t>
            </a:r>
            <a:r>
              <a:rPr lang="ro-RO" sz="2400" dirty="0" smtClean="0"/>
              <a:t>, indicativ prezent ) fericiți de reușita noastră.</a:t>
            </a:r>
          </a:p>
          <a:p>
            <a:pPr marL="342900" indent="-342900">
              <a:buAutoNum type="alphaLcPeriod"/>
            </a:pPr>
            <a:r>
              <a:rPr lang="ro-RO" sz="2400" dirty="0" smtClean="0"/>
              <a:t>Eu, tu și ea </a:t>
            </a:r>
            <a:r>
              <a:rPr lang="ro-RO" sz="2400" b="1" dirty="0" smtClean="0"/>
              <a:t>( a primi</a:t>
            </a:r>
            <a:r>
              <a:rPr lang="ro-RO" sz="2400" dirty="0" smtClean="0"/>
              <a:t>, indicativ, perfect compus ) un premiu.</a:t>
            </a:r>
          </a:p>
          <a:p>
            <a:pPr marL="342900" indent="-342900">
              <a:buAutoNum type="alphaLcPeriod"/>
            </a:pPr>
            <a:endParaRPr lang="ro-RO" sz="2000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Subiectul exprimat</a:t>
            </a:r>
            <a:br>
              <a:rPr lang="ro-RO" dirty="0" smtClean="0"/>
            </a:br>
            <a:r>
              <a:rPr lang="ro-RO" dirty="0" smtClean="0"/>
              <a:t>Aplicații</a:t>
            </a:r>
            <a:endParaRPr lang="ro-RO" dirty="0"/>
          </a:p>
        </p:txBody>
      </p:sp>
      <p:pic>
        <p:nvPicPr>
          <p:cNvPr id="4" name="Content Placeholder 3" descr="x1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1628800"/>
            <a:ext cx="3384376" cy="4248472"/>
          </a:xfrm>
        </p:spPr>
      </p:pic>
      <p:sp>
        <p:nvSpPr>
          <p:cNvPr id="6" name="TextBox 5"/>
          <p:cNvSpPr txBox="1"/>
          <p:nvPr/>
        </p:nvSpPr>
        <p:spPr>
          <a:xfrm>
            <a:off x="3923928" y="1628800"/>
            <a:ext cx="48965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 smtClean="0">
                <a:solidFill>
                  <a:srgbClr val="002060"/>
                </a:solidFill>
              </a:rPr>
              <a:t>Compară următoarele perechi de enunțuri , precizează care este predicatul fiecărui enunț, felul acestuia.</a:t>
            </a:r>
          </a:p>
          <a:p>
            <a:endParaRPr lang="ro-RO" dirty="0"/>
          </a:p>
          <a:p>
            <a:pPr marL="342900" indent="-342900">
              <a:buAutoNum type="alphaLcPeriod"/>
            </a:pPr>
            <a:r>
              <a:rPr lang="ro-RO" sz="2000" dirty="0" smtClean="0"/>
              <a:t>Programul de sală al spectacolului e foarte reușit.</a:t>
            </a:r>
          </a:p>
          <a:p>
            <a:pPr marL="342900" indent="-342900">
              <a:buAutoNum type="alphaLcPeriod"/>
            </a:pPr>
            <a:r>
              <a:rPr lang="ro-RO" sz="2000" dirty="0" smtClean="0"/>
              <a:t>La serbare, Luminița va prezenta o poezie.</a:t>
            </a:r>
          </a:p>
          <a:p>
            <a:pPr marL="342900" indent="-342900">
              <a:buAutoNum type="alphaLcPeriod"/>
            </a:pPr>
            <a:endParaRPr lang="ro-RO" sz="2000" dirty="0"/>
          </a:p>
          <a:p>
            <a:pPr marL="342900" indent="-342900">
              <a:buAutoNum type="alphaLcPeriod"/>
            </a:pPr>
            <a:r>
              <a:rPr lang="ro-RO" sz="2000" dirty="0" smtClean="0"/>
              <a:t>El este solistul grupului vocal.</a:t>
            </a:r>
          </a:p>
          <a:p>
            <a:pPr marL="342900" indent="-342900">
              <a:buAutoNum type="alphaLcPeriod"/>
            </a:pPr>
            <a:r>
              <a:rPr lang="ro-RO" sz="2000" dirty="0" smtClean="0"/>
              <a:t>Cei doi dansează împreună.</a:t>
            </a:r>
          </a:p>
          <a:p>
            <a:pPr marL="342900" indent="-342900">
              <a:buAutoNum type="alphaLcPeriod"/>
            </a:pPr>
            <a:endParaRPr lang="ro-RO" sz="2000" dirty="0"/>
          </a:p>
          <a:p>
            <a:pPr marL="342900" indent="-342900">
              <a:buAutoNum type="alphaLcPeriod"/>
            </a:pPr>
            <a:r>
              <a:rPr lang="ro-RO" sz="2000" dirty="0" smtClean="0"/>
              <a:t>Al doilea e colegul meu de bancă.</a:t>
            </a:r>
          </a:p>
          <a:p>
            <a:pPr marL="342900" indent="-342900">
              <a:buAutoNum type="alphaLcPeriod"/>
            </a:pPr>
            <a:r>
              <a:rPr lang="ro-RO" sz="2000" dirty="0" smtClean="0"/>
              <a:t>Prima  cântă mai frumos.</a:t>
            </a:r>
            <a:endParaRPr lang="ro-RO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6237312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 smtClean="0">
                <a:solidFill>
                  <a:srgbClr val="002060"/>
                </a:solidFill>
              </a:rPr>
              <a:t>Formulează definiția subiectului exprimat !</a:t>
            </a:r>
            <a:endParaRPr lang="ro-RO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Subiectul neexprimat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133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o-RO" sz="2800" b="1" dirty="0" smtClean="0">
                <a:solidFill>
                  <a:srgbClr val="002060"/>
                </a:solidFill>
              </a:rPr>
              <a:t>Citește cu atenție textul de mai și identifică subiectele acestora.</a:t>
            </a:r>
          </a:p>
          <a:p>
            <a:r>
              <a:rPr lang="ro-RO" sz="2400" b="1" dirty="0" smtClean="0">
                <a:solidFill>
                  <a:srgbClr val="002060"/>
                </a:solidFill>
              </a:rPr>
              <a:t>August Pullman s-a înscris la școala din cartier. </a:t>
            </a:r>
            <a:r>
              <a:rPr lang="ro-RO" sz="2400" b="1" i="1" dirty="0" smtClean="0">
                <a:solidFill>
                  <a:srgbClr val="002060"/>
                </a:solidFill>
              </a:rPr>
              <a:t>Acolo s-a împrietenit cu Jack Will, Charlotte și Julian.</a:t>
            </a:r>
          </a:p>
          <a:p>
            <a:pPr>
              <a:buNone/>
            </a:pPr>
            <a:endParaRPr lang="ro-RO" sz="2400" b="1" dirty="0" smtClean="0"/>
          </a:p>
          <a:p>
            <a:r>
              <a:rPr lang="ro-RO" sz="2400" b="1" dirty="0" smtClean="0">
                <a:solidFill>
                  <a:srgbClr val="002060"/>
                </a:solidFill>
              </a:rPr>
              <a:t>Jack Will era un băiat </a:t>
            </a:r>
            <a:r>
              <a:rPr lang="ro-RO" sz="2400" b="1" i="1" dirty="0" smtClean="0">
                <a:solidFill>
                  <a:srgbClr val="002060"/>
                </a:solidFill>
              </a:rPr>
              <a:t>bun.Fusese rugat de domnul Tushmann să-i facă lui August o primire frumoasă.</a:t>
            </a:r>
          </a:p>
          <a:p>
            <a:pPr>
              <a:buNone/>
            </a:pPr>
            <a:endParaRPr lang="ro-RO" sz="2400" b="1" dirty="0" smtClean="0"/>
          </a:p>
          <a:p>
            <a:r>
              <a:rPr lang="ro-RO" sz="2400" b="1" dirty="0" smtClean="0">
                <a:solidFill>
                  <a:srgbClr val="002060"/>
                </a:solidFill>
              </a:rPr>
              <a:t>Julian s-a dovedit a fi un fals prieten. </a:t>
            </a:r>
            <a:r>
              <a:rPr lang="ro-RO" sz="2400" b="1" i="1" dirty="0" smtClean="0">
                <a:solidFill>
                  <a:srgbClr val="002060"/>
                </a:solidFill>
              </a:rPr>
              <a:t>Era răutăcios și  insensibil</a:t>
            </a:r>
            <a:r>
              <a:rPr lang="ro-RO" sz="2400" b="1" i="1" dirty="0" smtClean="0"/>
              <a:t>.</a:t>
            </a:r>
          </a:p>
          <a:p>
            <a:pPr>
              <a:buNone/>
            </a:pPr>
            <a:endParaRPr lang="ro-RO" sz="2400" b="1" dirty="0" smtClean="0"/>
          </a:p>
          <a:p>
            <a:r>
              <a:rPr lang="ro-RO" sz="2400" b="1" dirty="0" smtClean="0">
                <a:solidFill>
                  <a:srgbClr val="002060"/>
                </a:solidFill>
              </a:rPr>
              <a:t>Jack Will, Charlotte, Julian și August erau colegi de clasă</a:t>
            </a:r>
            <a:r>
              <a:rPr lang="ro-RO" sz="2400" dirty="0" smtClean="0">
                <a:solidFill>
                  <a:srgbClr val="002060"/>
                </a:solidFill>
              </a:rPr>
              <a:t>. </a:t>
            </a:r>
            <a:r>
              <a:rPr lang="ro-RO" sz="2400" b="1" dirty="0" smtClean="0">
                <a:solidFill>
                  <a:srgbClr val="002060"/>
                </a:solidFill>
              </a:rPr>
              <a:t>S-au întâlnit pentru prima dată la școală.</a:t>
            </a:r>
          </a:p>
          <a:p>
            <a:endParaRPr lang="ro-RO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Subiectul neexprimat</a:t>
            </a:r>
            <a:endParaRPr lang="ro-RO" dirty="0"/>
          </a:p>
        </p:txBody>
      </p:sp>
      <p:pic>
        <p:nvPicPr>
          <p:cNvPr id="4" name="Content Placeholder 3" descr="x1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076056" y="1772816"/>
            <a:ext cx="3175248" cy="41764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611560" y="1700808"/>
            <a:ext cx="43204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 smtClean="0">
                <a:solidFill>
                  <a:srgbClr val="002060"/>
                </a:solidFill>
              </a:rPr>
              <a:t>Este </a:t>
            </a:r>
            <a:r>
              <a:rPr lang="ro-RO" sz="3200" b="1" u="sng" dirty="0" smtClean="0">
                <a:solidFill>
                  <a:srgbClr val="002060"/>
                </a:solidFill>
              </a:rPr>
              <a:t>subînțeles </a:t>
            </a:r>
            <a:r>
              <a:rPr lang="ro-RO" sz="3200" b="1" dirty="0" smtClean="0">
                <a:solidFill>
                  <a:srgbClr val="002060"/>
                </a:solidFill>
              </a:rPr>
              <a:t>când a fost exprimat într-o propoziție anterioară. </a:t>
            </a:r>
          </a:p>
          <a:p>
            <a:r>
              <a:rPr lang="ro-RO" sz="3200" b="1" dirty="0" smtClean="0">
                <a:solidFill>
                  <a:srgbClr val="002060"/>
                </a:solidFill>
              </a:rPr>
              <a:t>( Când predicatul e verb la persoana a III a )</a:t>
            </a:r>
          </a:p>
          <a:p>
            <a:endParaRPr lang="ro-RO" dirty="0"/>
          </a:p>
          <a:p>
            <a:pPr algn="ctr"/>
            <a:r>
              <a:rPr lang="ro-RO" sz="4000" b="1" dirty="0" smtClean="0">
                <a:solidFill>
                  <a:srgbClr val="C00000"/>
                </a:solidFill>
              </a:rPr>
              <a:t>REȚINEM !!!</a:t>
            </a:r>
          </a:p>
          <a:p>
            <a:pPr algn="ctr"/>
            <a:endParaRPr lang="ro-RO" sz="4000" b="1" dirty="0" smtClean="0">
              <a:solidFill>
                <a:srgbClr val="C00000"/>
              </a:solidFill>
            </a:endParaRPr>
          </a:p>
          <a:p>
            <a:endParaRPr lang="ro-RO" dirty="0"/>
          </a:p>
          <a:p>
            <a:endParaRPr lang="ro-RO" dirty="0" smtClean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Subiectul neexprimat</a:t>
            </a:r>
            <a:endParaRPr lang="ro-RO" dirty="0"/>
          </a:p>
        </p:txBody>
      </p:sp>
      <p:pic>
        <p:nvPicPr>
          <p:cNvPr id="4" name="Content Placeholder 3" descr="x1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556792"/>
            <a:ext cx="4345632" cy="4752528"/>
          </a:xfrm>
        </p:spPr>
      </p:pic>
      <p:sp>
        <p:nvSpPr>
          <p:cNvPr id="5" name="TextBox 4"/>
          <p:cNvSpPr txBox="1"/>
          <p:nvPr/>
        </p:nvSpPr>
        <p:spPr>
          <a:xfrm>
            <a:off x="5004048" y="1628800"/>
            <a:ext cx="374441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b="1" dirty="0" smtClean="0">
                <a:solidFill>
                  <a:srgbClr val="002060"/>
                </a:solidFill>
              </a:rPr>
              <a:t>Precizează tipul de subiect din textele de mai jos și arată cum</a:t>
            </a:r>
          </a:p>
          <a:p>
            <a:r>
              <a:rPr lang="ro-RO" sz="2000" b="1" dirty="0" smtClean="0">
                <a:solidFill>
                  <a:srgbClr val="002060"/>
                </a:solidFill>
              </a:rPr>
              <a:t> l-ai dedus :</a:t>
            </a:r>
          </a:p>
          <a:p>
            <a:endParaRPr lang="ro-RO" dirty="0"/>
          </a:p>
          <a:p>
            <a:pPr marL="342900" indent="-342900">
              <a:buAutoNum type="alphaLcPeriod"/>
            </a:pPr>
            <a:r>
              <a:rPr lang="ro-RO" sz="2000" dirty="0" smtClean="0"/>
              <a:t>–Veți participa la spectacol ?</a:t>
            </a:r>
          </a:p>
          <a:p>
            <a:pPr marL="342900" indent="-342900">
              <a:buAutoNum type="alphaLcPeriod"/>
            </a:pPr>
            <a:r>
              <a:rPr lang="ro-RO" sz="2000" dirty="0" smtClean="0"/>
              <a:t>- Sigur. Am pregătit un număr muzical.</a:t>
            </a:r>
          </a:p>
          <a:p>
            <a:pPr marL="342900" indent="-342900">
              <a:buAutoNum type="alphaLcPeriod"/>
            </a:pPr>
            <a:r>
              <a:rPr lang="ro-RO" sz="2000" dirty="0" smtClean="0"/>
              <a:t>Apără-mă de găini, că de câini nu mă tem.</a:t>
            </a:r>
          </a:p>
          <a:p>
            <a:pPr marL="342900" indent="-342900">
              <a:buAutoNum type="alphaLcPeriod"/>
            </a:pPr>
            <a:r>
              <a:rPr lang="ro-RO" sz="2000" dirty="0" smtClean="0"/>
              <a:t>Fugii de lup şi dădui de urs.</a:t>
            </a:r>
          </a:p>
          <a:p>
            <a:pPr marL="342900" indent="-342900">
              <a:buAutoNum type="alphaLcPeriod"/>
            </a:pPr>
            <a:r>
              <a:rPr lang="ro-RO" sz="2000" dirty="0" smtClean="0"/>
              <a:t>Nu înceta să înveţi.</a:t>
            </a:r>
          </a:p>
          <a:p>
            <a:pPr marL="342900" indent="-342900">
              <a:buAutoNum type="alphaLcPeriod"/>
            </a:pPr>
            <a:r>
              <a:rPr lang="en-US" sz="2000" dirty="0" smtClean="0"/>
              <a:t>“</a:t>
            </a:r>
            <a:r>
              <a:rPr lang="ro-RO" sz="2000" dirty="0" smtClean="0"/>
              <a:t>Bucuroşi le-om duce toate...</a:t>
            </a:r>
            <a:r>
              <a:rPr lang="en-US" sz="2000" dirty="0" smtClean="0"/>
              <a:t>”</a:t>
            </a:r>
            <a:endParaRPr lang="ro-RO" sz="2000" dirty="0" smtClean="0"/>
          </a:p>
          <a:p>
            <a:pPr marL="342900" indent="-342900">
              <a:buAutoNum type="alphaLcPeriod"/>
            </a:pPr>
            <a:r>
              <a:rPr lang="en-US" sz="2000" dirty="0" smtClean="0"/>
              <a:t>“</a:t>
            </a:r>
            <a:r>
              <a:rPr lang="ro-RO" sz="2000" dirty="0" smtClean="0"/>
              <a:t>Rămâneţi dară cu bine.....</a:t>
            </a:r>
            <a:r>
              <a:rPr lang="en-US" sz="2000" dirty="0" smtClean="0"/>
              <a:t>”</a:t>
            </a:r>
            <a:endParaRPr lang="ro-RO" sz="2000" dirty="0" smtClean="0"/>
          </a:p>
          <a:p>
            <a:pPr marL="342900" indent="-342900">
              <a:buAutoNum type="alphaLcPeriod"/>
            </a:pPr>
            <a:endParaRPr lang="ro-RO" dirty="0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136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365" fill="hold">
                                          <p:stCondLst>
                                            <p:cond delay="136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68" decel="50000" autoRev="1" fill="hold">
                                          <p:stCondLst>
                                            <p:cond delay="136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8" fill="hold">
                                          <p:stCondLst>
                                            <p:cond delay="259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649</Words>
  <Application>Microsoft Office PowerPoint</Application>
  <PresentationFormat>On-screen Show (4:3)</PresentationFormat>
  <Paragraphs>110</Paragraphs>
  <Slides>14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SUBIECTUL exprimat și neexprimat</vt:lpstr>
      <vt:lpstr>SUBIECTUL</vt:lpstr>
      <vt:lpstr>                    Să ne amintim...</vt:lpstr>
      <vt:lpstr>Subiectul exprimat</vt:lpstr>
      <vt:lpstr>Subiectul exprimat                   Aplicații</vt:lpstr>
      <vt:lpstr>Subiectul exprimat Aplicații</vt:lpstr>
      <vt:lpstr>Subiectul neexprimat</vt:lpstr>
      <vt:lpstr>Subiectul neexprimat</vt:lpstr>
      <vt:lpstr>Subiectul neexprimat</vt:lpstr>
      <vt:lpstr>Subiectul neexprimat</vt:lpstr>
      <vt:lpstr>APLICAŢII</vt:lpstr>
      <vt:lpstr>      Subiectul </vt:lpstr>
      <vt:lpstr> Călătoria a luat sfârşit... </vt:lpstr>
      <vt:lpstr> BIBLIOGRAFIE SELECTIVĂ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SUBIECTUL exprimat și neexprimat</dc:title>
  <dc:creator>User</dc:creator>
  <cp:lastModifiedBy>User</cp:lastModifiedBy>
  <cp:revision>104</cp:revision>
  <dcterms:created xsi:type="dcterms:W3CDTF">2013-05-13T14:53:01Z</dcterms:created>
  <dcterms:modified xsi:type="dcterms:W3CDTF">2017-03-10T16:48:06Z</dcterms:modified>
</cp:coreProperties>
</file>