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62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6576" y="1741512"/>
            <a:ext cx="6519545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1550" y="488949"/>
            <a:ext cx="585787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243" y="1936749"/>
            <a:ext cx="7633512" cy="1976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298" y="1327784"/>
            <a:ext cx="7825105" cy="43720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r">
              <a:lnSpc>
                <a:spcPts val="5750"/>
              </a:lnSpc>
            </a:pPr>
            <a:r>
              <a:rPr lang="ro-RO" sz="4800" dirty="0">
                <a:solidFill>
                  <a:srgbClr val="0000FF"/>
                </a:solidFill>
              </a:rPr>
              <a:t>Alexei Mateevici, poezia</a:t>
            </a:r>
            <a:br>
              <a:rPr lang="ro-RO" sz="4800" dirty="0"/>
            </a:br>
            <a:r>
              <a:rPr lang="ro-RO" sz="4800" dirty="0"/>
              <a:t>„</a:t>
            </a:r>
            <a:r>
              <a:rPr sz="4800" dirty="0"/>
              <a:t>Limba</a:t>
            </a:r>
            <a:r>
              <a:rPr lang="ro-RO" sz="4800" dirty="0"/>
              <a:t> noastră”</a:t>
            </a:r>
            <a:br>
              <a:rPr lang="ro-RO" sz="4800" dirty="0"/>
            </a:br>
            <a:br>
              <a:rPr lang="ro-RO" sz="4800" dirty="0"/>
            </a:br>
            <a:br>
              <a:rPr lang="ro-RO" sz="4800" dirty="0"/>
            </a:br>
            <a:br>
              <a:rPr lang="ro-RO" sz="4800" dirty="0"/>
            </a:br>
            <a:r>
              <a:rPr lang="ro-RO" sz="2800" dirty="0">
                <a:solidFill>
                  <a:srgbClr val="0000FF"/>
                </a:solidFill>
              </a:rPr>
              <a:t>prof. </a:t>
            </a:r>
            <a:r>
              <a:rPr lang="ro-RO" sz="2800" dirty="0" err="1">
                <a:solidFill>
                  <a:srgbClr val="0000FF"/>
                </a:solidFill>
              </a:rPr>
              <a:t>Cebotar</a:t>
            </a:r>
            <a:r>
              <a:rPr lang="ro-RO" sz="2800" dirty="0">
                <a:solidFill>
                  <a:srgbClr val="0000FF"/>
                </a:solidFill>
              </a:rPr>
              <a:t> Alina (Liceul </a:t>
            </a:r>
            <a:r>
              <a:rPr lang="ro-RO" sz="2800" dirty="0" err="1">
                <a:solidFill>
                  <a:srgbClr val="0000FF"/>
                </a:solidFill>
              </a:rPr>
              <a:t>Marșinți</a:t>
            </a:r>
            <a:r>
              <a:rPr lang="ro-RO" sz="2800" dirty="0">
                <a:solidFill>
                  <a:srgbClr val="0000FF"/>
                </a:solidFill>
              </a:rPr>
              <a:t>)</a:t>
            </a:r>
            <a:endParaRPr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385" y="959052"/>
            <a:ext cx="5627370" cy="1517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265"/>
              </a:lnSpc>
              <a:spcBef>
                <a:spcPts val="105"/>
              </a:spcBef>
            </a:pPr>
            <a:r>
              <a:rPr dirty="0">
                <a:solidFill>
                  <a:srgbClr val="001F5F"/>
                </a:solidFill>
              </a:rPr>
              <a:t>Joc</a:t>
            </a:r>
            <a:r>
              <a:rPr spc="-10" dirty="0">
                <a:solidFill>
                  <a:srgbClr val="001F5F"/>
                </a:solidFill>
              </a:rPr>
              <a:t> didactic</a:t>
            </a:r>
          </a:p>
          <a:p>
            <a:pPr algn="ctr">
              <a:lnSpc>
                <a:spcPts val="6465"/>
              </a:lnSpc>
              <a:tabLst>
                <a:tab pos="2285365" algn="l"/>
                <a:tab pos="3733800" algn="l"/>
                <a:tab pos="4305300" algn="l"/>
              </a:tabLst>
            </a:pPr>
            <a:r>
              <a:rPr sz="5400" spc="-10" dirty="0">
                <a:solidFill>
                  <a:srgbClr val="C00000"/>
                </a:solidFill>
              </a:rPr>
              <a:t>Spune</a:t>
            </a:r>
            <a:r>
              <a:rPr sz="5400" dirty="0">
                <a:solidFill>
                  <a:srgbClr val="C00000"/>
                </a:solidFill>
              </a:rPr>
              <a:t>	</a:t>
            </a:r>
            <a:r>
              <a:rPr sz="5400" spc="-20" dirty="0">
                <a:solidFill>
                  <a:srgbClr val="C00000"/>
                </a:solidFill>
              </a:rPr>
              <a:t>fără</a:t>
            </a:r>
            <a:r>
              <a:rPr sz="5400" dirty="0">
                <a:solidFill>
                  <a:srgbClr val="C00000"/>
                </a:solidFill>
              </a:rPr>
              <a:t>	</a:t>
            </a:r>
            <a:r>
              <a:rPr sz="5400" spc="-50" dirty="0">
                <a:solidFill>
                  <a:srgbClr val="C00000"/>
                </a:solidFill>
              </a:rPr>
              <a:t>a</a:t>
            </a:r>
            <a:r>
              <a:rPr sz="5400" dirty="0">
                <a:solidFill>
                  <a:srgbClr val="C00000"/>
                </a:solidFill>
              </a:rPr>
              <a:t>	</a:t>
            </a:r>
            <a:r>
              <a:rPr sz="5400" spc="-20" dirty="0">
                <a:solidFill>
                  <a:srgbClr val="C00000"/>
                </a:solidFill>
              </a:rPr>
              <a:t>zice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46303" y="2455875"/>
            <a:ext cx="7794625" cy="3359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4551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(fără</a:t>
            </a:r>
            <a:r>
              <a:rPr sz="3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Arial"/>
                <a:cs typeface="Arial"/>
              </a:rPr>
              <a:t>cuvinte)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712845" algn="l"/>
              </a:tabLst>
            </a:pPr>
            <a:r>
              <a:rPr sz="3600" b="1" dirty="0">
                <a:latin typeface="Arial"/>
                <a:cs typeface="Arial"/>
              </a:rPr>
              <a:t>(Un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elev citeşte în gând,</a:t>
            </a:r>
            <a:r>
              <a:rPr sz="3600" b="1" spc="1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transmite </a:t>
            </a:r>
            <a:r>
              <a:rPr sz="3600" b="1" dirty="0">
                <a:latin typeface="Arial"/>
                <a:cs typeface="Arial"/>
              </a:rPr>
              <a:t>mesajul </a:t>
            </a:r>
            <a:r>
              <a:rPr sz="3600" b="1" spc="-10" dirty="0">
                <a:latin typeface="Arial"/>
                <a:cs typeface="Arial"/>
              </a:rPr>
              <a:t>clasei</a:t>
            </a:r>
            <a:r>
              <a:rPr sz="3600" b="1" dirty="0">
                <a:latin typeface="Arial"/>
                <a:cs typeface="Arial"/>
              </a:rPr>
              <a:t>	fără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a </a:t>
            </a:r>
            <a:r>
              <a:rPr sz="3600" b="1" spc="-10" dirty="0">
                <a:latin typeface="Arial"/>
                <a:cs typeface="Arial"/>
              </a:rPr>
              <a:t>pronunţa </a:t>
            </a:r>
            <a:r>
              <a:rPr sz="3600" b="1" dirty="0">
                <a:latin typeface="Arial"/>
                <a:cs typeface="Arial"/>
              </a:rPr>
              <a:t>cuvinte,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versuri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despre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limba română)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700783"/>
            <a:ext cx="2286000" cy="1714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4323" y="5216652"/>
            <a:ext cx="1440179" cy="13502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936749"/>
            <a:ext cx="8216697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dirty="0">
                <a:latin typeface="Arial"/>
                <a:cs typeface="Arial"/>
              </a:rPr>
              <a:t>Cum</a:t>
            </a:r>
            <a:r>
              <a:rPr sz="4000" b="1" spc="-7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ar</a:t>
            </a:r>
            <a:r>
              <a:rPr sz="4000" b="1" spc="-6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fi</a:t>
            </a:r>
            <a:r>
              <a:rPr sz="4000" b="1" spc="-6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lumea,</a:t>
            </a:r>
            <a:r>
              <a:rPr sz="4000" b="1" spc="-5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dacă</a:t>
            </a:r>
            <a:r>
              <a:rPr sz="4000" b="1" spc="-70" dirty="0">
                <a:latin typeface="Arial"/>
                <a:cs typeface="Arial"/>
              </a:rPr>
              <a:t> </a:t>
            </a:r>
            <a:r>
              <a:rPr sz="4000" b="1" spc="-10" dirty="0" err="1">
                <a:latin typeface="Arial"/>
                <a:cs typeface="Arial"/>
              </a:rPr>
              <a:t>oamenii</a:t>
            </a:r>
            <a:r>
              <a:rPr sz="4000" b="1" spc="-1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n</a:t>
            </a:r>
            <a:r>
              <a:rPr lang="ro-RO" sz="4000" b="1" dirty="0">
                <a:latin typeface="Arial"/>
                <a:cs typeface="Arial"/>
              </a:rPr>
              <a:t>-</a:t>
            </a:r>
            <a:r>
              <a:rPr sz="4000" b="1" dirty="0" err="1">
                <a:latin typeface="Arial"/>
                <a:cs typeface="Arial"/>
              </a:rPr>
              <a:t>ar</a:t>
            </a:r>
            <a:r>
              <a:rPr sz="4000" b="1" spc="-3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vorbi?</a:t>
            </a:r>
            <a:endParaRPr sz="4000" dirty="0">
              <a:latin typeface="Arial"/>
              <a:cs typeface="Arial"/>
            </a:endParaRPr>
          </a:p>
          <a:p>
            <a:pPr marL="355600" marR="798830" indent="-342900" algn="just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dirty="0">
                <a:latin typeface="Arial"/>
                <a:cs typeface="Arial"/>
              </a:rPr>
              <a:t>Ce</a:t>
            </a:r>
            <a:r>
              <a:rPr sz="4000" b="1" spc="-9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le</a:t>
            </a:r>
            <a:r>
              <a:rPr sz="4000" b="1" spc="-9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ajută</a:t>
            </a:r>
            <a:r>
              <a:rPr sz="4000" b="1" spc="-8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oamenilor</a:t>
            </a:r>
            <a:r>
              <a:rPr sz="4000" b="1" spc="-6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să</a:t>
            </a:r>
            <a:r>
              <a:rPr sz="4000" b="1" spc="-10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se </a:t>
            </a:r>
            <a:r>
              <a:rPr sz="4000" b="1" dirty="0">
                <a:latin typeface="Arial"/>
                <a:cs typeface="Arial"/>
              </a:rPr>
              <a:t>înşeleagă</a:t>
            </a:r>
            <a:r>
              <a:rPr sz="4000" b="1" spc="-13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între</a:t>
            </a:r>
            <a:r>
              <a:rPr sz="4000" b="1" spc="-130" dirty="0">
                <a:latin typeface="Arial"/>
                <a:cs typeface="Arial"/>
              </a:rPr>
              <a:t> </a:t>
            </a:r>
            <a:r>
              <a:rPr sz="4000" b="1" spc="-25" dirty="0">
                <a:latin typeface="Arial"/>
                <a:cs typeface="Arial"/>
              </a:rPr>
              <a:t>ei?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2695" y="4116323"/>
            <a:ext cx="2046731" cy="24094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333626"/>
            <a:ext cx="826353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i="1" dirty="0">
                <a:solidFill>
                  <a:srgbClr val="001F5F"/>
                </a:solidFill>
                <a:latin typeface="Arial"/>
                <a:cs typeface="Arial"/>
              </a:rPr>
              <a:t>Joc</a:t>
            </a:r>
            <a:r>
              <a:rPr b="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001F5F"/>
                </a:solidFill>
                <a:latin typeface="Arial"/>
                <a:cs typeface="Arial"/>
              </a:rPr>
              <a:t>didactic</a:t>
            </a:r>
            <a:r>
              <a:rPr b="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/>
              <a:t>„</a:t>
            </a:r>
            <a:r>
              <a:rPr dirty="0" err="1"/>
              <a:t>Ghiduş</a:t>
            </a:r>
            <a:r>
              <a:rPr spc="-15" dirty="0"/>
              <a:t> </a:t>
            </a:r>
            <a:r>
              <a:rPr lang="en-US" spc="-10" dirty="0"/>
              <a:t>–</a:t>
            </a:r>
            <a:r>
              <a:rPr lang="ro-RO" spc="-10" dirty="0"/>
              <a:t> </a:t>
            </a:r>
            <a:r>
              <a:rPr spc="-10" dirty="0" err="1"/>
              <a:t>poliglot</a:t>
            </a:r>
            <a:r>
              <a:rPr spc="-10" dirty="0"/>
              <a:t>”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3140964"/>
            <a:ext cx="6027420" cy="26517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13409"/>
            <a:ext cx="79476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i="1" dirty="0">
                <a:solidFill>
                  <a:srgbClr val="001F5F"/>
                </a:solidFill>
                <a:latin typeface="Arial"/>
                <a:cs typeface="Arial"/>
              </a:rPr>
              <a:t>Joc</a:t>
            </a:r>
            <a:r>
              <a:rPr b="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001F5F"/>
                </a:solidFill>
                <a:latin typeface="Arial"/>
                <a:cs typeface="Arial"/>
              </a:rPr>
              <a:t>didactic</a:t>
            </a:r>
            <a:r>
              <a:rPr b="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/>
              <a:t>„Ghiduş</a:t>
            </a:r>
            <a:r>
              <a:rPr spc="-15" dirty="0"/>
              <a:t> </a:t>
            </a:r>
            <a:r>
              <a:rPr spc="-10" dirty="0"/>
              <a:t>-poliglot”</a:t>
            </a:r>
          </a:p>
        </p:txBody>
      </p:sp>
      <p:sp>
        <p:nvSpPr>
          <p:cNvPr id="3" name="object 3"/>
          <p:cNvSpPr/>
          <p:nvPr/>
        </p:nvSpPr>
        <p:spPr>
          <a:xfrm>
            <a:off x="251459" y="1600200"/>
            <a:ext cx="8641080" cy="4997450"/>
          </a:xfrm>
          <a:custGeom>
            <a:avLst/>
            <a:gdLst/>
            <a:ahLst/>
            <a:cxnLst/>
            <a:rect l="l" t="t" r="r" b="b"/>
            <a:pathLst>
              <a:path w="8641080" h="4997450">
                <a:moveTo>
                  <a:pt x="8641080" y="0"/>
                </a:moveTo>
                <a:lnTo>
                  <a:pt x="0" y="0"/>
                </a:lnTo>
                <a:lnTo>
                  <a:pt x="0" y="4997196"/>
                </a:lnTo>
                <a:lnTo>
                  <a:pt x="8641080" y="4997196"/>
                </a:lnTo>
                <a:lnTo>
                  <a:pt x="8641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46122" y="1572895"/>
            <a:ext cx="3292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(drapele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+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salutul)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6808" y="2061525"/>
            <a:ext cx="3387725" cy="1098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225">
              <a:lnSpc>
                <a:spcPct val="110000"/>
              </a:lnSpc>
              <a:spcBef>
                <a:spcPts val="95"/>
              </a:spcBef>
            </a:pPr>
            <a:r>
              <a:rPr sz="3200" dirty="0">
                <a:latin typeface="Arial"/>
                <a:cs typeface="Arial"/>
              </a:rPr>
              <a:t>În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portugheză?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…. </a:t>
            </a:r>
            <a:r>
              <a:rPr sz="3200" dirty="0">
                <a:latin typeface="Arial"/>
                <a:cs typeface="Arial"/>
              </a:rPr>
              <a:t>În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turcă?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…..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2061525"/>
            <a:ext cx="2987040" cy="27076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Hello!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Engleză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Bună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ziua!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Bonjour!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Buon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giorno!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5600" algn="l"/>
                <a:tab pos="1993900" algn="l"/>
              </a:tabLst>
            </a:pPr>
            <a:r>
              <a:rPr sz="3200" spc="-10" dirty="0">
                <a:latin typeface="Arial"/>
                <a:cs typeface="Arial"/>
              </a:rPr>
              <a:t>Добрий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25" dirty="0">
                <a:latin typeface="Arial"/>
                <a:cs typeface="Arial"/>
              </a:rPr>
              <a:t>……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5328310"/>
            <a:ext cx="8390890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32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Cum</a:t>
            </a:r>
            <a:r>
              <a:rPr sz="3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te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 err="1">
                <a:solidFill>
                  <a:srgbClr val="FF0000"/>
                </a:solidFill>
                <a:latin typeface="Arial"/>
                <a:cs typeface="Arial"/>
              </a:rPr>
              <a:t>simţi</a:t>
            </a:r>
            <a:r>
              <a:rPr sz="3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 err="1">
                <a:solidFill>
                  <a:srgbClr val="FF0000"/>
                </a:solidFill>
                <a:latin typeface="Arial"/>
                <a:cs typeface="Arial"/>
              </a:rPr>
              <a:t>atunci</a:t>
            </a:r>
            <a:r>
              <a:rPr lang="ro-RO" sz="3000" b="1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3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când</a:t>
            </a:r>
            <a:r>
              <a:rPr sz="3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nu</a:t>
            </a:r>
            <a:r>
              <a:rPr sz="3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înţelegi</a:t>
            </a:r>
            <a:r>
              <a:rPr sz="3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Arial"/>
                <a:cs typeface="Arial"/>
              </a:rPr>
              <a:t>limba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în</a:t>
            </a:r>
            <a:r>
              <a:rPr sz="3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care</a:t>
            </a:r>
            <a:r>
              <a:rPr sz="3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Arial"/>
                <a:cs typeface="Arial"/>
              </a:rPr>
              <a:t>vorbeşte?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7198" y="483234"/>
            <a:ext cx="36912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Cuvinte-</a:t>
            </a:r>
            <a:r>
              <a:rPr spc="-20" dirty="0"/>
              <a:t>cheie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0272" y="1666733"/>
            <a:ext cx="295656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36420" algn="r">
              <a:lnSpc>
                <a:spcPct val="11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001F5F"/>
                </a:solidFill>
                <a:latin typeface="Arial"/>
                <a:cs typeface="Arial"/>
              </a:rPr>
              <a:t>Grai </a:t>
            </a:r>
            <a:r>
              <a:rPr sz="4000" b="1" spc="-10" dirty="0">
                <a:solidFill>
                  <a:srgbClr val="001F5F"/>
                </a:solidFill>
                <a:latin typeface="Arial"/>
                <a:cs typeface="Arial"/>
              </a:rPr>
              <a:t>Vorbă Comunicare</a:t>
            </a:r>
            <a:endParaRPr sz="4000">
              <a:latin typeface="Arial"/>
              <a:cs typeface="Arial"/>
            </a:endParaRPr>
          </a:p>
          <a:p>
            <a:pPr marR="57785" algn="r">
              <a:lnSpc>
                <a:spcPct val="100000"/>
              </a:lnSpc>
              <a:spcBef>
                <a:spcPts val="480"/>
              </a:spcBef>
            </a:pPr>
            <a:r>
              <a:rPr sz="4000" b="1" spc="-10" dirty="0">
                <a:solidFill>
                  <a:srgbClr val="001F5F"/>
                </a:solidFill>
                <a:latin typeface="Arial"/>
                <a:cs typeface="Arial"/>
              </a:rPr>
              <a:t>Popor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4084" y="1666733"/>
            <a:ext cx="1494155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3510">
              <a:lnSpc>
                <a:spcPct val="11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001F5F"/>
                </a:solidFill>
                <a:latin typeface="Arial"/>
                <a:cs typeface="Arial"/>
              </a:rPr>
              <a:t>limbă sfat </a:t>
            </a:r>
            <a:r>
              <a:rPr sz="4000" b="1" spc="-25" dirty="0">
                <a:solidFill>
                  <a:srgbClr val="001F5F"/>
                </a:solidFill>
                <a:latin typeface="Arial"/>
                <a:cs typeface="Arial"/>
              </a:rPr>
              <a:t>imn </a:t>
            </a:r>
            <a:r>
              <a:rPr sz="4000" b="1" spc="-20" dirty="0">
                <a:solidFill>
                  <a:srgbClr val="001F5F"/>
                </a:solidFill>
                <a:latin typeface="Arial"/>
                <a:cs typeface="Arial"/>
              </a:rPr>
              <a:t>stat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4888773"/>
            <a:ext cx="6905625" cy="16351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83870" indent="-471170">
              <a:lnSpc>
                <a:spcPct val="100000"/>
              </a:lnSpc>
              <a:spcBef>
                <a:spcPts val="480"/>
              </a:spcBef>
              <a:buAutoNum type="arabicParenR"/>
              <a:tabLst>
                <a:tab pos="483870" algn="l"/>
              </a:tabLst>
            </a:pPr>
            <a:r>
              <a:rPr sz="3200" b="1" dirty="0">
                <a:latin typeface="Arial"/>
                <a:cs typeface="Arial"/>
              </a:rPr>
              <a:t>Formaţi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perechi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de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cuvinte.</a:t>
            </a:r>
            <a:endParaRPr sz="3200" dirty="0">
              <a:latin typeface="Arial"/>
              <a:cs typeface="Arial"/>
            </a:endParaRPr>
          </a:p>
          <a:p>
            <a:pPr marL="483870" indent="-471170">
              <a:lnSpc>
                <a:spcPct val="100000"/>
              </a:lnSpc>
              <a:spcBef>
                <a:spcPts val="384"/>
              </a:spcBef>
              <a:buAutoNum type="arabicParenR"/>
              <a:tabLst>
                <a:tab pos="483870" algn="l"/>
              </a:tabLst>
            </a:pPr>
            <a:r>
              <a:rPr sz="3200" b="1" dirty="0">
                <a:latin typeface="Arial"/>
                <a:cs typeface="Arial"/>
              </a:rPr>
              <a:t>Formaţi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triade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sau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enunţuri</a:t>
            </a:r>
            <a:endParaRPr sz="3200" dirty="0">
              <a:latin typeface="Arial"/>
              <a:cs typeface="Arial"/>
            </a:endParaRPr>
          </a:p>
          <a:p>
            <a:pPr marL="316865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latin typeface="Arial"/>
                <a:cs typeface="Arial"/>
              </a:rPr>
              <a:t>cu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10" dirty="0" err="1">
                <a:latin typeface="Arial"/>
                <a:cs typeface="Arial"/>
              </a:rPr>
              <a:t>cuvintele</a:t>
            </a:r>
            <a:r>
              <a:rPr lang="ro-RO" sz="3200" b="1" spc="-10" dirty="0">
                <a:latin typeface="Arial"/>
                <a:cs typeface="Arial"/>
              </a:rPr>
              <a:t>-</a:t>
            </a:r>
            <a:r>
              <a:rPr sz="3200" b="1" spc="-10" dirty="0" err="1">
                <a:latin typeface="Arial"/>
                <a:cs typeface="Arial"/>
              </a:rPr>
              <a:t>cheie</a:t>
            </a:r>
            <a:r>
              <a:rPr sz="3200" b="1" spc="-10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9880" y="332231"/>
            <a:ext cx="1423416" cy="11521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8626" y="1189482"/>
            <a:ext cx="6735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Continuă</a:t>
            </a:r>
            <a:r>
              <a:rPr spc="-10" dirty="0"/>
              <a:t> </a:t>
            </a:r>
            <a:r>
              <a:rPr dirty="0"/>
              <a:t>ideea,</a:t>
            </a:r>
            <a:r>
              <a:rPr spc="-5" dirty="0"/>
              <a:t> </a:t>
            </a:r>
            <a:r>
              <a:rPr spc="-10" dirty="0"/>
              <a:t>gândul…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51380"/>
            <a:ext cx="7444105" cy="257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</a:tabLst>
            </a:pPr>
            <a:r>
              <a:rPr sz="4400" b="1" dirty="0">
                <a:latin typeface="Arial"/>
                <a:cs typeface="Arial"/>
              </a:rPr>
              <a:t>Limba</a:t>
            </a:r>
            <a:r>
              <a:rPr sz="4400" b="1" spc="-1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mea</a:t>
            </a:r>
            <a:r>
              <a:rPr sz="4400" b="1" spc="-15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de-acasă e</a:t>
            </a:r>
            <a:r>
              <a:rPr sz="4400" b="1" spc="-10" dirty="0">
                <a:latin typeface="Arial"/>
                <a:cs typeface="Arial"/>
              </a:rPr>
              <a:t> </a:t>
            </a:r>
            <a:r>
              <a:rPr sz="4400" b="1" spc="-25" dirty="0">
                <a:latin typeface="Arial"/>
                <a:cs typeface="Arial"/>
              </a:rPr>
              <a:t>…..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150">
              <a:latin typeface="Arial"/>
              <a:cs typeface="Arial"/>
            </a:endParaRPr>
          </a:p>
          <a:p>
            <a:pPr marL="12700" marR="5080" indent="225425">
              <a:lnSpc>
                <a:spcPct val="100000"/>
              </a:lnSpc>
              <a:tabLst>
                <a:tab pos="981710" algn="l"/>
              </a:tabLst>
            </a:pPr>
            <a:r>
              <a:rPr sz="3200" spc="-50" dirty="0">
                <a:latin typeface="Arial"/>
                <a:cs typeface="Arial"/>
              </a:rPr>
              <a:t>…</a:t>
            </a:r>
            <a:r>
              <a:rPr sz="3200" dirty="0">
                <a:latin typeface="Arial"/>
                <a:cs typeface="Arial"/>
              </a:rPr>
              <a:t>	(e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română,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sfântă,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comoară,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e </a:t>
            </a:r>
            <a:r>
              <a:rPr sz="3200" dirty="0">
                <a:latin typeface="Arial"/>
                <a:cs typeface="Arial"/>
              </a:rPr>
              <a:t>graiul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mamei,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leagănul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copilăriei…)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5039" y="883412"/>
            <a:ext cx="71120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dirty="0">
                <a:solidFill>
                  <a:srgbClr val="FF0000"/>
                </a:solidFill>
                <a:latin typeface="Arial"/>
                <a:cs typeface="Arial"/>
              </a:rPr>
              <a:t>Limba</a:t>
            </a:r>
            <a:r>
              <a:rPr sz="4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1" i="1" dirty="0">
                <a:solidFill>
                  <a:srgbClr val="FF0000"/>
                </a:solidFill>
                <a:latin typeface="Arial"/>
                <a:cs typeface="Arial"/>
              </a:rPr>
              <a:t>noastră</a:t>
            </a:r>
            <a:r>
              <a:rPr sz="44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1" i="1" dirty="0">
                <a:solidFill>
                  <a:srgbClr val="FF0000"/>
                </a:solidFill>
                <a:latin typeface="Arial"/>
                <a:cs typeface="Arial"/>
              </a:rPr>
              <a:t>cea</a:t>
            </a:r>
            <a:r>
              <a:rPr sz="44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1" i="1" spc="-10" dirty="0">
                <a:solidFill>
                  <a:srgbClr val="FF0000"/>
                </a:solidFill>
                <a:latin typeface="Arial"/>
                <a:cs typeface="Arial"/>
              </a:rPr>
              <a:t>română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3942" y="1553667"/>
            <a:ext cx="33515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Grigore</a:t>
            </a:r>
            <a:r>
              <a:rPr b="0" i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10" dirty="0">
                <a:solidFill>
                  <a:srgbClr val="000000"/>
                </a:solidFill>
                <a:latin typeface="Arial"/>
                <a:cs typeface="Arial"/>
              </a:rPr>
              <a:t>Vieru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8522" y="2997835"/>
            <a:ext cx="7452359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l">
              <a:lnSpc>
                <a:spcPct val="100000"/>
              </a:lnSpc>
              <a:spcBef>
                <a:spcPts val="100"/>
              </a:spcBef>
              <a:tabLst>
                <a:tab pos="1502410" algn="l"/>
                <a:tab pos="4456430" algn="l"/>
                <a:tab pos="5814695" algn="l"/>
              </a:tabLst>
            </a:pPr>
            <a:r>
              <a:rPr sz="4800" dirty="0">
                <a:latin typeface="Arial"/>
                <a:cs typeface="Arial"/>
              </a:rPr>
              <a:t>Sărut</a:t>
            </a:r>
            <a:r>
              <a:rPr sz="4800" spc="25" dirty="0">
                <a:latin typeface="Arial"/>
                <a:cs typeface="Arial"/>
              </a:rPr>
              <a:t> </a:t>
            </a:r>
            <a:r>
              <a:rPr sz="4800" dirty="0">
                <a:latin typeface="Arial"/>
                <a:cs typeface="Arial"/>
              </a:rPr>
              <a:t>vatra</a:t>
            </a:r>
            <a:r>
              <a:rPr sz="4800" spc="20" dirty="0">
                <a:latin typeface="Arial"/>
                <a:cs typeface="Arial"/>
              </a:rPr>
              <a:t> </a:t>
            </a:r>
            <a:r>
              <a:rPr sz="4800" spc="-10" dirty="0">
                <a:latin typeface="Arial"/>
                <a:cs typeface="Arial"/>
              </a:rPr>
              <a:t>și-</a:t>
            </a:r>
            <a:r>
              <a:rPr sz="4800" spc="-25" dirty="0">
                <a:latin typeface="Arial"/>
                <a:cs typeface="Arial"/>
              </a:rPr>
              <a:t>al</a:t>
            </a:r>
            <a:r>
              <a:rPr sz="4800" dirty="0">
                <a:latin typeface="Arial"/>
                <a:cs typeface="Arial"/>
              </a:rPr>
              <a:t>	ei </a:t>
            </a:r>
            <a:r>
              <a:rPr sz="4800" spc="-20" dirty="0">
                <a:latin typeface="Arial"/>
                <a:cs typeface="Arial"/>
              </a:rPr>
              <a:t>nume Care</a:t>
            </a:r>
            <a:r>
              <a:rPr sz="4800" dirty="0">
                <a:latin typeface="Arial"/>
                <a:cs typeface="Arial"/>
              </a:rPr>
              <a:t>	veșnic</a:t>
            </a:r>
            <a:r>
              <a:rPr sz="4800" spc="10" dirty="0">
                <a:latin typeface="Arial"/>
                <a:cs typeface="Arial"/>
              </a:rPr>
              <a:t> </a:t>
            </a:r>
            <a:r>
              <a:rPr sz="4800" dirty="0">
                <a:latin typeface="Arial"/>
                <a:cs typeface="Arial"/>
              </a:rPr>
              <a:t>ne</a:t>
            </a:r>
            <a:r>
              <a:rPr sz="4800" spc="10" dirty="0">
                <a:latin typeface="Arial"/>
                <a:cs typeface="Arial"/>
              </a:rPr>
              <a:t> </a:t>
            </a:r>
            <a:r>
              <a:rPr sz="4800" spc="-10" dirty="0">
                <a:latin typeface="Arial"/>
                <a:cs typeface="Arial"/>
              </a:rPr>
              <a:t>adună, </a:t>
            </a:r>
            <a:r>
              <a:rPr sz="4800" dirty="0">
                <a:latin typeface="Arial"/>
                <a:cs typeface="Arial"/>
              </a:rPr>
              <a:t>Vatra</a:t>
            </a:r>
            <a:r>
              <a:rPr sz="4800" spc="-5" dirty="0">
                <a:latin typeface="Arial"/>
                <a:cs typeface="Arial"/>
              </a:rPr>
              <a:t> </a:t>
            </a:r>
            <a:r>
              <a:rPr sz="4800" spc="-10" dirty="0">
                <a:latin typeface="Arial"/>
                <a:cs typeface="Arial"/>
              </a:rPr>
              <a:t>ce-</a:t>
            </a:r>
            <a:r>
              <a:rPr sz="4800" dirty="0">
                <a:latin typeface="Arial"/>
                <a:cs typeface="Arial"/>
              </a:rPr>
              <a:t>a</a:t>
            </a:r>
            <a:r>
              <a:rPr sz="4800" spc="5" dirty="0">
                <a:latin typeface="Arial"/>
                <a:cs typeface="Arial"/>
              </a:rPr>
              <a:t> </a:t>
            </a:r>
            <a:r>
              <a:rPr sz="4800" dirty="0">
                <a:latin typeface="Arial"/>
                <a:cs typeface="Arial"/>
              </a:rPr>
              <a:t>născut</a:t>
            </a:r>
            <a:r>
              <a:rPr sz="4800" spc="35" dirty="0">
                <a:latin typeface="Arial"/>
                <a:cs typeface="Arial"/>
              </a:rPr>
              <a:t> </a:t>
            </a:r>
            <a:r>
              <a:rPr sz="4800" spc="-25" dirty="0">
                <a:latin typeface="Arial"/>
                <a:cs typeface="Arial"/>
              </a:rPr>
              <a:t>pe</a:t>
            </a:r>
            <a:r>
              <a:rPr sz="4800" dirty="0">
                <a:latin typeface="Arial"/>
                <a:cs typeface="Arial"/>
              </a:rPr>
              <a:t>	</a:t>
            </a:r>
            <a:r>
              <a:rPr sz="4800" spc="-20" dirty="0">
                <a:latin typeface="Arial"/>
                <a:cs typeface="Arial"/>
              </a:rPr>
              <a:t>lume </a:t>
            </a:r>
            <a:r>
              <a:rPr sz="4800" dirty="0">
                <a:latin typeface="Arial"/>
                <a:cs typeface="Arial"/>
              </a:rPr>
              <a:t>Limba</a:t>
            </a:r>
            <a:r>
              <a:rPr sz="4800" spc="-15" dirty="0">
                <a:latin typeface="Arial"/>
                <a:cs typeface="Arial"/>
              </a:rPr>
              <a:t> </a:t>
            </a:r>
            <a:r>
              <a:rPr sz="4800" dirty="0">
                <a:latin typeface="Arial"/>
                <a:cs typeface="Arial"/>
              </a:rPr>
              <a:t>noastră</a:t>
            </a:r>
            <a:r>
              <a:rPr sz="4800" spc="20" dirty="0">
                <a:latin typeface="Arial"/>
                <a:cs typeface="Arial"/>
              </a:rPr>
              <a:t> </a:t>
            </a:r>
            <a:r>
              <a:rPr sz="4800" dirty="0">
                <a:latin typeface="Arial"/>
                <a:cs typeface="Arial"/>
              </a:rPr>
              <a:t>cea</a:t>
            </a:r>
            <a:r>
              <a:rPr sz="4800" spc="-20" dirty="0">
                <a:latin typeface="Arial"/>
                <a:cs typeface="Arial"/>
              </a:rPr>
              <a:t> </a:t>
            </a:r>
            <a:r>
              <a:rPr sz="4800" spc="-10" dirty="0">
                <a:latin typeface="Arial"/>
                <a:cs typeface="Arial"/>
              </a:rPr>
              <a:t>română.</a:t>
            </a:r>
            <a:endParaRPr sz="4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6019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Limba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Română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40102"/>
            <a:ext cx="7520305" cy="2843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28395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Limba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română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sunt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spc="-25" dirty="0">
                <a:latin typeface="Arial"/>
                <a:cs typeface="Arial"/>
              </a:rPr>
              <a:t>eu! </a:t>
            </a:r>
            <a:r>
              <a:rPr sz="4400" dirty="0">
                <a:latin typeface="Arial"/>
                <a:cs typeface="Arial"/>
              </a:rPr>
              <a:t>Am fost zămislit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de</a:t>
            </a:r>
            <a:r>
              <a:rPr sz="4400" spc="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părinţi </a:t>
            </a:r>
            <a:r>
              <a:rPr sz="4400" dirty="0">
                <a:latin typeface="Arial"/>
                <a:cs typeface="Arial"/>
              </a:rPr>
              <a:t>În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limba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română.</a:t>
            </a:r>
            <a:endParaRPr sz="4400">
              <a:latin typeface="Arial"/>
              <a:cs typeface="Arial"/>
            </a:endParaRPr>
          </a:p>
          <a:p>
            <a:pPr marL="4213225">
              <a:lnSpc>
                <a:spcPct val="100000"/>
              </a:lnSpc>
              <a:spcBef>
                <a:spcPts val="1060"/>
              </a:spcBef>
            </a:pPr>
            <a:r>
              <a:rPr sz="4400" dirty="0">
                <a:latin typeface="Arial"/>
                <a:cs typeface="Arial"/>
              </a:rPr>
              <a:t>Virgil</a:t>
            </a:r>
            <a:r>
              <a:rPr sz="4400" spc="-40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Răzeşu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0000"/>
                </a:solidFill>
              </a:rPr>
              <a:t>Prefață</a:t>
            </a:r>
            <a:r>
              <a:rPr sz="4000" spc="-8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la</a:t>
            </a:r>
            <a:r>
              <a:rPr sz="4000" spc="-10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Mateevici</a:t>
            </a:r>
            <a:endParaRPr sz="4000"/>
          </a:p>
          <a:p>
            <a:pPr marL="2571750">
              <a:lnSpc>
                <a:spcPct val="100000"/>
              </a:lnSpc>
            </a:pPr>
            <a:r>
              <a:rPr sz="4000" b="0" i="1" dirty="0">
                <a:solidFill>
                  <a:srgbClr val="000000"/>
                </a:solidFill>
                <a:latin typeface="Arial"/>
                <a:cs typeface="Arial"/>
              </a:rPr>
              <a:t>Nicolae</a:t>
            </a:r>
            <a:r>
              <a:rPr sz="4000" b="0" i="1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i="1" spc="-10" dirty="0">
                <a:solidFill>
                  <a:srgbClr val="000000"/>
                </a:solidFill>
                <a:latin typeface="Arial"/>
                <a:cs typeface="Arial"/>
              </a:rPr>
              <a:t>Dabija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1865833"/>
            <a:ext cx="607568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Copile,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-ţi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las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drept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moştenire </a:t>
            </a:r>
            <a:r>
              <a:rPr sz="3200" b="1" dirty="0">
                <a:latin typeface="Arial"/>
                <a:cs typeface="Arial"/>
              </a:rPr>
              <a:t>Această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limbă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fără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moarte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şi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plină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de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dumnezeire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0" dirty="0">
                <a:latin typeface="Arial"/>
                <a:cs typeface="Arial"/>
              </a:rPr>
              <a:t>—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b="1" spc="-10" dirty="0">
                <a:latin typeface="Arial"/>
                <a:cs typeface="Arial"/>
              </a:rPr>
              <a:t>să-</a:t>
            </a:r>
            <a:r>
              <a:rPr sz="3200" b="1" dirty="0">
                <a:latin typeface="Arial"/>
                <a:cs typeface="Arial"/>
              </a:rPr>
              <a:t>i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duci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lumina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mai </a:t>
            </a:r>
            <a:r>
              <a:rPr sz="3200" b="1" spc="-10" dirty="0">
                <a:latin typeface="Arial"/>
                <a:cs typeface="Arial"/>
              </a:rPr>
              <a:t>departe.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Arial"/>
              <a:cs typeface="Arial"/>
            </a:endParaRPr>
          </a:p>
          <a:p>
            <a:pPr marL="355600" marR="210820" algn="just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Tu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limba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ta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s-o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îndrăgeşti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0" dirty="0">
                <a:latin typeface="Arial"/>
                <a:cs typeface="Arial"/>
              </a:rPr>
              <a:t>— </a:t>
            </a:r>
            <a:r>
              <a:rPr sz="3200" b="1" spc="-10" dirty="0">
                <a:latin typeface="Arial"/>
                <a:cs typeface="Arial"/>
              </a:rPr>
              <a:t>găseasc-</a:t>
            </a:r>
            <a:r>
              <a:rPr sz="3200" b="1" dirty="0">
                <a:latin typeface="Arial"/>
                <a:cs typeface="Arial"/>
              </a:rPr>
              <a:t>o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unii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cioturoasă</a:t>
            </a:r>
            <a:r>
              <a:rPr sz="3200" b="1" spc="-50" dirty="0">
                <a:latin typeface="Arial"/>
                <a:cs typeface="Arial"/>
              </a:rPr>
              <a:t> — </a:t>
            </a:r>
            <a:r>
              <a:rPr sz="3200" b="1" dirty="0">
                <a:latin typeface="Arial"/>
                <a:cs typeface="Arial"/>
              </a:rPr>
              <a:t>pe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mama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ta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cum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iubeşti</a:t>
            </a:r>
            <a:endParaRPr sz="3200">
              <a:latin typeface="Arial"/>
              <a:cs typeface="Arial"/>
            </a:endParaRPr>
          </a:p>
          <a:p>
            <a:pPr marL="355600" algn="just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nu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de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atâta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că-</a:t>
            </a:r>
            <a:r>
              <a:rPr sz="3200" b="1" dirty="0">
                <a:latin typeface="Arial"/>
                <a:cs typeface="Arial"/>
              </a:rPr>
              <a:t>i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frumoasă.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1560" y="659968"/>
            <a:ext cx="50907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Limba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românească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7253" y="997586"/>
            <a:ext cx="6684645" cy="4320540"/>
          </a:xfrm>
          <a:prstGeom prst="rect">
            <a:avLst/>
          </a:prstGeom>
        </p:spPr>
        <p:txBody>
          <a:bodyPr vert="horz" wrap="square" lIns="0" tIns="346710" rIns="0" bIns="0" rtlCol="0">
            <a:spAutoFit/>
          </a:bodyPr>
          <a:lstStyle/>
          <a:p>
            <a:pPr marL="2566035">
              <a:lnSpc>
                <a:spcPct val="100000"/>
              </a:lnSpc>
              <a:spcBef>
                <a:spcPts val="2730"/>
              </a:spcBef>
            </a:pPr>
            <a:r>
              <a:rPr sz="4400" i="1" dirty="0">
                <a:latin typeface="Arial"/>
                <a:cs typeface="Arial"/>
              </a:rPr>
              <a:t>Gheorghe</a:t>
            </a:r>
            <a:r>
              <a:rPr sz="4400" i="1" spc="-20" dirty="0">
                <a:latin typeface="Arial"/>
                <a:cs typeface="Arial"/>
              </a:rPr>
              <a:t> Sion</a:t>
            </a:r>
            <a:endParaRPr sz="4400">
              <a:latin typeface="Arial"/>
              <a:cs typeface="Arial"/>
            </a:endParaRPr>
          </a:p>
          <a:p>
            <a:pPr marL="520065" marR="5080" indent="-457200">
              <a:lnSpc>
                <a:spcPct val="100000"/>
              </a:lnSpc>
              <a:spcBef>
                <a:spcPts val="2865"/>
              </a:spcBef>
              <a:tabLst>
                <a:tab pos="1893570" algn="l"/>
                <a:tab pos="4132579" algn="l"/>
              </a:tabLst>
            </a:pPr>
            <a:r>
              <a:rPr sz="4800" dirty="0">
                <a:latin typeface="Arial"/>
                <a:cs typeface="Arial"/>
              </a:rPr>
              <a:t>Mult</a:t>
            </a:r>
            <a:r>
              <a:rPr sz="4800" spc="10" dirty="0">
                <a:latin typeface="Arial"/>
                <a:cs typeface="Arial"/>
              </a:rPr>
              <a:t> </a:t>
            </a:r>
            <a:r>
              <a:rPr sz="4800" spc="-60" dirty="0">
                <a:latin typeface="Arial"/>
                <a:cs typeface="Arial"/>
              </a:rPr>
              <a:t>e</a:t>
            </a:r>
            <a:r>
              <a:rPr sz="4800" dirty="0">
                <a:latin typeface="Arial"/>
                <a:cs typeface="Arial"/>
              </a:rPr>
              <a:t>	dulce </a:t>
            </a:r>
            <a:r>
              <a:rPr sz="4800" spc="-25" dirty="0">
                <a:latin typeface="Arial"/>
                <a:cs typeface="Arial"/>
              </a:rPr>
              <a:t>şi</a:t>
            </a:r>
            <a:r>
              <a:rPr sz="4800" dirty="0">
                <a:latin typeface="Arial"/>
                <a:cs typeface="Arial"/>
              </a:rPr>
              <a:t>	</a:t>
            </a:r>
            <a:r>
              <a:rPr sz="4800" spc="-10" dirty="0">
                <a:latin typeface="Arial"/>
                <a:cs typeface="Arial"/>
              </a:rPr>
              <a:t>frumoasă </a:t>
            </a:r>
            <a:r>
              <a:rPr sz="4800" dirty="0">
                <a:latin typeface="Arial"/>
                <a:cs typeface="Arial"/>
              </a:rPr>
              <a:t>Limba </a:t>
            </a:r>
            <a:r>
              <a:rPr sz="4800" spc="-10" dirty="0">
                <a:latin typeface="Arial"/>
                <a:cs typeface="Arial"/>
              </a:rPr>
              <a:t>ce-</a:t>
            </a:r>
            <a:r>
              <a:rPr sz="4800" dirty="0">
                <a:latin typeface="Arial"/>
                <a:cs typeface="Arial"/>
              </a:rPr>
              <a:t>o</a:t>
            </a:r>
            <a:r>
              <a:rPr sz="4800" spc="10" dirty="0">
                <a:latin typeface="Arial"/>
                <a:cs typeface="Arial"/>
              </a:rPr>
              <a:t> </a:t>
            </a:r>
            <a:r>
              <a:rPr sz="4800" spc="-10" dirty="0">
                <a:latin typeface="Arial"/>
                <a:cs typeface="Arial"/>
              </a:rPr>
              <a:t>vorbim,</a:t>
            </a:r>
            <a:endParaRPr sz="4800">
              <a:latin typeface="Arial"/>
              <a:cs typeface="Arial"/>
            </a:endParaRPr>
          </a:p>
          <a:p>
            <a:pPr marL="891540" marR="464184" indent="-879475">
              <a:lnSpc>
                <a:spcPct val="100000"/>
              </a:lnSpc>
              <a:tabLst>
                <a:tab pos="1231900" algn="l"/>
              </a:tabLst>
            </a:pPr>
            <a:r>
              <a:rPr sz="4800" spc="-20" dirty="0">
                <a:latin typeface="Arial"/>
                <a:cs typeface="Arial"/>
              </a:rPr>
              <a:t>Altă</a:t>
            </a:r>
            <a:r>
              <a:rPr sz="4800" dirty="0">
                <a:latin typeface="Arial"/>
                <a:cs typeface="Arial"/>
              </a:rPr>
              <a:t>	</a:t>
            </a:r>
            <a:r>
              <a:rPr sz="4800" spc="-10" dirty="0">
                <a:latin typeface="Arial"/>
                <a:cs typeface="Arial"/>
              </a:rPr>
              <a:t>limbă–armonioasă </a:t>
            </a:r>
            <a:r>
              <a:rPr sz="4800" dirty="0">
                <a:latin typeface="Arial"/>
                <a:cs typeface="Arial"/>
              </a:rPr>
              <a:t>Ca</a:t>
            </a:r>
            <a:r>
              <a:rPr sz="4800" spc="-15" dirty="0">
                <a:latin typeface="Arial"/>
                <a:cs typeface="Arial"/>
              </a:rPr>
              <a:t> </a:t>
            </a:r>
            <a:r>
              <a:rPr sz="4800" dirty="0">
                <a:latin typeface="Arial"/>
                <a:cs typeface="Arial"/>
              </a:rPr>
              <a:t>ea</a:t>
            </a:r>
            <a:r>
              <a:rPr sz="4800" spc="-5" dirty="0">
                <a:latin typeface="Arial"/>
                <a:cs typeface="Arial"/>
              </a:rPr>
              <a:t> </a:t>
            </a:r>
            <a:r>
              <a:rPr sz="4800" dirty="0">
                <a:latin typeface="Arial"/>
                <a:cs typeface="Arial"/>
              </a:rPr>
              <a:t>nu</a:t>
            </a:r>
            <a:r>
              <a:rPr sz="4800" spc="20" dirty="0">
                <a:latin typeface="Arial"/>
                <a:cs typeface="Arial"/>
              </a:rPr>
              <a:t> </a:t>
            </a:r>
            <a:r>
              <a:rPr sz="4800" spc="-10" dirty="0">
                <a:latin typeface="Arial"/>
                <a:cs typeface="Arial"/>
              </a:rPr>
              <a:t>găsim.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116" y="1600200"/>
            <a:ext cx="8049768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1575" y="854201"/>
            <a:ext cx="42862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Patria.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Cuvântul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8195" y="1242610"/>
            <a:ext cx="8688705" cy="3966845"/>
          </a:xfrm>
          <a:prstGeom prst="rect">
            <a:avLst/>
          </a:prstGeom>
        </p:spPr>
        <p:txBody>
          <a:bodyPr vert="horz" wrap="square" lIns="0" tIns="346075" rIns="0" bIns="0" rtlCol="0">
            <a:spAutoFit/>
          </a:bodyPr>
          <a:lstStyle/>
          <a:p>
            <a:pPr marL="3496945">
              <a:lnSpc>
                <a:spcPct val="100000"/>
              </a:lnSpc>
              <a:spcBef>
                <a:spcPts val="2725"/>
              </a:spcBef>
            </a:pPr>
            <a:r>
              <a:rPr sz="4000" i="1" dirty="0">
                <a:latin typeface="Arial"/>
                <a:cs typeface="Arial"/>
              </a:rPr>
              <a:t>Vasile</a:t>
            </a:r>
            <a:r>
              <a:rPr sz="4000" i="1" spc="-140" dirty="0">
                <a:latin typeface="Arial"/>
                <a:cs typeface="Arial"/>
              </a:rPr>
              <a:t> </a:t>
            </a:r>
            <a:r>
              <a:rPr sz="4000" i="1" spc="-10" dirty="0">
                <a:latin typeface="Arial"/>
                <a:cs typeface="Arial"/>
              </a:rPr>
              <a:t>Romanciuc</a:t>
            </a:r>
            <a:endParaRPr sz="4000">
              <a:latin typeface="Arial"/>
              <a:cs typeface="Arial"/>
            </a:endParaRPr>
          </a:p>
          <a:p>
            <a:pPr marL="121920" marR="5080" indent="99060">
              <a:lnSpc>
                <a:spcPct val="120000"/>
              </a:lnSpc>
              <a:spcBef>
                <a:spcPts val="1285"/>
              </a:spcBef>
            </a:pPr>
            <a:r>
              <a:rPr sz="3100" b="1" dirty="0">
                <a:latin typeface="Arial"/>
                <a:cs typeface="Arial"/>
              </a:rPr>
              <a:t>În</a:t>
            </a:r>
            <a:r>
              <a:rPr sz="3100" b="1" spc="-105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limba</a:t>
            </a:r>
            <a:r>
              <a:rPr sz="3100" b="1" spc="-85" dirty="0">
                <a:latin typeface="Arial"/>
                <a:cs typeface="Arial"/>
              </a:rPr>
              <a:t> </a:t>
            </a:r>
            <a:r>
              <a:rPr sz="3100" b="1" spc="-10" dirty="0">
                <a:latin typeface="Arial"/>
                <a:cs typeface="Arial"/>
              </a:rPr>
              <a:t>strămoșească</a:t>
            </a:r>
            <a:r>
              <a:rPr sz="3100" b="1" spc="-55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înseamna</a:t>
            </a:r>
            <a:r>
              <a:rPr sz="3100" b="1" spc="-70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un</a:t>
            </a:r>
            <a:r>
              <a:rPr sz="3100" b="1" spc="-90" dirty="0">
                <a:latin typeface="Arial"/>
                <a:cs typeface="Arial"/>
              </a:rPr>
              <a:t> </a:t>
            </a:r>
            <a:r>
              <a:rPr sz="3100" b="1" spc="-10" dirty="0">
                <a:latin typeface="Arial"/>
                <a:cs typeface="Arial"/>
              </a:rPr>
              <a:t>cuvânt </a:t>
            </a:r>
            <a:r>
              <a:rPr sz="3100" b="1" spc="-20" dirty="0">
                <a:latin typeface="Arial"/>
                <a:cs typeface="Arial"/>
              </a:rPr>
              <a:t>Ce-</a:t>
            </a:r>
            <a:r>
              <a:rPr sz="3100" b="1" spc="-30" dirty="0">
                <a:latin typeface="Arial"/>
                <a:cs typeface="Arial"/>
              </a:rPr>
              <a:t>nseamnă-</a:t>
            </a:r>
            <a:r>
              <a:rPr sz="3100" b="1" dirty="0">
                <a:latin typeface="Arial"/>
                <a:cs typeface="Arial"/>
              </a:rPr>
              <a:t>n</a:t>
            </a:r>
            <a:r>
              <a:rPr sz="3100" b="1" spc="-5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trupul</a:t>
            </a:r>
            <a:r>
              <a:rPr sz="3100" b="1" spc="-45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țării</a:t>
            </a:r>
            <a:r>
              <a:rPr sz="3100" b="1" spc="-25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o</a:t>
            </a:r>
            <a:r>
              <a:rPr sz="3100" b="1" spc="-50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palmă</a:t>
            </a:r>
            <a:r>
              <a:rPr sz="3100" b="1" spc="-40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de</a:t>
            </a:r>
            <a:r>
              <a:rPr sz="3100" b="1" spc="-50" dirty="0">
                <a:latin typeface="Arial"/>
                <a:cs typeface="Arial"/>
              </a:rPr>
              <a:t> </a:t>
            </a:r>
            <a:r>
              <a:rPr sz="3100" b="1" spc="-10" dirty="0">
                <a:latin typeface="Arial"/>
                <a:cs typeface="Arial"/>
              </a:rPr>
              <a:t>pământ. </a:t>
            </a:r>
            <a:r>
              <a:rPr sz="3100" b="1" dirty="0">
                <a:latin typeface="Arial"/>
                <a:cs typeface="Arial"/>
              </a:rPr>
              <a:t>Fiind</a:t>
            </a:r>
            <a:r>
              <a:rPr sz="3100" b="1" spc="-75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un</a:t>
            </a:r>
            <a:r>
              <a:rPr sz="3100" b="1" spc="-55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trup</a:t>
            </a:r>
            <a:r>
              <a:rPr sz="3100" b="1" spc="-60" dirty="0">
                <a:latin typeface="Arial"/>
                <a:cs typeface="Arial"/>
              </a:rPr>
              <a:t> </a:t>
            </a:r>
            <a:r>
              <a:rPr sz="3100" b="1" spc="-10" dirty="0">
                <a:latin typeface="Arial"/>
                <a:cs typeface="Arial"/>
              </a:rPr>
              <a:t>și-</a:t>
            </a:r>
            <a:r>
              <a:rPr sz="3100" b="1" dirty="0">
                <a:latin typeface="Arial"/>
                <a:cs typeface="Arial"/>
              </a:rPr>
              <a:t>un</a:t>
            </a:r>
            <a:r>
              <a:rPr sz="3100" b="1" spc="-55" dirty="0">
                <a:latin typeface="Arial"/>
                <a:cs typeface="Arial"/>
              </a:rPr>
              <a:t> </a:t>
            </a:r>
            <a:r>
              <a:rPr sz="3100" b="1" spc="-10" dirty="0">
                <a:latin typeface="Arial"/>
                <a:cs typeface="Arial"/>
              </a:rPr>
              <a:t>suflet,</a:t>
            </a:r>
            <a:endParaRPr sz="3100">
              <a:latin typeface="Arial"/>
              <a:cs typeface="Arial"/>
            </a:endParaRPr>
          </a:p>
          <a:p>
            <a:pPr marL="12700" marR="462280" indent="4162425">
              <a:lnSpc>
                <a:spcPct val="120000"/>
              </a:lnSpc>
            </a:pPr>
            <a:r>
              <a:rPr sz="3100" b="1" dirty="0">
                <a:latin typeface="Arial"/>
                <a:cs typeface="Arial"/>
              </a:rPr>
              <a:t>un</a:t>
            </a:r>
            <a:r>
              <a:rPr sz="3100" b="1" spc="-60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sânge</a:t>
            </a:r>
            <a:r>
              <a:rPr sz="3100" b="1" spc="-30" dirty="0">
                <a:latin typeface="Arial"/>
                <a:cs typeface="Arial"/>
              </a:rPr>
              <a:t> </a:t>
            </a:r>
            <a:r>
              <a:rPr sz="3100" b="1" spc="-25" dirty="0">
                <a:latin typeface="Arial"/>
                <a:cs typeface="Arial"/>
              </a:rPr>
              <a:t>și-</a:t>
            </a:r>
            <a:r>
              <a:rPr sz="3100" b="1" dirty="0">
                <a:latin typeface="Arial"/>
                <a:cs typeface="Arial"/>
              </a:rPr>
              <a:t>o</a:t>
            </a:r>
            <a:r>
              <a:rPr sz="3100" b="1" spc="-50" dirty="0">
                <a:latin typeface="Arial"/>
                <a:cs typeface="Arial"/>
              </a:rPr>
              <a:t> </a:t>
            </a:r>
            <a:r>
              <a:rPr sz="3100" b="1" spc="-10" dirty="0">
                <a:latin typeface="Arial"/>
                <a:cs typeface="Arial"/>
              </a:rPr>
              <a:t>suflare, </a:t>
            </a:r>
            <a:r>
              <a:rPr sz="3100" b="1" dirty="0">
                <a:latin typeface="Arial"/>
                <a:cs typeface="Arial"/>
              </a:rPr>
              <a:t>Țara</a:t>
            </a:r>
            <a:r>
              <a:rPr sz="3100" b="1" spc="-85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îmi</a:t>
            </a:r>
            <a:r>
              <a:rPr sz="3100" b="1" spc="-70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este</a:t>
            </a:r>
            <a:r>
              <a:rPr sz="3100" b="1" spc="-50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limba,</a:t>
            </a:r>
            <a:r>
              <a:rPr sz="3100" b="1" spc="-75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limba</a:t>
            </a:r>
            <a:r>
              <a:rPr sz="3100" b="1" spc="-70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îmi</a:t>
            </a:r>
            <a:r>
              <a:rPr sz="3100" b="1" spc="-75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este</a:t>
            </a:r>
            <a:r>
              <a:rPr sz="3100" b="1" spc="-50" dirty="0">
                <a:latin typeface="Arial"/>
                <a:cs typeface="Arial"/>
              </a:rPr>
              <a:t> </a:t>
            </a:r>
            <a:r>
              <a:rPr sz="3100" b="1" spc="-10" dirty="0">
                <a:latin typeface="Arial"/>
                <a:cs typeface="Arial"/>
              </a:rPr>
              <a:t>țara.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3291" rIns="0" bIns="0" rtlCol="0">
            <a:spAutoFit/>
          </a:bodyPr>
          <a:lstStyle/>
          <a:p>
            <a:pPr marL="916305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Ştiați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 că….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10283"/>
            <a:ext cx="7555865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35609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600" dirty="0">
                <a:latin typeface="Arial"/>
                <a:cs typeface="Arial"/>
              </a:rPr>
              <a:t>Limba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în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care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vorbim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se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numeşte </a:t>
            </a: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limba</a:t>
            </a:r>
            <a:r>
              <a:rPr sz="3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Arial"/>
                <a:cs typeface="Arial"/>
              </a:rPr>
              <a:t>maternă</a:t>
            </a:r>
            <a:r>
              <a:rPr sz="3600" spc="-10" dirty="0"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</a:tabLst>
            </a:pPr>
            <a:r>
              <a:rPr sz="3600" dirty="0">
                <a:latin typeface="Arial"/>
                <a:cs typeface="Arial"/>
              </a:rPr>
              <a:t>Limba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în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care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vorbeşte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un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popor</a:t>
            </a:r>
            <a:r>
              <a:rPr sz="3600" spc="-25" dirty="0">
                <a:latin typeface="Arial"/>
                <a:cs typeface="Arial"/>
              </a:rPr>
              <a:t> se </a:t>
            </a:r>
            <a:r>
              <a:rPr sz="3600" dirty="0">
                <a:latin typeface="Arial"/>
                <a:cs typeface="Arial"/>
              </a:rPr>
              <a:t>numeşte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limbă</a:t>
            </a:r>
            <a:r>
              <a:rPr sz="3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3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Arial"/>
                <a:cs typeface="Arial"/>
              </a:rPr>
              <a:t>stat</a:t>
            </a:r>
            <a:r>
              <a:rPr sz="3600" spc="-10" dirty="0"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5830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Comentaţi…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935226"/>
            <a:ext cx="8445297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dirty="0">
                <a:latin typeface="Arial"/>
                <a:cs typeface="Arial"/>
              </a:rPr>
              <a:t>Patria</a:t>
            </a:r>
            <a:r>
              <a:rPr sz="4400" b="1" spc="-5" dirty="0">
                <a:latin typeface="Arial"/>
                <a:cs typeface="Arial"/>
              </a:rPr>
              <a:t> </a:t>
            </a:r>
            <a:r>
              <a:rPr sz="4400" b="1" dirty="0" err="1">
                <a:latin typeface="Arial"/>
                <a:cs typeface="Arial"/>
              </a:rPr>
              <a:t>începe</a:t>
            </a:r>
            <a:r>
              <a:rPr sz="4400" b="1" spc="-5" dirty="0">
                <a:latin typeface="Arial"/>
                <a:cs typeface="Arial"/>
              </a:rPr>
              <a:t> </a:t>
            </a:r>
            <a:r>
              <a:rPr lang="ro-RO" sz="4400" b="1" spc="-5" dirty="0">
                <a:latin typeface="Arial"/>
                <a:cs typeface="Arial"/>
              </a:rPr>
              <a:t>de la</a:t>
            </a:r>
            <a:r>
              <a:rPr sz="4400" b="1" spc="5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graiul matern.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916686"/>
            <a:ext cx="72212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-</a:t>
            </a:r>
            <a:r>
              <a:rPr sz="4000" spc="-60" dirty="0"/>
              <a:t> </a:t>
            </a:r>
            <a:r>
              <a:rPr sz="4000" dirty="0"/>
              <a:t>De</a:t>
            </a:r>
            <a:r>
              <a:rPr sz="4000" spc="-65" dirty="0"/>
              <a:t> </a:t>
            </a:r>
            <a:r>
              <a:rPr sz="4000" dirty="0"/>
              <a:t>ce</a:t>
            </a:r>
            <a:r>
              <a:rPr sz="4000" spc="-65" dirty="0"/>
              <a:t> </a:t>
            </a:r>
            <a:r>
              <a:rPr sz="4000" dirty="0"/>
              <a:t>e</a:t>
            </a:r>
            <a:r>
              <a:rPr sz="4000" spc="-45" dirty="0"/>
              <a:t> </a:t>
            </a:r>
            <a:r>
              <a:rPr sz="4000" dirty="0"/>
              <a:t>necesar</a:t>
            </a:r>
            <a:r>
              <a:rPr sz="4000" spc="-35" dirty="0"/>
              <a:t> </a:t>
            </a:r>
            <a:r>
              <a:rPr sz="4000" dirty="0"/>
              <a:t>ca</a:t>
            </a:r>
            <a:r>
              <a:rPr sz="4000" spc="-65" dirty="0"/>
              <a:t> </a:t>
            </a:r>
            <a:r>
              <a:rPr sz="4000" dirty="0"/>
              <a:t>un</a:t>
            </a:r>
            <a:r>
              <a:rPr sz="4000" spc="-65" dirty="0"/>
              <a:t> </a:t>
            </a:r>
            <a:r>
              <a:rPr sz="4000" spc="-10" dirty="0"/>
              <a:t>popor </a:t>
            </a:r>
            <a:r>
              <a:rPr sz="4000" spc="-30" dirty="0"/>
              <a:t>să-</a:t>
            </a:r>
            <a:r>
              <a:rPr sz="4000" dirty="0"/>
              <a:t>şi</a:t>
            </a:r>
            <a:r>
              <a:rPr sz="4000" spc="-75" dirty="0"/>
              <a:t> </a:t>
            </a:r>
            <a:r>
              <a:rPr sz="4000" dirty="0"/>
              <a:t>menţină</a:t>
            </a:r>
            <a:r>
              <a:rPr sz="4000" spc="-70" dirty="0"/>
              <a:t> </a:t>
            </a:r>
            <a:r>
              <a:rPr sz="4000" dirty="0"/>
              <a:t>viu</a:t>
            </a:r>
            <a:r>
              <a:rPr sz="4000" spc="-85" dirty="0"/>
              <a:t> </a:t>
            </a:r>
            <a:r>
              <a:rPr sz="4000" spc="-10" dirty="0"/>
              <a:t>graiul?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2657093"/>
            <a:ext cx="845566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4000" dirty="0">
                <a:latin typeface="Arial"/>
                <a:cs typeface="Arial"/>
              </a:rPr>
              <a:t>Ce</a:t>
            </a:r>
            <a:r>
              <a:rPr sz="4000" spc="-8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s-</a:t>
            </a:r>
            <a:r>
              <a:rPr sz="4000" dirty="0" err="1">
                <a:latin typeface="Arial"/>
                <a:cs typeface="Arial"/>
              </a:rPr>
              <a:t>ar</a:t>
            </a:r>
            <a:r>
              <a:rPr sz="4000" spc="-85" dirty="0">
                <a:latin typeface="Arial"/>
                <a:cs typeface="Arial"/>
              </a:rPr>
              <a:t> </a:t>
            </a:r>
            <a:r>
              <a:rPr sz="4000" dirty="0" err="1">
                <a:latin typeface="Arial"/>
                <a:cs typeface="Arial"/>
              </a:rPr>
              <a:t>întâmpla</a:t>
            </a:r>
            <a:r>
              <a:rPr lang="ro-RO" sz="4000" dirty="0">
                <a:latin typeface="Arial"/>
                <a:cs typeface="Arial"/>
              </a:rPr>
              <a:t>,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dacă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ar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dispărea </a:t>
            </a:r>
            <a:r>
              <a:rPr sz="4000" dirty="0">
                <a:latin typeface="Arial"/>
                <a:cs typeface="Arial"/>
              </a:rPr>
              <a:t>o</a:t>
            </a:r>
            <a:r>
              <a:rPr sz="4000" spc="-95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limbă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din</a:t>
            </a:r>
            <a:r>
              <a:rPr sz="4000" spc="-9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arealul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Pământului?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9290" rIns="0" bIns="0" rtlCol="0">
            <a:spAutoFit/>
          </a:bodyPr>
          <a:lstStyle/>
          <a:p>
            <a:pPr marL="15081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Idei…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258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62585" algn="l"/>
              </a:tabLst>
            </a:pPr>
            <a:r>
              <a:rPr dirty="0"/>
              <a:t>Ce</a:t>
            </a:r>
            <a:r>
              <a:rPr spc="-85" dirty="0"/>
              <a:t> </a:t>
            </a:r>
            <a:r>
              <a:rPr dirty="0"/>
              <a:t>trebuie</a:t>
            </a:r>
            <a:r>
              <a:rPr spc="-75" dirty="0"/>
              <a:t> </a:t>
            </a:r>
            <a:r>
              <a:rPr dirty="0"/>
              <a:t>să</a:t>
            </a:r>
            <a:r>
              <a:rPr spc="-90" dirty="0"/>
              <a:t> </a:t>
            </a:r>
            <a:r>
              <a:rPr dirty="0"/>
              <a:t>facem</a:t>
            </a:r>
            <a:r>
              <a:rPr spc="-75" dirty="0"/>
              <a:t> </a:t>
            </a:r>
            <a:r>
              <a:rPr dirty="0"/>
              <a:t>pentru</a:t>
            </a:r>
            <a:r>
              <a:rPr spc="-70" dirty="0"/>
              <a:t> </a:t>
            </a:r>
            <a:r>
              <a:rPr dirty="0"/>
              <a:t>a</a:t>
            </a:r>
            <a:r>
              <a:rPr spc="-90" dirty="0"/>
              <a:t> </a:t>
            </a:r>
            <a:r>
              <a:rPr spc="-25" dirty="0"/>
              <a:t>ne </a:t>
            </a:r>
            <a:r>
              <a:rPr dirty="0"/>
              <a:t>păstra</a:t>
            </a:r>
            <a:r>
              <a:rPr spc="-114" dirty="0"/>
              <a:t> </a:t>
            </a:r>
            <a:r>
              <a:rPr dirty="0"/>
              <a:t>graiul</a:t>
            </a:r>
            <a:r>
              <a:rPr spc="-120" dirty="0"/>
              <a:t> </a:t>
            </a:r>
            <a:r>
              <a:rPr spc="-20" dirty="0"/>
              <a:t>viu?</a:t>
            </a:r>
          </a:p>
          <a:p>
            <a:pPr marL="161290">
              <a:lnSpc>
                <a:spcPct val="100000"/>
              </a:lnSpc>
              <a:spcBef>
                <a:spcPts val="965"/>
              </a:spcBef>
            </a:pPr>
            <a:r>
              <a:rPr dirty="0"/>
              <a:t>3</a:t>
            </a:r>
            <a:r>
              <a:rPr spc="-110" dirty="0"/>
              <a:t> </a:t>
            </a:r>
            <a:r>
              <a:rPr dirty="0"/>
              <a:t>echipe</a:t>
            </a:r>
            <a:r>
              <a:rPr spc="-95" dirty="0"/>
              <a:t> </a:t>
            </a:r>
            <a:r>
              <a:rPr dirty="0"/>
              <a:t>propun</a:t>
            </a:r>
            <a:r>
              <a:rPr spc="-95" dirty="0"/>
              <a:t> </a:t>
            </a:r>
            <a:r>
              <a:rPr spc="-10" dirty="0"/>
              <a:t>idei.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4982" y="483234"/>
            <a:ext cx="25749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Ştiaţi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că…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663"/>
            <a:ext cx="7948295" cy="441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Înaintea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naşterii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lui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Iisus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Hristos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Terra </a:t>
            </a:r>
            <a:r>
              <a:rPr sz="3200" dirty="0">
                <a:latin typeface="Arial"/>
                <a:cs typeface="Arial"/>
              </a:rPr>
              <a:t>se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vorbeau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12.000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limbi,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deci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mai </a:t>
            </a:r>
            <a:r>
              <a:rPr sz="3200" dirty="0">
                <a:latin typeface="Arial"/>
                <a:cs typeface="Arial"/>
              </a:rPr>
              <a:t>multe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astăzi.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În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sec.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15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doar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9000,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iar </a:t>
            </a:r>
            <a:r>
              <a:rPr sz="3200" dirty="0">
                <a:latin typeface="Arial"/>
                <a:cs typeface="Arial"/>
              </a:rPr>
              <a:t>astăzi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doar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7000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limbi.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fel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fiinţă</a:t>
            </a:r>
            <a:endParaRPr sz="3200" dirty="0">
              <a:latin typeface="Arial"/>
              <a:cs typeface="Arial"/>
            </a:endParaRPr>
          </a:p>
          <a:p>
            <a:pPr marL="355600" marR="344805" algn="just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vie: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naşte,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creşte,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dezvoltă,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apoi </a:t>
            </a:r>
            <a:r>
              <a:rPr sz="3200" dirty="0">
                <a:latin typeface="Arial"/>
                <a:cs typeface="Arial"/>
              </a:rPr>
              <a:t>moare.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atare,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limbă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vorbită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nu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este </a:t>
            </a:r>
            <a:r>
              <a:rPr sz="3200" dirty="0">
                <a:latin typeface="Arial"/>
                <a:cs typeface="Arial"/>
              </a:rPr>
              <a:t>veşnică.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Unele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sînt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vorbite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puţini </a:t>
            </a:r>
            <a:r>
              <a:rPr sz="3200" dirty="0">
                <a:latin typeface="Arial"/>
                <a:cs typeface="Arial"/>
              </a:rPr>
              <a:t>oameni,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altele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s-au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extins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foarte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mulţi </a:t>
            </a:r>
            <a:r>
              <a:rPr sz="3200" dirty="0">
                <a:latin typeface="Arial"/>
                <a:cs typeface="Arial"/>
              </a:rPr>
              <a:t>vorbitori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glob.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079" y="926972"/>
            <a:ext cx="69888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Astăzi</a:t>
            </a:r>
            <a:r>
              <a:rPr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cele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vorbite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sunt: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598066"/>
            <a:ext cx="7745730" cy="31965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4965" algn="l"/>
              </a:tabLst>
            </a:pPr>
            <a:r>
              <a:rPr sz="4000" b="1" spc="-25" dirty="0">
                <a:solidFill>
                  <a:srgbClr val="FF0000"/>
                </a:solidFill>
                <a:latin typeface="Arial"/>
                <a:cs typeface="Arial"/>
              </a:rPr>
              <a:t>chineza</a:t>
            </a:r>
            <a:r>
              <a:rPr sz="4000" b="1" spc="-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(2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mlrd.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locuitori),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200"/>
              </a:lnSpc>
              <a:spcBef>
                <a:spcPts val="95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engleza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datorită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fostelor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colonii,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dar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şi </a:t>
            </a:r>
            <a:r>
              <a:rPr sz="3200" dirty="0">
                <a:latin typeface="Arial"/>
                <a:cs typeface="Arial"/>
              </a:rPr>
              <a:t>datorită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superiorităţii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ştiinţifice</a:t>
            </a:r>
            <a:r>
              <a:rPr sz="3200" spc="-50" dirty="0">
                <a:latin typeface="Arial"/>
                <a:cs typeface="Arial"/>
              </a:rPr>
              <a:t> a </a:t>
            </a:r>
            <a:r>
              <a:rPr sz="3200" dirty="0">
                <a:latin typeface="Arial"/>
                <a:cs typeface="Arial"/>
              </a:rPr>
              <a:t>tehnologiilor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moderne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SUA,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45"/>
              </a:spcBef>
              <a:buFont typeface="Arial"/>
              <a:buChar char="•"/>
              <a:tabLst>
                <a:tab pos="354965" algn="l"/>
              </a:tabLst>
            </a:pPr>
            <a:r>
              <a:rPr sz="4000" b="1" spc="-10" dirty="0">
                <a:solidFill>
                  <a:srgbClr val="FF0000"/>
                </a:solidFill>
                <a:latin typeface="Arial"/>
                <a:cs typeface="Arial"/>
              </a:rPr>
              <a:t>arabă.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25244" y="1190371"/>
          <a:ext cx="6840855" cy="498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4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47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</a:t>
                      </a:r>
                      <a:r>
                        <a:rPr sz="3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ştiu…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Eu</a:t>
                      </a:r>
                      <a:r>
                        <a:rPr sz="4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0" spc="-20" dirty="0">
                          <a:latin typeface="Arial"/>
                          <a:cs typeface="Arial"/>
                        </a:rPr>
                        <a:t>pot…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559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600" spc="-40" dirty="0">
                          <a:latin typeface="Arial"/>
                          <a:cs typeface="Arial"/>
                        </a:rPr>
                        <a:t>Vreau </a:t>
                      </a:r>
                      <a:r>
                        <a:rPr sz="3600" spc="-25" dirty="0">
                          <a:latin typeface="Arial"/>
                          <a:cs typeface="Arial"/>
                        </a:rPr>
                        <a:t>să…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1738" y="256997"/>
            <a:ext cx="47142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0000"/>
                </a:solidFill>
              </a:rPr>
              <a:t>Lada</a:t>
            </a:r>
            <a:r>
              <a:rPr sz="5400" spc="-10" dirty="0">
                <a:solidFill>
                  <a:srgbClr val="000000"/>
                </a:solidFill>
              </a:rPr>
              <a:t> </a:t>
            </a:r>
            <a:r>
              <a:rPr sz="5400" dirty="0">
                <a:solidFill>
                  <a:srgbClr val="000000"/>
                </a:solidFill>
              </a:rPr>
              <a:t>cu</a:t>
            </a:r>
            <a:r>
              <a:rPr sz="5400" spc="-20" dirty="0">
                <a:solidFill>
                  <a:srgbClr val="000000"/>
                </a:solidFill>
              </a:rPr>
              <a:t> </a:t>
            </a:r>
            <a:r>
              <a:rPr sz="5400" spc="-10" dirty="0">
                <a:solidFill>
                  <a:srgbClr val="000000"/>
                </a:solidFill>
              </a:rPr>
              <a:t>Valori</a:t>
            </a:r>
            <a:endParaRPr sz="5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5"/>
              </a:spcBef>
            </a:pPr>
            <a:r>
              <a:rPr sz="4000" dirty="0">
                <a:solidFill>
                  <a:srgbClr val="001F5F"/>
                </a:solidFill>
              </a:rPr>
              <a:t>Ce</a:t>
            </a:r>
            <a:r>
              <a:rPr sz="4000" spc="-70" dirty="0">
                <a:solidFill>
                  <a:srgbClr val="001F5F"/>
                </a:solidFill>
              </a:rPr>
              <a:t> </a:t>
            </a:r>
            <a:r>
              <a:rPr sz="4000" dirty="0">
                <a:solidFill>
                  <a:srgbClr val="001F5F"/>
                </a:solidFill>
              </a:rPr>
              <a:t>voi</a:t>
            </a:r>
            <a:r>
              <a:rPr sz="4000" spc="-65" dirty="0">
                <a:solidFill>
                  <a:srgbClr val="001F5F"/>
                </a:solidFill>
              </a:rPr>
              <a:t> </a:t>
            </a:r>
            <a:r>
              <a:rPr sz="4000" dirty="0">
                <a:solidFill>
                  <a:srgbClr val="001F5F"/>
                </a:solidFill>
              </a:rPr>
              <a:t>fi</a:t>
            </a:r>
            <a:r>
              <a:rPr sz="4000" spc="-55" dirty="0">
                <a:solidFill>
                  <a:srgbClr val="001F5F"/>
                </a:solidFill>
              </a:rPr>
              <a:t> </a:t>
            </a:r>
            <a:r>
              <a:rPr sz="4000" dirty="0">
                <a:solidFill>
                  <a:srgbClr val="001F5F"/>
                </a:solidFill>
              </a:rPr>
              <a:t>în</a:t>
            </a:r>
            <a:r>
              <a:rPr sz="4000" spc="-65" dirty="0">
                <a:solidFill>
                  <a:srgbClr val="001F5F"/>
                </a:solidFill>
              </a:rPr>
              <a:t> </a:t>
            </a:r>
            <a:r>
              <a:rPr sz="4000" dirty="0">
                <a:solidFill>
                  <a:srgbClr val="001F5F"/>
                </a:solidFill>
              </a:rPr>
              <a:t>viaţă,</a:t>
            </a:r>
            <a:r>
              <a:rPr sz="4000" spc="-50" dirty="0">
                <a:solidFill>
                  <a:srgbClr val="001F5F"/>
                </a:solidFill>
              </a:rPr>
              <a:t> </a:t>
            </a:r>
            <a:r>
              <a:rPr sz="4000" dirty="0">
                <a:solidFill>
                  <a:srgbClr val="001F5F"/>
                </a:solidFill>
              </a:rPr>
              <a:t>cine</a:t>
            </a:r>
            <a:r>
              <a:rPr sz="4000" spc="-70" dirty="0">
                <a:solidFill>
                  <a:srgbClr val="001F5F"/>
                </a:solidFill>
              </a:rPr>
              <a:t> </a:t>
            </a:r>
            <a:r>
              <a:rPr sz="4000" spc="-10" dirty="0">
                <a:solidFill>
                  <a:srgbClr val="001F5F"/>
                </a:solidFill>
              </a:rPr>
              <a:t>ştie? </a:t>
            </a:r>
            <a:r>
              <a:rPr sz="4000" dirty="0">
                <a:solidFill>
                  <a:srgbClr val="001F5F"/>
                </a:solidFill>
              </a:rPr>
              <a:t>Vreau</a:t>
            </a:r>
            <a:r>
              <a:rPr sz="4000" spc="-95" dirty="0">
                <a:solidFill>
                  <a:srgbClr val="001F5F"/>
                </a:solidFill>
              </a:rPr>
              <a:t> </a:t>
            </a:r>
            <a:r>
              <a:rPr sz="4000" dirty="0">
                <a:solidFill>
                  <a:srgbClr val="001F5F"/>
                </a:solidFill>
              </a:rPr>
              <a:t>prieteni</a:t>
            </a:r>
            <a:r>
              <a:rPr sz="4000" spc="-90" dirty="0">
                <a:solidFill>
                  <a:srgbClr val="001F5F"/>
                </a:solidFill>
              </a:rPr>
              <a:t> </a:t>
            </a:r>
            <a:r>
              <a:rPr sz="4000" dirty="0">
                <a:solidFill>
                  <a:srgbClr val="001F5F"/>
                </a:solidFill>
              </a:rPr>
              <a:t>mulţi</a:t>
            </a:r>
            <a:r>
              <a:rPr sz="4000" spc="-95" dirty="0">
                <a:solidFill>
                  <a:srgbClr val="001F5F"/>
                </a:solidFill>
              </a:rPr>
              <a:t> </a:t>
            </a:r>
            <a:r>
              <a:rPr sz="4000" dirty="0">
                <a:solidFill>
                  <a:srgbClr val="001F5F"/>
                </a:solidFill>
              </a:rPr>
              <a:t>să</a:t>
            </a:r>
            <a:r>
              <a:rPr sz="4000" spc="-90" dirty="0">
                <a:solidFill>
                  <a:srgbClr val="001F5F"/>
                </a:solidFill>
              </a:rPr>
              <a:t> </a:t>
            </a:r>
            <a:r>
              <a:rPr sz="4000" spc="-25" dirty="0">
                <a:solidFill>
                  <a:srgbClr val="001F5F"/>
                </a:solidFill>
              </a:rPr>
              <a:t>am! </a:t>
            </a:r>
            <a:r>
              <a:rPr sz="4000" dirty="0">
                <a:solidFill>
                  <a:srgbClr val="001F5F"/>
                </a:solidFill>
              </a:rPr>
              <a:t>Să</a:t>
            </a:r>
            <a:r>
              <a:rPr sz="4000" spc="-60" dirty="0">
                <a:solidFill>
                  <a:srgbClr val="001F5F"/>
                </a:solidFill>
              </a:rPr>
              <a:t> </a:t>
            </a:r>
            <a:r>
              <a:rPr sz="4000" dirty="0">
                <a:solidFill>
                  <a:srgbClr val="001F5F"/>
                </a:solidFill>
              </a:rPr>
              <a:t>fiu</a:t>
            </a:r>
            <a:r>
              <a:rPr sz="4000" spc="-55" dirty="0">
                <a:solidFill>
                  <a:srgbClr val="001F5F"/>
                </a:solidFill>
              </a:rPr>
              <a:t> </a:t>
            </a:r>
            <a:r>
              <a:rPr sz="4000" dirty="0">
                <a:solidFill>
                  <a:srgbClr val="001F5F"/>
                </a:solidFill>
              </a:rPr>
              <a:t>om</a:t>
            </a:r>
            <a:r>
              <a:rPr sz="4000" spc="-60" dirty="0">
                <a:solidFill>
                  <a:srgbClr val="001F5F"/>
                </a:solidFill>
              </a:rPr>
              <a:t> </a:t>
            </a:r>
            <a:r>
              <a:rPr sz="4000" dirty="0">
                <a:solidFill>
                  <a:srgbClr val="001F5F"/>
                </a:solidFill>
              </a:rPr>
              <a:t>de</a:t>
            </a:r>
            <a:r>
              <a:rPr sz="4000" spc="-60" dirty="0">
                <a:solidFill>
                  <a:srgbClr val="001F5F"/>
                </a:solidFill>
              </a:rPr>
              <a:t> </a:t>
            </a:r>
            <a:r>
              <a:rPr sz="4000" spc="-10" dirty="0">
                <a:solidFill>
                  <a:srgbClr val="001F5F"/>
                </a:solidFill>
              </a:rPr>
              <a:t>omenie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06576" y="4059682"/>
            <a:ext cx="6631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Cu</a:t>
            </a:r>
            <a:r>
              <a:rPr sz="40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respect</a:t>
            </a:r>
            <a:r>
              <a:rPr sz="4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40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grai</a:t>
            </a:r>
            <a:r>
              <a:rPr sz="40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şi</a:t>
            </a:r>
            <a:r>
              <a:rPr sz="40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Arial"/>
                <a:cs typeface="Arial"/>
              </a:rPr>
              <a:t>neam.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560654"/>
            <a:ext cx="84353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6515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Mulţi</a:t>
            </a:r>
            <a:r>
              <a:rPr sz="4000" spc="-85" dirty="0"/>
              <a:t> </a:t>
            </a:r>
            <a:r>
              <a:rPr sz="4000" dirty="0"/>
              <a:t>poeţi</a:t>
            </a:r>
            <a:r>
              <a:rPr sz="4000" spc="-105" dirty="0"/>
              <a:t> </a:t>
            </a:r>
            <a:r>
              <a:rPr sz="4000" dirty="0"/>
              <a:t>ai</a:t>
            </a:r>
            <a:r>
              <a:rPr sz="4000" spc="-100" dirty="0"/>
              <a:t> </a:t>
            </a:r>
            <a:r>
              <a:rPr sz="4000" dirty="0"/>
              <a:t>neamului</a:t>
            </a:r>
            <a:r>
              <a:rPr sz="4000" spc="-90" dirty="0"/>
              <a:t> </a:t>
            </a:r>
            <a:r>
              <a:rPr sz="4000" dirty="0"/>
              <a:t>au</a:t>
            </a:r>
            <a:r>
              <a:rPr sz="4000" spc="-100" dirty="0"/>
              <a:t> </a:t>
            </a:r>
            <a:r>
              <a:rPr sz="4000" spc="-10" dirty="0"/>
              <a:t>cântat </a:t>
            </a:r>
            <a:r>
              <a:rPr sz="4000" dirty="0"/>
              <a:t>şi</a:t>
            </a:r>
            <a:r>
              <a:rPr sz="4000" spc="-90" dirty="0"/>
              <a:t> </a:t>
            </a:r>
            <a:r>
              <a:rPr sz="4000" dirty="0"/>
              <a:t>au</a:t>
            </a:r>
            <a:r>
              <a:rPr sz="4000" spc="-90" dirty="0"/>
              <a:t> </a:t>
            </a:r>
            <a:r>
              <a:rPr sz="4000" dirty="0"/>
              <a:t>omagiat</a:t>
            </a:r>
            <a:r>
              <a:rPr sz="4000" spc="-70" dirty="0"/>
              <a:t> </a:t>
            </a:r>
            <a:r>
              <a:rPr sz="4000" dirty="0"/>
              <a:t>limba</a:t>
            </a:r>
            <a:r>
              <a:rPr sz="4000" spc="-95" dirty="0"/>
              <a:t> </a:t>
            </a:r>
            <a:r>
              <a:rPr sz="4000" spc="-10" dirty="0"/>
              <a:t>română.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9473" y="3185007"/>
            <a:ext cx="3552190" cy="35375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Gr.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Vieru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/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versuri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N. </a:t>
            </a:r>
            <a:r>
              <a:rPr sz="3200" spc="-10" dirty="0">
                <a:latin typeface="Arial"/>
                <a:cs typeface="Arial"/>
              </a:rPr>
              <a:t>Dabija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L.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Lari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V. </a:t>
            </a:r>
            <a:r>
              <a:rPr sz="3200" spc="-10" dirty="0">
                <a:latin typeface="Arial"/>
                <a:cs typeface="Arial"/>
              </a:rPr>
              <a:t>Romanciuc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A. </a:t>
            </a:r>
            <a:r>
              <a:rPr sz="3200" spc="-10" dirty="0">
                <a:latin typeface="Arial"/>
                <a:cs typeface="Arial"/>
              </a:rPr>
              <a:t>Mateevici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D.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Matcovschi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63723" y="1725167"/>
            <a:ext cx="6780530" cy="5050790"/>
            <a:chOff x="2363723" y="1725167"/>
            <a:chExt cx="6780530" cy="50507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3723" y="1725167"/>
              <a:ext cx="2243328" cy="2785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47" y="1917191"/>
              <a:ext cx="1872996" cy="24155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5891" y="1868423"/>
              <a:ext cx="2388107" cy="22251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7915" y="2060447"/>
              <a:ext cx="2055876" cy="18547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1603" y="1868423"/>
              <a:ext cx="2383536" cy="24094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3627" y="2060447"/>
              <a:ext cx="2013203" cy="20391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0491" y="4244371"/>
              <a:ext cx="1990343" cy="25313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2515" y="4436363"/>
              <a:ext cx="1620012" cy="21610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27831" y="4677204"/>
              <a:ext cx="2386711" cy="20909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19855" y="4869179"/>
              <a:ext cx="2016252" cy="17205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52359" y="4364735"/>
              <a:ext cx="1511807" cy="22219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39" y="765048"/>
            <a:ext cx="7127748" cy="51846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428320"/>
            <a:ext cx="8441690" cy="6257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4769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Alexei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Mateevici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s-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născut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Căinari,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judeţul </a:t>
            </a:r>
            <a:r>
              <a:rPr sz="2800" dirty="0">
                <a:latin typeface="Arial"/>
                <a:cs typeface="Arial"/>
              </a:rPr>
              <a:t>Tighina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Basarabia,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16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martie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1888,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în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familia </a:t>
            </a:r>
            <a:r>
              <a:rPr sz="2800" dirty="0">
                <a:latin typeface="Arial"/>
                <a:cs typeface="Arial"/>
              </a:rPr>
              <a:t>preotului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Mihail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Mateevici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şi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Nadejdei,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n.Neaga, </a:t>
            </a:r>
            <a:r>
              <a:rPr sz="2800" dirty="0">
                <a:latin typeface="Arial"/>
                <a:cs typeface="Arial"/>
              </a:rPr>
              <a:t>descendenţi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înşişi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unor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vechi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familii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preoţeşti.</a:t>
            </a:r>
            <a:endParaRPr sz="2800" dirty="0">
              <a:latin typeface="Arial"/>
              <a:cs typeface="Arial"/>
            </a:endParaRPr>
          </a:p>
          <a:p>
            <a:pPr marL="355600" marR="280670" indent="-343535">
              <a:lnSpc>
                <a:spcPct val="100000"/>
              </a:lnSpc>
              <a:spcBef>
                <a:spcPts val="680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publicat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începând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cu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anul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1910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poezii,</a:t>
            </a:r>
            <a:r>
              <a:rPr sz="2800" b="1" i="1" spc="-55" dirty="0">
                <a:latin typeface="Arial"/>
                <a:cs typeface="Arial"/>
              </a:rPr>
              <a:t> </a:t>
            </a:r>
            <a:r>
              <a:rPr sz="2800" b="1" i="1" spc="-10" dirty="0">
                <a:latin typeface="Arial"/>
                <a:cs typeface="Arial"/>
              </a:rPr>
              <a:t>nuvele, </a:t>
            </a:r>
            <a:r>
              <a:rPr sz="2800" b="1" i="1" dirty="0">
                <a:latin typeface="Arial"/>
                <a:cs typeface="Arial"/>
              </a:rPr>
              <a:t>articole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în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presa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vremii.</a:t>
            </a:r>
            <a:endParaRPr sz="2800" dirty="0">
              <a:latin typeface="Arial"/>
              <a:cs typeface="Arial"/>
            </a:endParaRPr>
          </a:p>
          <a:p>
            <a:pPr marL="355600" marR="730250" indent="-343535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1839595" algn="l"/>
              </a:tabLst>
            </a:pPr>
            <a:r>
              <a:rPr sz="2800" dirty="0">
                <a:latin typeface="Arial"/>
                <a:cs typeface="Arial"/>
              </a:rPr>
              <a:t>Ca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poet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rămâne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memorabil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prin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poezia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b="1" i="1" spc="-10" dirty="0">
                <a:latin typeface="Arial"/>
                <a:cs typeface="Arial"/>
              </a:rPr>
              <a:t>Limba noastră</a:t>
            </a:r>
            <a:r>
              <a:rPr sz="2800" b="1" i="1" dirty="0">
                <a:latin typeface="Arial"/>
                <a:cs typeface="Arial"/>
              </a:rPr>
              <a:t>	</a:t>
            </a:r>
            <a:r>
              <a:rPr sz="2800" dirty="0">
                <a:latin typeface="Arial"/>
                <a:cs typeface="Arial"/>
              </a:rPr>
              <a:t>scrisă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cu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prilejul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inaugurării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cursurilor</a:t>
            </a:r>
            <a:endParaRPr sz="2800" dirty="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Arial"/>
                <a:cs typeface="Arial"/>
              </a:rPr>
              <a:t>pentru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învăţători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în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iunie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1917,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cu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numai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două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luni </a:t>
            </a:r>
            <a:r>
              <a:rPr sz="2800" dirty="0">
                <a:latin typeface="Arial"/>
                <a:cs typeface="Arial"/>
              </a:rPr>
              <a:t>înainte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moartea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prematură.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Opera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poetică </a:t>
            </a:r>
            <a:r>
              <a:rPr sz="2800" dirty="0">
                <a:latin typeface="Arial"/>
                <a:cs typeface="Arial"/>
              </a:rPr>
              <a:t>în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totalitate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abia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dacă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adună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patruzeci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şi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trei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de </a:t>
            </a:r>
            <a:r>
              <a:rPr sz="2800" spc="-10" dirty="0">
                <a:latin typeface="Arial"/>
                <a:cs typeface="Arial"/>
              </a:rPr>
              <a:t>tiluri.</a:t>
            </a:r>
            <a:endParaRPr sz="2800" dirty="0">
              <a:latin typeface="Arial"/>
              <a:cs typeface="Arial"/>
            </a:endParaRPr>
          </a:p>
          <a:p>
            <a:pPr marL="355600" marR="14732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927100" algn="l"/>
              </a:tabLst>
            </a:pPr>
            <a:r>
              <a:rPr sz="2800" dirty="0">
                <a:latin typeface="Arial"/>
                <a:cs typeface="Arial"/>
              </a:rPr>
              <a:t>	Alexei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Mateevici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„</a:t>
            </a:r>
            <a:r>
              <a:rPr sz="2800" b="1" i="1" dirty="0">
                <a:latin typeface="Arial"/>
                <a:cs typeface="Arial"/>
              </a:rPr>
              <a:t>dacă</a:t>
            </a:r>
            <a:r>
              <a:rPr sz="2800" b="1" i="1" spc="-35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ar</a:t>
            </a:r>
            <a:r>
              <a:rPr sz="2800" b="1" i="1" spc="-45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fi</a:t>
            </a:r>
            <a:r>
              <a:rPr sz="2800" b="1" i="1" spc="-5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trăit</a:t>
            </a:r>
            <a:r>
              <a:rPr sz="2800" b="1" i="1" spc="-5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ar</a:t>
            </a:r>
            <a:r>
              <a:rPr sz="2800" b="1" i="1" spc="-45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fi</a:t>
            </a:r>
            <a:r>
              <a:rPr sz="2800" b="1" i="1" spc="-2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fost</a:t>
            </a:r>
            <a:r>
              <a:rPr sz="2800" b="1" i="1" spc="-35" dirty="0">
                <a:latin typeface="Arial"/>
                <a:cs typeface="Arial"/>
              </a:rPr>
              <a:t> </a:t>
            </a:r>
            <a:r>
              <a:rPr sz="2800" b="1" i="1" spc="-25" dirty="0">
                <a:latin typeface="Arial"/>
                <a:cs typeface="Arial"/>
              </a:rPr>
              <a:t>un </a:t>
            </a:r>
            <a:r>
              <a:rPr sz="2800" b="1" i="1" dirty="0">
                <a:latin typeface="Arial"/>
                <a:cs typeface="Arial"/>
              </a:rPr>
              <a:t>mare</a:t>
            </a:r>
            <a:r>
              <a:rPr sz="2800" b="1" i="1" spc="-5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poet</a:t>
            </a:r>
            <a:r>
              <a:rPr sz="2800" dirty="0">
                <a:latin typeface="Arial"/>
                <a:cs typeface="Arial"/>
              </a:rPr>
              <a:t>”.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spune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G.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Călinescu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8" y="228601"/>
            <a:ext cx="8820912" cy="6629396"/>
            <a:chOff x="323088" y="256350"/>
            <a:chExt cx="8820912" cy="660164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088" y="256350"/>
              <a:ext cx="8395716" cy="59813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4288" y="4402834"/>
              <a:ext cx="3029712" cy="24551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339" y="117345"/>
            <a:ext cx="4722875" cy="66233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862329"/>
            <a:ext cx="402399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Arial"/>
                <a:cs typeface="Arial"/>
              </a:rPr>
              <a:t>Limba</a:t>
            </a:r>
            <a:r>
              <a:rPr sz="2400" b="1" i="1" spc="-30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noastră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3752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Limba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noastra-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comoară </a:t>
            </a:r>
            <a:r>
              <a:rPr sz="2400" dirty="0">
                <a:latin typeface="Arial"/>
                <a:cs typeface="Arial"/>
              </a:rPr>
              <a:t>În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adâncuri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înfundată</a:t>
            </a:r>
            <a:endParaRPr sz="2400">
              <a:latin typeface="Arial"/>
              <a:cs typeface="Arial"/>
            </a:endParaRPr>
          </a:p>
          <a:p>
            <a:pPr marL="12700" marR="96837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Un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șirag de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piatră</a:t>
            </a:r>
            <a:r>
              <a:rPr sz="2400" spc="-20" dirty="0">
                <a:latin typeface="Arial"/>
                <a:cs typeface="Arial"/>
              </a:rPr>
              <a:t> rară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moșie </a:t>
            </a:r>
            <a:r>
              <a:rPr sz="2400" spc="-10" dirty="0">
                <a:latin typeface="Arial"/>
                <a:cs typeface="Arial"/>
              </a:rPr>
              <a:t>revărsată.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30861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Limba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noastră-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foc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arde </a:t>
            </a:r>
            <a:r>
              <a:rPr sz="2400" dirty="0">
                <a:latin typeface="Arial"/>
                <a:cs typeface="Arial"/>
              </a:rPr>
              <a:t>Într-un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neam, ce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fără</a:t>
            </a:r>
            <a:r>
              <a:rPr sz="2400" spc="-10" dirty="0">
                <a:latin typeface="Arial"/>
                <a:cs typeface="Arial"/>
              </a:rPr>
              <a:t> veste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S-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trezit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somn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moarte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viteazul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poveste.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3638" y="1591817"/>
            <a:ext cx="411099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Limba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noastră-</a:t>
            </a:r>
            <a:r>
              <a:rPr sz="2400" dirty="0">
                <a:latin typeface="Arial"/>
                <a:cs typeface="Arial"/>
              </a:rPr>
              <a:t>i numai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cântec, </a:t>
            </a:r>
            <a:r>
              <a:rPr sz="2400" dirty="0">
                <a:latin typeface="Arial"/>
                <a:cs typeface="Arial"/>
              </a:rPr>
              <a:t>Doina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dorurilor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noastre,</a:t>
            </a:r>
            <a:endParaRPr sz="2400">
              <a:latin typeface="Arial"/>
              <a:cs typeface="Arial"/>
            </a:endParaRPr>
          </a:p>
          <a:p>
            <a:pPr marL="12700" marR="65087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Roi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fulgere,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spintec </a:t>
            </a:r>
            <a:r>
              <a:rPr sz="2400" dirty="0">
                <a:latin typeface="Arial"/>
                <a:cs typeface="Arial"/>
              </a:rPr>
              <a:t>Nouri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negri,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zări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albastre.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225425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Limba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noastră-</a:t>
            </a:r>
            <a:r>
              <a:rPr sz="2400" dirty="0">
                <a:latin typeface="Arial"/>
                <a:cs typeface="Arial"/>
              </a:rPr>
              <a:t>i graiul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pâinii, </a:t>
            </a:r>
            <a:r>
              <a:rPr sz="2400" dirty="0">
                <a:latin typeface="Arial"/>
                <a:cs typeface="Arial"/>
              </a:rPr>
              <a:t>Când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vânt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mișcă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vara; </a:t>
            </a:r>
            <a:r>
              <a:rPr sz="2400" dirty="0">
                <a:latin typeface="Arial"/>
                <a:cs typeface="Arial"/>
              </a:rPr>
              <a:t>În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rostirea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batrânii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Cu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sudori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sfințit-</a:t>
            </a:r>
            <a:r>
              <a:rPr sz="2400" dirty="0">
                <a:latin typeface="Arial"/>
                <a:cs typeface="Arial"/>
              </a:rPr>
              <a:t>au </a:t>
            </a:r>
            <a:r>
              <a:rPr sz="2400" spc="-10" dirty="0">
                <a:latin typeface="Arial"/>
                <a:cs typeface="Arial"/>
              </a:rPr>
              <a:t>tara.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marL="12700" marR="123189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Limba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noastra-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frunză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verde, </a:t>
            </a:r>
            <a:r>
              <a:rPr sz="2400" dirty="0">
                <a:latin typeface="Arial"/>
                <a:cs typeface="Arial"/>
              </a:rPr>
              <a:t>Zbuciumul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codrii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veșnici, </a:t>
            </a:r>
            <a:r>
              <a:rPr sz="2400" dirty="0">
                <a:latin typeface="Arial"/>
                <a:cs typeface="Arial"/>
              </a:rPr>
              <a:t>Nistrul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lin,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ce-n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valuri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pierde 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luceferilor </a:t>
            </a:r>
            <a:r>
              <a:rPr sz="2400" spc="-10" dirty="0">
                <a:latin typeface="Arial"/>
                <a:cs typeface="Arial"/>
              </a:rPr>
              <a:t>sfeșnici.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783" y="188976"/>
            <a:ext cx="1053083" cy="138836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36108" y="188976"/>
            <a:ext cx="3385185" cy="584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3200" dirty="0"/>
              <a:t>Lectura</a:t>
            </a:r>
            <a:r>
              <a:rPr sz="3200" spc="-85" dirty="0"/>
              <a:t> </a:t>
            </a:r>
            <a:r>
              <a:rPr sz="3200" spc="-10" dirty="0"/>
              <a:t>poeziei</a:t>
            </a: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3555238"/>
            <a:ext cx="7769859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Poezia</a:t>
            </a:r>
            <a:r>
              <a:rPr sz="4400" spc="-3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„Limba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noastră”,</a:t>
            </a:r>
            <a:endParaRPr sz="4400">
              <a:latin typeface="Arial"/>
              <a:cs typeface="Arial"/>
            </a:endParaRPr>
          </a:p>
          <a:p>
            <a:pPr marL="167640" marR="5080" indent="264541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de</a:t>
            </a:r>
            <a:r>
              <a:rPr sz="4400" spc="-25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Alexei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Mateevici, </a:t>
            </a:r>
            <a:r>
              <a:rPr sz="4400" dirty="0">
                <a:latin typeface="Arial"/>
                <a:cs typeface="Arial"/>
              </a:rPr>
              <a:t>a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împlinit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un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secol.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5535" y="144779"/>
            <a:ext cx="2645664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849</Words>
  <Application>Microsoft Office PowerPoint</Application>
  <PresentationFormat>Екран (4:3)</PresentationFormat>
  <Paragraphs>104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0" baseType="lpstr">
      <vt:lpstr>Arial</vt:lpstr>
      <vt:lpstr>Office Theme</vt:lpstr>
      <vt:lpstr>Alexei Mateevici, poezia „Limba noastră”    prof. Cebotar Alina (Liceul Marșinți)</vt:lpstr>
      <vt:lpstr>Презентація PowerPoint</vt:lpstr>
      <vt:lpstr>Mulţi poeţi ai neamului au cântat şi au omagiat limba română.</vt:lpstr>
      <vt:lpstr>Презентація PowerPoint</vt:lpstr>
      <vt:lpstr>Презентація PowerPoint</vt:lpstr>
      <vt:lpstr>Презентація PowerPoint</vt:lpstr>
      <vt:lpstr>Презентація PowerPoint</vt:lpstr>
      <vt:lpstr>Lectura poeziei</vt:lpstr>
      <vt:lpstr>Презентація PowerPoint</vt:lpstr>
      <vt:lpstr>Joc didactic Spune fără a zice</vt:lpstr>
      <vt:lpstr>Презентація PowerPoint</vt:lpstr>
      <vt:lpstr>Joc didactic „Ghiduş – poliglot”</vt:lpstr>
      <vt:lpstr>Joc didactic „Ghiduş -poliglot”</vt:lpstr>
      <vt:lpstr>Cuvinte-cheie</vt:lpstr>
      <vt:lpstr>Continuă ideea, gândul…</vt:lpstr>
      <vt:lpstr>Grigore Vieru</vt:lpstr>
      <vt:lpstr>Limba Română</vt:lpstr>
      <vt:lpstr>Prefață la Mateevici Nicolae Dabija</vt:lpstr>
      <vt:lpstr>Limba românească</vt:lpstr>
      <vt:lpstr>Patria. Cuvântul</vt:lpstr>
      <vt:lpstr>Ştiați că….</vt:lpstr>
      <vt:lpstr>Comentaţi…</vt:lpstr>
      <vt:lpstr>- De ce e necesar ca un popor să-şi menţină viu graiul?</vt:lpstr>
      <vt:lpstr>Idei…</vt:lpstr>
      <vt:lpstr>Ştiaţi că…</vt:lpstr>
      <vt:lpstr>Astăzi cele mai vorbite sunt:</vt:lpstr>
      <vt:lpstr>Lada cu Valori</vt:lpstr>
      <vt:lpstr>Ce voi fi în viaţă, cine ştie? Vreau prieteni mulţi să am! Să fiu om de omenie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Liliya Hovornyan</cp:lastModifiedBy>
  <cp:revision>2</cp:revision>
  <dcterms:created xsi:type="dcterms:W3CDTF">2025-04-08T06:12:20Z</dcterms:created>
  <dcterms:modified xsi:type="dcterms:W3CDTF">2025-04-08T06:19:43Z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2023-02-28T00:00:00Z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2025-04-08T00:00:00Z</vt:filetime>
  </property>
  <property fmtid="{D5CDD505-2E9C-101B-9397-08002B2CF9AE}" pid="5" name="Producer">
    <vt:lpwstr>Microsoft® PowerPoint® 2021</vt:lpwstr>
  </property>
</Properties>
</file>