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83" r:id="rId2"/>
    <p:sldId id="282" r:id="rId3"/>
    <p:sldId id="256" r:id="rId4"/>
    <p:sldId id="259" r:id="rId5"/>
    <p:sldId id="267" r:id="rId6"/>
    <p:sldId id="277" r:id="rId7"/>
    <p:sldId id="279" r:id="rId8"/>
    <p:sldId id="261" r:id="rId9"/>
    <p:sldId id="265" r:id="rId10"/>
    <p:sldId id="274" r:id="rId1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CC"/>
    <a:srgbClr val="6600FF"/>
    <a:srgbClr val="0033CC"/>
    <a:srgbClr val="0000FF"/>
    <a:srgbClr val="FFFF99"/>
    <a:srgbClr val="CC99FF"/>
    <a:srgbClr val="80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1" autoAdjust="0"/>
    <p:restoredTop sz="95767" autoAdjust="0"/>
  </p:normalViewPr>
  <p:slideViewPr>
    <p:cSldViewPr>
      <p:cViewPr varScale="1">
        <p:scale>
          <a:sx n="79" d="100"/>
          <a:sy n="79" d="100"/>
        </p:scale>
        <p:origin x="133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153F522-801E-48F5-BEE8-CFECAE46C38A}" type="datetimeFigureOut">
              <a:rPr lang="ru-RU" smtClean="0"/>
              <a:pPr/>
              <a:t>08.04.2025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B824C8E-BC8B-46A6-B5B0-9CFCBE49638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D9662-861A-4AE8-A6AE-196C29BBB124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D1AF6-BC19-4E6F-AECB-4B216A4B6AF7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05749-24E7-4541-9536-CB68FB8E655D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6B446-19C6-4F19-879C-7E7C3A71DE79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11DE4-AF8E-4645-A6DA-903A2E11D8BE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33370-3FB6-4D11-BB29-D48E0C0362EE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D21BC-27AC-45DF-B4A4-1030BDA145DF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B298-6A54-4DB0-9F1E-A57057556292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892DB-E0E2-49BE-B02E-046C856BD5A4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827ED-7FAB-4495-9E8C-22A538D82B6A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2B9CA-270A-4D47-B947-0B3A6AFB09E8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55C0D-1D30-4CEB-A5F4-C92ED4B7531D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47E402-9778-4F0F-BD28-C9DE82E022C2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Grigore%20Vieru.fl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801470" cy="2633553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9900CC"/>
                </a:solidFill>
                <a:latin typeface="Arial Black" pitchFamily="34" charset="0"/>
              </a:rPr>
              <a:t>Arcadie Suceveanu</a:t>
            </a:r>
            <a:r>
              <a:rPr lang="en-US" dirty="0">
                <a:solidFill>
                  <a:srgbClr val="9900CC"/>
                </a:solidFill>
                <a:latin typeface="Arial Black" pitchFamily="34" charset="0"/>
              </a:rPr>
              <a:t>, </a:t>
            </a:r>
            <a:r>
              <a:rPr lang="en-US" dirty="0" err="1">
                <a:solidFill>
                  <a:srgbClr val="9900CC"/>
                </a:solidFill>
                <a:latin typeface="Arial Black" pitchFamily="34" charset="0"/>
              </a:rPr>
              <a:t>poezia</a:t>
            </a:r>
            <a:br>
              <a:rPr lang="ro-RO" dirty="0">
                <a:solidFill>
                  <a:srgbClr val="9900CC"/>
                </a:solidFill>
                <a:latin typeface="Arial Black" pitchFamily="34" charset="0"/>
              </a:rPr>
            </a:br>
            <a:r>
              <a:rPr lang="ro-RO" dirty="0">
                <a:solidFill>
                  <a:srgbClr val="9900CC"/>
                </a:solidFill>
                <a:latin typeface="Arial Black" pitchFamily="34" charset="0"/>
              </a:rPr>
              <a:t>”Colind pentru Eminescu”</a:t>
            </a:r>
            <a:br>
              <a:rPr lang="ro-RO" dirty="0">
                <a:solidFill>
                  <a:srgbClr val="9900CC"/>
                </a:solidFill>
                <a:latin typeface="Arial Black" pitchFamily="34" charset="0"/>
              </a:rPr>
            </a:br>
            <a:r>
              <a:rPr lang="ro-RO" dirty="0">
                <a:solidFill>
                  <a:srgbClr val="9900CC"/>
                </a:solidFill>
                <a:latin typeface="Arial Black" pitchFamily="34" charset="0"/>
              </a:rPr>
              <a:t>Mesajul de idei și sentimente.</a:t>
            </a:r>
            <a:endParaRPr lang="ru-RU" dirty="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dirty="0">
                <a:solidFill>
                  <a:srgbClr val="9900CC"/>
                </a:solidFill>
              </a:rPr>
              <a:t>Clasa a 6-a</a:t>
            </a:r>
          </a:p>
          <a:p>
            <a:r>
              <a:rPr lang="ro-RO" sz="2400" dirty="0">
                <a:solidFill>
                  <a:srgbClr val="9900CC"/>
                </a:solidFill>
              </a:rPr>
              <a:t>Prof: </a:t>
            </a:r>
            <a:r>
              <a:rPr lang="ro-RO" sz="2400" dirty="0" err="1">
                <a:solidFill>
                  <a:srgbClr val="9900CC"/>
                </a:solidFill>
              </a:rPr>
              <a:t>Grigorii</a:t>
            </a:r>
            <a:r>
              <a:rPr lang="ro-RO" sz="2400" dirty="0">
                <a:solidFill>
                  <a:srgbClr val="9900CC"/>
                </a:solidFill>
              </a:rPr>
              <a:t> Olga</a:t>
            </a:r>
          </a:p>
          <a:p>
            <a:r>
              <a:rPr lang="ro-RO" sz="2400" dirty="0">
                <a:solidFill>
                  <a:srgbClr val="9900CC"/>
                </a:solidFill>
              </a:rPr>
              <a:t>ȘB Liceul Hreațca</a:t>
            </a:r>
            <a:endParaRPr lang="ru-RU" sz="2400" dirty="0">
              <a:solidFill>
                <a:srgbClr val="9900CC"/>
              </a:solidFill>
            </a:endParaRPr>
          </a:p>
        </p:txBody>
      </p:sp>
      <p:pic>
        <p:nvPicPr>
          <p:cNvPr id="7" name="Рисунок 6" descr="2-logoped-obolon-minsk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143380"/>
            <a:ext cx="2157984" cy="2340864"/>
          </a:xfrm>
          <a:prstGeom prst="rect">
            <a:avLst/>
          </a:prstGeom>
        </p:spPr>
      </p:pic>
      <p:pic>
        <p:nvPicPr>
          <p:cNvPr id="8" name="Рисунок 7" descr="vospitatel-s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2"/>
            <a:ext cx="2571736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99FF"/>
            </a:gs>
            <a:gs pos="53000">
              <a:schemeClr val="bg1">
                <a:alpha val="2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1571604" y="214290"/>
            <a:ext cx="600079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dirty="0" err="1">
                <a:solidFill>
                  <a:srgbClr val="9900CC"/>
                </a:solidFill>
                <a:latin typeface="Arial Black" pitchFamily="34" charset="0"/>
              </a:rPr>
              <a:t>Temă</a:t>
            </a:r>
            <a:r>
              <a:rPr lang="en-US" sz="2800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 Black" pitchFamily="34" charset="0"/>
              </a:rPr>
              <a:t>pentru</a:t>
            </a:r>
            <a:r>
              <a:rPr lang="en-US" sz="2800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Arial Black" pitchFamily="34" charset="0"/>
              </a:rPr>
              <a:t>acasă</a:t>
            </a:r>
            <a:r>
              <a:rPr lang="ro-RO" sz="2800" dirty="0">
                <a:solidFill>
                  <a:srgbClr val="9900CC"/>
                </a:solidFill>
                <a:latin typeface="Arial Black" pitchFamily="34" charset="0"/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7544" y="1643050"/>
            <a:ext cx="8300844" cy="1857958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o-RO" sz="2800" i="1" dirty="0">
                <a:solidFill>
                  <a:srgbClr val="C00000"/>
                </a:solidFill>
              </a:rPr>
              <a:t>M</a:t>
            </a:r>
            <a:r>
              <a:rPr lang="ru-RU" sz="2800" i="1" dirty="0" err="1">
                <a:solidFill>
                  <a:srgbClr val="C00000"/>
                </a:solidFill>
              </a:rPr>
              <a:t>emora</a:t>
            </a:r>
            <a:r>
              <a:rPr lang="ro-RO" sz="2800" i="1" dirty="0">
                <a:solidFill>
                  <a:srgbClr val="C00000"/>
                </a:solidFill>
              </a:rPr>
              <a:t>ți</a:t>
            </a:r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ru-RU" sz="2800" i="1" dirty="0" err="1">
                <a:solidFill>
                  <a:srgbClr val="C00000"/>
                </a:solidFill>
              </a:rPr>
              <a:t>poezia</a:t>
            </a:r>
            <a:r>
              <a:rPr lang="ro-RO" sz="2800" i="1" dirty="0">
                <a:solidFill>
                  <a:srgbClr val="C00000"/>
                </a:solidFill>
              </a:rPr>
              <a:t> „Colind pentru Eminescu”</a:t>
            </a:r>
          </a:p>
          <a:p>
            <a:pPr marL="0" indent="357188" algn="just">
              <a:buNone/>
            </a:pPr>
            <a:r>
              <a:rPr lang="ro-RO" sz="2800" i="1" dirty="0">
                <a:solidFill>
                  <a:srgbClr val="C00000"/>
                </a:solidFill>
              </a:rPr>
              <a:t>Realizați o compunere despre iarnă, folosind și unele fragmente din opera lui Eminescu și Suceveanu, care ne descriu iarna.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57290" y="4219576"/>
            <a:ext cx="62642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15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23928" y="3143642"/>
            <a:ext cx="4844460" cy="35714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Picture 2" descr="D:\Головата М.Л\Vera Aurel Атестація 2011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95" t="84255"/>
          <a:stretch>
            <a:fillRect/>
          </a:stretch>
        </p:blipFill>
        <p:spPr bwMode="auto">
          <a:xfrm>
            <a:off x="7024691" y="5175286"/>
            <a:ext cx="2119309" cy="16827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Рисунок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3843595"/>
            <a:ext cx="3660178" cy="2748236"/>
          </a:xfrm>
          <a:noFill/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331913" y="1052513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032000" y="1720850"/>
            <a:ext cx="160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57188" y="659524"/>
            <a:ext cx="824726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o-RO" dirty="0">
              <a:solidFill>
                <a:srgbClr val="0000CC"/>
              </a:solidFill>
              <a:latin typeface="Arial Rounded MT Bold" pitchFamily="34" charset="0"/>
            </a:endParaRPr>
          </a:p>
          <a:p>
            <a:r>
              <a:rPr lang="en-US" sz="2000" dirty="0" err="1">
                <a:solidFill>
                  <a:srgbClr val="0000CC"/>
                </a:solidFill>
                <a:latin typeface="Arial Rounded MT Bold" pitchFamily="34" charset="0"/>
              </a:rPr>
              <a:t>Obiective</a:t>
            </a:r>
            <a:r>
              <a:rPr lang="en-US" sz="2000" dirty="0">
                <a:solidFill>
                  <a:srgbClr val="0000CC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 Rounded MT Bold" pitchFamily="34" charset="0"/>
              </a:rPr>
              <a:t>operaţionale</a:t>
            </a:r>
            <a:r>
              <a:rPr lang="en-US" sz="2000" dirty="0">
                <a:solidFill>
                  <a:srgbClr val="0000CC"/>
                </a:solidFill>
                <a:latin typeface="Arial Rounded MT Bold" pitchFamily="34" charset="0"/>
              </a:rPr>
              <a:t>:</a:t>
            </a:r>
            <a:endParaRPr lang="ru-RU" sz="2000" dirty="0">
              <a:solidFill>
                <a:srgbClr val="0000CC"/>
              </a:solidFill>
            </a:endParaRPr>
          </a:p>
          <a:p>
            <a:r>
              <a:rPr lang="en-US" dirty="0"/>
              <a:t> 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ro-RO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dirty="0" err="1">
                <a:solidFill>
                  <a:srgbClr val="0000FF"/>
                </a:solidFill>
              </a:rPr>
              <a:t>să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posede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cunoştinţe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despre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viaţa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şi</a:t>
            </a:r>
            <a:r>
              <a:rPr lang="en-US" dirty="0">
                <a:solidFill>
                  <a:srgbClr val="0000FF"/>
                </a:solidFill>
              </a:rPr>
              <a:t> opera </a:t>
            </a:r>
            <a:r>
              <a:rPr lang="en-US" dirty="0" err="1">
                <a:solidFill>
                  <a:srgbClr val="0000FF"/>
                </a:solidFill>
              </a:rPr>
              <a:t>lu</a:t>
            </a:r>
            <a:r>
              <a:rPr lang="ro-RO" dirty="0">
                <a:solidFill>
                  <a:srgbClr val="0000FF"/>
                </a:solidFill>
              </a:rPr>
              <a:t>i Arcadie Suceveanu</a:t>
            </a:r>
            <a:r>
              <a:rPr lang="en-US" dirty="0">
                <a:solidFill>
                  <a:srgbClr val="0000FF"/>
                </a:solidFill>
              </a:rPr>
              <a:t>;</a:t>
            </a:r>
          </a:p>
          <a:p>
            <a:r>
              <a:rPr lang="ro-RO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dirty="0" err="1">
                <a:solidFill>
                  <a:srgbClr val="0000FF"/>
                </a:solidFill>
              </a:rPr>
              <a:t>să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identifice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cuvintele-cheie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în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poezie</a:t>
            </a:r>
            <a:r>
              <a:rPr lang="en-US" dirty="0">
                <a:solidFill>
                  <a:srgbClr val="0000FF"/>
                </a:solidFill>
              </a:rPr>
              <a:t>;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 </a:t>
            </a:r>
            <a:r>
              <a:rPr lang="uk-UA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dirty="0" err="1">
                <a:solidFill>
                  <a:srgbClr val="0000FF"/>
                </a:solidFill>
              </a:rPr>
              <a:t>să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actualizeze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cunoştinţele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despre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genul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liric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strofă</a:t>
            </a:r>
            <a:r>
              <a:rPr lang="en-US" dirty="0">
                <a:solidFill>
                  <a:srgbClr val="0000FF"/>
                </a:solidFill>
              </a:rPr>
              <a:t>;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 O</a:t>
            </a:r>
            <a:r>
              <a:rPr lang="ro-RO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dirty="0" err="1">
                <a:solidFill>
                  <a:srgbClr val="0000FF"/>
                </a:solidFill>
              </a:rPr>
              <a:t>să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dezvolte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lectura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expresivă</a:t>
            </a:r>
            <a:r>
              <a:rPr lang="en-US" dirty="0">
                <a:solidFill>
                  <a:srgbClr val="0000FF"/>
                </a:solidFill>
              </a:rPr>
              <a:t>;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 O5 – </a:t>
            </a:r>
            <a:r>
              <a:rPr lang="en-US" dirty="0" err="1">
                <a:solidFill>
                  <a:srgbClr val="0000FF"/>
                </a:solidFill>
              </a:rPr>
              <a:t>să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ro-RO" dirty="0">
                <a:solidFill>
                  <a:srgbClr val="0000FF"/>
                </a:solidFill>
              </a:rPr>
              <a:t>analizeze unele expresii;</a:t>
            </a:r>
          </a:p>
          <a:p>
            <a:r>
              <a:rPr lang="ro-RO" dirty="0">
                <a:solidFill>
                  <a:srgbClr val="0000FF"/>
                </a:solidFill>
              </a:rPr>
              <a:t>O6 – să-și îmbogățească vocabularul;</a:t>
            </a:r>
          </a:p>
          <a:p>
            <a:r>
              <a:rPr lang="ro-RO" dirty="0">
                <a:solidFill>
                  <a:srgbClr val="0000FF"/>
                </a:solidFill>
              </a:rPr>
              <a:t>O7-  să sesizeze mesajul de idei și sentimente;</a:t>
            </a:r>
          </a:p>
          <a:p>
            <a:r>
              <a:rPr lang="ro-RO" dirty="0">
                <a:solidFill>
                  <a:srgbClr val="0000FF"/>
                </a:solidFill>
              </a:rPr>
              <a:t>O8 - să-și exprime părerea și s-o argumenteze;</a:t>
            </a:r>
          </a:p>
          <a:p>
            <a:r>
              <a:rPr lang="ro-RO" dirty="0">
                <a:solidFill>
                  <a:srgbClr val="0000FF"/>
                </a:solidFill>
              </a:rPr>
              <a:t>O 9 - să demonstreze toleranță față de opiniile colegilor.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dirty="0"/>
          </a:p>
        </p:txBody>
      </p:sp>
      <p:pic>
        <p:nvPicPr>
          <p:cNvPr id="6148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67" y="-99392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1428728" y="1214422"/>
            <a:ext cx="5689600" cy="2289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o-RO" sz="3600" i="1" dirty="0">
                <a:solidFill>
                  <a:srgbClr val="C00000"/>
                </a:solidFill>
              </a:rPr>
              <a:t>Arcadie Suceveanu</a:t>
            </a:r>
            <a:r>
              <a:rPr lang="en-US" sz="3600" i="1" dirty="0">
                <a:solidFill>
                  <a:srgbClr val="C00000"/>
                </a:solidFill>
              </a:rPr>
              <a:t>, </a:t>
            </a:r>
            <a:r>
              <a:rPr lang="en-US" sz="3600" i="1" dirty="0" err="1">
                <a:solidFill>
                  <a:srgbClr val="C00000"/>
                </a:solidFill>
              </a:rPr>
              <a:t>poezia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ro-RO" sz="3600" i="1" dirty="0">
                <a:solidFill>
                  <a:srgbClr val="C00000"/>
                </a:solidFill>
              </a:rPr>
              <a:t>„Colind pentru Eminescu”</a:t>
            </a:r>
            <a:endParaRPr lang="en-US" sz="3600" i="1" dirty="0">
              <a:solidFill>
                <a:srgbClr val="C00000"/>
              </a:solidFill>
            </a:endParaRPr>
          </a:p>
          <a:p>
            <a:pPr algn="ctr"/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ro-RO" sz="3600" i="1" dirty="0">
                <a:solidFill>
                  <a:srgbClr val="C00000"/>
                </a:solidFill>
              </a:rPr>
              <a:t>Mesajul de idei și sentimente.</a:t>
            </a:r>
            <a:endParaRPr lang="ru-RU" sz="3600" i="1" dirty="0">
              <a:solidFill>
                <a:srgbClr val="C00000"/>
              </a:solidFill>
            </a:endParaRPr>
          </a:p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50" name="WordArt 9"/>
          <p:cNvSpPr>
            <a:spLocks noChangeArrowheads="1" noChangeShapeType="1" noTextEdit="1"/>
          </p:cNvSpPr>
          <p:nvPr/>
        </p:nvSpPr>
        <p:spPr bwMode="auto">
          <a:xfrm>
            <a:off x="3635375" y="3571876"/>
            <a:ext cx="1190625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8" name="Блок-схема: альтернативный процесс 7">
            <a:hlinkClick r:id="rId3" action="ppaction://hlinkfile"/>
          </p:cNvPr>
          <p:cNvSpPr/>
          <p:nvPr/>
        </p:nvSpPr>
        <p:spPr>
          <a:xfrm>
            <a:off x="6156176" y="3933056"/>
            <a:ext cx="576064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>
            <a:hlinkClick r:id="rId3" action="ppaction://hlinkfile"/>
          </p:cNvPr>
          <p:cNvSpPr/>
          <p:nvPr/>
        </p:nvSpPr>
        <p:spPr>
          <a:xfrm>
            <a:off x="6143636" y="3929066"/>
            <a:ext cx="576064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708920"/>
            <a:ext cx="289645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28736"/>
            <a:ext cx="6104720" cy="407196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err="1"/>
              <a:t>Folosiţi-vă</a:t>
            </a:r>
            <a:r>
              <a:rPr lang="en-US" sz="2400" b="1" dirty="0"/>
              <a:t> </a:t>
            </a:r>
            <a:r>
              <a:rPr lang="en-US" sz="2400" b="1" dirty="0" err="1"/>
              <a:t>cunoştinţele</a:t>
            </a:r>
            <a:r>
              <a:rPr lang="en-US" sz="2400" b="1" dirty="0"/>
              <a:t>! </a:t>
            </a:r>
          </a:p>
          <a:p>
            <a:pPr>
              <a:buNone/>
            </a:pPr>
            <a:endParaRPr lang="ru-RU" sz="2400" dirty="0"/>
          </a:p>
          <a:p>
            <a:pPr marL="457200" indent="-457200">
              <a:buAutoNum type="alphaLcPeriod"/>
            </a:pPr>
            <a:r>
              <a:rPr lang="en-US" sz="2400" dirty="0" err="1"/>
              <a:t>Găsiţi</a:t>
            </a:r>
            <a:r>
              <a:rPr lang="en-US" sz="2400" dirty="0"/>
              <a:t> </a:t>
            </a:r>
            <a:r>
              <a:rPr lang="ro-RO" sz="2400" dirty="0"/>
              <a:t> câte un </a:t>
            </a:r>
            <a:r>
              <a:rPr lang="en-US" sz="2400" dirty="0" err="1"/>
              <a:t>sinonim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cuvintele</a:t>
            </a:r>
            <a:r>
              <a:rPr lang="en-US" sz="2400" dirty="0"/>
              <a:t>: </a:t>
            </a:r>
            <a:r>
              <a:rPr lang="ro-RO" sz="2400" i="1" dirty="0"/>
              <a:t>fulguie, dalb, se ivesc, zodie, neamul</a:t>
            </a:r>
            <a:r>
              <a:rPr lang="en-US" sz="2400" i="1" dirty="0"/>
              <a:t>.</a:t>
            </a:r>
            <a:endParaRPr lang="en-US" sz="2400" dirty="0"/>
          </a:p>
          <a:p>
            <a:pPr marL="457200" indent="-457200">
              <a:buNone/>
            </a:pPr>
            <a:r>
              <a:rPr lang="en-US" sz="2400" dirty="0"/>
              <a:t> </a:t>
            </a:r>
          </a:p>
          <a:p>
            <a:pPr marL="457200" indent="-457200">
              <a:buNone/>
            </a:pPr>
            <a:endParaRPr lang="ru-RU" sz="2400" dirty="0"/>
          </a:p>
          <a:p>
            <a:pPr>
              <a:buNone/>
            </a:pPr>
            <a:r>
              <a:rPr lang="en-US" sz="2400" dirty="0"/>
              <a:t>b. </a:t>
            </a:r>
            <a:r>
              <a:rPr lang="ro-RO" sz="2400" dirty="0"/>
              <a:t> </a:t>
            </a:r>
            <a:r>
              <a:rPr lang="en-US" sz="2400" dirty="0" err="1"/>
              <a:t>Gasiţi</a:t>
            </a:r>
            <a:r>
              <a:rPr lang="en-US" sz="2400" dirty="0"/>
              <a:t> </a:t>
            </a:r>
            <a:r>
              <a:rPr lang="en-US" sz="2400" dirty="0" err="1"/>
              <a:t>antonime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cuvintele</a:t>
            </a:r>
            <a:r>
              <a:rPr lang="en-US" sz="2400" dirty="0"/>
              <a:t>: </a:t>
            </a:r>
            <a:r>
              <a:rPr lang="ro-RO" sz="2400" i="1" dirty="0"/>
              <a:t>sus,</a:t>
            </a:r>
          </a:p>
          <a:p>
            <a:pPr>
              <a:buNone/>
            </a:pPr>
            <a:r>
              <a:rPr lang="ro-RO" sz="2400" i="1" dirty="0"/>
              <a:t>s-aprinde, nesomn, arde, suflet.</a:t>
            </a: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en-US" sz="2400" dirty="0"/>
              <a:t>c. </a:t>
            </a:r>
            <a:r>
              <a:rPr lang="ro-RO" sz="2400" dirty="0"/>
              <a:t> Precizați sensul expresiilor „</a:t>
            </a:r>
            <a:r>
              <a:rPr lang="ro-RO" sz="2400" i="1" dirty="0"/>
              <a:t>Zodia-i grea / De om și de stea...” </a:t>
            </a:r>
            <a:r>
              <a:rPr lang="ro-RO" sz="2400" dirty="0"/>
              <a:t> Argumentați-vă răspunsul.</a:t>
            </a:r>
            <a:endParaRPr lang="ru-RU" sz="24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214422"/>
            <a:ext cx="4214842" cy="1000132"/>
          </a:xfrm>
        </p:spPr>
        <p:txBody>
          <a:bodyPr>
            <a:noAutofit/>
          </a:bodyPr>
          <a:lstStyle/>
          <a:p>
            <a:pPr algn="l"/>
            <a:br>
              <a:rPr lang="ru-RU" sz="2400" dirty="0"/>
            </a:br>
            <a:endParaRPr lang="ru-RU" sz="2400" i="1" dirty="0"/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763687" y="285728"/>
            <a:ext cx="5261003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70000"/>
              </a:avLst>
            </a:prstTxWarp>
          </a:bodyPr>
          <a:lstStyle/>
          <a:p>
            <a:r>
              <a:rPr lang="en-US" sz="4400" i="1" dirty="0" err="1">
                <a:solidFill>
                  <a:srgbClr val="9900CC"/>
                </a:solidFill>
                <a:latin typeface="Arial Black" pitchFamily="34" charset="0"/>
              </a:rPr>
              <a:t>Lucrul</a:t>
            </a:r>
            <a:r>
              <a:rPr lang="en-US" sz="4400" i="1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Arial Black" pitchFamily="34" charset="0"/>
              </a:rPr>
              <a:t>în</a:t>
            </a:r>
            <a:r>
              <a:rPr lang="en-US" sz="4400" i="1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Arial Black" pitchFamily="34" charset="0"/>
              </a:rPr>
              <a:t>gru</a:t>
            </a:r>
            <a:r>
              <a:rPr lang="en-US" sz="4400" b="1" i="1" dirty="0" err="1">
                <a:solidFill>
                  <a:srgbClr val="9900CC"/>
                </a:solidFill>
                <a:latin typeface="Arial Black" pitchFamily="34" charset="0"/>
              </a:rPr>
              <a:t>p</a:t>
            </a:r>
            <a:endParaRPr lang="ru-RU" sz="4400" i="1" dirty="0">
              <a:solidFill>
                <a:srgbClr val="9900CC"/>
              </a:solidFill>
              <a:latin typeface="Arial Black" pitchFamily="34" charset="0"/>
            </a:endParaRPr>
          </a:p>
          <a:p>
            <a:r>
              <a:rPr lang="en-US" sz="4400" i="1" dirty="0">
                <a:solidFill>
                  <a:srgbClr val="9900CC"/>
                </a:solidFill>
                <a:latin typeface="Arial Black" pitchFamily="34" charset="0"/>
              </a:rPr>
              <a:t> </a:t>
            </a:r>
            <a:endParaRPr lang="ru-RU" sz="4400" i="1" dirty="0">
              <a:solidFill>
                <a:srgbClr val="9900CC"/>
              </a:solidFill>
              <a:latin typeface="Arial Black" pitchFamily="34" charset="0"/>
            </a:endParaRPr>
          </a:p>
        </p:txBody>
      </p:sp>
      <p:pic>
        <p:nvPicPr>
          <p:cNvPr id="50" name="Рисунок 49" descr="дівчинка думає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8937" y="1357298"/>
            <a:ext cx="2695063" cy="529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32-конечная звезда 5"/>
          <p:cNvSpPr/>
          <p:nvPr/>
        </p:nvSpPr>
        <p:spPr>
          <a:xfrm>
            <a:off x="7500958" y="285728"/>
            <a:ext cx="1643042" cy="1143008"/>
          </a:xfrm>
          <a:prstGeom prst="star32">
            <a:avLst>
              <a:gd name="adj" fmla="val 26489"/>
            </a:avLst>
          </a:prstGeom>
          <a:gradFill flip="none" rotWithShape="1">
            <a:gsLst>
              <a:gs pos="0">
                <a:srgbClr val="CC99FF"/>
              </a:gs>
              <a:gs pos="68000">
                <a:schemeClr val="bg1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pic>
        <p:nvPicPr>
          <p:cNvPr id="7" name="Picture 2" descr="D:\Головата М.Л\Vera Aurel Атестація 2011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95" t="84255"/>
          <a:stretch>
            <a:fillRect/>
          </a:stretch>
        </p:blipFill>
        <p:spPr bwMode="auto">
          <a:xfrm>
            <a:off x="7024691" y="5175286"/>
            <a:ext cx="2119309" cy="1682714"/>
          </a:xfrm>
          <a:prstGeom prst="rect">
            <a:avLst/>
          </a:prstGeom>
          <a:noFill/>
        </p:spPr>
      </p:pic>
      <p:pic>
        <p:nvPicPr>
          <p:cNvPr id="8" name="Picture 34" descr="Рисунок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36" y="5206950"/>
            <a:ext cx="1428793" cy="1651050"/>
          </a:xfrm>
          <a:prstGeom prst="rect">
            <a:avLst/>
          </a:prstGeom>
          <a:noFill/>
        </p:spPr>
      </p:pic>
      <p:pic>
        <p:nvPicPr>
          <p:cNvPr id="9" name="Рисунок 8" descr="дівчинка думає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1337" y="1509698"/>
            <a:ext cx="2695063" cy="529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1.31789 0.00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6518528" cy="126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latin typeface="Arial Black" pitchFamily="34" charset="0"/>
                <a:cs typeface="Arial" pitchFamily="34" charset="0"/>
              </a:rPr>
              <a:t>D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latin typeface="Arial Black" pitchFamily="34" charset="0"/>
                <a:cs typeface="Arial" pitchFamily="34" charset="0"/>
              </a:rPr>
              <a:t>escoperirea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latin typeface="Arial Black" pitchFamily="34" charset="0"/>
                <a:cs typeface="Arial" pitchFamily="34" charset="0"/>
              </a:rPr>
              <a:t>inductivă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o-RO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CC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latin typeface="Arial Black" pitchFamily="34" charset="0"/>
                <a:cs typeface="Arial" pitchFamily="34" charset="0"/>
              </a:rPr>
              <a:t>prin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latin typeface="Arial Black" pitchFamily="34" charset="0"/>
                <a:cs typeface="Arial" pitchFamily="34" charset="0"/>
              </a:rPr>
              <a:t>investigare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CC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8" descr="D:\Школа\Презентації\презентация\фестиваль\j034334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20938"/>
            <a:ext cx="3573482" cy="422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00430" y="1214422"/>
            <a:ext cx="529750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dirty="0"/>
              <a:t>Ce sugerează următoarele versuri: ”Sus în tării / În veșnicii? Stea de-nviere se-aprinde...</a:t>
            </a:r>
            <a:endParaRPr lang="ru-RU" dirty="0"/>
          </a:p>
          <a:p>
            <a:r>
              <a:rPr lang="en-US" sz="2400" dirty="0"/>
              <a:t> </a:t>
            </a:r>
            <a:endParaRPr lang="ru-RU" sz="2400" dirty="0"/>
          </a:p>
          <a:p>
            <a:pPr lvl="0"/>
            <a:r>
              <a:rPr lang="en-US" dirty="0"/>
              <a:t>C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sentimente</a:t>
            </a:r>
            <a:r>
              <a:rPr lang="ro-RO" dirty="0"/>
              <a:t> ale eroului liric desprindem din textul acestei poezii?</a:t>
            </a:r>
            <a:r>
              <a:rPr lang="en-US" dirty="0"/>
              <a:t> </a:t>
            </a:r>
            <a:r>
              <a:rPr lang="ro-RO" dirty="0"/>
              <a:t> Argumentați-vă răspunsul.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pPr lvl="0"/>
            <a:r>
              <a:rPr lang="ro-RO" dirty="0"/>
              <a:t>Găsiți în poezie pasajele în care autorul ne vorbește nemijlocit de Mihai Eminescu.</a:t>
            </a:r>
            <a:endParaRPr lang="ru-RU" dirty="0"/>
          </a:p>
          <a:p>
            <a:endParaRPr lang="ro-RO" dirty="0"/>
          </a:p>
          <a:p>
            <a:pPr lvl="0"/>
            <a:r>
              <a:rPr lang="ro-RO" dirty="0"/>
              <a:t>Sellectați verbele din textul poeziei și observați la ce timp sunt ele. De ce autorul le folosește anume la acest timp</a:t>
            </a:r>
            <a:r>
              <a:rPr lang="en-US" dirty="0"/>
              <a:t>?</a:t>
            </a:r>
            <a:r>
              <a:rPr lang="ro-RO" dirty="0"/>
              <a:t> Argumentați-vă răspunsul.</a:t>
            </a:r>
            <a:endParaRPr lang="ru-RU" dirty="0"/>
          </a:p>
          <a:p>
            <a:endParaRPr lang="ru-RU" dirty="0"/>
          </a:p>
          <a:p>
            <a:r>
              <a:rPr lang="en-US" dirty="0"/>
              <a:t> </a:t>
            </a:r>
            <a:r>
              <a:rPr lang="ro-RO" dirty="0"/>
              <a:t>Ce atmosferă predomină în această poezie</a:t>
            </a:r>
            <a:r>
              <a:rPr lang="en-US" dirty="0"/>
              <a:t>?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pPr lvl="0"/>
            <a:r>
              <a:rPr lang="en-US" dirty="0"/>
              <a:t>C</a:t>
            </a:r>
            <a:r>
              <a:rPr lang="ro-RO" dirty="0"/>
              <a:t>are sunt sentimentele poetului față de personalitatea lui Mihai Eminescu</a:t>
            </a:r>
            <a:r>
              <a:rPr lang="en-US" dirty="0"/>
              <a:t>?</a:t>
            </a:r>
            <a:endParaRPr lang="ro-RO" dirty="0"/>
          </a:p>
          <a:p>
            <a:pPr lvl="0"/>
            <a:endParaRPr lang="ro-RO" dirty="0"/>
          </a:p>
          <a:p>
            <a:pPr lvl="0"/>
            <a:r>
              <a:rPr lang="ro-RO" dirty="0"/>
              <a:t>Cum își exprimă el aceste sentimente?</a:t>
            </a:r>
            <a:endParaRPr lang="ru-RU" dirty="0"/>
          </a:p>
        </p:txBody>
      </p:sp>
      <p:sp>
        <p:nvSpPr>
          <p:cNvPr id="9" name="32-конечная звезда 8"/>
          <p:cNvSpPr/>
          <p:nvPr/>
        </p:nvSpPr>
        <p:spPr>
          <a:xfrm>
            <a:off x="7286644" y="214290"/>
            <a:ext cx="1643042" cy="1143008"/>
          </a:xfrm>
          <a:prstGeom prst="star32">
            <a:avLst>
              <a:gd name="adj" fmla="val 26489"/>
            </a:avLst>
          </a:prstGeom>
          <a:gradFill flip="none" rotWithShape="1">
            <a:gsLst>
              <a:gs pos="0">
                <a:srgbClr val="CC99FF"/>
              </a:gs>
              <a:gs pos="68000">
                <a:schemeClr val="bg1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D:\Головата М.Л\Vera Aurel Атестація 2011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95" t="84255"/>
          <a:stretch>
            <a:fillRect/>
          </a:stretch>
        </p:blipFill>
        <p:spPr bwMode="auto">
          <a:xfrm>
            <a:off x="7024691" y="5175286"/>
            <a:ext cx="2119309" cy="168271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5" y="1357298"/>
            <a:ext cx="1891722" cy="200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3000364" y="214290"/>
            <a:ext cx="3594106" cy="7143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dirty="0" err="1">
                <a:solidFill>
                  <a:srgbClr val="9900CC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Amintiți-vă</a:t>
            </a:r>
            <a:r>
              <a:rPr lang="en-US" sz="3600" b="1" dirty="0">
                <a:solidFill>
                  <a:srgbClr val="9900CC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!</a:t>
            </a:r>
            <a:endParaRPr lang="ru-RU" sz="3600" dirty="0">
              <a:solidFill>
                <a:srgbClr val="9900CC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8" descr="D:\Школа\Презентації\презентация\фестиваль\j034334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20938"/>
            <a:ext cx="3573482" cy="422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1214422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uk-UA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3071810"/>
            <a:ext cx="5011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uk-UA" dirty="0"/>
          </a:p>
        </p:txBody>
      </p:sp>
      <p:sp>
        <p:nvSpPr>
          <p:cNvPr id="9" name="32-конечная звезда 8"/>
          <p:cNvSpPr/>
          <p:nvPr/>
        </p:nvSpPr>
        <p:spPr>
          <a:xfrm>
            <a:off x="7286644" y="214290"/>
            <a:ext cx="1643042" cy="1143008"/>
          </a:xfrm>
          <a:prstGeom prst="star32">
            <a:avLst>
              <a:gd name="adj" fmla="val 26489"/>
            </a:avLst>
          </a:prstGeom>
          <a:gradFill flip="none" rotWithShape="1">
            <a:gsLst>
              <a:gs pos="0">
                <a:srgbClr val="CC99FF"/>
              </a:gs>
              <a:gs pos="68000">
                <a:schemeClr val="bg1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pic>
        <p:nvPicPr>
          <p:cNvPr id="8" name="Picture 2" descr="D:\Головата М.Л\Vera Aurel Атестація 2011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95" t="84255"/>
          <a:stretch>
            <a:fillRect/>
          </a:stretch>
        </p:blipFill>
        <p:spPr bwMode="auto">
          <a:xfrm>
            <a:off x="7024691" y="5175286"/>
            <a:ext cx="2119309" cy="168271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643306" y="3857628"/>
            <a:ext cx="5011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uk-UA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643306" y="1777123"/>
            <a:ext cx="51435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Opera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lirică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opera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literară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în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care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sunt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exprimate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în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mod direct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idei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sentimente</a:t>
            </a:r>
            <a:r>
              <a:rPr kumimoji="0" lang="ro-RO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și emoții ale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autorului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o-RO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2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Eroul liric </a:t>
            </a:r>
            <a:r>
              <a:rPr lang="ro-RO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își exprimă direct gândurile și sentimentele, fără a apela la acțiuni, întâmplări și personaje.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Strofa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reprezintă un număr variabil de versuri grupate în funcție de înțelesul unitar, de metru, de rimă și de măsură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143108" y="357166"/>
            <a:ext cx="3594106" cy="7143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dirty="0" err="1">
                <a:solidFill>
                  <a:srgbClr val="9900CC"/>
                </a:solidFill>
                <a:latin typeface="Arial Black" pitchFamily="34" charset="0"/>
              </a:rPr>
              <a:t>Descoperi</a:t>
            </a:r>
            <a:r>
              <a:rPr lang="ro-RO" sz="3600" b="1" dirty="0">
                <a:solidFill>
                  <a:srgbClr val="9900CC"/>
                </a:solidFill>
                <a:latin typeface="Arial Black" pitchFamily="34" charset="0"/>
              </a:rPr>
              <a:t>ți</a:t>
            </a:r>
            <a:r>
              <a:rPr lang="en-US" sz="3600" b="1" dirty="0">
                <a:solidFill>
                  <a:srgbClr val="9900CC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!</a:t>
            </a:r>
            <a:endParaRPr lang="ru-RU" sz="3600" dirty="0">
              <a:solidFill>
                <a:srgbClr val="9900CC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8" descr="D:\Школа\Презентації\презентация\фестиваль\j034334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20938"/>
            <a:ext cx="3573482" cy="422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1214422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uk-UA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3071810"/>
            <a:ext cx="5011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uk-UA" dirty="0"/>
          </a:p>
        </p:txBody>
      </p:sp>
      <p:sp>
        <p:nvSpPr>
          <p:cNvPr id="9" name="32-конечная звезда 8"/>
          <p:cNvSpPr/>
          <p:nvPr/>
        </p:nvSpPr>
        <p:spPr>
          <a:xfrm>
            <a:off x="7286644" y="214290"/>
            <a:ext cx="1643042" cy="1143008"/>
          </a:xfrm>
          <a:prstGeom prst="star32">
            <a:avLst>
              <a:gd name="adj" fmla="val 26489"/>
            </a:avLst>
          </a:prstGeom>
          <a:gradFill flip="none" rotWithShape="1">
            <a:gsLst>
              <a:gs pos="0">
                <a:srgbClr val="CC99FF"/>
              </a:gs>
              <a:gs pos="68000">
                <a:schemeClr val="bg1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D:\Головата М.Л\Vera Aurel Атестація 2011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95" t="84255"/>
          <a:stretch>
            <a:fillRect/>
          </a:stretch>
        </p:blipFill>
        <p:spPr bwMode="auto">
          <a:xfrm>
            <a:off x="7024691" y="5175286"/>
            <a:ext cx="2119309" cy="168271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643306" y="3857628"/>
            <a:ext cx="5011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uk-UA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14744" y="2755281"/>
            <a:ext cx="507209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/>
              <a:t> • </a:t>
            </a:r>
            <a:r>
              <a:rPr lang="en-US" sz="2000" i="1" dirty="0" err="1"/>
              <a:t>Puteţi</a:t>
            </a:r>
            <a:r>
              <a:rPr lang="en-US" sz="2000" i="1" dirty="0"/>
              <a:t> </a:t>
            </a:r>
            <a:r>
              <a:rPr lang="en-US" sz="2000" i="1" dirty="0" err="1"/>
              <a:t>afirma</a:t>
            </a:r>
            <a:r>
              <a:rPr lang="en-US" sz="2000" i="1" dirty="0"/>
              <a:t> </a:t>
            </a:r>
            <a:r>
              <a:rPr lang="en-US" sz="2000" i="1" dirty="0" err="1"/>
              <a:t>că</a:t>
            </a:r>
            <a:r>
              <a:rPr lang="en-US" sz="2000" i="1" dirty="0"/>
              <a:t> </a:t>
            </a:r>
            <a:r>
              <a:rPr lang="en-US" sz="2000" i="1" dirty="0" err="1"/>
              <a:t>poezia</a:t>
            </a:r>
            <a:r>
              <a:rPr lang="en-US" sz="2000" i="1" dirty="0"/>
              <a:t> „</a:t>
            </a:r>
            <a:r>
              <a:rPr lang="ro-RO" sz="2000" i="1" dirty="0"/>
              <a:t>Colind pentru Eminescu</a:t>
            </a:r>
            <a:r>
              <a:rPr lang="en-US" sz="2000" i="1" dirty="0"/>
              <a:t>" </a:t>
            </a:r>
            <a:r>
              <a:rPr lang="en-US" sz="2000" i="1" dirty="0" err="1"/>
              <a:t>este</a:t>
            </a:r>
            <a:r>
              <a:rPr lang="en-US" sz="2000" i="1" dirty="0"/>
              <a:t> un text </a:t>
            </a:r>
            <a:r>
              <a:rPr lang="en-US" sz="2000" i="1" dirty="0" err="1"/>
              <a:t>liric</a:t>
            </a:r>
            <a:r>
              <a:rPr lang="en-US" sz="2000" i="1" dirty="0"/>
              <a:t>?</a:t>
            </a:r>
            <a:endParaRPr lang="ru-RU" sz="2000" dirty="0"/>
          </a:p>
          <a:p>
            <a:r>
              <a:rPr lang="en-US" sz="2000" i="1" dirty="0"/>
              <a:t> De </a:t>
            </a:r>
            <a:r>
              <a:rPr lang="en-US" sz="2000" i="1" dirty="0" err="1"/>
              <a:t>ce</a:t>
            </a:r>
            <a:r>
              <a:rPr lang="en-US" sz="2000" i="1" dirty="0"/>
              <a:t>?</a:t>
            </a:r>
            <a:endParaRPr lang="ru-RU" sz="2000" dirty="0"/>
          </a:p>
          <a:p>
            <a:r>
              <a:rPr lang="en-US" sz="2000" i="1" dirty="0"/>
              <a:t> </a:t>
            </a:r>
            <a:endParaRPr lang="ru-RU" sz="2000" dirty="0"/>
          </a:p>
          <a:p>
            <a:r>
              <a:rPr lang="en-US" sz="2000" i="1" dirty="0"/>
              <a:t> • </a:t>
            </a:r>
            <a:r>
              <a:rPr lang="en-US" sz="2000" i="1" dirty="0" err="1"/>
              <a:t>Determinaţi</a:t>
            </a:r>
            <a:r>
              <a:rPr lang="en-US" sz="2000" i="1" dirty="0"/>
              <a:t> </a:t>
            </a:r>
            <a:r>
              <a:rPr lang="en-US" sz="2000" i="1" dirty="0" err="1"/>
              <a:t>piciorul</a:t>
            </a:r>
            <a:r>
              <a:rPr lang="en-US" sz="2000" i="1" dirty="0"/>
              <a:t> metric </a:t>
            </a:r>
            <a:r>
              <a:rPr lang="en-US" sz="2000" i="1" dirty="0" err="1"/>
              <a:t>în</a:t>
            </a:r>
            <a:r>
              <a:rPr lang="en-US" sz="2000" i="1" dirty="0"/>
              <a:t> </a:t>
            </a:r>
            <a:r>
              <a:rPr lang="en-US" sz="2000" i="1" dirty="0" err="1"/>
              <a:t>poezie</a:t>
            </a:r>
            <a:r>
              <a:rPr lang="en-US" sz="2000" i="1" dirty="0"/>
              <a:t>.</a:t>
            </a:r>
            <a:endParaRPr lang="ru-RU" sz="2000" dirty="0"/>
          </a:p>
          <a:p>
            <a:r>
              <a:rPr lang="en-US" sz="2000" i="1" dirty="0"/>
              <a:t> </a:t>
            </a:r>
            <a:endParaRPr lang="ru-RU" sz="2000" dirty="0"/>
          </a:p>
          <a:p>
            <a:r>
              <a:rPr lang="en-US" sz="2000" i="1" dirty="0"/>
              <a:t> • </a:t>
            </a:r>
            <a:r>
              <a:rPr lang="en-US" sz="2000" i="1" dirty="0" err="1"/>
              <a:t>Ce</a:t>
            </a:r>
            <a:r>
              <a:rPr lang="en-US" sz="2000" i="1" dirty="0"/>
              <a:t> tip de </a:t>
            </a:r>
            <a:r>
              <a:rPr lang="en-US" sz="2000" i="1" dirty="0" err="1"/>
              <a:t>strofă</a:t>
            </a:r>
            <a:r>
              <a:rPr lang="en-US" sz="2000" i="1" dirty="0"/>
              <a:t> </a:t>
            </a:r>
            <a:r>
              <a:rPr lang="en-US" sz="2000" i="1" dirty="0" err="1"/>
              <a:t>avem</a:t>
            </a:r>
            <a:r>
              <a:rPr lang="en-US" sz="2000" i="1" dirty="0"/>
              <a:t> </a:t>
            </a:r>
            <a:r>
              <a:rPr lang="en-US" sz="2000" i="1" dirty="0" err="1"/>
              <a:t>în</a:t>
            </a:r>
            <a:r>
              <a:rPr lang="en-US" sz="2000" i="1" dirty="0"/>
              <a:t> </a:t>
            </a:r>
            <a:r>
              <a:rPr lang="en-US" sz="2000" i="1" dirty="0" err="1"/>
              <a:t>poezia</a:t>
            </a:r>
            <a:r>
              <a:rPr lang="en-US" sz="2000" i="1" dirty="0"/>
              <a:t> „</a:t>
            </a:r>
            <a:r>
              <a:rPr lang="ro-RO" sz="2000" i="1" dirty="0"/>
              <a:t>Colind pentru Eminescu</a:t>
            </a:r>
            <a:r>
              <a:rPr lang="en-US" sz="2000" i="1" dirty="0"/>
              <a:t>"?</a:t>
            </a:r>
            <a:endParaRPr lang="ro-RO" sz="2000" i="1" dirty="0"/>
          </a:p>
          <a:p>
            <a:endParaRPr lang="ro-RO" sz="2000" i="1" dirty="0"/>
          </a:p>
          <a:p>
            <a:r>
              <a:rPr lang="ro-RO" sz="2000" i="1"/>
              <a:t>   Identificați figurile de stil din această poezie.</a:t>
            </a:r>
            <a:endParaRPr lang="ru-RU" sz="2000" dirty="0"/>
          </a:p>
          <a:p>
            <a:r>
              <a:rPr lang="en-US" sz="2000" dirty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428960" y="1412776"/>
            <a:ext cx="5715040" cy="735811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o-RO" sz="2000" dirty="0"/>
              <a:t>Numele a</a:t>
            </a:r>
            <a:r>
              <a:rPr lang="en-US" sz="2000" dirty="0" err="1"/>
              <a:t>utorului</a:t>
            </a:r>
            <a:r>
              <a:rPr lang="en-US" sz="2000" dirty="0"/>
              <a:t> care </a:t>
            </a:r>
            <a:r>
              <a:rPr lang="en-US" sz="2000" dirty="0" err="1"/>
              <a:t>azi</a:t>
            </a:r>
            <a:r>
              <a:rPr lang="en-US" sz="2000" dirty="0"/>
              <a:t> l-am </a:t>
            </a:r>
            <a:r>
              <a:rPr lang="en-US" sz="2000" dirty="0" err="1"/>
              <a:t>studiat</a:t>
            </a:r>
            <a:r>
              <a:rPr lang="en-US" sz="2000" dirty="0"/>
              <a:t>?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ştii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autor</a:t>
            </a:r>
            <a:r>
              <a:rPr lang="en-US" sz="2000" dirty="0"/>
              <a:t>? 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poezii</a:t>
            </a:r>
            <a:r>
              <a:rPr lang="en-US" sz="2000" dirty="0"/>
              <a:t> </a:t>
            </a:r>
            <a:r>
              <a:rPr lang="ro-RO" sz="2000" dirty="0"/>
              <a:t>scrise de Arcadie Suceveanu cunoașteți</a:t>
            </a:r>
            <a:r>
              <a:rPr lang="en-US" sz="2000" dirty="0"/>
              <a:t>?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Care </a:t>
            </a:r>
            <a:r>
              <a:rPr lang="en-US" sz="2000" dirty="0" err="1"/>
              <a:t>poezie</a:t>
            </a:r>
            <a:r>
              <a:rPr lang="en-US" sz="2000" dirty="0"/>
              <a:t> am </a:t>
            </a:r>
            <a:r>
              <a:rPr lang="en-US" sz="2000" dirty="0" err="1"/>
              <a:t>studiat</a:t>
            </a:r>
            <a:r>
              <a:rPr lang="en-US" sz="2000" dirty="0"/>
              <a:t> la </a:t>
            </a:r>
            <a:r>
              <a:rPr lang="en-US" sz="2000" dirty="0" err="1"/>
              <a:t>lecţie</a:t>
            </a:r>
            <a:r>
              <a:rPr lang="en-US" sz="2000" dirty="0"/>
              <a:t>?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Care alt </a:t>
            </a:r>
            <a:r>
              <a:rPr lang="en-US" sz="2000" dirty="0" err="1"/>
              <a:t>titlu</a:t>
            </a:r>
            <a:r>
              <a:rPr lang="en-US" sz="2000" dirty="0"/>
              <a:t> </a:t>
            </a:r>
            <a:r>
              <a:rPr lang="en-US" sz="2000" dirty="0" err="1"/>
              <a:t>ai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 </a:t>
            </a:r>
            <a:r>
              <a:rPr lang="ro-RO" sz="2000" dirty="0"/>
              <a:t>da </a:t>
            </a:r>
            <a:r>
              <a:rPr lang="en-US" sz="2000" dirty="0" err="1"/>
              <a:t>poeziei</a:t>
            </a:r>
            <a:r>
              <a:rPr lang="en-US" sz="2000" dirty="0"/>
              <a:t>?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ro-RO" sz="2000" dirty="0"/>
              <a:t>âte strofe are poezia</a:t>
            </a:r>
            <a:r>
              <a:rPr lang="en-US" sz="2000" dirty="0"/>
              <a:t>?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/>
              <a:t>Câte</a:t>
            </a:r>
            <a:r>
              <a:rPr lang="en-US" sz="2000" dirty="0"/>
              <a:t> </a:t>
            </a:r>
            <a:r>
              <a:rPr lang="en-US" sz="2000" dirty="0" err="1"/>
              <a:t>rânduri</a:t>
            </a:r>
            <a:r>
              <a:rPr lang="en-US" sz="2000" dirty="0"/>
              <a:t> are </a:t>
            </a:r>
            <a:r>
              <a:rPr lang="en-US" sz="2000" dirty="0" err="1"/>
              <a:t>fiecare</a:t>
            </a:r>
            <a:r>
              <a:rPr lang="en-US" sz="2000" dirty="0"/>
              <a:t> </a:t>
            </a:r>
            <a:r>
              <a:rPr lang="en-US" sz="2000" dirty="0" err="1"/>
              <a:t>strofă</a:t>
            </a:r>
            <a:r>
              <a:rPr lang="en-US" sz="2000" dirty="0"/>
              <a:t>?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/>
              <a:t>Gaseşte</a:t>
            </a:r>
            <a:r>
              <a:rPr lang="en-US" sz="2000" dirty="0"/>
              <a:t> </a:t>
            </a:r>
            <a:r>
              <a:rPr lang="en-US" sz="2000" dirty="0" err="1"/>
              <a:t>epitet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cuvântul</a:t>
            </a:r>
            <a:r>
              <a:rPr lang="en-US" sz="2000" dirty="0"/>
              <a:t> ,,</a:t>
            </a:r>
            <a:r>
              <a:rPr lang="ro-RO" sz="2000" dirty="0"/>
              <a:t>stea</a:t>
            </a:r>
            <a:r>
              <a:rPr lang="en-US" sz="2000" dirty="0"/>
              <a:t>"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ro-RO" sz="2000" dirty="0"/>
              <a:t>Cine este Eminescu</a:t>
            </a:r>
            <a:r>
              <a:rPr lang="en-US" sz="2000" dirty="0"/>
              <a:t>?</a:t>
            </a:r>
            <a:endParaRPr lang="ro-RO" sz="2000" dirty="0"/>
          </a:p>
          <a:p>
            <a:pPr marL="457200" lvl="0" indent="-457200">
              <a:buFont typeface="+mj-lt"/>
              <a:buAutoNum type="arabicPeriod"/>
            </a:pPr>
            <a:r>
              <a:rPr lang="ro-RO" sz="2000" dirty="0"/>
              <a:t>Comentează</a:t>
            </a:r>
            <a:r>
              <a:rPr lang="en-US" sz="2000" i="1" dirty="0"/>
              <a:t> </a:t>
            </a:r>
            <a:r>
              <a:rPr lang="ro-RO" sz="2000" i="1" dirty="0"/>
              <a:t>versurile:</a:t>
            </a:r>
          </a:p>
          <a:p>
            <a:pPr marL="0" lvl="0" indent="0">
              <a:buNone/>
            </a:pPr>
            <a:r>
              <a:rPr lang="ro-RO" sz="2000" i="1" dirty="0"/>
              <a:t>„Iarăși și iar</a:t>
            </a:r>
          </a:p>
          <a:p>
            <a:pPr marL="0" lvl="0" indent="0">
              <a:buNone/>
            </a:pPr>
            <a:r>
              <a:rPr lang="ro-RO" sz="2000" i="1" dirty="0"/>
              <a:t>Miez de ghenar</a:t>
            </a:r>
          </a:p>
          <a:p>
            <a:pPr marL="0" lvl="0" indent="0">
              <a:buNone/>
            </a:pPr>
            <a:r>
              <a:rPr lang="ro-RO" sz="2000" i="1" dirty="0"/>
              <a:t>Stea de-nviere aprinde.”</a:t>
            </a:r>
            <a:endParaRPr lang="ru-RU" sz="20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7000924" cy="107157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sz="2500" b="1" dirty="0"/>
            </a:br>
            <a:br>
              <a:rPr lang="uk-UA" sz="2500" i="1" dirty="0"/>
            </a:br>
            <a:br>
              <a:rPr lang="uk-UA" sz="2500" i="1" dirty="0"/>
            </a:br>
            <a:endParaRPr lang="ru-RU" sz="2500" i="1" dirty="0"/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563888" y="0"/>
            <a:ext cx="4148534" cy="109736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2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Metoda</a:t>
            </a:r>
            <a:r>
              <a:rPr lang="en-US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2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R.a.i</a:t>
            </a:r>
            <a:r>
              <a:rPr lang="en-US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.</a:t>
            </a:r>
            <a:endParaRPr lang="ru-RU" sz="24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 cstate="print"/>
          <a:srcRect r="4167"/>
          <a:stretch>
            <a:fillRect/>
          </a:stretch>
        </p:blipFill>
        <p:spPr bwMode="auto">
          <a:xfrm flipH="1">
            <a:off x="7236296" y="5085184"/>
            <a:ext cx="875472" cy="12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b01b9c64ad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271464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4680520" cy="141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CC"/>
                </a:solidFill>
                <a:latin typeface="+mn-lt"/>
              </a:rPr>
              <a:t>R</a:t>
            </a:r>
            <a:r>
              <a:rPr lang="ro-RO" sz="2800" i="1" dirty="0">
                <a:solidFill>
                  <a:srgbClr val="0000CC"/>
                </a:solidFill>
                <a:latin typeface="+mn-lt"/>
              </a:rPr>
              <a:t>ă</a:t>
            </a:r>
            <a:r>
              <a:rPr lang="en-US" sz="2800" i="1" dirty="0" err="1">
                <a:solidFill>
                  <a:srgbClr val="0000CC"/>
                </a:solidFill>
                <a:latin typeface="+mn-lt"/>
              </a:rPr>
              <a:t>spunde</a:t>
            </a:r>
            <a:r>
              <a:rPr lang="en-US" sz="2800" i="1" dirty="0">
                <a:solidFill>
                  <a:srgbClr val="0000CC"/>
                </a:solidFill>
                <a:latin typeface="+mn-lt"/>
              </a:rPr>
              <a:t> </a:t>
            </a:r>
            <a:endParaRPr lang="ro-RO" sz="2800" i="1" dirty="0">
              <a:solidFill>
                <a:srgbClr val="0000CC"/>
              </a:solidFill>
              <a:latin typeface="+mn-lt"/>
            </a:endParaRPr>
          </a:p>
          <a:p>
            <a:pPr indent="1257300"/>
            <a:r>
              <a:rPr lang="ro-RO" sz="2800" i="1" dirty="0">
                <a:solidFill>
                  <a:srgbClr val="0000CC"/>
                </a:solidFill>
                <a:latin typeface="+mn-lt"/>
              </a:rPr>
              <a:t>A</a:t>
            </a:r>
            <a:r>
              <a:rPr lang="en-US" sz="2800" i="1" dirty="0" err="1">
                <a:solidFill>
                  <a:srgbClr val="0000CC"/>
                </a:solidFill>
                <a:latin typeface="+mn-lt"/>
              </a:rPr>
              <a:t>runc</a:t>
            </a:r>
            <a:r>
              <a:rPr lang="ro-RO" sz="2800" i="1" dirty="0">
                <a:solidFill>
                  <a:srgbClr val="0000CC"/>
                </a:solidFill>
                <a:latin typeface="+mn-lt"/>
              </a:rPr>
              <a:t>ă </a:t>
            </a:r>
          </a:p>
          <a:p>
            <a:pPr indent="2243138"/>
            <a:r>
              <a:rPr lang="ro-RO" sz="2800" i="1" dirty="0">
                <a:solidFill>
                  <a:srgbClr val="0000CC"/>
                </a:solidFill>
                <a:latin typeface="+mn-lt"/>
              </a:rPr>
              <a:t>Interoghează</a:t>
            </a:r>
            <a:endParaRPr lang="ru-RU" sz="2800" i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7500958" y="49760"/>
            <a:ext cx="1643042" cy="1143008"/>
          </a:xfrm>
          <a:prstGeom prst="star32">
            <a:avLst>
              <a:gd name="adj" fmla="val 26489"/>
            </a:avLst>
          </a:prstGeom>
          <a:gradFill flip="none" rotWithShape="1">
            <a:gsLst>
              <a:gs pos="0">
                <a:srgbClr val="CC99FF"/>
              </a:gs>
              <a:gs pos="68000">
                <a:schemeClr val="bg1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D:\Головата М.Л\Vera Aurel Атестація 2011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95" t="84255"/>
          <a:stretch>
            <a:fillRect/>
          </a:stretch>
        </p:blipFill>
        <p:spPr bwMode="auto">
          <a:xfrm>
            <a:off x="7236296" y="4889534"/>
            <a:ext cx="1759416" cy="1968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sz="3800" dirty="0">
                <a:latin typeface="Times New Roman" pitchFamily="18" charset="0"/>
              </a:rPr>
            </a:br>
            <a:r>
              <a:rPr lang="en-US" sz="3600" dirty="0" err="1">
                <a:solidFill>
                  <a:srgbClr val="9900CC"/>
                </a:solidFill>
                <a:latin typeface="Arial Black" pitchFamily="34" charset="0"/>
              </a:rPr>
              <a:t>Lucrul</a:t>
            </a:r>
            <a:r>
              <a:rPr lang="en-US" sz="3600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9900CC"/>
                </a:solidFill>
                <a:latin typeface="Arial Black" pitchFamily="34" charset="0"/>
              </a:rPr>
              <a:t>în</a:t>
            </a:r>
            <a:r>
              <a:rPr lang="en-US" sz="3600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9900CC"/>
                </a:solidFill>
                <a:latin typeface="Arial Black" pitchFamily="34" charset="0"/>
              </a:rPr>
              <a:t>grup</a:t>
            </a:r>
            <a:br>
              <a:rPr lang="ru-RU" sz="3600" dirty="0"/>
            </a:br>
            <a:br>
              <a:rPr lang="ro-RO" sz="3800" dirty="0">
                <a:latin typeface="Times New Roman" pitchFamily="18" charset="0"/>
              </a:rPr>
            </a:br>
            <a:endParaRPr lang="ru-RU" sz="3800" dirty="0">
              <a:latin typeface="Times New Roman" pitchFamily="18" charset="0"/>
            </a:endParaRPr>
          </a:p>
        </p:txBody>
      </p:sp>
      <p:pic>
        <p:nvPicPr>
          <p:cNvPr id="13317" name="Picture 5" descr="BIBLIOTEKA"/>
          <p:cNvPicPr>
            <a:picLocks noChangeAspect="1" noChangeArrowheads="1"/>
          </p:cNvPicPr>
          <p:nvPr/>
        </p:nvPicPr>
        <p:blipFill>
          <a:blip r:embed="rId2" cstate="print"/>
          <a:srcRect r="2499" b="40697"/>
          <a:stretch>
            <a:fillRect/>
          </a:stretch>
        </p:blipFill>
        <p:spPr bwMode="auto">
          <a:xfrm>
            <a:off x="6215074" y="4786322"/>
            <a:ext cx="2643174" cy="172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7148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endParaRPr lang="ro-RO" sz="2400" dirty="0"/>
          </a:p>
          <a:p>
            <a:pPr lvl="0"/>
            <a:r>
              <a:rPr lang="ro-RO" sz="2400" dirty="0"/>
              <a:t>1.  Ce este ”colinda” și ce semnificație are cuvântul dat în această poezie?</a:t>
            </a:r>
          </a:p>
          <a:p>
            <a:pPr marL="457200" lvl="0" indent="-457200">
              <a:buFont typeface="+mj-lt"/>
              <a:buAutoNum type="arabicPeriod"/>
            </a:pPr>
            <a:endParaRPr lang="ro-RO" sz="2400" dirty="0"/>
          </a:p>
          <a:p>
            <a:pPr lvl="0"/>
            <a:r>
              <a:rPr lang="ro-RO" sz="2400" dirty="0"/>
              <a:t>2. Care sunt emoțiile pe care le aveți în urma lecturii acestei poezii</a:t>
            </a:r>
            <a:r>
              <a:rPr lang="en-US" sz="2400" dirty="0"/>
              <a:t>?</a:t>
            </a:r>
            <a:endParaRPr lang="ro-RO" sz="2400" dirty="0"/>
          </a:p>
          <a:p>
            <a:pPr lvl="0"/>
            <a:endParaRPr lang="ru-RU" sz="2400" dirty="0"/>
          </a:p>
          <a:p>
            <a:r>
              <a:rPr lang="ro-RO" sz="2400" dirty="0"/>
              <a:t>3. </a:t>
            </a:r>
            <a:r>
              <a:rPr lang="en-US" sz="2400" dirty="0"/>
              <a:t> </a:t>
            </a:r>
            <a:r>
              <a:rPr lang="ro-RO" sz="2400" dirty="0"/>
              <a:t>Cum credeți, de ce în viziunea autorului numele lui Eminescu se asociază cu ”steaua de-nviere”</a:t>
            </a:r>
            <a:r>
              <a:rPr lang="en-US" sz="2400" dirty="0"/>
              <a:t>?</a:t>
            </a:r>
            <a:endParaRPr lang="uk-UA" sz="2400" i="1" dirty="0">
              <a:latin typeface="Times New Roman" pitchFamily="18" charset="0"/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7500958" y="0"/>
            <a:ext cx="1643042" cy="1143008"/>
          </a:xfrm>
          <a:prstGeom prst="star32">
            <a:avLst>
              <a:gd name="adj" fmla="val 26489"/>
            </a:avLst>
          </a:prstGeom>
          <a:gradFill flip="none" rotWithShape="1">
            <a:gsLst>
              <a:gs pos="0">
                <a:srgbClr val="CC99FF"/>
              </a:gs>
              <a:gs pos="68000">
                <a:schemeClr val="bg1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D:\Головата М.Л\Vera Aurel Атестація 2011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95" t="84255"/>
          <a:stretch>
            <a:fillRect/>
          </a:stretch>
        </p:blipFill>
        <p:spPr bwMode="auto">
          <a:xfrm>
            <a:off x="7024691" y="5175286"/>
            <a:ext cx="2119309" cy="1682714"/>
          </a:xfrm>
          <a:prstGeom prst="rect">
            <a:avLst/>
          </a:prstGeom>
          <a:noFill/>
        </p:spPr>
      </p:pic>
      <p:pic>
        <p:nvPicPr>
          <p:cNvPr id="9" name="Picture 127" descr="gr0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4933" flipH="1">
            <a:off x="74098" y="3749361"/>
            <a:ext cx="1143000" cy="854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1.0507 -0.0300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1468</TotalTime>
  <Words>619</Words>
  <Application>Microsoft Office PowerPoint</Application>
  <PresentationFormat>Екран 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Arial Rounded MT Bold</vt:lpstr>
      <vt:lpstr>Calibri</vt:lpstr>
      <vt:lpstr>Candara</vt:lpstr>
      <vt:lpstr>Symbol</vt:lpstr>
      <vt:lpstr>Times New Roman</vt:lpstr>
      <vt:lpstr>Волна</vt:lpstr>
      <vt:lpstr>Arcadie Suceveanu, poezia ”Colind pentru Eminescu” Mesajul de idei și sentimente.</vt:lpstr>
      <vt:lpstr>Презентація PowerPoint</vt:lpstr>
      <vt:lpstr>Презентація PowerPoint</vt:lpstr>
      <vt:lpstr> </vt:lpstr>
      <vt:lpstr>Презентація PowerPoint</vt:lpstr>
      <vt:lpstr>Презентація PowerPoint</vt:lpstr>
      <vt:lpstr>Презентація PowerPoint</vt:lpstr>
      <vt:lpstr>   </vt:lpstr>
      <vt:lpstr> Lucrul în grup  </vt:lpstr>
      <vt:lpstr>Презентація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Liliya Hovornyan</cp:lastModifiedBy>
  <cp:revision>159</cp:revision>
  <dcterms:created xsi:type="dcterms:W3CDTF">2011-10-22T18:43:22Z</dcterms:created>
  <dcterms:modified xsi:type="dcterms:W3CDTF">2025-04-08T05:41:51Z</dcterms:modified>
</cp:coreProperties>
</file>