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5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AEB8-7A97-465B-889D-944475B7B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4800" dirty="0">
                <a:latin typeface="Algerian" panose="04020705040A02060702" pitchFamily="82" charset="0"/>
              </a:rPr>
              <a:t>COMPLEMENTUL DIRECT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A2B20-5339-42EC-AA38-2A984EB0E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Prof. mihaela urjan</a:t>
            </a:r>
          </a:p>
          <a:p>
            <a:r>
              <a:rPr lang="ro-RO" dirty="0"/>
              <a:t>Cl a viiI-a </a:t>
            </a:r>
          </a:p>
        </p:txBody>
      </p:sp>
    </p:spTree>
    <p:extLst>
      <p:ext uri="{BB962C8B-B14F-4D97-AF65-F5344CB8AC3E}">
        <p14:creationId xmlns:p14="http://schemas.microsoft.com/office/powerpoint/2010/main" val="89282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DA22-56E9-46A4-B729-769C5FB7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6E44-9204-4EF5-8694-56287EA9E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,,Nu putea să-i vadă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chipul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dar îi auzise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glasul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M.Sadoveanu,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Baltagu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l)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,,Făcându-şi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cruci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repetate, îşi murmură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gândul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o-RO" sz="1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ardea.”(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M.Sadoveanu,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Baltagul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,,Băgat-ai la cap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vorbele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mele?”(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I.Creangă,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Povestea lui Harap- Alb)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,,Şi nici una, nici două, haţ!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 ied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gât...”(</a:t>
            </a:r>
            <a:r>
              <a:rPr lang="ro-R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I.Creangă, 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Capra cu trei iezi) 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 Eu am reuşit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rezolva</a:t>
            </a:r>
            <a:r>
              <a:rPr lang="ro-RO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1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  <a:p>
            <a:pPr marL="0" indent="0">
              <a:buNone/>
            </a:pP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03444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501B-73FD-481A-B040-8DE3AFED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dirty="0"/>
              <a:t>DEFINIȚIE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5518B-11D8-45CA-9C84-147CD09F0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Complementul direct este partea secundară de propoziţie care arată obiectul asupra căruia se exercită direct acţiunea.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Intrebări specifice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Pe cine? Ce?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8246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B0AC-5A6F-41CF-A975-89A2EA92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o-RO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Complementul direct determină:</a:t>
            </a:r>
            <a:br>
              <a:rPr lang="ro-R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DD48-323D-4338-A21C-CEF1C202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ro-RO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verb 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Ascult o melodie.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Citesc o carte. Știu a desena.</a:t>
            </a:r>
            <a:endParaRPr lang="ro-R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ro-RO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interjecţie predicativă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Poftim o carte!</a:t>
            </a:r>
            <a:endParaRPr lang="ro-R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62190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204D-D652-4B50-8C9E-EBFBE01D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Complementul direct se exprimă prin</a:t>
            </a:r>
            <a:r>
              <a:rPr lang="ro-RO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00916-9436-4398-B4F2-A15C8560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Substantiv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Ioana vrea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trandafir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Locuţiune substantivală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Bunica are încă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ţinere de minte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Pronume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pron pers, pron reflexiv,pron de politețe, pron demonstrativ, pron nehotărât, pron negativ, pron interogativ, pron relativ):  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 acesta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nu- l ştiu.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Numeral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Citesc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dintre ele.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o-RO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IBMPlexSans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7966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97DC8-67E6-4C32-A724-C84DAAFB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br>
              <a:rPr lang="ro-R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AF455-CCE7-4C95-8E01-675B1F55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 la moduri nepersonale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Infinitiv: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pot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aştepta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prea mult.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Gerunziu: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Aud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cântându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 în fiecare seară.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>
              <a:lnSpc>
                <a:spcPct val="115000"/>
              </a:lnSpc>
              <a:spcAft>
                <a:spcPts val="10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o-RO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Supin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Ioana are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scris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tema.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Locuţiune verbală la moduri nepersonale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:Pot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ţine seama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sfatul tău.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o-RO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Interjecţie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:De câte ori auzeam </a:t>
            </a:r>
            <a:r>
              <a:rPr lang="ro-RO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aoleu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mergeam acolo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2281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9C00-A30A-41D9-A0E8-8921CC00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APLICAȚII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CFDC6-C977-418A-801F-91642A9B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lphaLcParenR"/>
              <a:tabLst>
                <a:tab pos="495300" algn="l"/>
                <a:tab pos="22860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Andreea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R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ducanu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ca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ş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tigat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o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medalie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aur la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Jocurile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Olimpice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primul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l-am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îndrumat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eu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spre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caban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Mama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cunoa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ş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pe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cei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doi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acolo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De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ş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este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mic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,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Miruna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poate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cânta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melodii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grele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Pentru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mâine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avem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înv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ăţ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complementul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direct.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Corina n-a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f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cut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nimic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la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testul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matematic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aceia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-am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vazut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devreme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Aud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cântând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în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dure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495300" algn="l"/>
              </a:tabLst>
            </a:pP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Pentru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c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b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ă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trân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,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bunicul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nu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mai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are </a:t>
            </a:r>
            <a:r>
              <a:rPr lang="en-US" sz="1800" dirty="0" err="1">
                <a:effectLst/>
                <a:latin typeface="Arial Unicode MS"/>
                <a:ea typeface="Arial Unicode MS"/>
                <a:cs typeface="Arial Unicode MS"/>
              </a:rPr>
              <a:t>ţ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inere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 de </a:t>
            </a:r>
            <a:r>
              <a:rPr lang="en-US" sz="1800" dirty="0" err="1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minte</a:t>
            </a:r>
            <a:r>
              <a:rPr lang="en-US" sz="1800" dirty="0">
                <a:effectLst/>
                <a:latin typeface="Lucida Calligraphy" panose="03010101010101010101" pitchFamily="66" charset="0"/>
                <a:ea typeface="Arial Unicode MS"/>
                <a:cs typeface="Arial Unicode MS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043686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176</TotalTime>
  <Words>368</Words>
  <Application>Microsoft Office PowerPoint</Application>
  <PresentationFormat>Широкий екран</PresentationFormat>
  <Paragraphs>39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5" baseType="lpstr">
      <vt:lpstr>Algerian</vt:lpstr>
      <vt:lpstr>Arial</vt:lpstr>
      <vt:lpstr>Arial Unicode MS</vt:lpstr>
      <vt:lpstr>Calibri</vt:lpstr>
      <vt:lpstr>Gill Sans MT</vt:lpstr>
      <vt:lpstr>Lucida Calligraphy</vt:lpstr>
      <vt:lpstr>Times New Roman</vt:lpstr>
      <vt:lpstr>Gallery</vt:lpstr>
      <vt:lpstr>COMPLEMENTUL DIRECT</vt:lpstr>
      <vt:lpstr>EXEMPLE</vt:lpstr>
      <vt:lpstr>DEFINIȚIE</vt:lpstr>
      <vt:lpstr>Complementul direct determină: </vt:lpstr>
      <vt:lpstr>Complementul direct se exprimă prin:</vt:lpstr>
      <vt:lpstr> </vt:lpstr>
      <vt:lpstr>APLICAȚII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Construcțiile cu pronume reflexive</dc:title>
  <dc:creator>Sc.Siriu</dc:creator>
  <cp:lastModifiedBy>Liliya Hovornyan</cp:lastModifiedBy>
  <cp:revision>11</cp:revision>
  <dcterms:created xsi:type="dcterms:W3CDTF">2024-12-01T07:55:56Z</dcterms:created>
  <dcterms:modified xsi:type="dcterms:W3CDTF">2025-04-14T10:03:39Z</dcterms:modified>
</cp:coreProperties>
</file>