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74" r:id="rId5"/>
    <p:sldId id="257" r:id="rId6"/>
    <p:sldId id="270" r:id="rId7"/>
    <p:sldId id="260" r:id="rId8"/>
    <p:sldId id="268" r:id="rId9"/>
    <p:sldId id="261" r:id="rId10"/>
    <p:sldId id="259" r:id="rId11"/>
    <p:sldId id="276" r:id="rId12"/>
    <p:sldId id="269" r:id="rId13"/>
    <p:sldId id="275" r:id="rId14"/>
    <p:sldId id="27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0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0A91-EB7D-4BEE-BF61-3EA02906E22C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4CB-26E1-40F5-A16A-D7CA7C66978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594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0A91-EB7D-4BEE-BF61-3EA02906E22C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4CB-26E1-40F5-A16A-D7CA7C66978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24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0A91-EB7D-4BEE-BF61-3EA02906E22C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4CB-26E1-40F5-A16A-D7CA7C66978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130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0A91-EB7D-4BEE-BF61-3EA02906E22C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4CB-26E1-40F5-A16A-D7CA7C66978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08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0A91-EB7D-4BEE-BF61-3EA02906E22C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4CB-26E1-40F5-A16A-D7CA7C66978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73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0A91-EB7D-4BEE-BF61-3EA02906E22C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4CB-26E1-40F5-A16A-D7CA7C66978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29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0A91-EB7D-4BEE-BF61-3EA02906E22C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4CB-26E1-40F5-A16A-D7CA7C66978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135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0A91-EB7D-4BEE-BF61-3EA02906E22C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4CB-26E1-40F5-A16A-D7CA7C66978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964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0A91-EB7D-4BEE-BF61-3EA02906E22C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4CB-26E1-40F5-A16A-D7CA7C66978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514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0A91-EB7D-4BEE-BF61-3EA02906E22C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4CB-26E1-40F5-A16A-D7CA7C66978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69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0A91-EB7D-4BEE-BF61-3EA02906E22C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4CB-26E1-40F5-A16A-D7CA7C66978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401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10A91-EB7D-4BEE-BF61-3EA02906E22C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1F4CB-26E1-40F5-A16A-D7CA7C66978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47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14400" y="1055716"/>
            <a:ext cx="965107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MD" sz="3200" b="1" i="1" dirty="0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0"/>
              </a:rPr>
              <a:t>Tema lecției: </a:t>
            </a:r>
            <a:r>
              <a:rPr lang="ro-MD" sz="3200" b="1" i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BASMUL POPULAR FĂT – FRUMOS </a:t>
            </a:r>
          </a:p>
          <a:p>
            <a:pPr algn="ctr"/>
            <a:r>
              <a:rPr lang="ro-MD" sz="3200" b="1" i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                         ŞI </a:t>
            </a:r>
          </a:p>
          <a:p>
            <a:pPr algn="ctr"/>
            <a:r>
              <a:rPr lang="ro-MD" sz="3200" b="1" i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                               ILEANA COSÂNZEANA </a:t>
            </a:r>
          </a:p>
          <a:p>
            <a:pPr algn="r"/>
            <a:r>
              <a:rPr lang="ro-MD" sz="3200" b="1" i="1" dirty="0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0"/>
              </a:rPr>
              <a:t>Tipul lecției:</a:t>
            </a:r>
            <a:r>
              <a:rPr lang="ro-MD" sz="2400" b="1" i="1" dirty="0">
                <a:latin typeface="Arial Rounded MT Bold" panose="020F0704030504030204" pitchFamily="34" charset="0"/>
              </a:rPr>
              <a:t>de receptare a textului epic prin formarea priceperilor și deprinderilor</a:t>
            </a:r>
          </a:p>
          <a:p>
            <a:r>
              <a:rPr lang="ro-MD" sz="3200" b="1" i="1" dirty="0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0"/>
              </a:rPr>
              <a:t>Strategia didactică: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MD" sz="2000" b="1" i="1" u="sng" dirty="0">
                <a:latin typeface="Arial Rounded MT Bold" panose="020F0704030504030204" pitchFamily="34" charset="0"/>
              </a:rPr>
              <a:t>Metode și procedee: </a:t>
            </a:r>
            <a:r>
              <a:rPr lang="ro-MD" sz="2000" b="1" i="1" dirty="0">
                <a:latin typeface="Arial Rounded MT Bold" panose="020F0704030504030204" pitchFamily="34" charset="0"/>
              </a:rPr>
              <a:t>conversație euristică, problematizarea, descoperirea analogică, metoda exercițiului, conversația euristică (de verificare a cunoștințelor)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MD" sz="2000" b="1" i="1" dirty="0">
                <a:latin typeface="Arial Rounded MT Bold" panose="020F0704030504030204" pitchFamily="34" charset="0"/>
              </a:rPr>
              <a:t>Mijloace didactice: manualul, caietul elevului, expoziție de materiale.</a:t>
            </a:r>
            <a:endParaRPr lang="ru-RU" sz="20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304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9833" y="540327"/>
            <a:ext cx="84041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MD" b="1" dirty="0">
                <a:latin typeface="Arial Rounded MT Bold" panose="020F0704030504030204" pitchFamily="34" charset="0"/>
              </a:rPr>
              <a:t>III. Personajele basmului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1. Care sunt personajele principale ale basmului Făt-Frumos şi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Ileana Cosânzeana?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2. Cum aţi putea să-l caracterizaţi pe Făt-Frumos?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3. Care sunt personajele secundare din basm? Ce puteţi spune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despre rolul lor in desfăşurarea acţiunii?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4. Numiţi personajele ce reprezintă binele şi cele ce reprezintă răul.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Care din ele prevalează?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1. Identificaţi în basm: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a) personajele cu însuşiri supranaturale;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b) animalele şi păsările care îl ajută pe eroul principal;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c) obiectele fermecate.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2. Povestiţi pe scurt întâmplarea prin care zgripţuroaică îşi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demonstrează calităţile supranaturale.</a:t>
            </a:r>
          </a:p>
        </p:txBody>
      </p:sp>
      <p:sp>
        <p:nvSpPr>
          <p:cNvPr id="6" name="Солнце 5"/>
          <p:cNvSpPr/>
          <p:nvPr/>
        </p:nvSpPr>
        <p:spPr>
          <a:xfrm>
            <a:off x="7456516" y="814646"/>
            <a:ext cx="3715789" cy="3524597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</a:rPr>
              <a:t>Făt-Frumos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584" y="4206239"/>
            <a:ext cx="2463577" cy="2189119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>
            <a:off x="5519651" y="1512916"/>
            <a:ext cx="2477193" cy="54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r="-223" b="7128"/>
          <a:stretch/>
        </p:blipFill>
        <p:spPr>
          <a:xfrm>
            <a:off x="1234143" y="4526292"/>
            <a:ext cx="1023503" cy="14630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8866" y="4551586"/>
            <a:ext cx="1024217" cy="14570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8063" y="4551586"/>
            <a:ext cx="102421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24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7982" y="2996963"/>
            <a:ext cx="36160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800" b="1" dirty="0"/>
              <a:t>Text și interpretare</a:t>
            </a:r>
            <a:endParaRPr lang="ru-RU" sz="4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96515" y="2474893"/>
            <a:ext cx="18769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MD" sz="1400" dirty="0">
                <a:solidFill>
                  <a:prstClr val="black"/>
                </a:solidFill>
              </a:rPr>
              <a:t>Realizaţi un plan </a:t>
            </a:r>
          </a:p>
          <a:p>
            <a:r>
              <a:rPr lang="ro-MD" sz="1400" dirty="0">
                <a:solidFill>
                  <a:prstClr val="black"/>
                </a:solidFill>
              </a:rPr>
              <a:t>de idei al acestui </a:t>
            </a:r>
          </a:p>
          <a:p>
            <a:r>
              <a:rPr lang="ro-MD" sz="1400" dirty="0">
                <a:solidFill>
                  <a:prstClr val="black"/>
                </a:solidFill>
              </a:rPr>
              <a:t>basm şi înscrieţi-l </a:t>
            </a:r>
          </a:p>
          <a:p>
            <a:r>
              <a:rPr lang="ro-MD" sz="1400" dirty="0">
                <a:solidFill>
                  <a:prstClr val="black"/>
                </a:solidFill>
              </a:rPr>
              <a:t>în caiete.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45527" y="1345904"/>
            <a:ext cx="2338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MD" sz="1400" dirty="0">
                <a:solidFill>
                  <a:prstClr val="black"/>
                </a:solidFill>
              </a:rPr>
              <a:t>Care este tema </a:t>
            </a:r>
          </a:p>
          <a:p>
            <a:r>
              <a:rPr lang="ro-MD" sz="1400" dirty="0">
                <a:solidFill>
                  <a:prstClr val="black"/>
                </a:solidFill>
              </a:rPr>
              <a:t>şi ideea principală </a:t>
            </a:r>
          </a:p>
          <a:p>
            <a:r>
              <a:rPr lang="ro-MD" sz="1400" dirty="0">
                <a:solidFill>
                  <a:prstClr val="black"/>
                </a:solidFill>
              </a:rPr>
              <a:t>a basmului Făt-Frumos </a:t>
            </a:r>
          </a:p>
          <a:p>
            <a:r>
              <a:rPr lang="ro-MD" sz="1400" dirty="0">
                <a:solidFill>
                  <a:prstClr val="black"/>
                </a:solidFill>
              </a:rPr>
              <a:t>şi Ileana Cosânzeana? 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50676" y="1292543"/>
            <a:ext cx="22278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MD" sz="1400" dirty="0">
                <a:solidFill>
                  <a:prstClr val="black"/>
                </a:solidFill>
              </a:rPr>
              <a:t>De ce credeţi că eroul </a:t>
            </a:r>
          </a:p>
          <a:p>
            <a:r>
              <a:rPr lang="ro-MD" sz="1400" dirty="0">
                <a:solidFill>
                  <a:prstClr val="black"/>
                </a:solidFill>
              </a:rPr>
              <a:t>principal este ajutat de </a:t>
            </a:r>
          </a:p>
          <a:p>
            <a:r>
              <a:rPr lang="ro-MD" sz="1400" dirty="0">
                <a:solidFill>
                  <a:prstClr val="black"/>
                </a:solidFill>
              </a:rPr>
              <a:t>alte personaje cu trăsături </a:t>
            </a:r>
          </a:p>
          <a:p>
            <a:r>
              <a:rPr lang="ro-MD" sz="1400" dirty="0">
                <a:solidFill>
                  <a:prstClr val="black"/>
                </a:solidFill>
              </a:rPr>
              <a:t>deosebite de caracter? 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678487" y="2624195"/>
            <a:ext cx="1824113" cy="745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MD" sz="1400" dirty="0">
                <a:solidFill>
                  <a:prstClr val="black"/>
                </a:solidFill>
              </a:rPr>
              <a:t>Ce v-a impresionat </a:t>
            </a:r>
          </a:p>
          <a:p>
            <a:r>
              <a:rPr lang="ro-MD" sz="1400" dirty="0">
                <a:solidFill>
                  <a:prstClr val="black"/>
                </a:solidFill>
              </a:rPr>
              <a:t>cel mai mult în urma</a:t>
            </a:r>
          </a:p>
          <a:p>
            <a:r>
              <a:rPr lang="ro-MD" sz="1400" dirty="0">
                <a:solidFill>
                  <a:prstClr val="black"/>
                </a:solidFill>
              </a:rPr>
              <a:t> lecturii acestui basm? 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701953" y="4296294"/>
            <a:ext cx="13593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MD" sz="1400" dirty="0">
                <a:solidFill>
                  <a:prstClr val="black"/>
                </a:solidFill>
              </a:rPr>
              <a:t>De ce credeţi că binele învinge întotdeauna răul? 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305560" y="4106861"/>
            <a:ext cx="1727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MD" sz="1400" dirty="0">
                <a:solidFill>
                  <a:prstClr val="black"/>
                </a:solidFill>
              </a:rPr>
              <a:t>Prin ce se deosebeşte </a:t>
            </a:r>
          </a:p>
          <a:p>
            <a:r>
              <a:rPr lang="ro-MD" sz="1400" dirty="0">
                <a:solidFill>
                  <a:prstClr val="black"/>
                </a:solidFill>
              </a:rPr>
              <a:t>basmul de alte opere </a:t>
            </a:r>
          </a:p>
          <a:p>
            <a:r>
              <a:rPr lang="ro-MD" sz="1400" dirty="0">
                <a:solidFill>
                  <a:prstClr val="black"/>
                </a:solidFill>
              </a:rPr>
              <a:t>literare pe care le-aţi citit?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57962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945" y="4117412"/>
            <a:ext cx="1489017" cy="1927274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4463935" y="540327"/>
            <a:ext cx="3665912" cy="44888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MD"/>
              <a:t>TESTE DE EVALUARE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52376" y="1614896"/>
            <a:ext cx="1970116" cy="9725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MD" sz="1200" dirty="0"/>
              <a:t>1. Basmul este:</a:t>
            </a:r>
          </a:p>
          <a:p>
            <a:pPr algn="ctr"/>
            <a:r>
              <a:rPr lang="ro-MD" sz="1200" dirty="0"/>
              <a:t>a) o operă în proză;</a:t>
            </a:r>
          </a:p>
          <a:p>
            <a:pPr algn="ctr"/>
            <a:r>
              <a:rPr lang="ro-MD" sz="1200" dirty="0"/>
              <a:t>b) o operă în versuri;</a:t>
            </a:r>
          </a:p>
          <a:p>
            <a:pPr algn="ctr"/>
            <a:r>
              <a:rPr lang="ro-MD" sz="1200" dirty="0"/>
              <a:t>c) o operă în proză sau în versuri.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36276" y="2687912"/>
            <a:ext cx="1953491" cy="102463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/>
              <a:t> </a:t>
            </a:r>
            <a:r>
              <a:rPr lang="ro-RO" sz="1200" dirty="0"/>
              <a:t>2.</a:t>
            </a:r>
            <a:r>
              <a:rPr lang="pt-BR" sz="1200" dirty="0"/>
              <a:t>Făt-Frumos s-a născut dintr-o sămânţă de:</a:t>
            </a:r>
          </a:p>
          <a:p>
            <a:pPr algn="ctr"/>
            <a:r>
              <a:rPr lang="pt-BR" sz="1200" dirty="0"/>
              <a:t>a) grâu;</a:t>
            </a:r>
          </a:p>
          <a:p>
            <a:pPr algn="ctr"/>
            <a:r>
              <a:rPr lang="pt-BR" sz="1200" dirty="0"/>
              <a:t>b) mac;</a:t>
            </a:r>
          </a:p>
          <a:p>
            <a:pPr algn="ctr"/>
            <a:r>
              <a:rPr lang="pt-BR" sz="1200" dirty="0"/>
              <a:t>c) busuioc.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020590" y="3867510"/>
            <a:ext cx="2144683" cy="117209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MD" sz="1100" dirty="0"/>
              <a:t>3.Cine sunt eroiii principali din basm?</a:t>
            </a:r>
          </a:p>
          <a:p>
            <a:pPr algn="ctr"/>
            <a:r>
              <a:rPr lang="ro-MD" sz="1100" dirty="0"/>
              <a:t>a)Făt-Frumos și Voinicul Florilor;</a:t>
            </a:r>
          </a:p>
          <a:p>
            <a:pPr algn="ctr"/>
            <a:r>
              <a:rPr lang="ro-MD" sz="1100" dirty="0"/>
              <a:t>b)Făt-Frumos și Ileana Cosânzeana;</a:t>
            </a:r>
          </a:p>
          <a:p>
            <a:pPr algn="ctr"/>
            <a:r>
              <a:rPr lang="ro-MD" sz="1100" dirty="0"/>
              <a:t>c)Ileana Cosânzeana și zgripțuroaica.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02482" y="1399701"/>
            <a:ext cx="2001982" cy="131341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MD" sz="1400" dirty="0"/>
              <a:t>4.Cine știe toate unde și ce se afla?</a:t>
            </a:r>
          </a:p>
          <a:p>
            <a:pPr algn="ctr"/>
            <a:r>
              <a:rPr lang="ro-MD" sz="1400" dirty="0"/>
              <a:t>a)Soarele;</a:t>
            </a:r>
          </a:p>
          <a:p>
            <a:pPr algn="ctr"/>
            <a:r>
              <a:rPr lang="ro-MD" sz="1400" dirty="0"/>
              <a:t>b)Zmeii;</a:t>
            </a:r>
          </a:p>
          <a:p>
            <a:pPr algn="ctr"/>
            <a:r>
              <a:rPr lang="ro-MD" sz="1400" dirty="0"/>
              <a:t>c)Ileana Cosânzeana.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999317" y="2822849"/>
            <a:ext cx="2427316" cy="13050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MD" sz="1400" dirty="0"/>
              <a:t>5.Prin ce procedeu al compunerii este format cuvântul Făt-Frumos?</a:t>
            </a:r>
          </a:p>
          <a:p>
            <a:pPr algn="ctr"/>
            <a:r>
              <a:rPr lang="ro-MD" sz="1400" dirty="0"/>
              <a:t>a)sudare;</a:t>
            </a:r>
          </a:p>
          <a:p>
            <a:pPr algn="ctr"/>
            <a:r>
              <a:rPr lang="ro-MD" sz="1400" dirty="0"/>
              <a:t>b)alăturare;</a:t>
            </a:r>
          </a:p>
          <a:p>
            <a:pPr algn="ctr"/>
            <a:r>
              <a:rPr lang="ro-MD" sz="1400" dirty="0"/>
              <a:t>c)abreviere.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633008" y="4262884"/>
            <a:ext cx="2152996" cy="155344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1400" dirty="0"/>
              <a:t>6.</a:t>
            </a:r>
            <a:r>
              <a:rPr lang="it-IT" sz="1400" dirty="0"/>
              <a:t>Ce elemente întâlnim în basm?</a:t>
            </a:r>
          </a:p>
          <a:p>
            <a:pPr algn="ctr"/>
            <a:r>
              <a:rPr lang="ro-RO" sz="1400" dirty="0"/>
              <a:t>a)</a:t>
            </a:r>
            <a:r>
              <a:rPr lang="it-IT" sz="1400" dirty="0"/>
              <a:t>reale</a:t>
            </a:r>
          </a:p>
          <a:p>
            <a:pPr algn="ctr"/>
            <a:r>
              <a:rPr lang="ro-RO" sz="1400" dirty="0"/>
              <a:t>b)</a:t>
            </a:r>
            <a:r>
              <a:rPr lang="it-IT" sz="1400" dirty="0"/>
              <a:t>fantastice</a:t>
            </a:r>
          </a:p>
          <a:p>
            <a:pPr algn="ctr"/>
            <a:r>
              <a:rPr lang="ro-RO" sz="1400" dirty="0"/>
              <a:t>c)</a:t>
            </a:r>
            <a:r>
              <a:rPr lang="it-IT" sz="1400" dirty="0"/>
              <a:t>reale și fantastice.</a:t>
            </a:r>
          </a:p>
          <a:p>
            <a:pPr algn="ctr"/>
            <a:endParaRPr lang="it-IT" sz="1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5034" y="1027906"/>
            <a:ext cx="1432348" cy="228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92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18064" y="554080"/>
            <a:ext cx="4355869" cy="4738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MD" dirty="0"/>
              <a:t>TEMĂ PENTRU ACASĂ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50078" y="1523798"/>
            <a:ext cx="3291840" cy="7116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MD" dirty="0"/>
              <a:t>Folosiți-vă imaginația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86097" y="2586838"/>
            <a:ext cx="4463934" cy="103909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Realizaţi o descriere a unui personaj pozitiv care v-a impresionat cel mai mult şi alta – a unui personaj negativ</a:t>
            </a:r>
            <a:r>
              <a:rPr lang="ro-RO" dirty="0"/>
              <a:t>.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50031" y="3715774"/>
            <a:ext cx="3807229" cy="98090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MD" dirty="0"/>
              <a:t>Recitiţi un fragment din basm şi încercaţi să-l reproduceţi printr-un desen.</a:t>
            </a:r>
          </a:p>
        </p:txBody>
      </p:sp>
      <p:sp>
        <p:nvSpPr>
          <p:cNvPr id="11" name="Стрелка вниз 10"/>
          <p:cNvSpPr/>
          <p:nvPr/>
        </p:nvSpPr>
        <p:spPr>
          <a:xfrm flipH="1">
            <a:off x="5945675" y="1074057"/>
            <a:ext cx="300645" cy="4268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4921135" y="2186580"/>
            <a:ext cx="540327" cy="321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246320" y="2186580"/>
            <a:ext cx="1160320" cy="1439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933" y="1112948"/>
            <a:ext cx="2468876" cy="24688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525" y="4001294"/>
            <a:ext cx="1976966" cy="231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2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030" y="432262"/>
            <a:ext cx="5021414" cy="59269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26" y="4472247"/>
            <a:ext cx="2034917" cy="18869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658431" y="701438"/>
            <a:ext cx="2465956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48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4800" t="4224" r="12412"/>
          <a:stretch/>
        </p:blipFill>
        <p:spPr>
          <a:xfrm>
            <a:off x="5851302" y="864524"/>
            <a:ext cx="4631047" cy="53536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353" y="829469"/>
            <a:ext cx="3865418" cy="53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04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99" y="324561"/>
            <a:ext cx="5394959" cy="64336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78" y="149629"/>
            <a:ext cx="5345084" cy="651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41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56705"/>
            <a:ext cx="1025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dirty="0"/>
          </a:p>
          <a:p>
            <a:endParaRPr lang="ro-RO" dirty="0"/>
          </a:p>
          <a:p>
            <a:endParaRPr lang="ro-RO" dirty="0"/>
          </a:p>
          <a:p>
            <a:endParaRPr lang="ro-RO" dirty="0"/>
          </a:p>
          <a:p>
            <a:endParaRPr lang="ro-RO" dirty="0"/>
          </a:p>
          <a:p>
            <a:endParaRPr lang="ro-RO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3554" y="562882"/>
            <a:ext cx="5022273" cy="14879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o-MD" b="1" u="sng" dirty="0">
                <a:latin typeface="Arial Rounded MT Bold" panose="020F0704030504030204" pitchFamily="34" charset="0"/>
              </a:rPr>
              <a:t>Obiective de referință: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MD" dirty="0">
                <a:latin typeface="Arial Rounded MT Bold" panose="020F0704030504030204" pitchFamily="34" charset="0"/>
              </a:rPr>
              <a:t>Cultivarea receptivității literar artistice a elevilor;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MD" dirty="0">
                <a:latin typeface="Arial Rounded MT Bold" panose="020F0704030504030204" pitchFamily="34" charset="0"/>
              </a:rPr>
              <a:t>Întrebuințarea vocabularului adecvat temei</a:t>
            </a:r>
            <a:r>
              <a:rPr lang="ro-MD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09008" y="2179869"/>
            <a:ext cx="7390016" cy="410648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o-MD" b="1" u="sng" dirty="0">
                <a:latin typeface="Arial Rounded MT Bold" panose="020F0704030504030204" pitchFamily="34" charset="0"/>
              </a:rPr>
              <a:t>Obiective operaționale: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MD" dirty="0">
                <a:latin typeface="Arial Rounded MT Bold" panose="020F0704030504030204" pitchFamily="34" charset="0"/>
              </a:rPr>
              <a:t>Să citească expresiv unele fragmente;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MD" dirty="0">
                <a:latin typeface="Arial Rounded MT Bold" panose="020F0704030504030204" pitchFamily="34" charset="0"/>
              </a:rPr>
              <a:t>Să descopere tema basmului;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MD" dirty="0">
                <a:latin typeface="Arial Rounded MT Bold" panose="020F0704030504030204" pitchFamily="34" charset="0"/>
              </a:rPr>
              <a:t>Să identifice etapele acțiunii;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MD" dirty="0">
                <a:latin typeface="Arial Rounded MT Bold" panose="020F0704030504030204" pitchFamily="34" charset="0"/>
              </a:rPr>
              <a:t>Să descopere și să caracterizeze personajele;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MD" dirty="0">
                <a:latin typeface="Arial Rounded MT Bold" panose="020F0704030504030204" pitchFamily="34" charset="0"/>
              </a:rPr>
              <a:t>Să aprecieze faptele lor;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MD" dirty="0">
                <a:latin typeface="Arial Rounded MT Bold" panose="020F0704030504030204" pitchFamily="34" charset="0"/>
              </a:rPr>
              <a:t>Să sesizeze mesajul de idei și sentimente;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MD" dirty="0">
                <a:latin typeface="Arial Rounded MT Bold" panose="020F0704030504030204" pitchFamily="34" charset="0"/>
              </a:rPr>
              <a:t>Să-și exprime opinia despre frumusețea relațiilor umane, argumentând;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MD" dirty="0">
                <a:latin typeface="Arial Rounded MT Bold" panose="020F0704030504030204" pitchFamily="34" charset="0"/>
              </a:rPr>
              <a:t>Să conștientizeze frumosul din natură și frumosul creat de om;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MD" dirty="0">
                <a:latin typeface="Arial Rounded MT Bold" panose="020F0704030504030204" pitchFamily="34" charset="0"/>
              </a:rPr>
              <a:t>Să-și îmbogățească vocabularul;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MD" dirty="0">
                <a:latin typeface="Arial Rounded MT Bold" panose="020F0704030504030204" pitchFamily="34" charset="0"/>
              </a:rPr>
              <a:t>Să întrebuințeze cunoștințele acumulate în comunicarea orală și scrisă;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MD" dirty="0">
                <a:latin typeface="Arial Rounded MT Bold" panose="020F0704030504030204" pitchFamily="34" charset="0"/>
              </a:rPr>
              <a:t>Să demonstreze toleranță față de opiniile colegilor.</a:t>
            </a:r>
          </a:p>
          <a:p>
            <a:endParaRPr lang="ro-MD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57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72589" y="831174"/>
            <a:ext cx="1028284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MD" b="1" dirty="0">
                <a:latin typeface="Arial Rounded MT Bold" panose="020F0704030504030204" pitchFamily="34" charset="0"/>
              </a:rPr>
              <a:t>Basmul</a:t>
            </a:r>
            <a:r>
              <a:rPr lang="ro-MD" dirty="0">
                <a:latin typeface="Arial Rounded MT Bold" panose="020F0704030504030204" pitchFamily="34" charset="0"/>
              </a:rPr>
              <a:t> este creaţia epică orală, de mare întindere, în care se povestesc întâmplări fantastice, săvârşite de personaje cu puteri supranaturale culminând cu triumful forţelor binelui asupra celor care reprezintă răul.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892598" y="1787405"/>
            <a:ext cx="44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u="sng" dirty="0">
                <a:latin typeface="Arial Rounded MT Bold" panose="020F0704030504030204" pitchFamily="34" charset="0"/>
              </a:rPr>
              <a:t>Recunoașteți operele după imagini:</a:t>
            </a:r>
            <a:endParaRPr lang="ru-RU" b="1" u="sng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9936" t="347" r="10072" b="1017"/>
          <a:stretch/>
        </p:blipFill>
        <p:spPr>
          <a:xfrm>
            <a:off x="1043676" y="1824595"/>
            <a:ext cx="2643447" cy="22527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02" y="4175220"/>
            <a:ext cx="3034844" cy="17926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047" y="2274666"/>
            <a:ext cx="3217025" cy="19694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5766" y="1825625"/>
            <a:ext cx="2834340" cy="35521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9982" y="4286387"/>
            <a:ext cx="3176155" cy="20062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94807" y="6148446"/>
            <a:ext cx="93684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MD" b="1" i="1" dirty="0">
                <a:latin typeface="Arial Rounded MT Bold" panose="020F0704030504030204" pitchFamily="34" charset="0"/>
              </a:rPr>
              <a:t>Basmele sunt primele opere literare pe care le cunoaștem din fragedă copilărie.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870626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1673" y="1073384"/>
            <a:ext cx="372410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dirty="0">
                <a:latin typeface="Arial Rounded MT Bold" panose="020F0704030504030204" pitchFamily="34" charset="0"/>
              </a:rPr>
              <a:t>TEMA BASMULUI</a:t>
            </a:r>
          </a:p>
          <a:p>
            <a:pPr algn="ctr"/>
            <a:r>
              <a:rPr lang="ro-RO" b="1" u="sng" dirty="0">
                <a:latin typeface="Arial Rounded MT Bold" panose="020F0704030504030204" pitchFamily="34" charset="0"/>
              </a:rPr>
              <a:t>LUPTA DINTRE BINE ȘI RĂU</a:t>
            </a:r>
            <a:endParaRPr lang="ru-RU" b="1" u="sng" dirty="0"/>
          </a:p>
        </p:txBody>
      </p:sp>
      <p:sp>
        <p:nvSpPr>
          <p:cNvPr id="7" name="Овальная выноска 6"/>
          <p:cNvSpPr/>
          <p:nvPr/>
        </p:nvSpPr>
        <p:spPr>
          <a:xfrm>
            <a:off x="9216044" y="2145255"/>
            <a:ext cx="2137756" cy="1258087"/>
          </a:xfrm>
          <a:prstGeom prst="wedgeEllipseCallout">
            <a:avLst>
              <a:gd name="adj1" fmla="val -111673"/>
              <a:gd name="adj2" fmla="val -7493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200" dirty="0">
                <a:latin typeface="Arial Rounded MT Bold" panose="020F0704030504030204" pitchFamily="34" charset="0"/>
              </a:rPr>
              <a:t>REPREZENTANȚII RĂULUI TOTDEAUNA SUNT PEDEPSIȚI ÎN BASM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242752" y="1960589"/>
            <a:ext cx="330430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dirty="0">
                <a:latin typeface="Arial Rounded MT Bold" panose="020F0704030504030204" pitchFamily="34" charset="0"/>
              </a:rPr>
              <a:t>ETAPELE ACȚIUNILOR DIN BASM: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273924" y="2632684"/>
            <a:ext cx="1620982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o-RO" dirty="0">
                <a:latin typeface="Arial Rounded MT Bold" panose="020F0704030504030204" pitchFamily="34" charset="0"/>
              </a:rPr>
              <a:t>EXPOZIȚIUNEA – situația inițială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128353" y="3053124"/>
            <a:ext cx="1246910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o-RO" dirty="0">
                <a:latin typeface="Arial Rounded MT Bold" panose="020F0704030504030204" pitchFamily="34" charset="0"/>
              </a:rPr>
              <a:t>INTRIGA – cauza acțiunii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522122" y="3682849"/>
            <a:ext cx="1812175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dirty="0">
                <a:latin typeface="Arial Rounded MT Bold" panose="020F0704030504030204" pitchFamily="34" charset="0"/>
              </a:rPr>
              <a:t>DESFĂȘURAREA ACȚIUNII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407725" y="4005441"/>
            <a:ext cx="2310938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o-RO" dirty="0">
                <a:latin typeface="Arial Rounded MT Bold" panose="020F0704030504030204" pitchFamily="34" charset="0"/>
              </a:rPr>
              <a:t>PUNCTUL CULMINANT – depășirea situației dificile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295428" y="5020804"/>
            <a:ext cx="280623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dirty="0">
                <a:latin typeface="Arial Rounded MT Bold" panose="020F0704030504030204" pitchFamily="34" charset="0"/>
              </a:rPr>
              <a:t>DEZNODĂMÂNTUL – situația finală 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1784464" y="4097290"/>
            <a:ext cx="2485505" cy="689957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latin typeface="Arial Rounded MT Bold" panose="020F0704030504030204" pitchFamily="34" charset="0"/>
              </a:rPr>
              <a:t>VALOARE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1018309" y="4956319"/>
            <a:ext cx="1694409" cy="65893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>
                <a:latin typeface="Arial Rounded MT Bold" panose="020F0704030504030204" pitchFamily="34" charset="0"/>
              </a:rPr>
              <a:t>MORALĂ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3217024" y="5052383"/>
            <a:ext cx="2252751" cy="58040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>
                <a:latin typeface="Arial Rounded MT Bold" panose="020F0704030504030204" pitchFamily="34" charset="0"/>
              </a:rPr>
              <a:t>EDUCATIVĂ</a:t>
            </a:r>
            <a:endParaRPr lang="ru-RU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2078183" y="4758233"/>
            <a:ext cx="634535" cy="169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291840" y="4743690"/>
            <a:ext cx="732882" cy="277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28" y="449213"/>
            <a:ext cx="1278811" cy="1185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0" name="Прямая со стрелкой 19"/>
          <p:cNvCxnSpPr/>
          <p:nvPr/>
        </p:nvCxnSpPr>
        <p:spPr>
          <a:xfrm>
            <a:off x="2496586" y="3594400"/>
            <a:ext cx="631767" cy="253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0" idx="2"/>
          </p:cNvCxnSpPr>
          <p:nvPr/>
        </p:nvCxnSpPr>
        <p:spPr>
          <a:xfrm>
            <a:off x="3751808" y="3976454"/>
            <a:ext cx="709356" cy="195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545280" y="4368482"/>
            <a:ext cx="825728" cy="340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7383085" y="5205770"/>
            <a:ext cx="838202" cy="134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81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15332" y="660956"/>
            <a:ext cx="4654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MD" b="1" dirty="0"/>
              <a:t>I</a:t>
            </a:r>
            <a:r>
              <a:rPr lang="ro-MD" b="1" dirty="0">
                <a:latin typeface="Arial Rounded MT Bold" panose="020F0704030504030204" pitchFamily="34" charset="0"/>
              </a:rPr>
              <a:t>. Elemente de construcţie a comunicării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988" y="1353274"/>
            <a:ext cx="1127858" cy="17070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23207" y="1208333"/>
            <a:ext cx="8395855" cy="50783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MD" dirty="0">
                <a:latin typeface="Arial Rounded MT Bold" panose="020F0704030504030204" pitchFamily="34" charset="0"/>
              </a:rPr>
              <a:t>1. Selectaţi cuvintele necunoscute din text şi explicaţi-le, folosind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dicţionarul.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2. Indicaţi forma literară a următoarelor cuvinte: 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cată - 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dară - 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amu - 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necum - 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3. Daţi sinonime pentru expresiile: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o-MD" dirty="0">
                <a:latin typeface="Arial Rounded MT Bold" panose="020F0704030504030204" pitchFamily="34" charset="0"/>
              </a:rPr>
              <a:t>nu zăbavă vreme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o-MD" dirty="0">
                <a:latin typeface="Arial Rounded MT Bold" panose="020F0704030504030204" pitchFamily="34" charset="0"/>
              </a:rPr>
              <a:t>cât ai clipi din ochi;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o-MD" dirty="0">
                <a:latin typeface="Arial Rounded MT Bold" panose="020F0704030504030204" pitchFamily="34" charset="0"/>
              </a:rPr>
              <a:t>se spală de zile;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o-MD" dirty="0">
                <a:latin typeface="Arial Rounded MT Bold" panose="020F0704030504030204" pitchFamily="34" charset="0"/>
              </a:rPr>
              <a:t>pe cale, pe cărare.</a:t>
            </a:r>
          </a:p>
          <a:p>
            <a:endParaRPr lang="ro-MD" dirty="0">
              <a:latin typeface="Arial Rounded MT Bold" panose="020F0704030504030204" pitchFamily="34" charset="0"/>
            </a:endParaRPr>
          </a:p>
          <a:p>
            <a:endParaRPr lang="ro-MD" dirty="0">
              <a:latin typeface="Arial Rounded MT Bold" panose="020F0704030504030204" pitchFamily="34" charset="0"/>
            </a:endParaRPr>
          </a:p>
          <a:p>
            <a:r>
              <a:rPr lang="ro-MD" dirty="0">
                <a:latin typeface="Arial Rounded MT Bold" panose="020F0704030504030204" pitchFamily="34" charset="0"/>
              </a:rPr>
              <a:t>             4. Explicaţi cum s-au format cuvintele: </a:t>
            </a:r>
          </a:p>
          <a:p>
            <a:r>
              <a:rPr lang="ro-MD" u="sng" dirty="0">
                <a:latin typeface="Arial Rounded MT Bold" panose="020F0704030504030204" pitchFamily="34" charset="0"/>
              </a:rPr>
              <a:t>zgripţuroaica, frumuşică,întrupătoare, învietoare, mărgăritar.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5. Găsiţi sinonimele următoarelor cuvinte: 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tărâm, frumuseţe,nădejde, tânguire, rumen.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01315" y="2238697"/>
            <a:ext cx="2419004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>
                <a:latin typeface="Arial Rounded MT Bold" panose="020F0704030504030204" pitchFamily="34" charset="0"/>
              </a:rPr>
              <a:t>caută, dar, acum, nicicum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108960" y="4548847"/>
            <a:ext cx="2352502" cy="45240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latin typeface="Arial Rounded MT Bold" panose="020F0704030504030204" pitchFamily="34" charset="0"/>
              </a:rPr>
              <a:t>fără multă întârziere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10817" y="4332769"/>
            <a:ext cx="2078182" cy="1765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latin typeface="Arial Rounded MT Bold" panose="020F0704030504030204" pitchFamily="34" charset="0"/>
              </a:rPr>
              <a:t>imediat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108960" y="4046299"/>
            <a:ext cx="2198716" cy="22816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latin typeface="Arial Rounded MT Bold" panose="020F0704030504030204" pitchFamily="34" charset="0"/>
              </a:rPr>
              <a:t>este omorât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749040" y="3747490"/>
            <a:ext cx="2078182" cy="25277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latin typeface="Arial Rounded MT Bold" panose="020F0704030504030204" pitchFamily="34" charset="0"/>
              </a:rPr>
              <a:t>ici-colo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-1" t="21817" r="-2415" b="59249"/>
          <a:stretch/>
        </p:blipFill>
        <p:spPr>
          <a:xfrm>
            <a:off x="7390594" y="5120640"/>
            <a:ext cx="2967694" cy="274320"/>
          </a:xfrm>
          <a:prstGeom prst="rect">
            <a:avLst/>
          </a:prstGeom>
        </p:spPr>
      </p:pic>
      <p:sp>
        <p:nvSpPr>
          <p:cNvPr id="15" name="Стрелка вправо 14"/>
          <p:cNvSpPr/>
          <p:nvPr/>
        </p:nvSpPr>
        <p:spPr>
          <a:xfrm>
            <a:off x="5820319" y="5087112"/>
            <a:ext cx="1332858" cy="320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156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12225" y="575948"/>
            <a:ext cx="399365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o-MD" dirty="0">
                <a:solidFill>
                  <a:srgbClr val="000000"/>
                </a:solidFill>
                <a:latin typeface="Arial Rounded MT Bold" panose="020F0704030504030204" pitchFamily="34" charset="0"/>
              </a:rPr>
              <a:t>Elemente specifice de construcţie</a:t>
            </a:r>
            <a:endParaRPr lang="ru-RU" dirty="0"/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1055716" y="4505498"/>
            <a:ext cx="6766560" cy="1554480"/>
          </a:xfrm>
          <a:prstGeom prst="flowChartPunchedTap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MD" sz="1400" b="1" u="sng" dirty="0"/>
              <a:t>c.Formule finale- </a:t>
            </a:r>
            <a:r>
              <a:rPr lang="ro-MD" sz="1400" dirty="0"/>
              <a:t>marchează finalul fericit şi deschis ( “Ş-apoi încălecai pe-o coasă/Şi vă</a:t>
            </a:r>
          </a:p>
          <a:p>
            <a:pPr algn="ctr"/>
            <a:r>
              <a:rPr lang="ro-MD" sz="1400" dirty="0"/>
              <a:t>spusei o poveste frumoasă”, “Şi încălecai p-un mărăcine/Să m-asculte orişicine”, “Şi</a:t>
            </a:r>
          </a:p>
          <a:p>
            <a:pPr algn="ctr"/>
            <a:r>
              <a:rPr lang="ro-MD" sz="1400" dirty="0"/>
              <a:t>m-am suit pe o roată/Şi v-am spus-o toată”)</a:t>
            </a: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1778923" y="2685011"/>
            <a:ext cx="6350924" cy="1762297"/>
          </a:xfrm>
          <a:prstGeom prst="flowChartPunchedTap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MD" sz="1400" b="1" u="sng" dirty="0"/>
              <a:t>b.Formule mediane</a:t>
            </a:r>
            <a:r>
              <a:rPr lang="ro-MD" sz="1400" dirty="0"/>
              <a:t>( de mijloc)- menţin atenţia vie, suspansul, curiozitatea celui care ascultă</a:t>
            </a:r>
          </a:p>
          <a:p>
            <a:pPr algn="ctr"/>
            <a:r>
              <a:rPr lang="ro-MD" sz="1400" dirty="0"/>
              <a:t>sau care citeşte ( „....şi merse, merse...”, „ merg ei o zi, şi merg două, şi merg patruzeci şi</a:t>
            </a:r>
          </a:p>
          <a:p>
            <a:pPr algn="ctr"/>
            <a:r>
              <a:rPr lang="ro-MD" sz="1400" dirty="0"/>
              <a:t>nouă”, „Dumnezeu să ne ţie, ca cuvântul din poveste, înainte mult mai este”);</a:t>
            </a:r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2410691" y="1144588"/>
            <a:ext cx="6791498" cy="1540423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MD" sz="1400" b="1" u="sng" dirty="0">
                <a:solidFill>
                  <a:schemeClr val="bg2"/>
                </a:solidFill>
              </a:rPr>
              <a:t>a.Formule iniţiale- </a:t>
            </a:r>
            <a:r>
              <a:rPr lang="ro-MD" sz="1400" dirty="0"/>
              <a:t>prezintă personajele şi introduc cititorul sau ascultătorul într-o lume</a:t>
            </a:r>
          </a:p>
          <a:p>
            <a:pPr algn="ctr"/>
            <a:r>
              <a:rPr lang="ro-MD" sz="1400" dirty="0"/>
              <a:t>îndepărtată, fantastică, în care totul este posibil ( „A fost odată ca niciodată...”, „A fost ce-a</a:t>
            </a:r>
          </a:p>
          <a:p>
            <a:pPr algn="ctr"/>
            <a:r>
              <a:rPr lang="ro-MD" sz="1400" dirty="0"/>
              <a:t>fost; dacă n-ar fi fost, nici nu s-ar povesti” ). Cuvântul „niciodată” subliniază caracterul</a:t>
            </a:r>
          </a:p>
          <a:p>
            <a:pPr algn="ctr"/>
            <a:r>
              <a:rPr lang="ro-MD" sz="1400" dirty="0"/>
              <a:t>unic, excepţional al faptelor ce urmează a fi relatate;</a:t>
            </a:r>
          </a:p>
        </p:txBody>
      </p:sp>
    </p:spTree>
    <p:extLst>
      <p:ext uri="{BB962C8B-B14F-4D97-AF65-F5344CB8AC3E}">
        <p14:creationId xmlns:p14="http://schemas.microsoft.com/office/powerpoint/2010/main" val="1574089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47650" y="456486"/>
            <a:ext cx="103244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MD" b="1" dirty="0">
                <a:latin typeface="Arial Rounded MT Bold" panose="020F0704030504030204" pitchFamily="34" charset="0"/>
              </a:rPr>
              <a:t>II. Timpul şi spaţiul în basm</a:t>
            </a:r>
          </a:p>
          <a:p>
            <a:pPr marL="342900" indent="-342900">
              <a:buAutoNum type="arabicPeriod"/>
            </a:pPr>
            <a:r>
              <a:rPr lang="ro-MD" dirty="0">
                <a:latin typeface="Arial Rounded MT Bold" panose="020F0704030504030204" pitchFamily="34" charset="0"/>
              </a:rPr>
              <a:t>Cum înţelegeţi formula: </a:t>
            </a:r>
          </a:p>
          <a:p>
            <a:r>
              <a:rPr lang="ro-MD" b="1" i="1" dirty="0">
                <a:latin typeface="Arial Rounded MT Bold" panose="020F0704030504030204" pitchFamily="34" charset="0"/>
              </a:rPr>
              <a:t>A fost odată ca niciodată</a:t>
            </a:r>
          </a:p>
          <a:p>
            <a:r>
              <a:rPr lang="ro-MD" b="1" i="1" dirty="0">
                <a:latin typeface="Arial Rounded MT Bold" panose="020F0704030504030204" pitchFamily="34" charset="0"/>
              </a:rPr>
              <a:t> </a:t>
            </a:r>
            <a:r>
              <a:rPr lang="ro-MD" dirty="0">
                <a:latin typeface="Arial Rounded MT Bold" panose="020F0704030504030204" pitchFamily="34" charset="0"/>
              </a:rPr>
              <a:t>care stă chiar la începutul basmului?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2. Încercaţi să stabiliţi momentul în care se petrece acţiunea? Ce aţi observat?</a:t>
            </a:r>
          </a:p>
          <a:p>
            <a:r>
              <a:rPr lang="ro-MD" dirty="0">
                <a:latin typeface="Arial Rounded MT Bold" panose="020F0704030504030204" pitchFamily="34" charset="0"/>
              </a:rPr>
              <a:t>3. Selectaţi verbele din primul alineat al basmului şi indicaţi timpul lor.</a:t>
            </a:r>
          </a:p>
          <a:p>
            <a:r>
              <a:rPr lang="ro-MD" b="1" i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A fost odată un moşneag şi o babă şi aveau o fată, ca un revărsat de zori de frumoasă, harnică de nu-şi afla locul şi zburdalnică ca o adiere de vânt. Cine se întâmpla de-i vedea lucrul mâinilor, focul ochilor, rumeneala obrajilor, şi le scria pe inimă pentru toată viaţa, iar celor de însurat prinsese a le ticăi inima după dânsa.</a:t>
            </a:r>
          </a:p>
          <a:p>
            <a:r>
              <a:rPr lang="ro-MD" b="1" i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4. Alcătuiți cu aceste verbe enunțuri despre Făt-Frumos, zmei,Ileana Cosânzeana, Voinicul Florilor.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585" y="3872806"/>
            <a:ext cx="1962638" cy="2316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471" y="3849103"/>
            <a:ext cx="1905000" cy="2316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342" y="3888124"/>
            <a:ext cx="2247900" cy="2316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0187" y="3729323"/>
            <a:ext cx="2201400" cy="247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501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1066</Words>
  <Application>Microsoft Office PowerPoint</Application>
  <PresentationFormat>Широкий екран</PresentationFormat>
  <Paragraphs>148</Paragraphs>
  <Slides>14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1" baseType="lpstr">
      <vt:lpstr>Arial</vt:lpstr>
      <vt:lpstr>Arial Rounded MT Bold</vt:lpstr>
      <vt:lpstr>Calibri</vt:lpstr>
      <vt:lpstr>Calibri Light</vt:lpstr>
      <vt:lpstr>Courier New</vt:lpstr>
      <vt:lpstr>Georgia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Liliya Hovornyan</cp:lastModifiedBy>
  <cp:revision>41</cp:revision>
  <dcterms:created xsi:type="dcterms:W3CDTF">2022-10-25T11:01:38Z</dcterms:created>
  <dcterms:modified xsi:type="dcterms:W3CDTF">2025-04-08T11:36:48Z</dcterms:modified>
</cp:coreProperties>
</file>