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267" r:id="rId3"/>
    <p:sldId id="272" r:id="rId4"/>
    <p:sldId id="302" r:id="rId5"/>
    <p:sldId id="303" r:id="rId6"/>
    <p:sldId id="304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37" autoAdjust="0"/>
    <p:restoredTop sz="94660"/>
  </p:normalViewPr>
  <p:slideViewPr>
    <p:cSldViewPr>
      <p:cViewPr varScale="1">
        <p:scale>
          <a:sx n="79" d="100"/>
          <a:sy n="79" d="100"/>
        </p:scale>
        <p:origin x="98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E110-A254-407A-ACE5-8F32407C449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6C294-0515-4809-9B60-751BF490E8E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3D08-8C8C-420D-AC74-FA73C2D10A1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4F17-F777-46A4-8414-28B4CEA51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4624"/>
            <a:ext cx="9180512" cy="676875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sz="4400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o-RO" sz="4400" b="1" i="1" dirty="0">
                <a:solidFill>
                  <a:schemeClr val="tx1"/>
                </a:solidFill>
                <a:latin typeface="Arial" charset="0"/>
              </a:rPr>
              <a:t>Lectura. </a:t>
            </a:r>
          </a:p>
          <a:p>
            <a:pPr algn="ctr">
              <a:defRPr/>
            </a:pPr>
            <a:r>
              <a:rPr lang="ro-RO" sz="4400" b="1" i="1" dirty="0">
                <a:solidFill>
                  <a:schemeClr val="tx1"/>
                </a:solidFill>
                <a:latin typeface="Arial" charset="0"/>
              </a:rPr>
              <a:t>Poezia </a:t>
            </a:r>
          </a:p>
          <a:p>
            <a:pPr algn="ctr">
              <a:defRPr/>
            </a:pPr>
            <a:r>
              <a:rPr lang="ro-RO" sz="4400" b="1" i="1" dirty="0">
                <a:solidFill>
                  <a:schemeClr val="tx1"/>
                </a:solidFill>
                <a:latin typeface="Arial" charset="0"/>
              </a:rPr>
              <a:t>,,Drag mi-ai fost...” </a:t>
            </a:r>
          </a:p>
          <a:p>
            <a:pPr algn="ctr">
              <a:defRPr/>
            </a:pPr>
            <a:r>
              <a:rPr lang="ro-RO" sz="4400" b="1" i="1" dirty="0">
                <a:solidFill>
                  <a:schemeClr val="tx1"/>
                </a:solidFill>
                <a:latin typeface="Arial" charset="0"/>
              </a:rPr>
              <a:t>de Veronica Micle</a:t>
            </a: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o-RO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o-RO" b="1" i="1" dirty="0">
                <a:solidFill>
                  <a:schemeClr val="tx1"/>
                </a:solidFill>
                <a:latin typeface="Arial" charset="0"/>
              </a:rPr>
              <a:t>                                                                             Prof. </a:t>
            </a:r>
            <a:r>
              <a:rPr lang="ro-RO" b="1" i="1" dirty="0" err="1">
                <a:solidFill>
                  <a:schemeClr val="tx1"/>
                </a:solidFill>
                <a:latin typeface="Arial" charset="0"/>
              </a:rPr>
              <a:t>Semilia</a:t>
            </a:r>
            <a:r>
              <a:rPr lang="ro-RO" b="1" i="1" dirty="0">
                <a:solidFill>
                  <a:schemeClr val="tx1"/>
                </a:solidFill>
                <a:latin typeface="Arial" charset="0"/>
              </a:rPr>
              <a:t> Vlad </a:t>
            </a:r>
          </a:p>
          <a:p>
            <a:pPr>
              <a:defRPr/>
            </a:pP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099984-4409-0ECC-534B-65030EA0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1E092E-15A2-513A-A809-086D85F8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764704"/>
            <a:ext cx="7668344" cy="5079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dirty="0">
                <a:latin typeface="Times New Roman"/>
                <a:ea typeface="Calibri"/>
                <a:cs typeface="Times New Roman"/>
              </a:rPr>
              <a:t>       Tema lecției: Lectura. 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dirty="0">
                <a:latin typeface="Times New Roman"/>
                <a:ea typeface="Calibri"/>
                <a:cs typeface="Times New Roman"/>
              </a:rPr>
              <a:t>,,Drag mi-ai fost...” de Veronica Micle 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600" b="1" dirty="0">
              <a:latin typeface="Times New Roman"/>
              <a:ea typeface="Calibri"/>
              <a:cs typeface="Times New Roman"/>
            </a:endParaRP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Strategia didactică: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                        •  metode și procedee: dialog autentic, lectura expresivă, conversația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                                                              euristică, problematizarea, descoperirea prin 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                                                              analogie, metoda exercițiului,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                                                              metoda </a:t>
            </a:r>
            <a:r>
              <a:rPr lang="ro-RO" sz="1400" b="1" dirty="0" err="1">
                <a:latin typeface="Times New Roman"/>
                <a:ea typeface="Calibri"/>
                <a:cs typeface="Times New Roman"/>
              </a:rPr>
              <a:t>ciorchinelui,acvariul</a:t>
            </a:r>
            <a:r>
              <a:rPr lang="ro-RO" sz="1400" b="1" dirty="0">
                <a:latin typeface="Times New Roman"/>
                <a:ea typeface="Calibri"/>
                <a:cs typeface="Times New Roman"/>
              </a:rPr>
              <a:t> sentimentelor. 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                                                              brainstorming.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                       •  mijloace didactice:  Poezia ,,Drag mi-ai fost...” de Veronica Micle , fișe de 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                                                             lucru.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400" b="1" dirty="0">
              <a:latin typeface="Times New Roman"/>
              <a:ea typeface="Calibri"/>
              <a:cs typeface="Times New Roman"/>
            </a:endParaRP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Obiective operaționale: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O1 - să citească expresiv poezia;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O2 - să asigure coerența ideilor exprimate;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O3 - să recunoască procedeele artistice, specificând rolul acestora în text;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O4 – să </a:t>
            </a:r>
            <a:r>
              <a:rPr lang="ro-RO" sz="1400" b="1" dirty="0" err="1">
                <a:latin typeface="Times New Roman"/>
                <a:ea typeface="Calibri"/>
                <a:cs typeface="Times New Roman"/>
              </a:rPr>
              <a:t>sesize</a:t>
            </a:r>
            <a:r>
              <a:rPr lang="ro-RO" sz="1400" b="1" dirty="0">
                <a:latin typeface="Times New Roman"/>
                <a:ea typeface="Calibri"/>
                <a:cs typeface="Times New Roman"/>
              </a:rPr>
              <a:t> structura operei lirice;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O5 – să descopere informațiile esențiale din textul dat;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O6 – să identifice trăsăturile operei lirice;</a:t>
            </a: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b="1" dirty="0">
                <a:latin typeface="Times New Roman"/>
                <a:ea typeface="Calibri"/>
                <a:cs typeface="Times New Roman"/>
              </a:rPr>
              <a:t>O7 – să-și exprime opiniile în legătură cu anumite aspecte din text.</a:t>
            </a:r>
          </a:p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3600" b="1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9544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A720-D2C5-E2F2-3F59-18B4A1B71B9F}"/>
              </a:ext>
            </a:extLst>
          </p:cNvPr>
          <p:cNvSpPr txBox="1"/>
          <p:nvPr/>
        </p:nvSpPr>
        <p:spPr>
          <a:xfrm>
            <a:off x="539552" y="1720840"/>
            <a:ext cx="63367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SCENARIU DIDACTIC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Moment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organizatoric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* dialog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autentic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Cui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adresează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-Cum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explicați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întrebuințarea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punctuație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92C916-4ABF-54F5-30DD-7940C51C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9544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A720-D2C5-E2F2-3F59-18B4A1B71B9F}"/>
              </a:ext>
            </a:extLst>
          </p:cNvPr>
          <p:cNvSpPr txBox="1"/>
          <p:nvPr/>
        </p:nvSpPr>
        <p:spPr>
          <a:xfrm>
            <a:off x="395536" y="1729624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602FE-C713-4124-25B7-720B8B5D29E3}"/>
              </a:ext>
            </a:extLst>
          </p:cNvPr>
          <p:cNvSpPr txBox="1"/>
          <p:nvPr/>
        </p:nvSpPr>
        <p:spPr>
          <a:xfrm>
            <a:off x="899592" y="696173"/>
            <a:ext cx="756084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Anunțarea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operaționale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CUNOAȘTEREA TEXTULUI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expresivă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Dicționar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euristică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cuvântul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Exprimați-vă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problematizarea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 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simbolizează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descoperire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analogie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Mihai Eminescu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opera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Veronic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descoperire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observații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prozodie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Dar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urmărind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limbajul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artistic,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descoperit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4DD50-B78C-5AAB-7F29-21428050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9544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A720-D2C5-E2F2-3F59-18B4A1B71B9F}"/>
              </a:ext>
            </a:extLst>
          </p:cNvPr>
          <p:cNvSpPr txBox="1"/>
          <p:nvPr/>
        </p:nvSpPr>
        <p:spPr>
          <a:xfrm>
            <a:off x="395536" y="1729624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602FE-C713-4124-25B7-720B8B5D29E3}"/>
              </a:ext>
            </a:extLst>
          </p:cNvPr>
          <p:cNvSpPr txBox="1"/>
          <p:nvPr/>
        </p:nvSpPr>
        <p:spPr>
          <a:xfrm>
            <a:off x="899592" y="696173"/>
            <a:ext cx="75608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exercițiului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Alcătuți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 lexicală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cuvântului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,,cheie” din poezie.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ciorchinelui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•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 (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</a:t>
            </a:r>
            <a:r>
              <a:rPr lang="ro-R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anelor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împărțiți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fișă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cadranelor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conținând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Exprimați-vă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părerea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* brainstorming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sentimente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v-a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trezit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Argumentați-vă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(acvariu sentimentelor)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cunoștințelor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deprinderilor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priceperilor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acasă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compunere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înfățișată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iubirea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V. Micle.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C00304-4571-932B-2EB9-D70129EC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09544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A720-D2C5-E2F2-3F59-18B4A1B71B9F}"/>
              </a:ext>
            </a:extLst>
          </p:cNvPr>
          <p:cNvSpPr txBox="1"/>
          <p:nvPr/>
        </p:nvSpPr>
        <p:spPr>
          <a:xfrm>
            <a:off x="4427984" y="692696"/>
            <a:ext cx="460851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ANEXA 1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 mi-ai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 mi-ai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mi-ai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fie,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văzut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tine nu-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pustie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luceafărul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ceruri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străluceşte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apune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dispare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Soarele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iveşte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cu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discul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falnic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deşteaptă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viaţă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uiţi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iute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dimineaţă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luceafăr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mi-ai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zori de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ziuă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luce,</a:t>
            </a: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-ai apus, 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soare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privesc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dulce.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Veronica Micle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6DB411-3FD8-ED8B-8490-9DE40977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18874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A720-D2C5-E2F2-3F59-18B4A1B71B9F}"/>
              </a:ext>
            </a:extLst>
          </p:cNvPr>
          <p:cNvSpPr txBox="1"/>
          <p:nvPr/>
        </p:nvSpPr>
        <p:spPr>
          <a:xfrm>
            <a:off x="2627784" y="692696"/>
            <a:ext cx="5976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ANEXA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/>
          </a:p>
        </p:txBody>
      </p:sp>
      <p:sp>
        <p:nvSpPr>
          <p:cNvPr id="3" name="Овал 17">
            <a:extLst>
              <a:ext uri="{FF2B5EF4-FFF2-40B4-BE49-F238E27FC236}">
                <a16:creationId xmlns:a16="http://schemas.microsoft.com/office/drawing/2014/main" id="{57F497F7-A971-2ED6-1DEA-C76CC3627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996" y="3276600"/>
            <a:ext cx="2040652" cy="16903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ro-RO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  lexical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o-RO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cuvântului </a:t>
            </a: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alt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,,cheie”</a:t>
            </a: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3BC6AE4-DF5D-6576-BC1F-75907AB347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39335" y="2658110"/>
            <a:ext cx="518160" cy="9448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6A1E29F-C4B0-4317-76DE-15616777D4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9795" y="4745990"/>
            <a:ext cx="1097280" cy="8686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210914A-7B84-6333-694C-99F14211905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30775" y="4243070"/>
            <a:ext cx="1242060" cy="304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BC76CCC-7094-24FF-BF9B-1EB7CE1FFE6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63775" y="2848610"/>
            <a:ext cx="1165860" cy="8077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EE0BBD8-DD0C-DBCA-C041-3EF6BC0DA2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16075" y="4433570"/>
            <a:ext cx="1645920" cy="2819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125328A-9A2F-450A-C0BC-52675A4E28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09595" y="5020310"/>
            <a:ext cx="685800" cy="10591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5F5B73B-59A1-92EE-F4E7-74DE2D56D83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77335" y="2368550"/>
            <a:ext cx="45720" cy="10439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DB9C90D8-0051-526D-4009-C014A1C5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895" y="278003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FB7480C-4AF1-F7D9-5105-311CD4AA2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935" y="182753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0743B5-5BC3-E956-D555-23EEDA94A2C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637598" y="1531479"/>
            <a:ext cx="876935" cy="84645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3A009EE-EB34-7908-7901-1785E9A5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" y="425069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A340762-4E58-B29E-3E42-8F9A058D9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543941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81B622E-4A83-0C3B-3737-B6DBBDACB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548513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C7629BD-7615-A5FD-B9DB-18597B99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255" y="370967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63FF51-5607-CAD3-E33A-1F72F6CC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05C81AB-5366-820A-D63B-7D914D12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249A6D1F-A572-547D-9776-BAA07AAC8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C9EB311-900C-615A-BB62-A6AAE249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4FAB35A8-BEC1-093F-5AD7-42C3C3A7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F2959CE-89DB-151F-9C03-7276FCBD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A7F8FFD9-8894-54D9-312D-0AFA1DBD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5107349E-6095-C3A6-7D3E-699F9AC7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503593F6-B9FF-CEE9-3AB5-A6869BB0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Anexa 3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8CD8508-B627-9B07-E43D-2BEF1BDA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403350" y="1718874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A720-D2C5-E2F2-3F59-18B4A1B71B9F}"/>
              </a:ext>
            </a:extLst>
          </p:cNvPr>
          <p:cNvSpPr txBox="1"/>
          <p:nvPr/>
        </p:nvSpPr>
        <p:spPr>
          <a:xfrm>
            <a:off x="2627784" y="692696"/>
            <a:ext cx="5976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63FF51-5607-CAD3-E33A-1F72F6CC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05C81AB-5366-820A-D63B-7D914D12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249A6D1F-A572-547D-9776-BAA07AAC8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C9EB311-900C-615A-BB62-A6AAE249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4FAB35A8-BEC1-093F-5AD7-42C3C3A7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F2959CE-89DB-151F-9C03-7276FCBD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A7F8FFD9-8894-54D9-312D-0AFA1DBD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5107349E-6095-C3A6-7D3E-699F9AC7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503593F6-B9FF-CEE9-3AB5-A6869BB0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729226"/>
            <a:ext cx="88117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Anexa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ro-RO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ACVARIUL SENTIMENTELOR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Alege sentimentele pe care eul liric le transmite în mod direct prin intermediul figurilor de stil </a:t>
            </a:r>
            <a:r>
              <a:rPr kumimoji="0" lang="ro-RO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ro-RO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imaginilor artistice.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023519-5AE2-A59E-A8FC-F176E3D1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285971" cy="44020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B8029-092D-6158-9EC6-0E8DDD8B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8" name="Рисунок 5147">
            <a:extLst>
              <a:ext uri="{FF2B5EF4-FFF2-40B4-BE49-F238E27FC236}">
                <a16:creationId xmlns:a16="http://schemas.microsoft.com/office/drawing/2014/main" id="{634128B0-8411-E2C3-609E-9EC889D0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392" y="-21646"/>
            <a:ext cx="9144000" cy="6857999"/>
          </a:xfrm>
          <a:prstGeom prst="rect">
            <a:avLst/>
          </a:prstGeom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367631" y="1700808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4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4A720-D2C5-E2F2-3F59-18B4A1B71B9F}"/>
              </a:ext>
            </a:extLst>
          </p:cNvPr>
          <p:cNvSpPr txBox="1"/>
          <p:nvPr/>
        </p:nvSpPr>
        <p:spPr>
          <a:xfrm>
            <a:off x="2627784" y="692696"/>
            <a:ext cx="5976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63FF51-5607-CAD3-E33A-1F72F6CC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05C81AB-5366-820A-D63B-7D914D12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249A6D1F-A572-547D-9776-BAA07AAC8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C9EB311-900C-615A-BB62-A6AAE249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4FAB35A8-BEC1-093F-5AD7-42C3C3A7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F2959CE-89DB-151F-9C03-7276FCBD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A7F8FFD9-8894-54D9-312D-0AFA1DBD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5107349E-6095-C3A6-7D3E-699F9AC7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503593F6-B9FF-CEE9-3AB5-A6869BB0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75229"/>
            <a:ext cx="21146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207D6F8-E05C-50FB-213D-734EE1FDD6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" y="141288"/>
            <a:ext cx="12595225" cy="6526213"/>
            <a:chOff x="96" y="89"/>
            <a:chExt cx="7934" cy="41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0C40545-FFAB-DA3B-BF4C-F91C1DEAD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166"/>
              <a:ext cx="227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METODA CADRANELOR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B9FA97A-9BA8-CE2F-EF52-F5EC8D3C2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89"/>
              <a:ext cx="178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72D716-67D3-690C-1242-752F4D98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370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278DB-3510-5B24-E5B6-CC819B787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421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749EF1-0E77-34B0-8AB5-C35FBA30D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474"/>
              <a:ext cx="2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FD370D1-159E-27C8-FF3E-49D5C418F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516"/>
              <a:ext cx="2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DA065E3-F656-9420-EC82-87B1FA7AE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559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BA202D2E-641B-DB70-2A13-87AE1E2C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" y="731"/>
              <a:ext cx="1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F8121D59-5DDD-BC61-1623-F9210EC1E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731"/>
              <a:ext cx="48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dentifi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4439681B-79E9-29ED-891D-EAD2ADFF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731"/>
              <a:ext cx="20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с</a:t>
              </a:r>
              <a:r>
                <a:rPr lang="ro-RO" altLang="ru-RU" sz="1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ă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imaginile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vizuale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din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poezie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5DFC88F8-CC60-82D8-FA50-C91AE2C7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731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6B5569E-56D6-E98E-0A30-321E7659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906"/>
              <a:ext cx="9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A5E99D55-941C-B5BD-8C23-C6A19CC2C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078"/>
              <a:ext cx="9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6FEF9FA0-FCDC-250C-66EA-8EEE59540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246"/>
              <a:ext cx="2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E30839BC-8B77-6CFF-B27E-1414A4F1D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290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67397B96-BFD4-908F-96D8-1FE85984D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461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3B481C9B-D639-2846-451F-D95409F28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633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80364580-271F-0243-5FF0-BCAFEC86F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805"/>
              <a:ext cx="17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8EA60D31-3CB5-3077-542E-F0396B491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805"/>
              <a:ext cx="163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ru-RU" sz="1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me</a:t>
              </a:r>
              <a:r>
                <a:rPr kumimoji="0" lang="ro-RO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ș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te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cuv</a:t>
              </a:r>
              <a:r>
                <a:rPr kumimoji="0" lang="ro-RO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â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ntul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cheie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A505ADBF-94C2-9044-B80B-67AFFF2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1805"/>
              <a:ext cx="50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poezie.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A3873E26-B25B-8D50-8ADA-A47F24AE4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05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5BFE02C5-81EC-A659-8326-5E8D3D4C7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980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C0915363-24F0-96C7-1A1B-0C949E6D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166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8407B191-CE89-E0C7-DE00-878613CD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338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44B9CD4F-EE59-4476-C4FB-294B25307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510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B51AD080-3574-FE6F-576E-B40F5F9AC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682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9DCA6397-D71F-A5A9-480F-6996F477A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853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60A39153-1787-6967-5EA8-39C4CE2E3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559"/>
              <a:ext cx="17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25C81AD5-BFD6-E837-8459-2D9ECF313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559"/>
              <a:ext cx="46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ru-RU" sz="1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me</a:t>
              </a:r>
              <a:r>
                <a:rPr kumimoji="0" lang="ro-RO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ș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te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D2643637-C4C8-D79F-0D86-F197669CE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559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5">
              <a:extLst>
                <a:ext uri="{FF2B5EF4-FFF2-40B4-BE49-F238E27FC236}">
                  <a16:creationId xmlns:a16="http://schemas.microsoft.com/office/drawing/2014/main" id="{BD3EC585-9CF3-1737-3565-C18204B83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559"/>
              <a:ext cx="13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FB282BC3-BFA6-7BBF-9C6B-24BC2434C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559"/>
              <a:ext cx="17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le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287B7A1F-C7BB-F906-8992-68F6384F2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559"/>
              <a:ext cx="57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mentele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8">
              <a:extLst>
                <a:ext uri="{FF2B5EF4-FFF2-40B4-BE49-F238E27FC236}">
                  <a16:creationId xmlns:a16="http://schemas.microsoft.com/office/drawing/2014/main" id="{28BF71A9-2B40-9DEA-E896-42D33AA25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559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39">
              <a:extLst>
                <a:ext uri="{FF2B5EF4-FFF2-40B4-BE49-F238E27FC236}">
                  <a16:creationId xmlns:a16="http://schemas.microsoft.com/office/drawing/2014/main" id="{DFB61435-6901-6343-A5DA-35B9721DE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731"/>
              <a:ext cx="14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B397AAE6-4069-FDD9-709A-8D69A241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731"/>
              <a:ext cx="14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1">
              <a:extLst>
                <a:ext uri="{FF2B5EF4-FFF2-40B4-BE49-F238E27FC236}">
                  <a16:creationId xmlns:a16="http://schemas.microsoft.com/office/drawing/2014/main" id="{D993EDE0-4CE0-214A-2D6D-BFB3491D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731"/>
              <a:ext cx="55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lanului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2">
              <a:extLst>
                <a:ext uri="{FF2B5EF4-FFF2-40B4-BE49-F238E27FC236}">
                  <a16:creationId xmlns:a16="http://schemas.microsoft.com/office/drawing/2014/main" id="{5F50E141-3500-6320-7159-9890DF012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731"/>
              <a:ext cx="5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cosmic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3249F67F-61EF-9195-B3CE-038576F45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731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4">
              <a:extLst>
                <a:ext uri="{FF2B5EF4-FFF2-40B4-BE49-F238E27FC236}">
                  <a16:creationId xmlns:a16="http://schemas.microsoft.com/office/drawing/2014/main" id="{D7560463-5E2F-AE38-1718-79D546C6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903"/>
              <a:ext cx="127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care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apar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o-RO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î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poezie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135BAC47-3302-64BA-0123-CCAA65E20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" y="903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6">
              <a:extLst>
                <a:ext uri="{FF2B5EF4-FFF2-40B4-BE49-F238E27FC236}">
                  <a16:creationId xmlns:a16="http://schemas.microsoft.com/office/drawing/2014/main" id="{FF084F55-C9E0-05FA-6A99-740A8E34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1075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7">
              <a:extLst>
                <a:ext uri="{FF2B5EF4-FFF2-40B4-BE49-F238E27FC236}">
                  <a16:creationId xmlns:a16="http://schemas.microsoft.com/office/drawing/2014/main" id="{F42E234D-53E7-4A7D-FD8D-99369BCDE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1246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8">
              <a:extLst>
                <a:ext uri="{FF2B5EF4-FFF2-40B4-BE49-F238E27FC236}">
                  <a16:creationId xmlns:a16="http://schemas.microsoft.com/office/drawing/2014/main" id="{47B6D19B-7471-B8CA-E8EF-5ACB1AFF0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1418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8F5C0FF6-EE94-60CC-8A5A-327DB6609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1590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0A53A25E-22B1-DDD3-2294-4E7D86DAA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1762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7D178ACD-14D1-9F2D-FEF1-E742ED97E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933"/>
              <a:ext cx="17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AC4BD202-B768-6EB5-1255-E6736BF2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1933"/>
              <a:ext cx="96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ealizeaz</a:t>
              </a:r>
              <a:r>
                <a:rPr lang="ro-RO" altLang="ru-RU" sz="1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ă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c</a:t>
              </a:r>
              <a:r>
                <a:rPr kumimoji="0" lang="ro-RO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â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tev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0" name="Rectangle 53">
              <a:extLst>
                <a:ext uri="{FF2B5EF4-FFF2-40B4-BE49-F238E27FC236}">
                  <a16:creationId xmlns:a16="http://schemas.microsoft.com/office/drawing/2014/main" id="{B7740BA3-7F7E-FA93-5FB6-A5378E45F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1933"/>
              <a:ext cx="141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enun</a:t>
              </a:r>
              <a:r>
                <a:rPr kumimoji="0" lang="ro-RO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ț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uri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cu</a:t>
              </a:r>
              <a:r>
                <a:rPr kumimoji="0" lang="ru-RU" altLang="ru-RU" sz="1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u-RU" altLang="ru-RU" sz="19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valorile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1" name="Rectangle 54">
              <a:extLst>
                <a:ext uri="{FF2B5EF4-FFF2-40B4-BE49-F238E27FC236}">
                  <a16:creationId xmlns:a16="http://schemas.microsoft.com/office/drawing/2014/main" id="{A66124D6-4A05-5E53-D46A-32CDED85F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" y="1920"/>
              <a:ext cx="95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         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2" name="Rectangle 55">
              <a:extLst>
                <a:ext uri="{FF2B5EF4-FFF2-40B4-BE49-F238E27FC236}">
                  <a16:creationId xmlns:a16="http://schemas.microsoft.com/office/drawing/2014/main" id="{4716A15D-7325-F5F0-8ABE-A85A73295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0" y="1920"/>
              <a:ext cx="171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                           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4" name="Rectangle 56">
              <a:extLst>
                <a:ext uri="{FF2B5EF4-FFF2-40B4-BE49-F238E27FC236}">
                  <a16:creationId xmlns:a16="http://schemas.microsoft.com/office/drawing/2014/main" id="{6DAF874C-31EE-345A-2C6A-AFC6112D6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2106"/>
              <a:ext cx="104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polisemantice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5" name="Rectangle 57">
              <a:extLst>
                <a:ext uri="{FF2B5EF4-FFF2-40B4-BE49-F238E27FC236}">
                  <a16:creationId xmlns:a16="http://schemas.microsoft.com/office/drawing/2014/main" id="{6C05546A-E091-78F0-98D8-038DCB4FB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119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6" name="Rectangle 58">
              <a:extLst>
                <a:ext uri="{FF2B5EF4-FFF2-40B4-BE49-F238E27FC236}">
                  <a16:creationId xmlns:a16="http://schemas.microsoft.com/office/drawing/2014/main" id="{3108C8EA-2778-39F0-8A74-30D542332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295"/>
              <a:ext cx="24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ale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7" name="Rectangle 59">
              <a:extLst>
                <a:ext uri="{FF2B5EF4-FFF2-40B4-BE49-F238E27FC236}">
                  <a16:creationId xmlns:a16="http://schemas.microsoft.com/office/drawing/2014/main" id="{F933716F-07CA-BAB2-80EF-02AFD7F11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2295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8" name="Rectangle 60">
              <a:extLst>
                <a:ext uri="{FF2B5EF4-FFF2-40B4-BE49-F238E27FC236}">
                  <a16:creationId xmlns:a16="http://schemas.microsoft.com/office/drawing/2014/main" id="{36792A20-A9C0-800C-3AE2-57A7D56B7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295"/>
              <a:ext cx="72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cuvintelor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9" name="Rectangle 61">
              <a:extLst>
                <a:ext uri="{FF2B5EF4-FFF2-40B4-BE49-F238E27FC236}">
                  <a16:creationId xmlns:a16="http://schemas.microsoft.com/office/drawing/2014/main" id="{8B1C61ED-A9D0-C28D-0CCC-9FF58AD7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2295"/>
              <a:ext cx="11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: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0" name="Rectangle 62">
              <a:extLst>
                <a:ext uri="{FF2B5EF4-FFF2-40B4-BE49-F238E27FC236}">
                  <a16:creationId xmlns:a16="http://schemas.microsoft.com/office/drawing/2014/main" id="{A8052DE4-423E-213F-D157-D7DC516E8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95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1" name="Rectangle 63">
              <a:extLst>
                <a:ext uri="{FF2B5EF4-FFF2-40B4-BE49-F238E27FC236}">
                  <a16:creationId xmlns:a16="http://schemas.microsoft.com/office/drawing/2014/main" id="{5C97906E-2A0D-947D-AEED-FAC450765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2469"/>
              <a:ext cx="10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2" name="Rectangle 64">
              <a:extLst>
                <a:ext uri="{FF2B5EF4-FFF2-40B4-BE49-F238E27FC236}">
                  <a16:creationId xmlns:a16="http://schemas.microsoft.com/office/drawing/2014/main" id="{A4CBADD5-E8C2-CF3B-5C29-9E0972747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2469"/>
              <a:ext cx="6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ru-RU" sz="19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luceafărul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3" name="Rectangle 65">
              <a:extLst>
                <a:ext uri="{FF2B5EF4-FFF2-40B4-BE49-F238E27FC236}">
                  <a16:creationId xmlns:a16="http://schemas.microsoft.com/office/drawing/2014/main" id="{F8DEFB9D-59AA-1C43-60AB-9902694A3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2469"/>
              <a:ext cx="26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4" name="Rectangle 66">
              <a:extLst>
                <a:ext uri="{FF2B5EF4-FFF2-40B4-BE49-F238E27FC236}">
                  <a16:creationId xmlns:a16="http://schemas.microsoft.com/office/drawing/2014/main" id="{A1346F09-6A89-2791-BBCA-B07E094D8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469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ro-RO" altLang="ru-RU" sz="1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5" name="Rectangle 67">
              <a:extLst>
                <a:ext uri="{FF2B5EF4-FFF2-40B4-BE49-F238E27FC236}">
                  <a16:creationId xmlns:a16="http://schemas.microsoft.com/office/drawing/2014/main" id="{BA7A06BA-D0BB-40B4-3F9A-04D3619D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2469"/>
              <a:ext cx="29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ru-RU" sz="19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drag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6" name="Rectangle 68">
              <a:extLst>
                <a:ext uri="{FF2B5EF4-FFF2-40B4-BE49-F238E27FC236}">
                  <a16:creationId xmlns:a16="http://schemas.microsoft.com/office/drawing/2014/main" id="{B1C14E31-9F34-1DA8-3618-B8318925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2469"/>
              <a:ext cx="2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7" name="Rectangle 69">
              <a:extLst>
                <a:ext uri="{FF2B5EF4-FFF2-40B4-BE49-F238E27FC236}">
                  <a16:creationId xmlns:a16="http://schemas.microsoft.com/office/drawing/2014/main" id="{C8C3F342-1AFF-27E6-062A-75B3152EA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2638"/>
              <a:ext cx="1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8" name="Rectangle 70">
              <a:extLst>
                <a:ext uri="{FF2B5EF4-FFF2-40B4-BE49-F238E27FC236}">
                  <a16:creationId xmlns:a16="http://schemas.microsoft.com/office/drawing/2014/main" id="{3E47A35C-DFAF-911B-AF8C-2FBE16AE7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029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9" name="Rectangle 71">
              <a:extLst>
                <a:ext uri="{FF2B5EF4-FFF2-40B4-BE49-F238E27FC236}">
                  <a16:creationId xmlns:a16="http://schemas.microsoft.com/office/drawing/2014/main" id="{6162DA03-EB4A-3783-D617-8A6CAC1B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217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0" name="Rectangle 72">
              <a:extLst>
                <a:ext uri="{FF2B5EF4-FFF2-40B4-BE49-F238E27FC236}">
                  <a16:creationId xmlns:a16="http://schemas.microsoft.com/office/drawing/2014/main" id="{0E0B21FF-4CB6-A6D0-B9DA-101CA122C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406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1" name="Rectangle 73">
              <a:extLst>
                <a:ext uri="{FF2B5EF4-FFF2-40B4-BE49-F238E27FC236}">
                  <a16:creationId xmlns:a16="http://schemas.microsoft.com/office/drawing/2014/main" id="{9C6E590C-A526-24A8-C136-D54C5D35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595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2" name="Rectangle 74">
              <a:extLst>
                <a:ext uri="{FF2B5EF4-FFF2-40B4-BE49-F238E27FC236}">
                  <a16:creationId xmlns:a16="http://schemas.microsoft.com/office/drawing/2014/main" id="{1E48E1A6-F1D1-A675-EC3D-72479A371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84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3" name="Rectangle 75">
              <a:extLst>
                <a:ext uri="{FF2B5EF4-FFF2-40B4-BE49-F238E27FC236}">
                  <a16:creationId xmlns:a16="http://schemas.microsoft.com/office/drawing/2014/main" id="{80BB248E-330A-C894-395F-87A75E08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973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4" name="Line 76">
              <a:extLst>
                <a:ext uri="{FF2B5EF4-FFF2-40B4-BE49-F238E27FC236}">
                  <a16:creationId xmlns:a16="http://schemas.microsoft.com/office/drawing/2014/main" id="{F6BEE595-5264-D4B3-D8B6-BD302206C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5" y="541"/>
              <a:ext cx="40" cy="3072"/>
            </a:xfrm>
            <a:prstGeom prst="line">
              <a:avLst/>
            </a:pr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5" name="Line 77">
              <a:extLst>
                <a:ext uri="{FF2B5EF4-FFF2-40B4-BE49-F238E27FC236}">
                  <a16:creationId xmlns:a16="http://schemas.microsoft.com/office/drawing/2014/main" id="{897BF92C-686C-21B7-F344-47003A240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" y="1630"/>
              <a:ext cx="5289" cy="0"/>
            </a:xfrm>
            <a:prstGeom prst="line">
              <a:avLst/>
            </a:prstGeom>
            <a:noFill/>
            <a:ln w="269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17681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707</Words>
  <Application>Microsoft Office PowerPoint</Application>
  <PresentationFormat>Екран (4:3)</PresentationFormat>
  <Paragraphs>220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Liliya Hovornyan</cp:lastModifiedBy>
  <cp:revision>13</cp:revision>
  <dcterms:created xsi:type="dcterms:W3CDTF">2022-10-21T17:48:01Z</dcterms:created>
  <dcterms:modified xsi:type="dcterms:W3CDTF">2025-04-08T09:52:59Z</dcterms:modified>
</cp:coreProperties>
</file>