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0" r:id="rId4"/>
    <p:sldId id="264" r:id="rId5"/>
    <p:sldId id="266" r:id="rId6"/>
    <p:sldId id="271" r:id="rId7"/>
    <p:sldId id="272" r:id="rId8"/>
    <p:sldId id="273" r:id="rId9"/>
    <p:sldId id="274" r:id="rId10"/>
    <p:sldId id="276" r:id="rId11"/>
    <p:sldId id="277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62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590C-DECD-473F-8533-563F6A7D2244}" type="datetimeFigureOut">
              <a:rPr lang="uk-UA" smtClean="0"/>
              <a:t>08.04.2025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A030-62A0-4B7D-9058-DC0667BBC1C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590C-DECD-473F-8533-563F6A7D2244}" type="datetimeFigureOut">
              <a:rPr lang="uk-UA" smtClean="0"/>
              <a:t>08.04.2025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A030-62A0-4B7D-9058-DC0667BBC1C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590C-DECD-473F-8533-563F6A7D2244}" type="datetimeFigureOut">
              <a:rPr lang="uk-UA" smtClean="0"/>
              <a:t>08.04.2025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A030-62A0-4B7D-9058-DC0667BBC1C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590C-DECD-473F-8533-563F6A7D2244}" type="datetimeFigureOut">
              <a:rPr lang="uk-UA" smtClean="0"/>
              <a:t>08.04.2025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A030-62A0-4B7D-9058-DC0667BBC1C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590C-DECD-473F-8533-563F6A7D2244}" type="datetimeFigureOut">
              <a:rPr lang="uk-UA" smtClean="0"/>
              <a:t>08.04.2025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A030-62A0-4B7D-9058-DC0667BBC1C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590C-DECD-473F-8533-563F6A7D2244}" type="datetimeFigureOut">
              <a:rPr lang="uk-UA" smtClean="0"/>
              <a:t>08.04.2025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A030-62A0-4B7D-9058-DC0667BBC1C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590C-DECD-473F-8533-563F6A7D2244}" type="datetimeFigureOut">
              <a:rPr lang="uk-UA" smtClean="0"/>
              <a:t>08.04.2025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A030-62A0-4B7D-9058-DC0667BBC1C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590C-DECD-473F-8533-563F6A7D2244}" type="datetimeFigureOut">
              <a:rPr lang="uk-UA" smtClean="0"/>
              <a:t>08.04.2025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A030-62A0-4B7D-9058-DC0667BBC1C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590C-DECD-473F-8533-563F6A7D2244}" type="datetimeFigureOut">
              <a:rPr lang="uk-UA" smtClean="0"/>
              <a:t>08.04.2025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A030-62A0-4B7D-9058-DC0667BBC1C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590C-DECD-473F-8533-563F6A7D2244}" type="datetimeFigureOut">
              <a:rPr lang="uk-UA" smtClean="0"/>
              <a:t>08.04.2025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A030-62A0-4B7D-9058-DC0667BBC1C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590C-DECD-473F-8533-563F6A7D2244}" type="datetimeFigureOut">
              <a:rPr lang="uk-UA" smtClean="0"/>
              <a:t>08.04.2025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A030-62A0-4B7D-9058-DC0667BBC1C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6590C-DECD-473F-8533-563F6A7D2244}" type="datetimeFigureOut">
              <a:rPr lang="uk-UA" smtClean="0"/>
              <a:t>08.04.2025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FA030-62A0-4B7D-9058-DC0667BBC1C5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ro.wikiquote.org/wiki/Garabet_Ibr%C4%83ilean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My%20Music\Ghe.Zamfir\GHEORGHE%20ZAMFIR%20-%20Can%20you%20feel%20the%20love%20tonight.mp3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My%20Music\Ghe.Zamfir\GHEORGHE%20ZAMFIR%20-%20Can%20you%20feel%20the%20love%20tonight.mp3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My%20Music\Ghe.Zamfir\GHEORGHE%20ZAMFIR%20-%20Can%20you%20feel%20the%20love%20tonight.mp3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7772400" cy="180022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Mihai Eminescu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br>
              <a:rPr lang="ro-RO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poet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</a:rPr>
              <a:t> al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iubirii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</a:rPr>
              <a:t>ș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al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naturii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br>
              <a:rPr lang="ro-RO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</a:rPr>
              <a:t>Poezia „DORINȚA”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73732" name="Picture 4" descr="128px-Mihai_Eminescu_signat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428869"/>
            <a:ext cx="7000924" cy="207170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 flipH="1">
            <a:off x="5796136" y="5661248"/>
            <a:ext cx="2740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Lilia</a:t>
            </a:r>
            <a:r>
              <a:rPr lang="ro-RO" sz="2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 </a:t>
            </a:r>
            <a:r>
              <a:rPr lang="ro-RO" sz="2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Sandulova</a:t>
            </a:r>
            <a:endParaRPr lang="ro-RO" sz="20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Universalizarea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iubirii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si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accesul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spre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eternitate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prin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iubire</a:t>
            </a:r>
            <a:endParaRPr lang="en-US" sz="40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357298"/>
            <a:ext cx="8229600" cy="3000396"/>
          </a:xfrm>
        </p:spPr>
        <p:txBody>
          <a:bodyPr/>
          <a:lstStyle/>
          <a:p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Armonia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naturii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in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mijlocul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c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reia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poetul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imagineaz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o-RO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î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mplinirea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fericirii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face din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iubire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un sentiment universal </a:t>
            </a:r>
            <a:r>
              <a:rPr lang="ro-RO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ș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etern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None/>
            </a:pP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„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Adormind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armonia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Codrului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b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tut de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ganduri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…”</a:t>
            </a:r>
          </a:p>
          <a:p>
            <a:pPr>
              <a:buFontTx/>
              <a:buNone/>
            </a:pPr>
            <a:endParaRPr lang="en-US" sz="4000" dirty="0"/>
          </a:p>
          <a:p>
            <a:endParaRPr lang="en-US" sz="4000" dirty="0"/>
          </a:p>
        </p:txBody>
      </p:sp>
      <p:pic>
        <p:nvPicPr>
          <p:cNvPr id="18434" name="Picture 2" descr="C:\Users\1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016" y="4077072"/>
            <a:ext cx="4163417" cy="2619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851" y="3399657"/>
            <a:ext cx="853646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     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...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poate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avem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dreptul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să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spunem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că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în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Eminescu natura crease pe cel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mai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mare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liric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modern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şi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că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geloasă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propria-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operă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-a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plăcut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să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sfarme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timpuriu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minunata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oglindă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în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care s-a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răsfrânt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atât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încântător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 </a:t>
            </a:r>
            <a:endParaRPr lang="ro-RO" sz="2800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algn="just"/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  <a:hlinkClick r:id="rId2" tooltip="Garabet Ibrăileanu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  <a:hlinkClick r:id="rId2" tooltip="Garabet Ibrăileanu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Garabet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  <a:hlinkClick r:id="rId2" tooltip="Garabet Ibrăileanu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Ibrăileanu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referitor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la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sfârşitul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tragic al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poetului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„</a:t>
            </a:r>
            <a:r>
              <a:rPr lang="en-US" sz="28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Studii</a:t>
            </a:r>
            <a:r>
              <a:rPr lang="en-US" sz="28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literare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”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). </a:t>
            </a:r>
          </a:p>
        </p:txBody>
      </p:sp>
      <p:sp>
        <p:nvSpPr>
          <p:cNvPr id="17410" name="AutoShape 2" descr="Eminescu, un împămîntenit al înțelepciunii div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7411" name="Picture 3" descr="C:\Users\1\Desktop\Без названия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99792" y="394107"/>
            <a:ext cx="3456384" cy="27717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Dragostea </a:t>
            </a:r>
            <a:r>
              <a:rPr lang="ro-RO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ș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natura –</a:t>
            </a:r>
            <a:r>
              <a:rPr lang="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teme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permanente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ale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crea</a:t>
            </a:r>
            <a:r>
              <a:rPr lang="ro-RO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ț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iei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eminesciene</a:t>
            </a:r>
            <a:endParaRPr lang="en-US" sz="40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600201"/>
            <a:ext cx="8043890" cy="2044823"/>
          </a:xfrm>
        </p:spPr>
        <p:txBody>
          <a:bodyPr>
            <a:normAutofit fontScale="92500"/>
          </a:bodyPr>
          <a:lstStyle/>
          <a:p>
            <a:pPr algn="ctr">
              <a:buFontTx/>
              <a:buNone/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Natura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devine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o stare de spirit </a:t>
            </a:r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prin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personificare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</a:t>
            </a:r>
            <a:r>
              <a:rPr lang="uk-UA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reflect</a:t>
            </a:r>
            <a:r>
              <a:rPr lang="ro-RO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â</a:t>
            </a:r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nd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prin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infa</a:t>
            </a:r>
            <a:r>
              <a:rPr lang="ro-RO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ț</a:t>
            </a:r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isarea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ei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sentimentele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eului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liric</a:t>
            </a:r>
            <a:r>
              <a:rPr lang="ro-RO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</a:p>
          <a:p>
            <a:pPr algn="ctr">
              <a:buFontTx/>
              <a:buNone/>
            </a:pPr>
            <a:endParaRPr lang="ro-RO" sz="4000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endParaRPr lang="ro-RO" sz="7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C:\Users\1\Desktop\1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2411" y="3356992"/>
            <a:ext cx="4759177" cy="3057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Ipostazele</a:t>
            </a: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iubirii</a:t>
            </a:r>
            <a:endParaRPr lang="en-US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97058"/>
            <a:ext cx="7311756" cy="292895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Dorin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ț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arz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toare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a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poetului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implinire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a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iubirii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visul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ram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â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n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â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nd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nerealizat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algn="just"/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Dragostea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v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zut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ca ideal – omul </a:t>
            </a:r>
            <a:r>
              <a:rPr lang="ro-RO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î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mplinit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prin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iubire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algn="just"/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Iubita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perceput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ca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figur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legendar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de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basm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prin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idealizare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pic>
        <p:nvPicPr>
          <p:cNvPr id="51205" name="GHEORGHE ZAMFIR - Can you feel the love tonigh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71600" y="4653136"/>
            <a:ext cx="1368152" cy="1368152"/>
          </a:xfrm>
          <a:prstGeom prst="rect">
            <a:avLst/>
          </a:prstGeom>
          <a:noFill/>
        </p:spPr>
      </p:pic>
      <p:pic>
        <p:nvPicPr>
          <p:cNvPr id="25603" name="Picture 3" descr="C:\Users\1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4077072"/>
            <a:ext cx="3705656" cy="2428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788" fill="hold"/>
                                        <p:tgtEl>
                                          <p:spTgt spid="512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0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0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TITLUL</a:t>
            </a:r>
            <a:r>
              <a:rPr lang="ro-RO" sz="4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– DERIVAT DE LA CUV</a:t>
            </a:r>
            <a:r>
              <a:rPr lang="ro-RO" sz="4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Â</a:t>
            </a:r>
            <a:r>
              <a:rPr lang="en-US" sz="4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NTUL </a:t>
            </a:r>
            <a:r>
              <a:rPr lang="ro-RO" sz="4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„</a:t>
            </a:r>
            <a:r>
              <a:rPr lang="en-US" sz="4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DOR”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190080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DORIN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Ț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 EULUI LIRIC REPREZINT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  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ASPIRA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Ț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IA SPRE 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Î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MPLINIRE PRIN IUBIRE, CA UN IDEAL</a:t>
            </a:r>
          </a:p>
          <a:p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ORIENTAREA EXCLUSIV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SPRE VIITOR</a:t>
            </a:r>
            <a:endParaRPr lang="ro-RO" sz="2800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(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verbe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la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viitor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la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conjunctiv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59397" name="GHEORGHE ZAMFIR - Can you feel the love tonigh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786974" y="5643578"/>
            <a:ext cx="304800" cy="304800"/>
          </a:xfrm>
          <a:prstGeom prst="rect">
            <a:avLst/>
          </a:prstGeom>
          <a:noFill/>
        </p:spPr>
      </p:pic>
      <p:pic>
        <p:nvPicPr>
          <p:cNvPr id="24578" name="Picture 2" descr="Dragostea – creatoare de trăiri și stări umane inedite în lirica românească  - Revista TIMPUL Liceul Teoretic Mihai Eminescu Drochi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9992" y="3840078"/>
            <a:ext cx="3866772" cy="27166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9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788" fill="hold"/>
                                        <p:tgtEl>
                                          <p:spTgt spid="593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39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39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Elementele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naturii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inconjur</a:t>
            </a:r>
            <a:r>
              <a:rPr lang="ro-RO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toare</a:t>
            </a:r>
            <a:endParaRPr lang="en-US" sz="40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Izvorul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codrul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florile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tei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supuse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personific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rii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metaforizarii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- 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o-RO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zvorul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care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tremur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pe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prund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crengi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plecate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prispa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cea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</a:t>
            </a:r>
            <a:endParaRPr lang="ro-RO" sz="2800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brazde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- f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lori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tei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infiorate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  <p:pic>
        <p:nvPicPr>
          <p:cNvPr id="53253" name="Picture 5" descr="em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4048" y="3718962"/>
            <a:ext cx="3452394" cy="2462764"/>
          </a:xfrm>
          <a:prstGeom prst="rect">
            <a:avLst/>
          </a:prstGeom>
          <a:noFill/>
        </p:spPr>
      </p:pic>
      <p:pic>
        <p:nvPicPr>
          <p:cNvPr id="53254" name="GHEORGHE ZAMFIR - Can you feel the love tonigh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95288" y="6237288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788" fill="hold"/>
                                        <p:tgtEl>
                                          <p:spTgt spid="532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5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Atmosfera</a:t>
            </a:r>
            <a:r>
              <a:rPr lang="en-US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vibrant</a:t>
            </a:r>
            <a:r>
              <a:rPr lang="ro-RO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emo</a:t>
            </a:r>
            <a:r>
              <a:rPr lang="ro-RO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ț</a:t>
            </a:r>
            <a:r>
              <a:rPr lang="en-US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ie</a:t>
            </a:r>
            <a:endParaRPr lang="en-US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3571876"/>
            <a:ext cx="8229600" cy="2900369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b="1" dirty="0"/>
              <a:t>	</a:t>
            </a:r>
            <a:r>
              <a:rPr lang="en-US" sz="2800" b="1" u="sng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Chemarea</a:t>
            </a:r>
            <a:r>
              <a:rPr lang="en-US" sz="2800" b="1" u="sng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(</a:t>
            </a:r>
            <a:r>
              <a:rPr lang="en-US" sz="2800" b="1" u="sng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vino</a:t>
            </a:r>
            <a:r>
              <a:rPr lang="en-US" sz="2800" b="1" u="sng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!)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in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codru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se face </a:t>
            </a:r>
            <a:r>
              <a:rPr lang="ro-RO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î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ntr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-o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atmosfera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vibrant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emo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ț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ie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-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„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tremur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”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si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taina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-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„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o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ascund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”.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Tx/>
              <a:buNone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Momentul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astept</a:t>
            </a:r>
            <a:r>
              <a:rPr lang="ro-RO" sz="2800" b="1" u="sng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sz="2800" b="1" u="sng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rii</a:t>
            </a:r>
            <a:r>
              <a:rPr lang="en-US" sz="2800" b="1" u="sng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si</a:t>
            </a:r>
            <a:r>
              <a:rPr lang="en-US" sz="2800" b="1" u="sng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al </a:t>
            </a:r>
            <a:r>
              <a:rPr lang="en-US" sz="2800" b="1" u="sng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int</a:t>
            </a:r>
            <a:r>
              <a:rPr lang="ro-RO" sz="2800" b="1" u="sng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â</a:t>
            </a:r>
            <a:r>
              <a:rPr lang="en-US" sz="2800" b="1" u="sng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lnirii</a:t>
            </a:r>
            <a:r>
              <a:rPr lang="en-US" sz="2800" b="1" u="sng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sunt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dominate de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sentimentul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ner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bdare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sugerat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prin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verbe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miscare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si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verbe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la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conjunctiv</a:t>
            </a:r>
            <a:r>
              <a:rPr lang="ro-RO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  <a:endParaRPr lang="en-US" sz="2800" b="1" u="sng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pic>
        <p:nvPicPr>
          <p:cNvPr id="22532" name="Picture 4" descr="MIHAI CATRUNA FINE ART: Eminescu - Dorin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784" y="1283426"/>
            <a:ext cx="3700526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Jocul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gesturilor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tandre</a:t>
            </a:r>
            <a:endParaRPr lang="en-US" sz="40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- p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genunchii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mei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o-RO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ș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edea-vei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- să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alergi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peipt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s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-mi</a:t>
            </a:r>
            <a:endParaRPr lang="ro-RO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cazi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- v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om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fi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singuri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singurei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-  să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-</a:t>
            </a:r>
            <a:r>
              <a:rPr lang="ro-RO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ț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desprind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din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cre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ș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tet</a:t>
            </a:r>
            <a:endParaRPr lang="ro-RO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v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lul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-  să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-l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ridic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obraz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5302" name="Picture 6" descr="em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4208" y="2780928"/>
            <a:ext cx="2138778" cy="3730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Portretul</a:t>
            </a:r>
            <a:r>
              <a:rPr lang="en-US" sz="4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iubitei</a:t>
            </a:r>
            <a:endParaRPr lang="en-US" sz="40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Epitetele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cromatice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„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fa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ț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a alb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-n p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rul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galben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” -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subliniaz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puritatea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delicate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ț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ea </a:t>
            </a:r>
            <a:r>
              <a:rPr lang="ro-RO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ș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farmecul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fiin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ț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ei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iubite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</a:p>
          <a:p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Reprezint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idealul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fericire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prin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iubire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56325" name="Picture 5" descr="em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5816" y="3819462"/>
            <a:ext cx="2880320" cy="3004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Visul</a:t>
            </a:r>
            <a:r>
              <a:rPr lang="en-US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ca </a:t>
            </a:r>
            <a:r>
              <a:rPr lang="en-US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tr</a:t>
            </a:r>
            <a:r>
              <a:rPr lang="ro-RO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ire maxim</a:t>
            </a:r>
            <a:r>
              <a:rPr lang="ro-RO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ă</a:t>
            </a:r>
            <a:r>
              <a:rPr lang="en-US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a </a:t>
            </a:r>
            <a:r>
              <a:rPr lang="en-US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idealului</a:t>
            </a:r>
            <a:r>
              <a:rPr lang="en-US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</a:t>
            </a:r>
            <a:r>
              <a:rPr lang="en-US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iubire</a:t>
            </a:r>
            <a:r>
              <a:rPr lang="ro-RO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7200800" cy="2500329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„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Vom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visa un vis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ferice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</a:t>
            </a:r>
          </a:p>
          <a:p>
            <a:pPr>
              <a:buFontTx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Ing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â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na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-ne-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vor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c-un c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â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nt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Singuratece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izvoare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</a:t>
            </a:r>
          </a:p>
          <a:p>
            <a:pPr>
              <a:buFontTx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Bl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â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nda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batere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de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vant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”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9458" name="AutoShape 2" descr="Dorința de Mihai Emines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9460" name="AutoShape 4" descr="Dorința de Mihai Emines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9462" name="AutoShape 6" descr="Dorința de Mihai Eminescu. Geniul romanti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9464" name="AutoShape 8" descr="Cicisbeo descătușat | Observator Cultur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9468" name="Picture 12" descr="Life In Pink - &quot;Ce om era Eminescu! Il am si acum inaintea ochilor: chip  frumos si bland, fire mistica, straina de lume, zamislita parca in alte  planuri. Ce frunte mareata 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357562"/>
            <a:ext cx="3929058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500</Words>
  <Application>Microsoft Office PowerPoint</Application>
  <PresentationFormat>Екран (4:3)</PresentationFormat>
  <Paragraphs>45</Paragraphs>
  <Slides>11</Slides>
  <Notes>0</Notes>
  <HiddenSlides>0</HiddenSlides>
  <MMClips>3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Times New Roman</vt:lpstr>
      <vt:lpstr>Тема Office</vt:lpstr>
      <vt:lpstr>Mihai Eminescu –  poet al iubirii și al naturii.  Poezia „DORINȚA”</vt:lpstr>
      <vt:lpstr>Dragostea și natura – teme permanente ale creației eminesciene</vt:lpstr>
      <vt:lpstr>Ipostazele iubirii</vt:lpstr>
      <vt:lpstr>TITLUL – DERIVAT DE LA CUVÂNTUL „DOR”</vt:lpstr>
      <vt:lpstr>Elementele naturii inconjurătoare</vt:lpstr>
      <vt:lpstr>Atmosfera de vibrantă emoție</vt:lpstr>
      <vt:lpstr>Jocul gesturilor tandre</vt:lpstr>
      <vt:lpstr>Portretul iubitei</vt:lpstr>
      <vt:lpstr>Visul ca trăire maximă a idealului de iubire:</vt:lpstr>
      <vt:lpstr>Universalizarea iubirii si accesul spre eternitate prin iubire</vt:lpstr>
      <vt:lpstr>Презентація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Mihai Eminescu, poetul iubirii si al naturii  Poezia DORINȚA</dc:title>
  <dc:creator>1</dc:creator>
  <cp:lastModifiedBy>Liliya Hovornyan</cp:lastModifiedBy>
  <cp:revision>8</cp:revision>
  <dcterms:created xsi:type="dcterms:W3CDTF">2025-03-15T15:54:30Z</dcterms:created>
  <dcterms:modified xsi:type="dcterms:W3CDTF">2025-04-08T08:40:59Z</dcterms:modified>
</cp:coreProperties>
</file>