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62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FA9A4E-FEF5-4D5A-967A-CEEA4C033961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FAFF5B-9F03-4794-AA9C-10F59E176F2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DCAD6-987B-443F-BB45-4548A9CF89A1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uk-U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0A5AA-5E56-4B64-96EA-0A8B43F14153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7341-331E-4248-BFCD-8566725441A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5893-F700-4251-86B6-5ADC92695726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19772-D729-47D1-B122-866C15DE4715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D46C-3AC6-41A7-B37A-B173B7408D87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46F4-6E96-4D56-AD96-1A92061BB6B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74C82-11BD-4534-B6FE-EE4F2CBEB5A5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A61D-8EC6-4CB8-8EAF-F3866F0F2187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E447-8A07-4980-AC75-E109AC1C869A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7F8B8-2B00-4D1C-9B79-7184F7C0EDF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936E-CA9C-4FDB-9FC5-23200432C865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5F9C8-C1B1-4EA9-815E-C8EFA7B448A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DE3D-4CDB-4D8C-A54F-8F2F98B8CBED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2463-17C9-45BF-9DF4-23B3A4C7A37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EF1F-5488-4DCC-8CB4-3299C14B84AA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CB7C3-D009-4C37-BA93-6FB4BA0D46E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87BE-7769-40C2-8F6A-ADA3BC758DA4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F3C9-5EDC-451C-B32D-96BBC6DF8EA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C180-9595-4E38-AF59-74B5BBC2DB54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CCB0-A3B0-447B-B5E5-AA853064805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0721-8097-4A1B-B7F4-49A80FAA1227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B4D77-90A7-4CAC-A8C3-4B3B9E1CD66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1F382-4D6C-4DE6-B248-09A92F2520D4}" type="datetimeFigureOut">
              <a:rPr lang="uk-UA"/>
              <a:pPr>
                <a:defRPr/>
              </a:pPr>
              <a:t>08.04.2025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FB41E8-EC4F-41A9-BA40-3BCBC194AF9D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70" r:id="rId7"/>
    <p:sldLayoutId id="2147483771" r:id="rId8"/>
    <p:sldLayoutId id="2147483772" r:id="rId9"/>
    <p:sldLayoutId id="2147483763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476250"/>
            <a:ext cx="7783513" cy="20161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Proiect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didactic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</a:t>
            </a:r>
            <a:r>
              <a:rPr lang="ro-R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ână</a:t>
            </a:r>
            <a:br>
              <a:rPr lang="ro-R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Рисунок 3" descr="https://encrypted-tbn3.gstatic.com/images?q=tbn:ANd9GcTLuHIYUc7Pe76fRdf9f2nHlilUeaTBkq5igwfN0c0brf-ZX4Q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333375"/>
            <a:ext cx="2738438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3956693"/>
            <a:ext cx="6628308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Mihai Eminescu,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poezia „Sara pe deal”.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Poezia dorului de dragoste</a:t>
            </a:r>
            <a:endParaRPr lang="uk-UA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4340" name="Рисунок 6" descr="http://www.ziarulnatiunea.ro/wp-content/uploads/2013/06/Image-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75388" y="2579688"/>
            <a:ext cx="247015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013" y="1125538"/>
            <a:ext cx="7056437" cy="4554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Problematizarea: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1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Demonstrați că poezia e un pastel.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 ce poezia este o idilă ?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În câte spații sunt prezentate cele descrise în poezie ?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Exemplificați prin fragmente din text.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Găsiți strofa în care e descris culmea fericirii celor doi îndrăgostiți, faceți comentariul.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Descoperiți comuniunea omului cu natura.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755650" y="2060575"/>
            <a:ext cx="6911975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ro-RO" sz="3200">
                <a:latin typeface="Times New Roman" pitchFamily="18" charset="0"/>
                <a:cs typeface="Times New Roman" pitchFamily="18" charset="0"/>
              </a:rPr>
              <a:t>Găseșete figurile de stil și demonstrează care este rolul lor în poezie.</a:t>
            </a:r>
            <a:endParaRPr lang="uk-UA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663" y="1474788"/>
            <a:ext cx="6646862" cy="1938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Versificația:</a:t>
            </a:r>
          </a:p>
          <a:p>
            <a:pPr marL="342900" indent="-342900" fontAlgn="auto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Precizați măsura, felul rimei, ritmul primei strofe.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684213" y="1628775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Consolidarea cunoștințelor</a:t>
            </a:r>
            <a:r>
              <a:rPr lang="ro-RO" sz="24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o-RO" sz="24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>
                <a:latin typeface="Times New Roman" pitchFamily="18" charset="0"/>
                <a:cs typeface="Times New Roman" pitchFamily="18" charset="0"/>
              </a:rPr>
              <a:t>Elevii vor face o discuție pe baza proiectelor prezentate de 1-2 elevi referitoare la poezia  „Sara pe deal”.</a:t>
            </a:r>
          </a:p>
          <a:p>
            <a:endParaRPr lang="ro-RO" sz="240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400">
                <a:latin typeface="Times New Roman" pitchFamily="18" charset="0"/>
                <a:cs typeface="Times New Roman" pitchFamily="18" charset="0"/>
              </a:rPr>
              <a:t>Ce sentimente v-au trezit cântecul „Sara pe deal” ?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2"/>
          <p:cNvSpPr txBox="1">
            <a:spLocks noChangeArrowheads="1"/>
          </p:cNvSpPr>
          <p:nvPr/>
        </p:nvSpPr>
        <p:spPr bwMode="auto">
          <a:xfrm>
            <a:off x="1074738" y="1484313"/>
            <a:ext cx="52974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Atelierul de creație.</a:t>
            </a:r>
          </a:p>
          <a:p>
            <a:endParaRPr lang="ro-RO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Folosește-ți imaginația!</a:t>
            </a: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Expl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o-RO" sz="2400">
                <a:latin typeface="Times New Roman" pitchFamily="18" charset="0"/>
                <a:cs typeface="Times New Roman" pitchFamily="18" charset="0"/>
              </a:rPr>
              <a:t>că semnificația titlului.</a:t>
            </a: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Descoperă tema poeziei.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1"/>
          <p:cNvSpPr txBox="1">
            <a:spLocks noChangeArrowheads="1"/>
          </p:cNvSpPr>
          <p:nvPr/>
        </p:nvSpPr>
        <p:spPr bwMode="auto">
          <a:xfrm>
            <a:off x="827088" y="1412875"/>
            <a:ext cx="745966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o-RO" sz="2400" b="1">
              <a:latin typeface="Times New Roman" pitchFamily="18" charset="0"/>
              <a:cs typeface="Times New Roman" pitchFamily="18" charset="0"/>
            </a:endParaRPr>
          </a:p>
          <a:p>
            <a:endParaRPr lang="ro-RO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2400" b="1">
                <a:latin typeface="Times New Roman" pitchFamily="18" charset="0"/>
                <a:cs typeface="Times New Roman" pitchFamily="18" charset="0"/>
              </a:rPr>
              <a:t>Temă pentru acasă.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De memorizat poezia „Sara pe deal”.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De făcut analiza literară a poeziei.</a:t>
            </a:r>
          </a:p>
          <a:p>
            <a:pPr>
              <a:lnSpc>
                <a:spcPct val="200000"/>
              </a:lnSpc>
              <a:buFont typeface="Arial" charset="0"/>
              <a:buChar char="•"/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De scris o compunere scurtă pe tema „Ce este dragostea?”.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1"/>
          <p:cNvSpPr txBox="1">
            <a:spLocks noChangeArrowheads="1"/>
          </p:cNvSpPr>
          <p:nvPr/>
        </p:nvSpPr>
        <p:spPr bwMode="auto">
          <a:xfrm>
            <a:off x="1042988" y="1066800"/>
            <a:ext cx="541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Tipul lecției: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  receptare a textului liric</a:t>
            </a:r>
            <a:r>
              <a:rPr lang="ro-RO" sz="2400" dirty="0">
                <a:latin typeface="Candara" pitchFamily="34" charset="0"/>
              </a:rPr>
              <a:t>.</a:t>
            </a:r>
            <a:endParaRPr lang="uk-UA" sz="2400" dirty="0">
              <a:latin typeface="Candar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6013" y="2133600"/>
            <a:ext cx="744855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Strategia didactică: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i="1" dirty="0">
                <a:latin typeface="Times New Roman" pitchFamily="18" charset="0"/>
                <a:cs typeface="Times New Roman" pitchFamily="18" charset="0"/>
              </a:rPr>
              <a:t>metode și procedee: 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dialog autentic, lectură expresivă, demonstrație didactică, conversație euristică, descoperire inductivă, problematizarea.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i="1" dirty="0">
                <a:latin typeface="Times New Roman" pitchFamily="18" charset="0"/>
                <a:cs typeface="Times New Roman" pitchFamily="18" charset="0"/>
              </a:rPr>
              <a:t>mijloace didactice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: manual, tablouri, citate, înregistrare video: Tudor  Gheorghe romanța „Sara pe deal”, vitrina de cărți „Poezia erotică  eminesciană”.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2133600"/>
            <a:ext cx="5870575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Obiective de referință: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Cultivarea receptivității literar-artistice;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Întrebuințarea vocabularului adecvat temei.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650" y="908050"/>
            <a:ext cx="8018463" cy="5264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latin typeface="Times New Roman" pitchFamily="18" charset="0"/>
                <a:cs typeface="Times New Roman" pitchFamily="18" charset="0"/>
              </a:rPr>
              <a:t>Obiective operaționale: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citească expresiv poezia;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descopere tema, structura;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sesizeze frumosul cuvântului;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descopere spațiile de prezentare ale poeziei;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descopere viziunea poetului asupra iubirii;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găsească figurile de stil și să descopere rolul lor în poezie;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să descopere comuniunea omului cu natura;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dezvoltarea capacităților de cunoaștere artistică.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1"/>
          <p:cNvSpPr txBox="1">
            <a:spLocks noChangeArrowheads="1"/>
          </p:cNvSpPr>
          <p:nvPr/>
        </p:nvSpPr>
        <p:spPr bwMode="auto">
          <a:xfrm>
            <a:off x="3348038" y="896938"/>
            <a:ext cx="2946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sz="2800" b="1">
                <a:latin typeface="Times New Roman" pitchFamily="18" charset="0"/>
                <a:cs typeface="Times New Roman" pitchFamily="18" charset="0"/>
              </a:rPr>
              <a:t>Scenariul didactic</a:t>
            </a:r>
            <a:endParaRPr lang="uk-UA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238" y="1720850"/>
            <a:ext cx="8640762" cy="3984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Actualizarea cunoștințelor elevilor.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3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Conversație euristică (dialog autentic):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Care este istoricul apariției poeziei „Atât de fragidă”.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Care este semnificația titlului?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Care este tema poeziei 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o-RO" sz="23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Comentariul poeziei.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Elevii vor citi și vor comenta câte o strofă din poezia „Atât de fragidă”.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Recitarea poeziei memorizate acasă.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300" dirty="0">
                <a:latin typeface="Times New Roman" pitchFamily="18" charset="0"/>
                <a:cs typeface="Times New Roman" pitchFamily="18" charset="0"/>
              </a:rPr>
              <a:t>Generalizarea temei studiate.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11188" y="549275"/>
            <a:ext cx="77009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sz="2400">
                <a:latin typeface="Times New Roman" pitchFamily="18" charset="0"/>
                <a:cs typeface="Times New Roman" pitchFamily="18" charset="0"/>
              </a:rPr>
              <a:t>Anunțarea temei noi.</a:t>
            </a:r>
          </a:p>
          <a:p>
            <a:r>
              <a:rPr lang="ro-RO" sz="2400">
                <a:latin typeface="Times New Roman" pitchFamily="18" charset="0"/>
                <a:cs typeface="Times New Roman" pitchFamily="18" charset="0"/>
              </a:rPr>
              <a:t>Audierea romanței „Sara pe deal”, interpret Tudor Gheorghe.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379538"/>
            <a:ext cx="7275512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33962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4238" y="1557338"/>
            <a:ext cx="7196137" cy="3784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Prezentarea planului de analiză a poeziei „Sara pe deal”.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Poezia – o idilă cu puternice note de pastel.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Spațiile de prezentare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 celor descrise în poezie.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Figurile de stil. Rolul lor.</a:t>
            </a:r>
          </a:p>
          <a:p>
            <a:pPr marL="457200" indent="-4572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o-RO" sz="2400" dirty="0">
                <a:latin typeface="Times New Roman" pitchFamily="18" charset="0"/>
                <a:cs typeface="Times New Roman" pitchFamily="18" charset="0"/>
              </a:rPr>
              <a:t>Versificația.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539750" y="1268413"/>
            <a:ext cx="8353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Vocabular:</a:t>
            </a:r>
          </a:p>
          <a:p>
            <a:endParaRPr lang="ro-RO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	fragedă – gingașă;</a:t>
            </a: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	bucium – instrument muzical de suflat foarte lung;</a:t>
            </a: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	rustic – ca la țară;</a:t>
            </a:r>
          </a:p>
          <a:p>
            <a:pPr>
              <a:lnSpc>
                <a:spcPct val="200000"/>
              </a:lnSpc>
            </a:pPr>
            <a:r>
              <a:rPr lang="ro-RO" sz="2400">
                <a:latin typeface="Times New Roman" pitchFamily="18" charset="0"/>
                <a:cs typeface="Times New Roman" pitchFamily="18" charset="0"/>
              </a:rPr>
              <a:t>	toacă – placă de lemn, metal pe care se bate cu 2 ciocane 		pentru a anunța slujba.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2700338" y="850900"/>
            <a:ext cx="421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o-RO" sz="2400" b="1">
                <a:latin typeface="Times New Roman" pitchFamily="18" charset="0"/>
                <a:cs typeface="Times New Roman" pitchFamily="18" charset="0"/>
              </a:rPr>
              <a:t>Lectura poeziei „Sara pe deal”</a:t>
            </a:r>
            <a:endParaRPr lang="uk-UA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8568952" cy="646330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Sara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buciumul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Turmele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stele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scap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plâng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izvor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Sub 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m, drag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m-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astep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mine.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Luna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trece-asa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sf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clar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Ochii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caut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frunza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Stelele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nasc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umezi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senin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Pieptul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fruntea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g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nduri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plin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Nourii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curg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raze-a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iruri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despic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Stre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vechi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ridic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ârțâ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v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cump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Valea-i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fluiere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murmur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osteni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oameni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spinare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Vin de la 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toaca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sun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tare,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Clopotul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vechi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glasul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Sufletul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iubire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Ah!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curând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vale-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Ah!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curând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-mi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tine gr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sta-vom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noaptea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ntrea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gă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Ore </a:t>
            </a:r>
            <a:r>
              <a:rPr lang="ro-RO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ntregi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spune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i-voi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îmi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drag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o-RO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Ne-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capetele-unul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altul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ro-RO" dirty="0">
                <a:latin typeface="Times New Roman" pitchFamily="18" charset="0"/>
                <a:cs typeface="Times New Roman" pitchFamily="18" charset="0"/>
              </a:rPr>
              <a:t>Ș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adormi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sub </a:t>
            </a:r>
            <a:r>
              <a:rPr lang="ro-RO" dirty="0" err="1">
                <a:latin typeface="Times New Roman" pitchFamily="18" charset="0"/>
                <a:cs typeface="Times New Roman" pitchFamily="18" charset="0"/>
              </a:rPr>
              <a:t>î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naltul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Vechiul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salc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m.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Astfel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noapte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bogat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Cine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via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ț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toat</a:t>
            </a:r>
            <a:r>
              <a:rPr lang="ro-RO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791</Words>
  <Application>Microsoft Office PowerPoint</Application>
  <PresentationFormat>Екран (4:3)</PresentationFormat>
  <Paragraphs>98</Paragraphs>
  <Slides>15</Slides>
  <Notes>1</Notes>
  <HiddenSlides>0</HiddenSlides>
  <MMClips>1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Candara</vt:lpstr>
      <vt:lpstr>Symbol</vt:lpstr>
      <vt:lpstr>Times New Roman</vt:lpstr>
      <vt:lpstr>Волна</vt:lpstr>
      <vt:lpstr>Proiect didactic la literatura română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 didactic la literatura română clasa 10</dc:title>
  <dc:creator>Deafult User</dc:creator>
  <cp:lastModifiedBy>Liliya Hovornyan</cp:lastModifiedBy>
  <cp:revision>28</cp:revision>
  <dcterms:created xsi:type="dcterms:W3CDTF">2014-03-15T18:50:01Z</dcterms:created>
  <dcterms:modified xsi:type="dcterms:W3CDTF">2025-04-08T08:01:53Z</dcterms:modified>
</cp:coreProperties>
</file>