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62" y="4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BFA9A4E-FEF5-4D5A-967A-CEEA4C033961}" type="datetimeFigureOut">
              <a:rPr lang="uk-UA"/>
              <a:pPr>
                <a:defRPr/>
              </a:pPr>
              <a:t>08.04.2025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FAFF5B-9F03-4794-AA9C-10F59E176F2B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2DCAD6-987B-443F-BB45-4548A9CF89A1}" type="slidenum">
              <a:rPr 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uk-UA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0A5AA-5E56-4B64-96EA-0A8B43F14153}" type="datetimeFigureOut">
              <a:rPr lang="uk-UA"/>
              <a:pPr>
                <a:defRPr/>
              </a:pPr>
              <a:t>08.04.2025</a:t>
            </a:fld>
            <a:endParaRPr lang="uk-UA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C7341-331E-4248-BFCD-8566725441A2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C5893-F700-4251-86B6-5ADC92695726}" type="datetimeFigureOut">
              <a:rPr lang="uk-UA"/>
              <a:pPr>
                <a:defRPr/>
              </a:pPr>
              <a:t>08.04.2025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19772-D729-47D1-B122-866C15DE4715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CD46C-3AC6-41A7-B37A-B173B7408D87}" type="datetimeFigureOut">
              <a:rPr lang="uk-UA"/>
              <a:pPr>
                <a:defRPr/>
              </a:pPr>
              <a:t>08.04.2025</a:t>
            </a:fld>
            <a:endParaRPr lang="uk-UA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946F4-6E96-4D56-AD96-1A92061BB6BA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74C82-11BD-4534-B6FE-EE4F2CBEB5A5}" type="datetimeFigureOut">
              <a:rPr lang="uk-UA"/>
              <a:pPr>
                <a:defRPr/>
              </a:pPr>
              <a:t>08.04.2025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9A61D-8EC6-4CB8-8EAF-F3866F0F2187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5E447-8A07-4980-AC75-E109AC1C869A}" type="datetimeFigureOut">
              <a:rPr lang="uk-UA"/>
              <a:pPr>
                <a:defRPr/>
              </a:pPr>
              <a:t>08.04.2025</a:t>
            </a:fld>
            <a:endParaRPr lang="uk-UA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7F8B8-2B00-4D1C-9B79-7184F7C0EDFD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8936E-CA9C-4FDB-9FC5-23200432C865}" type="datetimeFigureOut">
              <a:rPr lang="uk-UA"/>
              <a:pPr>
                <a:defRPr/>
              </a:pPr>
              <a:t>08.04.2025</a:t>
            </a:fld>
            <a:endParaRPr lang="uk-U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5F9C8-C1B1-4EA9-815E-C8EFA7B448A2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EDE3D-4CDB-4D8C-A54F-8F2F98B8CBED}" type="datetimeFigureOut">
              <a:rPr lang="uk-UA"/>
              <a:pPr>
                <a:defRPr/>
              </a:pPr>
              <a:t>08.04.2025</a:t>
            </a:fld>
            <a:endParaRPr lang="uk-U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02463-17C9-45BF-9DF4-23B3A4C7A371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CEF1F-5488-4DCC-8CB4-3299C14B84AA}" type="datetimeFigureOut">
              <a:rPr lang="uk-UA"/>
              <a:pPr>
                <a:defRPr/>
              </a:pPr>
              <a:t>08.04.2025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CB7C3-D009-4C37-BA93-6FB4BA0D46E4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A87BE-7769-40C2-8F6A-ADA3BC758DA4}" type="datetimeFigureOut">
              <a:rPr lang="uk-UA"/>
              <a:pPr>
                <a:defRPr/>
              </a:pPr>
              <a:t>08.04.2025</a:t>
            </a:fld>
            <a:endParaRPr lang="uk-UA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AF3C9-5EDC-451C-B32D-96BBC6DF8EA8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6C180-9595-4E38-AF59-74B5BBC2DB54}" type="datetimeFigureOut">
              <a:rPr lang="uk-UA"/>
              <a:pPr>
                <a:defRPr/>
              </a:pPr>
              <a:t>08.04.2025</a:t>
            </a:fld>
            <a:endParaRPr lang="uk-UA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6CCB0-A3B0-447B-B5E5-AA8530648054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30721-8097-4A1B-B7F4-49A80FAA1227}" type="datetimeFigureOut">
              <a:rPr lang="uk-UA"/>
              <a:pPr>
                <a:defRPr/>
              </a:pPr>
              <a:t>08.04.2025</a:t>
            </a:fld>
            <a:endParaRPr lang="uk-UA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B4D77-90A7-4CAC-A8C3-4B3B9E1CD66A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41F382-4D6C-4DE6-B248-09A92F2520D4}" type="datetimeFigureOut">
              <a:rPr lang="uk-UA"/>
              <a:pPr>
                <a:defRPr/>
              </a:pPr>
              <a:t>08.04.2025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FB41E8-EC4F-41A9-BA40-3BCBC194AF9D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7" r:id="rId2"/>
    <p:sldLayoutId id="2147483769" r:id="rId3"/>
    <p:sldLayoutId id="2147483766" r:id="rId4"/>
    <p:sldLayoutId id="2147483765" r:id="rId5"/>
    <p:sldLayoutId id="2147483764" r:id="rId6"/>
    <p:sldLayoutId id="2147483770" r:id="rId7"/>
    <p:sldLayoutId id="2147483771" r:id="rId8"/>
    <p:sldLayoutId id="2147483772" r:id="rId9"/>
    <p:sldLayoutId id="2147483763" r:id="rId10"/>
    <p:sldLayoutId id="21474837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ideo" Target="NUL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250" y="476250"/>
            <a:ext cx="7783513" cy="201612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Proiect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didactic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n-US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literatura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rom</a:t>
            </a:r>
            <a:r>
              <a:rPr lang="ro-R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ână</a:t>
            </a:r>
            <a:br>
              <a:rPr lang="ro-R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338" name="Рисунок 3" descr="https://encrypted-tbn3.gstatic.com/images?q=tbn:ANd9GcTLuHIYUc7Pe76fRdf9f2nHlilUeaTBkq5igwfN0c0brf-ZX4QZ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5" y="333375"/>
            <a:ext cx="2738438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79512" y="3956693"/>
            <a:ext cx="6628308" cy="193899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Mihai Eminescu,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poezia „Sara pe deal”.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 Poezia dorului de dragoste</a:t>
            </a:r>
            <a:endParaRPr lang="uk-UA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4340" name="Рисунок 6" descr="http://www.ziarulnatiunea.ro/wp-content/uploads/2013/06/Image-6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75388" y="2579688"/>
            <a:ext cx="2470150" cy="266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6013" y="1125538"/>
            <a:ext cx="7056437" cy="45545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2400" b="1" dirty="0">
                <a:latin typeface="Times New Roman" pitchFamily="18" charset="0"/>
                <a:cs typeface="Times New Roman" pitchFamily="18" charset="0"/>
              </a:rPr>
              <a:t>Problematizarea: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o-RO" sz="1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Demonstrați că poezia e un pastel.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De ce poezia este o idilă ?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În câte spații sunt prezentate cele descrise în poezie ?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Exemplificați prin fragmente din text.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Găsiți strofa în care e descris culmea fericirii celor doi îndrăgostiți, faceți comentariul.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Descoperiți comuniunea omului cu natura.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1"/>
          <p:cNvSpPr txBox="1">
            <a:spLocks noChangeArrowheads="1"/>
          </p:cNvSpPr>
          <p:nvPr/>
        </p:nvSpPr>
        <p:spPr bwMode="auto">
          <a:xfrm>
            <a:off x="755650" y="2060575"/>
            <a:ext cx="6911975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ro-RO" sz="3200">
                <a:latin typeface="Times New Roman" pitchFamily="18" charset="0"/>
                <a:cs typeface="Times New Roman" pitchFamily="18" charset="0"/>
              </a:rPr>
              <a:t>Găseșete figurile de stil și demonstrează care este rolul lor în poezie.</a:t>
            </a:r>
            <a:endParaRPr lang="uk-UA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6663" y="1474788"/>
            <a:ext cx="6646862" cy="19383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o-RO" sz="2400" b="1" dirty="0">
                <a:latin typeface="Times New Roman" pitchFamily="18" charset="0"/>
                <a:cs typeface="Times New Roman" pitchFamily="18" charset="0"/>
              </a:rPr>
              <a:t>Versificația:</a:t>
            </a:r>
          </a:p>
          <a:p>
            <a:pPr marL="342900" indent="-342900" fontAlgn="auto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Precizați măsura, felul rimei, ritmul primei strofe.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1"/>
          <p:cNvSpPr txBox="1">
            <a:spLocks noChangeArrowheads="1"/>
          </p:cNvSpPr>
          <p:nvPr/>
        </p:nvSpPr>
        <p:spPr bwMode="auto">
          <a:xfrm>
            <a:off x="684213" y="1628775"/>
            <a:ext cx="80645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o-RO" sz="2400" b="1">
                <a:latin typeface="Times New Roman" pitchFamily="18" charset="0"/>
                <a:cs typeface="Times New Roman" pitchFamily="18" charset="0"/>
              </a:rPr>
              <a:t>Consolidarea cunoștințelor</a:t>
            </a:r>
            <a:r>
              <a:rPr lang="ro-RO" sz="240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o-RO" sz="2400">
              <a:latin typeface="Times New Roman" pitchFamily="18" charset="0"/>
              <a:cs typeface="Times New Roman" pitchFamily="18" charset="0"/>
            </a:endParaRPr>
          </a:p>
          <a:p>
            <a:r>
              <a:rPr lang="ro-RO" sz="2400">
                <a:latin typeface="Times New Roman" pitchFamily="18" charset="0"/>
                <a:cs typeface="Times New Roman" pitchFamily="18" charset="0"/>
              </a:rPr>
              <a:t>Elevii vor face o discuție pe baza proiectelor prezentate de 1-2 elevi referitoare la poezia  „Sara pe deal”.</a:t>
            </a:r>
          </a:p>
          <a:p>
            <a:endParaRPr lang="ro-RO" sz="2400">
              <a:latin typeface="Times New Roman" pitchFamily="18" charset="0"/>
              <a:cs typeface="Times New Roman" pitchFamily="18" charset="0"/>
            </a:endParaRPr>
          </a:p>
          <a:p>
            <a:r>
              <a:rPr lang="ro-RO" sz="2400">
                <a:latin typeface="Times New Roman" pitchFamily="18" charset="0"/>
                <a:cs typeface="Times New Roman" pitchFamily="18" charset="0"/>
              </a:rPr>
              <a:t>Ce sentimente v-au trezit cântecul „Sara pe deal” ?</a:t>
            </a:r>
            <a:endParaRPr lang="uk-UA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Box 2"/>
          <p:cNvSpPr txBox="1">
            <a:spLocks noChangeArrowheads="1"/>
          </p:cNvSpPr>
          <p:nvPr/>
        </p:nvSpPr>
        <p:spPr bwMode="auto">
          <a:xfrm>
            <a:off x="1074738" y="1484313"/>
            <a:ext cx="5297487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o-RO" sz="2400" b="1">
                <a:latin typeface="Times New Roman" pitchFamily="18" charset="0"/>
                <a:cs typeface="Times New Roman" pitchFamily="18" charset="0"/>
              </a:rPr>
              <a:t>Atelierul de creație.</a:t>
            </a:r>
          </a:p>
          <a:p>
            <a:endParaRPr lang="ro-RO" sz="2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ro-RO" sz="2400">
                <a:latin typeface="Times New Roman" pitchFamily="18" charset="0"/>
                <a:cs typeface="Times New Roman" pitchFamily="18" charset="0"/>
              </a:rPr>
              <a:t>Folosește-ți imaginația!</a:t>
            </a:r>
          </a:p>
          <a:p>
            <a:pPr>
              <a:lnSpc>
                <a:spcPct val="200000"/>
              </a:lnSpc>
            </a:pPr>
            <a:r>
              <a:rPr lang="ro-RO" sz="2400">
                <a:latin typeface="Times New Roman" pitchFamily="18" charset="0"/>
                <a:cs typeface="Times New Roman" pitchFamily="18" charset="0"/>
              </a:rPr>
              <a:t>Expl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o-RO" sz="2400">
                <a:latin typeface="Times New Roman" pitchFamily="18" charset="0"/>
                <a:cs typeface="Times New Roman" pitchFamily="18" charset="0"/>
              </a:rPr>
              <a:t>că semnificația titlului.</a:t>
            </a:r>
          </a:p>
          <a:p>
            <a:pPr>
              <a:lnSpc>
                <a:spcPct val="200000"/>
              </a:lnSpc>
            </a:pPr>
            <a:r>
              <a:rPr lang="ro-RO" sz="2400">
                <a:latin typeface="Times New Roman" pitchFamily="18" charset="0"/>
                <a:cs typeface="Times New Roman" pitchFamily="18" charset="0"/>
              </a:rPr>
              <a:t>Descoperă tema poeziei.</a:t>
            </a:r>
            <a:endParaRPr lang="uk-UA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Box 1"/>
          <p:cNvSpPr txBox="1">
            <a:spLocks noChangeArrowheads="1"/>
          </p:cNvSpPr>
          <p:nvPr/>
        </p:nvSpPr>
        <p:spPr bwMode="auto">
          <a:xfrm>
            <a:off x="827088" y="1412875"/>
            <a:ext cx="7459662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o-RO" sz="2400" b="1">
              <a:latin typeface="Times New Roman" pitchFamily="18" charset="0"/>
              <a:cs typeface="Times New Roman" pitchFamily="18" charset="0"/>
            </a:endParaRPr>
          </a:p>
          <a:p>
            <a:endParaRPr lang="ro-RO" sz="2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ro-RO" sz="2400" b="1">
                <a:latin typeface="Times New Roman" pitchFamily="18" charset="0"/>
                <a:cs typeface="Times New Roman" pitchFamily="18" charset="0"/>
              </a:rPr>
              <a:t>Temă pentru acasă.</a:t>
            </a:r>
          </a:p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ro-RO" sz="2400">
                <a:latin typeface="Times New Roman" pitchFamily="18" charset="0"/>
                <a:cs typeface="Times New Roman" pitchFamily="18" charset="0"/>
              </a:rPr>
              <a:t>De memorizat poezia „Sara pe deal”.</a:t>
            </a:r>
          </a:p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ro-RO" sz="2400">
                <a:latin typeface="Times New Roman" pitchFamily="18" charset="0"/>
                <a:cs typeface="Times New Roman" pitchFamily="18" charset="0"/>
              </a:rPr>
              <a:t>De făcut analiza literară a poeziei.</a:t>
            </a:r>
          </a:p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ro-RO" sz="2400">
                <a:latin typeface="Times New Roman" pitchFamily="18" charset="0"/>
                <a:cs typeface="Times New Roman" pitchFamily="18" charset="0"/>
              </a:rPr>
              <a:t>De scris o compunere scurtă pe tema „Ce este dragostea?”.</a:t>
            </a:r>
            <a:endParaRPr lang="uk-UA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1"/>
          <p:cNvSpPr txBox="1">
            <a:spLocks noChangeArrowheads="1"/>
          </p:cNvSpPr>
          <p:nvPr/>
        </p:nvSpPr>
        <p:spPr bwMode="auto">
          <a:xfrm>
            <a:off x="1042988" y="1066800"/>
            <a:ext cx="5418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o-RO" sz="2400" b="1" dirty="0">
                <a:latin typeface="Times New Roman" pitchFamily="18" charset="0"/>
                <a:cs typeface="Times New Roman" pitchFamily="18" charset="0"/>
              </a:rPr>
              <a:t>Tipul lecției: 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de  receptare a textului liric</a:t>
            </a:r>
            <a:r>
              <a:rPr lang="ro-RO" sz="2400" dirty="0">
                <a:latin typeface="Candara" pitchFamily="34" charset="0"/>
              </a:rPr>
              <a:t>.</a:t>
            </a:r>
            <a:endParaRPr lang="uk-UA" sz="2400" dirty="0">
              <a:latin typeface="Candar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6013" y="2133600"/>
            <a:ext cx="7448550" cy="3046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2400" b="1" dirty="0">
                <a:latin typeface="Times New Roman" pitchFamily="18" charset="0"/>
                <a:cs typeface="Times New Roman" pitchFamily="18" charset="0"/>
              </a:rPr>
              <a:t>Strategia didactică: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sz="2400" i="1" dirty="0">
                <a:latin typeface="Times New Roman" pitchFamily="18" charset="0"/>
                <a:cs typeface="Times New Roman" pitchFamily="18" charset="0"/>
              </a:rPr>
              <a:t>metode și procedee: 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dialog autentic, lectură expresivă, demonstrație didactică, conversație euristică, descoperire inductivă, problematizarea.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o-RO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sz="2400" i="1" dirty="0">
                <a:latin typeface="Times New Roman" pitchFamily="18" charset="0"/>
                <a:cs typeface="Times New Roman" pitchFamily="18" charset="0"/>
              </a:rPr>
              <a:t>mijloace didactice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: manual, tablouri, citate, înregistrare video: Tudor  Gheorghe romanța „Sara pe deal”, vitrina de cărți „Poezia erotică  eminesciană”.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8888" y="2133600"/>
            <a:ext cx="5870575" cy="19383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2400" b="1" dirty="0">
                <a:latin typeface="Times New Roman" pitchFamily="18" charset="0"/>
                <a:cs typeface="Times New Roman" pitchFamily="18" charset="0"/>
              </a:rPr>
              <a:t>Obiective de referință: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o-RO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Cultivarea receptivității literar-artistice;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o-RO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Întrebuințarea vocabularului adecvat temei.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650" y="908050"/>
            <a:ext cx="8018463" cy="5264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2400" b="1" dirty="0">
                <a:latin typeface="Times New Roman" pitchFamily="18" charset="0"/>
                <a:cs typeface="Times New Roman" pitchFamily="18" charset="0"/>
              </a:rPr>
              <a:t>Obiective operaționale: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o-RO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să citească expresiv poezia;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să descopere tema, structura;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să sesizeze frumosul cuvântului;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să descopere spațiile de prezentare ale poeziei;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să descopere viziunea poetului asupra iubirii;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să găsească figurile de stil și să descopere rolul lor în poezie;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să descopere comuniunea omului cu natura;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dezvoltarea capacităților de cunoaștere artistică.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1"/>
          <p:cNvSpPr txBox="1">
            <a:spLocks noChangeArrowheads="1"/>
          </p:cNvSpPr>
          <p:nvPr/>
        </p:nvSpPr>
        <p:spPr bwMode="auto">
          <a:xfrm>
            <a:off x="3348038" y="896938"/>
            <a:ext cx="29464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o-RO" sz="2800" b="1">
                <a:latin typeface="Times New Roman" pitchFamily="18" charset="0"/>
                <a:cs typeface="Times New Roman" pitchFamily="18" charset="0"/>
              </a:rPr>
              <a:t>Scenariul didactic</a:t>
            </a:r>
            <a:endParaRPr lang="uk-UA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3238" y="1720850"/>
            <a:ext cx="8640762" cy="39846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2300" dirty="0">
                <a:latin typeface="Times New Roman" pitchFamily="18" charset="0"/>
                <a:cs typeface="Times New Roman" pitchFamily="18" charset="0"/>
              </a:rPr>
              <a:t>Actualizarea cunoștințelor elevilor.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o-RO" sz="23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2300" dirty="0">
                <a:latin typeface="Times New Roman" pitchFamily="18" charset="0"/>
                <a:cs typeface="Times New Roman" pitchFamily="18" charset="0"/>
              </a:rPr>
              <a:t>Conversație euristică (dialog autentic):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sz="2300" dirty="0">
                <a:latin typeface="Times New Roman" pitchFamily="18" charset="0"/>
                <a:cs typeface="Times New Roman" pitchFamily="18" charset="0"/>
              </a:rPr>
              <a:t>Care este istoricul apariției poeziei „Atât de fragidă”.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sz="2300" dirty="0">
                <a:latin typeface="Times New Roman" pitchFamily="18" charset="0"/>
                <a:cs typeface="Times New Roman" pitchFamily="18" charset="0"/>
              </a:rPr>
              <a:t>Care este semnificația titlului?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sz="2300" dirty="0">
                <a:latin typeface="Times New Roman" pitchFamily="18" charset="0"/>
                <a:cs typeface="Times New Roman" pitchFamily="18" charset="0"/>
              </a:rPr>
              <a:t>Care este tema poeziei ?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o-RO" sz="23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2300" dirty="0">
                <a:latin typeface="Times New Roman" pitchFamily="18" charset="0"/>
                <a:cs typeface="Times New Roman" pitchFamily="18" charset="0"/>
              </a:rPr>
              <a:t>Comentariul poeziei.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2300" dirty="0">
                <a:latin typeface="Times New Roman" pitchFamily="18" charset="0"/>
                <a:cs typeface="Times New Roman" pitchFamily="18" charset="0"/>
              </a:rPr>
              <a:t>Elevii vor citi și vor comenta câte o strofă din poezia „Atât de fragidă”.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2300" dirty="0">
                <a:latin typeface="Times New Roman" pitchFamily="18" charset="0"/>
                <a:cs typeface="Times New Roman" pitchFamily="18" charset="0"/>
              </a:rPr>
              <a:t>Recitarea poeziei memorizate acasă.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2300" dirty="0">
                <a:latin typeface="Times New Roman" pitchFamily="18" charset="0"/>
                <a:cs typeface="Times New Roman" pitchFamily="18" charset="0"/>
              </a:rPr>
              <a:t>Generalizarea temei studiate.</a:t>
            </a:r>
            <a:endParaRPr lang="uk-UA" sz="2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1"/>
          <p:cNvSpPr txBox="1">
            <a:spLocks noChangeArrowheads="1"/>
          </p:cNvSpPr>
          <p:nvPr/>
        </p:nvSpPr>
        <p:spPr bwMode="auto">
          <a:xfrm>
            <a:off x="611188" y="549275"/>
            <a:ext cx="77009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o-RO" sz="2400">
                <a:latin typeface="Times New Roman" pitchFamily="18" charset="0"/>
                <a:cs typeface="Times New Roman" pitchFamily="18" charset="0"/>
              </a:rPr>
              <a:t>Anunțarea temei noi.</a:t>
            </a:r>
          </a:p>
          <a:p>
            <a:r>
              <a:rPr lang="ro-RO" sz="2400">
                <a:latin typeface="Times New Roman" pitchFamily="18" charset="0"/>
                <a:cs typeface="Times New Roman" pitchFamily="18" charset="0"/>
              </a:rPr>
              <a:t>Audierea romanței „Sara pe deal”, interpret Tudor Gheorghe.</a:t>
            </a:r>
            <a:endParaRPr lang="uk-UA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Shape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042988" y="1379538"/>
            <a:ext cx="7275512" cy="457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33962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4238" y="1557338"/>
            <a:ext cx="7196137" cy="3784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Prezentarea planului de analiză a poeziei „Sara pe deal”.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o-RO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Poezia – o idilă cu puternice note de pastel.</a:t>
            </a:r>
          </a:p>
          <a:p>
            <a:pPr marL="457200" indent="-4572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Spațiile de prezentare 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le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 celor descrise în poezie.</a:t>
            </a:r>
          </a:p>
          <a:p>
            <a:pPr marL="457200" indent="-4572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Figurile de stil. Rolul lor.</a:t>
            </a:r>
          </a:p>
          <a:p>
            <a:pPr marL="457200" indent="-4572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Versificația.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1"/>
          <p:cNvSpPr txBox="1">
            <a:spLocks noChangeArrowheads="1"/>
          </p:cNvSpPr>
          <p:nvPr/>
        </p:nvSpPr>
        <p:spPr bwMode="auto">
          <a:xfrm>
            <a:off x="539750" y="1268413"/>
            <a:ext cx="83534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o-RO" sz="2400" b="1">
                <a:latin typeface="Times New Roman" pitchFamily="18" charset="0"/>
                <a:cs typeface="Times New Roman" pitchFamily="18" charset="0"/>
              </a:rPr>
              <a:t>Vocabular:</a:t>
            </a:r>
          </a:p>
          <a:p>
            <a:endParaRPr lang="ro-RO" sz="2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ro-RO" sz="2400">
                <a:latin typeface="Times New Roman" pitchFamily="18" charset="0"/>
                <a:cs typeface="Times New Roman" pitchFamily="18" charset="0"/>
              </a:rPr>
              <a:t>	fragedă – gingașă;</a:t>
            </a:r>
          </a:p>
          <a:p>
            <a:pPr>
              <a:lnSpc>
                <a:spcPct val="200000"/>
              </a:lnSpc>
            </a:pPr>
            <a:r>
              <a:rPr lang="ro-RO" sz="2400">
                <a:latin typeface="Times New Roman" pitchFamily="18" charset="0"/>
                <a:cs typeface="Times New Roman" pitchFamily="18" charset="0"/>
              </a:rPr>
              <a:t>	bucium – instrument muzical de suflat foarte lung;</a:t>
            </a:r>
          </a:p>
          <a:p>
            <a:pPr>
              <a:lnSpc>
                <a:spcPct val="200000"/>
              </a:lnSpc>
            </a:pPr>
            <a:r>
              <a:rPr lang="ro-RO" sz="2400">
                <a:latin typeface="Times New Roman" pitchFamily="18" charset="0"/>
                <a:cs typeface="Times New Roman" pitchFamily="18" charset="0"/>
              </a:rPr>
              <a:t>	rustic – ca la țară;</a:t>
            </a:r>
          </a:p>
          <a:p>
            <a:pPr>
              <a:lnSpc>
                <a:spcPct val="200000"/>
              </a:lnSpc>
            </a:pPr>
            <a:r>
              <a:rPr lang="ro-RO" sz="2400">
                <a:latin typeface="Times New Roman" pitchFamily="18" charset="0"/>
                <a:cs typeface="Times New Roman" pitchFamily="18" charset="0"/>
              </a:rPr>
              <a:t>	toacă – placă de lemn, metal pe care se bate cu 2 ciocane 		pentru a anunța slujba.</a:t>
            </a:r>
            <a:endParaRPr lang="uk-UA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1"/>
          <p:cNvSpPr txBox="1">
            <a:spLocks noChangeArrowheads="1"/>
          </p:cNvSpPr>
          <p:nvPr/>
        </p:nvSpPr>
        <p:spPr bwMode="auto">
          <a:xfrm>
            <a:off x="2700338" y="850900"/>
            <a:ext cx="421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o-RO" sz="2400" b="1">
                <a:latin typeface="Times New Roman" pitchFamily="18" charset="0"/>
                <a:cs typeface="Times New Roman" pitchFamily="18" charset="0"/>
              </a:rPr>
              <a:t>Lectura poeziei „Sara pe deal”</a:t>
            </a:r>
            <a:endParaRPr lang="uk-UA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700808"/>
            <a:ext cx="8568952" cy="6463308"/>
          </a:xfrm>
          <a:prstGeom prst="rect">
            <a:avLst/>
          </a:prstGeom>
          <a:noFill/>
        </p:spPr>
        <p:txBody>
          <a:bodyPr numCol="2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Sara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deal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buciumul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sun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jale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Turmele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urc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stele le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scap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Apele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plâng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izvor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â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â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nt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â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ne;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Sub un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salc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â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m, drag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m-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astep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ț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mine.</a:t>
            </a:r>
            <a:endParaRPr lang="ro-RO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Luna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trece-asa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sf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â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nt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clar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Ochii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caut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frunza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cea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rar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Stelele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nasc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umezi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bolta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senin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Pieptul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fruntea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 g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â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nduri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dirty="0" err="1">
                <a:latin typeface="Times New Roman" pitchFamily="18" charset="0"/>
                <a:cs typeface="Times New Roman" pitchFamily="18" charset="0"/>
              </a:rPr>
              <a:t>ț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plin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ro-RO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Nourii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curg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raze-a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dirty="0" err="1">
                <a:latin typeface="Times New Roman" pitchFamily="18" charset="0"/>
                <a:cs typeface="Times New Roman" pitchFamily="18" charset="0"/>
              </a:rPr>
              <a:t>ș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iruri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despic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Stre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ș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vechi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luna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ridic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Sc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ârțâ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-n v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â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cump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â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nt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â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Valea-i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fum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fluiere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murmur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â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ro-RO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o-RO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o-RO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o-RO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o-RO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o-RO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o-RO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o-RO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o-RO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o-RO" dirty="0">
                <a:latin typeface="Times New Roman" pitchFamily="18" charset="0"/>
                <a:cs typeface="Times New Roman" pitchFamily="18" charset="0"/>
              </a:rPr>
              <a:t>Ș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osteni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ț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oameni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coasa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spinare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Vin de la c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â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toaca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sun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tare,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Clopotul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vechi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dirty="0" err="1">
                <a:latin typeface="Times New Roman" pitchFamily="18" charset="0"/>
                <a:cs typeface="Times New Roman" pitchFamily="18" charset="0"/>
              </a:rPr>
              <a:t>î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mple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glasul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lui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Sufletul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iubire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ro-RO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Ah!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curând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satul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vale-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amu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ț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ș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Ah!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curând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pasul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-mi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spre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tine gr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ș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â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salc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â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sta-vom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noi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noaptea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î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ntrea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gă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Ore </a:t>
            </a:r>
            <a:r>
              <a:rPr lang="ro-RO" dirty="0" err="1">
                <a:latin typeface="Times New Roman" pitchFamily="18" charset="0"/>
                <a:cs typeface="Times New Roman" pitchFamily="18" charset="0"/>
              </a:rPr>
              <a:t>î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ntregi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spune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ț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i-voi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cât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îmi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ș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 drag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ro-RO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Ne-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zima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capetele-unul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altul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ro-RO" dirty="0">
                <a:latin typeface="Times New Roman" pitchFamily="18" charset="0"/>
                <a:cs typeface="Times New Roman" pitchFamily="18" charset="0"/>
              </a:rPr>
              <a:t>Ș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sur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â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vom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adormi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sub </a:t>
            </a:r>
            <a:r>
              <a:rPr lang="ro-RO" dirty="0" err="1">
                <a:latin typeface="Times New Roman" pitchFamily="18" charset="0"/>
                <a:cs typeface="Times New Roman" pitchFamily="18" charset="0"/>
              </a:rPr>
              <a:t>î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naltul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Vechiul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salc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â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m. 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Astfel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noapte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bogat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Cine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n-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da via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ț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lui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toat</a:t>
            </a:r>
            <a:r>
              <a:rPr lang="ro-RO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</TotalTime>
  <Words>791</Words>
  <Application>Microsoft Office PowerPoint</Application>
  <PresentationFormat>Екран (4:3)</PresentationFormat>
  <Paragraphs>98</Paragraphs>
  <Slides>15</Slides>
  <Notes>1</Notes>
  <HiddenSlides>0</HiddenSlides>
  <MMClips>1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Candara</vt:lpstr>
      <vt:lpstr>Symbol</vt:lpstr>
      <vt:lpstr>Times New Roman</vt:lpstr>
      <vt:lpstr>Волна</vt:lpstr>
      <vt:lpstr>Proiect didactic la literatura română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Proiect didactic la literatura română clasa 10</dc:title>
  <dc:creator>Deafult User</dc:creator>
  <cp:lastModifiedBy>Liliya Hovornyan</cp:lastModifiedBy>
  <cp:revision>28</cp:revision>
  <dcterms:created xsi:type="dcterms:W3CDTF">2014-03-15T18:50:01Z</dcterms:created>
  <dcterms:modified xsi:type="dcterms:W3CDTF">2025-04-08T08:01:53Z</dcterms:modified>
</cp:coreProperties>
</file>