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6"/>
  </p:notesMasterIdLst>
  <p:sldIdLst>
    <p:sldId id="258" r:id="rId2"/>
    <p:sldId id="259" r:id="rId3"/>
    <p:sldId id="256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Q" initials="L" lastIdx="1" clrIdx="0">
    <p:extLst>
      <p:ext uri="{19B8F6BF-5375-455C-9EA6-DF929625EA0E}">
        <p15:presenceInfo xmlns:p15="http://schemas.microsoft.com/office/powerpoint/2012/main" userId="LQ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43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6D2C3-8BE1-400E-BA3C-08C3FB06DCD1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BB094-52D0-4571-97CF-0736C04199A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47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58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18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34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06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11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28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3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78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83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98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80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C9FC81F-EE6E-4D8F-B0B6-D8FAF0A7DD6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D34BF90-4B6D-43F9-BF44-6A0B63736C3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7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fif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400" y="258619"/>
            <a:ext cx="88502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5400" dirty="0"/>
              <a:t>Clasa 6 literatura română </a:t>
            </a:r>
          </a:p>
          <a:p>
            <a:r>
              <a:rPr lang="ro-RO" sz="5400" dirty="0"/>
              <a:t>Tema: Mihail Sadoveanu, povestirea „În Pădurea Petrișorului</a:t>
            </a:r>
            <a:r>
              <a:rPr lang="ro-RO" dirty="0"/>
              <a:t>” </a:t>
            </a:r>
            <a:endParaRPr lang="ru-RU" dirty="0"/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873" y="2876894"/>
            <a:ext cx="6661727" cy="349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07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5927" y="729673"/>
            <a:ext cx="1100050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Obiective</a:t>
            </a:r>
            <a:r>
              <a:rPr lang="en-US" sz="2000" dirty="0"/>
              <a:t> </a:t>
            </a:r>
            <a:r>
              <a:rPr lang="en-US" sz="2000" dirty="0" err="1"/>
              <a:t>operationale</a:t>
            </a:r>
            <a:r>
              <a:rPr lang="en-US" sz="2000" dirty="0"/>
              <a:t>:</a:t>
            </a:r>
          </a:p>
          <a:p>
            <a:r>
              <a:rPr lang="en-US" sz="2000" dirty="0"/>
              <a:t>• O 1 -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precizeze</a:t>
            </a:r>
            <a:r>
              <a:rPr lang="en-US" sz="2000" dirty="0"/>
              <a:t> </a:t>
            </a:r>
            <a:r>
              <a:rPr lang="en-US" sz="2000" dirty="0" err="1"/>
              <a:t>locul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timpul</a:t>
            </a:r>
            <a:r>
              <a:rPr lang="en-US" sz="2000" dirty="0"/>
              <a:t> in care se </a:t>
            </a:r>
            <a:r>
              <a:rPr lang="en-US" sz="2000" dirty="0" err="1"/>
              <a:t>petrec</a:t>
            </a:r>
            <a:r>
              <a:rPr lang="en-US" sz="2000" dirty="0"/>
              <a:t> </a:t>
            </a:r>
            <a:r>
              <a:rPr lang="en-US" sz="2000" dirty="0" err="1"/>
              <a:t>intâmplàrile</a:t>
            </a:r>
            <a:r>
              <a:rPr lang="en-US" sz="2000" dirty="0"/>
              <a:t> din opera;</a:t>
            </a:r>
          </a:p>
          <a:p>
            <a:r>
              <a:rPr lang="en-US" sz="2000" dirty="0"/>
              <a:t>• </a:t>
            </a:r>
            <a:r>
              <a:rPr lang="ro-RO" sz="2000" dirty="0"/>
              <a:t>O </a:t>
            </a:r>
            <a:r>
              <a:rPr lang="en-US" sz="2000" dirty="0"/>
              <a:t>2 - s</a:t>
            </a:r>
            <a:r>
              <a:rPr lang="ro-RO" sz="2000" dirty="0"/>
              <a:t>ă</a:t>
            </a:r>
            <a:r>
              <a:rPr lang="en-US" sz="2000" dirty="0"/>
              <a:t> cite</a:t>
            </a:r>
            <a:r>
              <a:rPr lang="ro-RO" sz="2000" dirty="0"/>
              <a:t>a</a:t>
            </a:r>
            <a:r>
              <a:rPr lang="en-US" sz="2000" dirty="0" err="1"/>
              <a:t>sca</a:t>
            </a:r>
            <a:r>
              <a:rPr lang="en-US" sz="2000" dirty="0"/>
              <a:t> </a:t>
            </a:r>
            <a:r>
              <a:rPr lang="en-US" sz="2000" dirty="0" err="1"/>
              <a:t>expresiv</a:t>
            </a:r>
            <a:r>
              <a:rPr lang="en-US" sz="2000" dirty="0"/>
              <a:t> </a:t>
            </a:r>
            <a:r>
              <a:rPr lang="en-US" sz="2000" dirty="0" err="1"/>
              <a:t>fragmente</a:t>
            </a:r>
            <a:r>
              <a:rPr lang="en-US" sz="2000" dirty="0"/>
              <a:t> de text;</a:t>
            </a:r>
          </a:p>
          <a:p>
            <a:r>
              <a:rPr lang="en-US" sz="2000" dirty="0"/>
              <a:t>• O 3 -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numeasca</a:t>
            </a:r>
            <a:r>
              <a:rPr lang="en-US" sz="2000" dirty="0"/>
              <a:t> </a:t>
            </a:r>
            <a:r>
              <a:rPr lang="en-US" sz="2000" dirty="0" err="1"/>
              <a:t>modurile</a:t>
            </a:r>
            <a:r>
              <a:rPr lang="en-US" sz="2000" dirty="0"/>
              <a:t> de </a:t>
            </a:r>
            <a:r>
              <a:rPr lang="en-US" sz="2000" dirty="0" err="1"/>
              <a:t>expunere</a:t>
            </a:r>
            <a:r>
              <a:rPr lang="en-US" sz="2000" dirty="0"/>
              <a:t> </a:t>
            </a:r>
            <a:r>
              <a:rPr lang="en-US" sz="2000" dirty="0" err="1"/>
              <a:t>folosite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textul</a:t>
            </a:r>
            <a:r>
              <a:rPr lang="en-US" sz="2000" dirty="0"/>
              <a:t> </a:t>
            </a:r>
            <a:r>
              <a:rPr lang="en-US" sz="2000" dirty="0" err="1"/>
              <a:t>operei</a:t>
            </a:r>
            <a:r>
              <a:rPr lang="en-US" sz="2000" dirty="0"/>
              <a:t>;</a:t>
            </a:r>
          </a:p>
          <a:p>
            <a:r>
              <a:rPr lang="en-US" sz="2000" dirty="0"/>
              <a:t>• O4 -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cunoasca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sà</a:t>
            </a:r>
            <a:r>
              <a:rPr lang="en-US" sz="2000" dirty="0"/>
              <a:t> </a:t>
            </a:r>
            <a:r>
              <a:rPr lang="en-US" sz="2000" dirty="0" err="1"/>
              <a:t>gaseasca</a:t>
            </a:r>
            <a:r>
              <a:rPr lang="en-US" sz="2000" dirty="0"/>
              <a:t> in </a:t>
            </a:r>
            <a:r>
              <a:rPr lang="en-US" sz="2000" dirty="0" err="1"/>
              <a:t>operà</a:t>
            </a:r>
            <a:r>
              <a:rPr lang="en-US" sz="2000" dirty="0"/>
              <a:t>: </a:t>
            </a:r>
            <a:r>
              <a:rPr lang="en-US" sz="2000" dirty="0" err="1"/>
              <a:t>personificarea</a:t>
            </a:r>
            <a:r>
              <a:rPr lang="en-US" sz="2000" dirty="0"/>
              <a:t>, </a:t>
            </a:r>
            <a:r>
              <a:rPr lang="en-US" sz="2000" dirty="0" err="1"/>
              <a:t>comparatia</a:t>
            </a:r>
            <a:r>
              <a:rPr lang="en-US" sz="2000" dirty="0"/>
              <a:t>, </a:t>
            </a:r>
            <a:r>
              <a:rPr lang="en-US" sz="2000" dirty="0" err="1"/>
              <a:t>epitetul</a:t>
            </a:r>
            <a:r>
              <a:rPr lang="en-US" sz="2000" dirty="0"/>
              <a:t>;</a:t>
            </a:r>
          </a:p>
          <a:p>
            <a:r>
              <a:rPr lang="en-US" sz="2000" dirty="0"/>
              <a:t>• O</a:t>
            </a:r>
            <a:r>
              <a:rPr lang="ro-RO" sz="2000" dirty="0"/>
              <a:t>5</a:t>
            </a:r>
            <a:r>
              <a:rPr lang="en-US" sz="2000" dirty="0"/>
              <a:t>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selecteze</a:t>
            </a:r>
            <a:r>
              <a:rPr lang="en-US" sz="2000" dirty="0"/>
              <a:t> </a:t>
            </a:r>
            <a:r>
              <a:rPr lang="en-US" sz="2000" dirty="0" err="1"/>
              <a:t>imagini</a:t>
            </a:r>
            <a:r>
              <a:rPr lang="en-US" sz="2000" dirty="0"/>
              <a:t> </a:t>
            </a:r>
            <a:r>
              <a:rPr lang="en-US" sz="2000" dirty="0" err="1"/>
              <a:t>vizuale</a:t>
            </a:r>
            <a:r>
              <a:rPr lang="en-US" sz="2000" dirty="0"/>
              <a:t>, </a:t>
            </a:r>
            <a:r>
              <a:rPr lang="en-US" sz="2000" dirty="0" err="1"/>
              <a:t>auditive</a:t>
            </a:r>
            <a:r>
              <a:rPr lang="en-US" sz="2000" dirty="0"/>
              <a:t>, </a:t>
            </a:r>
            <a:r>
              <a:rPr lang="en-US" sz="2000" dirty="0" err="1"/>
              <a:t>dinamice</a:t>
            </a:r>
            <a:r>
              <a:rPr lang="en-US" sz="2000" dirty="0"/>
              <a:t>;</a:t>
            </a:r>
          </a:p>
          <a:p>
            <a:r>
              <a:rPr lang="en-US" sz="2000" dirty="0"/>
              <a:t>• O6 -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sesizeze</a:t>
            </a:r>
            <a:r>
              <a:rPr lang="en-US" sz="2000" dirty="0"/>
              <a:t> </a:t>
            </a:r>
            <a:r>
              <a:rPr lang="en-US" sz="2000" dirty="0" err="1"/>
              <a:t>limbajul</a:t>
            </a:r>
            <a:r>
              <a:rPr lang="en-US" sz="2000" dirty="0"/>
              <a:t> </a:t>
            </a:r>
            <a:r>
              <a:rPr lang="en-US" sz="2000" dirty="0" err="1"/>
              <a:t>expresiv</a:t>
            </a:r>
            <a:r>
              <a:rPr lang="en-US" sz="2000" dirty="0"/>
              <a:t>;</a:t>
            </a:r>
          </a:p>
          <a:p>
            <a:r>
              <a:rPr lang="en-US" sz="2000" dirty="0"/>
              <a:t>• O</a:t>
            </a:r>
            <a:r>
              <a:rPr lang="ro-RO" sz="2000" dirty="0"/>
              <a:t> </a:t>
            </a:r>
            <a:r>
              <a:rPr lang="en-US" sz="2000" dirty="0"/>
              <a:t>7 -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cunoascà</a:t>
            </a:r>
            <a:r>
              <a:rPr lang="en-US" sz="2000" dirty="0"/>
              <a:t> </a:t>
            </a:r>
            <a:r>
              <a:rPr lang="en-US" sz="2000" dirty="0" err="1"/>
              <a:t>ce</a:t>
            </a:r>
            <a:r>
              <a:rPr lang="en-US" sz="2000" dirty="0"/>
              <a:t> </a:t>
            </a:r>
            <a:r>
              <a:rPr lang="en-US" sz="2000" dirty="0" err="1"/>
              <a:t>este</a:t>
            </a:r>
            <a:r>
              <a:rPr lang="en-US" sz="2000" dirty="0"/>
              <a:t> opera </a:t>
            </a:r>
            <a:r>
              <a:rPr lang="en-US" sz="2000" dirty="0" err="1"/>
              <a:t>literara</a:t>
            </a:r>
            <a:r>
              <a:rPr lang="en-US" sz="2000" dirty="0"/>
              <a:t> in </a:t>
            </a:r>
            <a:r>
              <a:rPr lang="en-US" sz="2000" dirty="0" err="1"/>
              <a:t>prozã</a:t>
            </a:r>
            <a:r>
              <a:rPr lang="en-US" sz="2000" dirty="0"/>
              <a:t>;</a:t>
            </a:r>
          </a:p>
          <a:p>
            <a:r>
              <a:rPr lang="en-US" sz="2000" dirty="0"/>
              <a:t>• O</a:t>
            </a:r>
            <a:r>
              <a:rPr lang="ro-RO" sz="2000" dirty="0"/>
              <a:t> 8</a:t>
            </a:r>
            <a:r>
              <a:rPr lang="en-US" sz="2000" dirty="0"/>
              <a:t>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dezvolte</a:t>
            </a:r>
            <a:r>
              <a:rPr lang="en-US" sz="2000" dirty="0"/>
              <a:t> </a:t>
            </a:r>
            <a:r>
              <a:rPr lang="en-US" sz="2000" dirty="0" err="1"/>
              <a:t>lectura</a:t>
            </a:r>
            <a:r>
              <a:rPr lang="en-US" sz="2000" dirty="0"/>
              <a:t> </a:t>
            </a:r>
            <a:r>
              <a:rPr lang="en-US" sz="2000" dirty="0" err="1"/>
              <a:t>expresiva</a:t>
            </a:r>
            <a:r>
              <a:rPr lang="en-US" sz="2000" dirty="0"/>
              <a:t>, </a:t>
            </a:r>
            <a:r>
              <a:rPr lang="en-US" sz="2000" dirty="0" err="1"/>
              <a:t>sã-si</a:t>
            </a:r>
            <a:r>
              <a:rPr lang="en-US" sz="2000" dirty="0"/>
              <a:t> </a:t>
            </a:r>
            <a:r>
              <a:rPr lang="en-US" sz="2000" dirty="0" err="1"/>
              <a:t>imbogatesca</a:t>
            </a:r>
            <a:r>
              <a:rPr lang="en-US" sz="2000" dirty="0"/>
              <a:t> </a:t>
            </a:r>
            <a:r>
              <a:rPr lang="en-US" sz="2000" dirty="0" err="1"/>
              <a:t>vocabularul</a:t>
            </a:r>
            <a:r>
              <a:rPr lang="en-US" sz="2000" dirty="0"/>
              <a:t>;</a:t>
            </a:r>
          </a:p>
          <a:p>
            <a:r>
              <a:rPr lang="en-US" sz="2000" dirty="0"/>
              <a:t>• O</a:t>
            </a:r>
            <a:r>
              <a:rPr lang="ro-RO" sz="2000" dirty="0"/>
              <a:t> 9</a:t>
            </a:r>
            <a:r>
              <a:rPr lang="en-US" sz="2000" dirty="0"/>
              <a:t>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respecte</a:t>
            </a:r>
            <a:r>
              <a:rPr lang="en-US" sz="2000" dirty="0"/>
              <a:t> </a:t>
            </a:r>
            <a:r>
              <a:rPr lang="en-US" sz="2000" dirty="0" err="1"/>
              <a:t>normele</a:t>
            </a:r>
            <a:r>
              <a:rPr lang="en-US" sz="2000" dirty="0"/>
              <a:t> </a:t>
            </a:r>
            <a:r>
              <a:rPr lang="en-US" sz="2000" dirty="0" err="1"/>
              <a:t>limbii</a:t>
            </a:r>
            <a:r>
              <a:rPr lang="en-US" sz="2000" dirty="0"/>
              <a:t> </a:t>
            </a:r>
            <a:r>
              <a:rPr lang="en-US" sz="2000" dirty="0" err="1"/>
              <a:t>literare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cele</a:t>
            </a:r>
            <a:r>
              <a:rPr lang="en-US" sz="2000" dirty="0"/>
              <a:t> </a:t>
            </a:r>
            <a:r>
              <a:rPr lang="en-US" sz="2000" dirty="0" err="1"/>
              <a:t>ortoepice</a:t>
            </a:r>
            <a:r>
              <a:rPr lang="en-US" sz="2000" dirty="0"/>
              <a:t>;</a:t>
            </a:r>
          </a:p>
          <a:p>
            <a:r>
              <a:rPr lang="en-US" sz="2000" dirty="0"/>
              <a:t>• O1</a:t>
            </a:r>
            <a:r>
              <a:rPr lang="ro-RO" sz="2000" dirty="0"/>
              <a:t>0</a:t>
            </a:r>
            <a:r>
              <a:rPr lang="en-US" sz="2000" dirty="0"/>
              <a:t> - s</a:t>
            </a:r>
            <a:r>
              <a:rPr lang="ro-RO" sz="2000" dirty="0"/>
              <a:t>ă</a:t>
            </a:r>
            <a:r>
              <a:rPr lang="en-US" sz="2000" dirty="0"/>
              <a:t>-</a:t>
            </a:r>
            <a:r>
              <a:rPr lang="ro-RO" sz="2000" dirty="0"/>
              <a:t>ș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exprime</a:t>
            </a:r>
            <a:r>
              <a:rPr lang="en-US" sz="2000" dirty="0"/>
              <a:t> </a:t>
            </a:r>
            <a:r>
              <a:rPr lang="en-US" sz="2000" dirty="0" err="1"/>
              <a:t>gândurile</a:t>
            </a:r>
            <a:r>
              <a:rPr lang="en-US" sz="2000" dirty="0"/>
              <a:t> </a:t>
            </a:r>
            <a:r>
              <a:rPr lang="en-US" sz="2000" dirty="0" err="1"/>
              <a:t>clar</a:t>
            </a:r>
            <a:r>
              <a:rPr lang="en-US" sz="2000" dirty="0"/>
              <a:t>, </a:t>
            </a:r>
            <a:r>
              <a:rPr lang="en-US" sz="2000" dirty="0" err="1"/>
              <a:t>concret</a:t>
            </a:r>
            <a:r>
              <a:rPr lang="en-US" sz="2000" dirty="0"/>
              <a:t>, </a:t>
            </a:r>
            <a:r>
              <a:rPr lang="en-US" sz="2000" dirty="0" err="1"/>
              <a:t>concis</a:t>
            </a:r>
            <a:r>
              <a:rPr lang="en-US" sz="2000" dirty="0"/>
              <a:t>;</a:t>
            </a:r>
          </a:p>
          <a:p>
            <a:r>
              <a:rPr lang="en-US" sz="2000" dirty="0"/>
              <a:t>• O</a:t>
            </a:r>
            <a:r>
              <a:rPr lang="ro-RO" sz="2000" dirty="0"/>
              <a:t> 11</a:t>
            </a:r>
            <a:r>
              <a:rPr lang="en-US" sz="2000" dirty="0"/>
              <a:t>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cunoasc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ce</a:t>
            </a:r>
            <a:r>
              <a:rPr lang="en-US" sz="2000" dirty="0"/>
              <a:t> </a:t>
            </a:r>
            <a:r>
              <a:rPr lang="en-US" sz="2000" dirty="0" err="1"/>
              <a:t>este</a:t>
            </a:r>
            <a:r>
              <a:rPr lang="en-US" sz="2000" dirty="0"/>
              <a:t> </a:t>
            </a:r>
            <a:r>
              <a:rPr lang="en-US" sz="2000" dirty="0" err="1"/>
              <a:t>subiectul</a:t>
            </a:r>
            <a:r>
              <a:rPr lang="en-US" sz="2000" dirty="0"/>
              <a:t> </a:t>
            </a:r>
            <a:r>
              <a:rPr lang="en-US" sz="2000" dirty="0" err="1"/>
              <a:t>unei</a:t>
            </a:r>
            <a:r>
              <a:rPr lang="en-US" sz="2000" dirty="0"/>
              <a:t> </a:t>
            </a:r>
            <a:r>
              <a:rPr lang="en-US" sz="2000" dirty="0" err="1"/>
              <a:t>opere</a:t>
            </a:r>
            <a:r>
              <a:rPr lang="en-US" sz="2000" dirty="0"/>
              <a:t> </a:t>
            </a:r>
            <a:r>
              <a:rPr lang="en-US" sz="2000" dirty="0" err="1"/>
              <a:t>literare</a:t>
            </a:r>
            <a:r>
              <a:rPr lang="en-US" sz="2000" dirty="0"/>
              <a:t>, care </a:t>
            </a:r>
            <a:r>
              <a:rPr lang="en-US" sz="2000" dirty="0" err="1"/>
              <a:t>sunt</a:t>
            </a:r>
            <a:r>
              <a:rPr lang="en-US" sz="2000" dirty="0"/>
              <a:t> p</a:t>
            </a:r>
            <a:r>
              <a:rPr lang="ro-RO" sz="2000" dirty="0"/>
              <a:t>ă</a:t>
            </a:r>
            <a:r>
              <a:rPr lang="en-US" sz="2000" dirty="0"/>
              <a:t>r</a:t>
            </a:r>
            <a:r>
              <a:rPr lang="ro-RO" sz="2000" dirty="0"/>
              <a:t>ț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lui</a:t>
            </a:r>
            <a:endParaRPr lang="en-US" sz="2000" dirty="0"/>
          </a:p>
          <a:p>
            <a:r>
              <a:rPr lang="en-US" sz="2000" dirty="0" err="1"/>
              <a:t>componente</a:t>
            </a:r>
            <a:r>
              <a:rPr lang="en-US" sz="2000" dirty="0"/>
              <a:t> , </a:t>
            </a:r>
            <a:r>
              <a:rPr lang="en-US" sz="2000" dirty="0" err="1"/>
              <a:t>sà</a:t>
            </a:r>
            <a:r>
              <a:rPr lang="en-US" sz="2000" dirty="0"/>
              <a:t> </a:t>
            </a:r>
            <a:r>
              <a:rPr lang="en-US" sz="2000" dirty="0" err="1"/>
              <a:t>numeascà</a:t>
            </a:r>
            <a:r>
              <a:rPr lang="en-US" sz="2000" dirty="0"/>
              <a:t> p</a:t>
            </a:r>
            <a:r>
              <a:rPr lang="ro-RO" sz="2000" dirty="0"/>
              <a:t>ă</a:t>
            </a:r>
            <a:r>
              <a:rPr lang="en-US" sz="2000" dirty="0"/>
              <a:t>r</a:t>
            </a:r>
            <a:r>
              <a:rPr lang="ro-RO" sz="2000" dirty="0"/>
              <a:t>ț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subiectului</a:t>
            </a:r>
            <a:r>
              <a:rPr lang="en-US" sz="2000" dirty="0"/>
              <a:t> </a:t>
            </a:r>
            <a:r>
              <a:rPr lang="en-US" sz="2000" dirty="0" err="1"/>
              <a:t>operei</a:t>
            </a:r>
            <a:r>
              <a:rPr lang="en-US" sz="2000" dirty="0"/>
              <a:t> „</a:t>
            </a:r>
            <a:r>
              <a:rPr lang="ro-RO" sz="2000" dirty="0"/>
              <a:t> Î</a:t>
            </a:r>
            <a:r>
              <a:rPr lang="en-US" sz="2000" dirty="0"/>
              <a:t>n </a:t>
            </a:r>
            <a:r>
              <a:rPr lang="en-US" sz="2000" dirty="0" err="1"/>
              <a:t>pâdurea</a:t>
            </a:r>
            <a:r>
              <a:rPr lang="en-US" sz="2000" dirty="0"/>
              <a:t> </a:t>
            </a:r>
            <a:r>
              <a:rPr lang="en-US" sz="2000" dirty="0" err="1"/>
              <a:t>Petrisorului</a:t>
            </a:r>
            <a:r>
              <a:rPr lang="en-US" sz="2000" dirty="0"/>
              <a:t>"</a:t>
            </a:r>
          </a:p>
          <a:p>
            <a:r>
              <a:rPr lang="en-US" sz="2000" dirty="0"/>
              <a:t>• O</a:t>
            </a:r>
            <a:r>
              <a:rPr lang="ro-RO" sz="2000" dirty="0"/>
              <a:t> 12</a:t>
            </a:r>
            <a:r>
              <a:rPr lang="en-US" sz="2000" dirty="0"/>
              <a:t>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indice</a:t>
            </a:r>
            <a:r>
              <a:rPr lang="en-US" sz="2000" dirty="0"/>
              <a:t> </a:t>
            </a:r>
            <a:r>
              <a:rPr lang="en-US" sz="2000" dirty="0" err="1"/>
              <a:t>personajele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importante</a:t>
            </a:r>
            <a:r>
              <a:rPr lang="en-US" sz="2000" dirty="0"/>
              <a:t> ale </a:t>
            </a:r>
            <a:r>
              <a:rPr lang="en-US" sz="2000" dirty="0" err="1"/>
              <a:t>operei</a:t>
            </a:r>
            <a:r>
              <a:rPr lang="en-US" sz="2000" dirty="0"/>
              <a:t>; </a:t>
            </a:r>
            <a:r>
              <a:rPr lang="en-US" sz="2000" dirty="0" err="1"/>
              <a:t>sa</a:t>
            </a:r>
            <a:r>
              <a:rPr lang="en-US" sz="2000" dirty="0"/>
              <a:t> le </a:t>
            </a:r>
            <a:r>
              <a:rPr lang="en-US" sz="2000" dirty="0" err="1"/>
              <a:t>caracterizeze</a:t>
            </a:r>
            <a:r>
              <a:rPr lang="en-US" sz="2000" dirty="0"/>
              <a:t>;</a:t>
            </a:r>
          </a:p>
          <a:p>
            <a:r>
              <a:rPr lang="en-US" sz="2000" dirty="0"/>
              <a:t>• </a:t>
            </a:r>
            <a:r>
              <a:rPr lang="ro-RO" sz="2000" dirty="0"/>
              <a:t>O </a:t>
            </a:r>
            <a:r>
              <a:rPr lang="en-US" sz="2000" dirty="0"/>
              <a:t>13 -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selecteze</a:t>
            </a:r>
            <a:r>
              <a:rPr lang="en-US" sz="2000" dirty="0"/>
              <a:t> </a:t>
            </a:r>
            <a:r>
              <a:rPr lang="en-US" sz="2000" dirty="0" err="1"/>
              <a:t>unele</a:t>
            </a:r>
            <a:r>
              <a:rPr lang="en-US" sz="2000" dirty="0"/>
              <a:t> </a:t>
            </a:r>
            <a:r>
              <a:rPr lang="en-US" sz="2000" dirty="0" err="1"/>
              <a:t>expresii</a:t>
            </a:r>
            <a:r>
              <a:rPr lang="en-US" sz="2000" dirty="0"/>
              <a:t>, </a:t>
            </a:r>
            <a:r>
              <a:rPr lang="en-US" sz="2000" dirty="0" err="1"/>
              <a:t>fragmente</a:t>
            </a:r>
            <a:r>
              <a:rPr lang="en-US" sz="2000" dirty="0"/>
              <a:t> la </a:t>
            </a:r>
            <a:r>
              <a:rPr lang="en-US" sz="2000" dirty="0" err="1"/>
              <a:t>cerin</a:t>
            </a:r>
            <a:r>
              <a:rPr lang="ro-RO" sz="2000" dirty="0"/>
              <a:t>ț</a:t>
            </a:r>
            <a:r>
              <a:rPr lang="en-US" sz="2000" dirty="0"/>
              <a:t>a </a:t>
            </a:r>
            <a:r>
              <a:rPr lang="en-US" sz="2000" dirty="0" err="1"/>
              <a:t>profesorului</a:t>
            </a:r>
            <a:r>
              <a:rPr lang="en-US" sz="2000" dirty="0"/>
              <a:t>;</a:t>
            </a:r>
          </a:p>
          <a:p>
            <a:r>
              <a:rPr lang="en-US" sz="2000" dirty="0"/>
              <a:t>• O</a:t>
            </a:r>
            <a:r>
              <a:rPr lang="ro-RO" sz="2000" dirty="0"/>
              <a:t> 14</a:t>
            </a:r>
            <a:r>
              <a:rPr lang="en-US" sz="2000" dirty="0"/>
              <a:t> - s</a:t>
            </a:r>
            <a:r>
              <a:rPr lang="ro-RO" sz="2000" dirty="0"/>
              <a:t>ă</a:t>
            </a:r>
            <a:r>
              <a:rPr lang="en-US" sz="2000" dirty="0"/>
              <a:t> </a:t>
            </a:r>
            <a:r>
              <a:rPr lang="en-US" sz="2000" dirty="0" err="1"/>
              <a:t>tr</a:t>
            </a:r>
            <a:r>
              <a:rPr lang="ro-RO" sz="2000" dirty="0"/>
              <a:t>ă</a:t>
            </a:r>
            <a:r>
              <a:rPr lang="en-US" sz="2000" dirty="0" err="1"/>
              <a:t>iascà</a:t>
            </a:r>
            <a:r>
              <a:rPr lang="en-US" sz="2000" dirty="0"/>
              <a:t>, emotional, </a:t>
            </a:r>
            <a:r>
              <a:rPr lang="en-US" sz="2000" dirty="0" err="1"/>
              <a:t>sentimentul</a:t>
            </a:r>
            <a:r>
              <a:rPr lang="en-US" sz="2000" dirty="0"/>
              <a:t> </a:t>
            </a:r>
            <a:r>
              <a:rPr lang="en-US" sz="2000" dirty="0" err="1"/>
              <a:t>pricinuit</a:t>
            </a:r>
            <a:r>
              <a:rPr lang="en-US" sz="2000" dirty="0"/>
              <a:t> de </a:t>
            </a:r>
            <a:r>
              <a:rPr lang="en-US" sz="2000" dirty="0" err="1"/>
              <a:t>peisajul</a:t>
            </a:r>
            <a:r>
              <a:rPr lang="en-US" sz="2000" dirty="0"/>
              <a:t> </a:t>
            </a:r>
            <a:r>
              <a:rPr lang="en-US" sz="2000" dirty="0" err="1"/>
              <a:t>descris</a:t>
            </a:r>
            <a:r>
              <a:rPr lang="en-US" sz="2000" dirty="0"/>
              <a:t>, de </a:t>
            </a:r>
            <a:r>
              <a:rPr lang="en-US" sz="2000" dirty="0" err="1"/>
              <a:t>moartea</a:t>
            </a:r>
            <a:endParaRPr lang="en-US" sz="2000" dirty="0"/>
          </a:p>
          <a:p>
            <a:r>
              <a:rPr lang="en-US" sz="2000" dirty="0" err="1"/>
              <a:t>caprioarei</a:t>
            </a:r>
            <a:r>
              <a:rPr lang="en-US" sz="2000" dirty="0"/>
              <a:t>; s</a:t>
            </a:r>
            <a:r>
              <a:rPr lang="ro-RO" sz="2000" dirty="0"/>
              <a:t>ă</a:t>
            </a:r>
            <a:r>
              <a:rPr lang="en-US" sz="2000" dirty="0"/>
              <a:t> pre</a:t>
            </a:r>
            <a:r>
              <a:rPr lang="ro-RO" sz="2000" dirty="0"/>
              <a:t>ț</a:t>
            </a:r>
            <a:r>
              <a:rPr lang="en-US" sz="2000" dirty="0" err="1"/>
              <a:t>uiasca</a:t>
            </a:r>
            <a:r>
              <a:rPr lang="en-US" sz="2000" dirty="0"/>
              <a:t> </a:t>
            </a:r>
            <a:r>
              <a:rPr lang="en-US" sz="2000" dirty="0" err="1"/>
              <a:t>natura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s</a:t>
            </a:r>
            <a:r>
              <a:rPr lang="ro-RO" sz="2000" dirty="0"/>
              <a:t>ă</a:t>
            </a:r>
            <a:r>
              <a:rPr lang="en-US" sz="2000" dirty="0"/>
              <a:t> se </a:t>
            </a:r>
            <a:r>
              <a:rPr lang="en-US" sz="2000" dirty="0" err="1"/>
              <a:t>gândeasca</a:t>
            </a:r>
            <a:r>
              <a:rPr lang="en-US" sz="2000" dirty="0"/>
              <a:t> </a:t>
            </a:r>
            <a:r>
              <a:rPr lang="en-US" sz="2000" dirty="0" err="1"/>
              <a:t>ce</a:t>
            </a:r>
            <a:r>
              <a:rPr lang="en-US" sz="2000" dirty="0"/>
              <a:t> </a:t>
            </a:r>
            <a:r>
              <a:rPr lang="en-US" sz="2000" dirty="0" err="1"/>
              <a:t>ar</a:t>
            </a:r>
            <a:r>
              <a:rPr lang="en-US" sz="2000" dirty="0"/>
              <a:t> </a:t>
            </a:r>
            <a:r>
              <a:rPr lang="en-US" sz="2000" dirty="0" err="1"/>
              <a:t>putea</a:t>
            </a:r>
            <a:r>
              <a:rPr lang="en-US" sz="2000" dirty="0"/>
              <a:t> face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ocrotirea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910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23" y="277030"/>
            <a:ext cx="1939635" cy="14778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4129" y="175490"/>
            <a:ext cx="293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Mihail</a:t>
            </a:r>
            <a:r>
              <a:rPr lang="en-US" dirty="0"/>
              <a:t> </a:t>
            </a:r>
            <a:r>
              <a:rPr lang="en-US" dirty="0" err="1"/>
              <a:t>Sadoveanu</a:t>
            </a:r>
            <a:r>
              <a:rPr lang="en-US" dirty="0"/>
              <a:t>,</a:t>
            </a:r>
          </a:p>
          <a:p>
            <a:r>
              <a:rPr lang="en-US" dirty="0"/>
              <a:t>In </a:t>
            </a:r>
            <a:r>
              <a:rPr lang="en-US" dirty="0" err="1"/>
              <a:t>padurea</a:t>
            </a:r>
            <a:r>
              <a:rPr lang="en-US" dirty="0"/>
              <a:t> </a:t>
            </a:r>
            <a:r>
              <a:rPr lang="en-US" dirty="0" err="1"/>
              <a:t>Petrisorului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273867" y="230863"/>
            <a:ext cx="277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ciorchinelui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52" y="4777685"/>
            <a:ext cx="2089441" cy="130222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806" y="349295"/>
            <a:ext cx="3702901" cy="45920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38972" y="266068"/>
            <a:ext cx="159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Copacul</a:t>
            </a:r>
            <a:r>
              <a:rPr lang="en-US" dirty="0"/>
              <a:t> </a:t>
            </a:r>
            <a:r>
              <a:rPr lang="en-US" dirty="0" err="1"/>
              <a:t>ideilor</a:t>
            </a:r>
            <a:endParaRPr lang="en-US" dirty="0"/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248012" y="761208"/>
            <a:ext cx="274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Motto</a:t>
            </a:r>
            <a:r>
              <a:rPr lang="uk-UA" dirty="0"/>
              <a:t>:</a:t>
            </a:r>
            <a:r>
              <a:rPr lang="en-US" dirty="0"/>
              <a:t>Natura are un </a:t>
            </a:r>
            <a:r>
              <a:rPr lang="en-US" dirty="0" err="1"/>
              <a:t>suflet</a:t>
            </a:r>
            <a:endParaRPr lang="en-US" dirty="0"/>
          </a:p>
          <a:p>
            <a:r>
              <a:rPr lang="en-US" dirty="0"/>
              <a:t>Care </a:t>
            </a:r>
            <a:r>
              <a:rPr lang="en-US" dirty="0" err="1"/>
              <a:t>vibreaza</a:t>
            </a:r>
            <a:r>
              <a:rPr lang="en-US" dirty="0"/>
              <a:t> </a:t>
            </a:r>
            <a:r>
              <a:rPr lang="en-US" dirty="0" err="1"/>
              <a:t>ascuns</a:t>
            </a:r>
            <a:r>
              <a:rPr lang="en-US" dirty="0"/>
              <a:t> 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90756" y="589234"/>
            <a:ext cx="2426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Caracterizarea</a:t>
            </a:r>
            <a:r>
              <a:rPr lang="en-US" dirty="0"/>
              <a:t> </a:t>
            </a:r>
            <a:r>
              <a:rPr lang="en-US" dirty="0" err="1"/>
              <a:t>personajelor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echipe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482415" y="4777685"/>
            <a:ext cx="23700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Lucrul</a:t>
            </a:r>
            <a:r>
              <a:rPr lang="en-US" dirty="0"/>
              <a:t> in </a:t>
            </a:r>
            <a:r>
              <a:rPr lang="en-US" dirty="0" err="1"/>
              <a:t>grupuri</a:t>
            </a:r>
            <a:r>
              <a:rPr lang="en-US" dirty="0"/>
              <a:t> 1)</a:t>
            </a:r>
            <a:r>
              <a:rPr lang="en-US" dirty="0" err="1"/>
              <a:t>Selectarea</a:t>
            </a:r>
            <a:r>
              <a:rPr lang="en-US" dirty="0"/>
              <a:t> </a:t>
            </a:r>
            <a:r>
              <a:rPr lang="en-US" dirty="0" err="1"/>
              <a:t>imaginilor</a:t>
            </a:r>
            <a:r>
              <a:rPr lang="en-US" dirty="0"/>
              <a:t> </a:t>
            </a:r>
            <a:r>
              <a:rPr lang="en-US" dirty="0" err="1"/>
              <a:t>vizuale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auditive</a:t>
            </a:r>
            <a:endParaRPr lang="en-US" dirty="0"/>
          </a:p>
          <a:p>
            <a:r>
              <a:rPr lang="en-US" dirty="0"/>
              <a:t>2)De </a:t>
            </a:r>
            <a:r>
              <a:rPr lang="en-US" dirty="0" err="1"/>
              <a:t>alcatuit</a:t>
            </a:r>
            <a:r>
              <a:rPr lang="en-US" dirty="0"/>
              <a:t> </a:t>
            </a:r>
            <a:r>
              <a:rPr lang="en-US" dirty="0" err="1"/>
              <a:t>campurile</a:t>
            </a:r>
            <a:r>
              <a:rPr lang="en-US" dirty="0"/>
              <a:t> </a:t>
            </a:r>
            <a:r>
              <a:rPr lang="en-US" dirty="0" err="1"/>
              <a:t>lexicale</a:t>
            </a:r>
            <a:r>
              <a:rPr lang="en-US" dirty="0"/>
              <a:t> ale 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203" y="3816866"/>
            <a:ext cx="1733550" cy="26479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563" y="563522"/>
            <a:ext cx="2854480" cy="316819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08" y="2047706"/>
            <a:ext cx="2529249" cy="260077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166120" y="1724541"/>
            <a:ext cx="768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Rebus</a:t>
            </a:r>
          </a:p>
          <a:p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481" y="2208375"/>
            <a:ext cx="1774031" cy="2440101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197020" y="1386339"/>
            <a:ext cx="19661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Elevii</a:t>
            </a:r>
            <a:r>
              <a:rPr lang="en-US" sz="1600" dirty="0"/>
              <a:t> – </a:t>
            </a:r>
            <a:r>
              <a:rPr lang="en-US" sz="1600" dirty="0" err="1"/>
              <a:t>autori</a:t>
            </a:r>
            <a:r>
              <a:rPr lang="en-US" sz="1600" dirty="0"/>
              <a:t> </a:t>
            </a:r>
            <a:r>
              <a:rPr lang="en-US" sz="1600" dirty="0" err="1"/>
              <a:t>ai</a:t>
            </a:r>
            <a:r>
              <a:rPr lang="en-US" sz="1600" dirty="0"/>
              <a:t> </a:t>
            </a:r>
            <a:r>
              <a:rPr lang="en-US" sz="1600" dirty="0" err="1"/>
              <a:t>cartii</a:t>
            </a:r>
            <a:r>
              <a:rPr lang="en-US" sz="1600" dirty="0"/>
              <a:t>: </a:t>
            </a:r>
            <a:r>
              <a:rPr lang="en-US" sz="1600" dirty="0" err="1"/>
              <a:t>Regulile</a:t>
            </a:r>
            <a:r>
              <a:rPr lang="en-US" sz="1600" dirty="0"/>
              <a:t> </a:t>
            </a:r>
            <a:r>
              <a:rPr lang="en-US" sz="1400" dirty="0"/>
              <a:t>de</a:t>
            </a:r>
            <a:r>
              <a:rPr lang="en-US" sz="1600" dirty="0"/>
              <a:t> </a:t>
            </a:r>
            <a:r>
              <a:rPr lang="en-US" sz="1600" dirty="0" err="1"/>
              <a:t>ocrotire</a:t>
            </a:r>
            <a:r>
              <a:rPr lang="en-US" sz="1600" dirty="0"/>
              <a:t> a </a:t>
            </a:r>
            <a:r>
              <a:rPr lang="en-US" sz="1600" dirty="0" err="1"/>
              <a:t>naturii</a:t>
            </a:r>
            <a:endParaRPr lang="en-US" sz="1600" dirty="0"/>
          </a:p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463904" y="6209116"/>
            <a:ext cx="3229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arborilor</a:t>
            </a:r>
            <a:r>
              <a:rPr lang="en-US" dirty="0"/>
              <a:t>, </a:t>
            </a:r>
            <a:r>
              <a:rPr lang="en-US" dirty="0" err="1"/>
              <a:t>pasarilor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animalelor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 rot="18721916">
            <a:off x="4721495" y="3907362"/>
            <a:ext cx="2242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microifonului</a:t>
            </a:r>
            <a:r>
              <a:rPr lang="en-US" dirty="0"/>
              <a:t> </a:t>
            </a:r>
          </a:p>
          <a:p>
            <a:r>
              <a:rPr lang="en-US" dirty="0"/>
              <a:t>Ce v-a </a:t>
            </a:r>
            <a:r>
              <a:rPr lang="en-US" dirty="0" err="1"/>
              <a:t>impresionat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in </a:t>
            </a:r>
            <a:r>
              <a:rPr lang="en-US" dirty="0" err="1"/>
              <a:t>acest</a:t>
            </a:r>
            <a:r>
              <a:rPr lang="en-US" dirty="0"/>
              <a:t> text? De </a:t>
            </a:r>
            <a:r>
              <a:rPr lang="en-US" dirty="0" err="1"/>
              <a:t>ce</a:t>
            </a:r>
            <a:r>
              <a:rPr lang="en-US" dirty="0"/>
              <a:t> ?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 rot="2267789">
            <a:off x="7737997" y="3608947"/>
            <a:ext cx="21587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exercitiului</a:t>
            </a:r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selectat</a:t>
            </a:r>
            <a:r>
              <a:rPr lang="en-US" dirty="0"/>
              <a:t> </a:t>
            </a:r>
            <a:r>
              <a:rPr lang="en-US" dirty="0" err="1"/>
              <a:t>cuvintele</a:t>
            </a:r>
            <a:r>
              <a:rPr lang="en-US" dirty="0"/>
              <a:t> </a:t>
            </a:r>
            <a:r>
              <a:rPr lang="en-US" dirty="0" err="1"/>
              <a:t>necunoscute</a:t>
            </a:r>
            <a:r>
              <a:rPr lang="en-US" dirty="0"/>
              <a:t> din </a:t>
            </a:r>
            <a:r>
              <a:rPr lang="en-US" dirty="0" err="1"/>
              <a:t>textul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de le </a:t>
            </a:r>
            <a:r>
              <a:rPr lang="en-US" dirty="0" err="1"/>
              <a:t>explicat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dictionarului</a:t>
            </a:r>
            <a:r>
              <a:rPr lang="en-US" dirty="0"/>
              <a:t> .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997206" y="5132933"/>
            <a:ext cx="29803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acasa</a:t>
            </a:r>
            <a:r>
              <a:rPr lang="en-US" dirty="0"/>
              <a:t> </a:t>
            </a:r>
          </a:p>
          <a:p>
            <a:r>
              <a:rPr lang="en-US" dirty="0"/>
              <a:t>De </a:t>
            </a:r>
            <a:r>
              <a:rPr lang="en-US" dirty="0" err="1"/>
              <a:t>realizat</a:t>
            </a:r>
            <a:r>
              <a:rPr lang="en-US" dirty="0"/>
              <a:t> o </a:t>
            </a:r>
            <a:r>
              <a:rPr lang="en-US" dirty="0" err="1"/>
              <a:t>descriere</a:t>
            </a:r>
            <a:r>
              <a:rPr lang="en-US" dirty="0"/>
              <a:t> </a:t>
            </a:r>
          </a:p>
          <a:p>
            <a:r>
              <a:rPr lang="en-US" dirty="0"/>
              <a:t>a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dimineti</a:t>
            </a:r>
            <a:r>
              <a:rPr lang="en-US" dirty="0"/>
              <a:t> de </a:t>
            </a:r>
            <a:r>
              <a:rPr lang="en-US" dirty="0" err="1"/>
              <a:t>vara</a:t>
            </a:r>
            <a:r>
              <a:rPr lang="en-US" dirty="0"/>
              <a:t> </a:t>
            </a:r>
          </a:p>
          <a:p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imagini</a:t>
            </a:r>
            <a:r>
              <a:rPr lang="en-US" dirty="0"/>
              <a:t> din </a:t>
            </a:r>
            <a:r>
              <a:rPr lang="en-US" dirty="0" err="1"/>
              <a:t>povestire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66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1546788"/>
          </a:xfrm>
        </p:spPr>
        <p:txBody>
          <a:bodyPr/>
          <a:lstStyle/>
          <a:p>
            <a:r>
              <a:rPr lang="ro-RO" sz="9600" dirty="0"/>
              <a:t>Proiect</a:t>
            </a:r>
            <a:r>
              <a:rPr lang="ro-RO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2872510"/>
            <a:ext cx="8767860" cy="2385290"/>
          </a:xfrm>
        </p:spPr>
        <p:txBody>
          <a:bodyPr>
            <a:noAutofit/>
          </a:bodyPr>
          <a:lstStyle/>
          <a:p>
            <a:r>
              <a:rPr lang="ro-RO" sz="5400" dirty="0"/>
              <a:t>Realizat de profesoara de limbă și literatură română </a:t>
            </a:r>
          </a:p>
          <a:p>
            <a:r>
              <a:rPr lang="ro-RO" sz="5400" dirty="0" err="1"/>
              <a:t>Cebotaru</a:t>
            </a:r>
            <a:r>
              <a:rPr lang="ro-RO" sz="5400" dirty="0"/>
              <a:t> Tatiana</a:t>
            </a:r>
            <a:endParaRPr lang="ru-RU" sz="5400" dirty="0"/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8862632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121</TotalTime>
  <Words>401</Words>
  <Application>Microsoft Office PowerPoint</Application>
  <PresentationFormat>Широкий екран</PresentationFormat>
  <Paragraphs>43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7" baseType="lpstr">
      <vt:lpstr>Calibri</vt:lpstr>
      <vt:lpstr>Corbel</vt:lpstr>
      <vt:lpstr>Базис</vt:lpstr>
      <vt:lpstr>Презентація PowerPoint</vt:lpstr>
      <vt:lpstr>Презентація PowerPoint</vt:lpstr>
      <vt:lpstr>Презентація PowerPoint</vt:lpstr>
      <vt:lpstr>Proiect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LQ</dc:creator>
  <cp:lastModifiedBy>Liliya Hovornyan</cp:lastModifiedBy>
  <cp:revision>14</cp:revision>
  <dcterms:created xsi:type="dcterms:W3CDTF">2020-11-27T13:50:16Z</dcterms:created>
  <dcterms:modified xsi:type="dcterms:W3CDTF">2025-04-08T05:57:50Z</dcterms:modified>
</cp:coreProperties>
</file>