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62" r:id="rId4"/>
    <p:sldId id="257" r:id="rId5"/>
    <p:sldId id="258" r:id="rId6"/>
    <p:sldId id="259" r:id="rId7"/>
    <p:sldId id="260" r:id="rId8"/>
    <p:sldId id="264" r:id="rId9"/>
    <p:sldId id="261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6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A543E-E1C3-3D33-357B-3CF6AC75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780928"/>
            <a:ext cx="6512511" cy="1143000"/>
          </a:xfrm>
        </p:spPr>
        <p:txBody>
          <a:bodyPr/>
          <a:lstStyle/>
          <a:p>
            <a:r>
              <a:rPr lang="ro-RO" dirty="0"/>
              <a:t>PREDICATUL VERBAL 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20E716-C3E9-3A5A-16BD-AC40EB6F1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6400800" cy="393224"/>
          </a:xfrm>
        </p:spPr>
        <p:txBody>
          <a:bodyPr>
            <a:normAutofit lnSpcReduction="10000"/>
          </a:bodyPr>
          <a:lstStyle/>
          <a:p>
            <a:r>
              <a:rPr lang="ro-RO" dirty="0"/>
              <a:t>Limba română</a:t>
            </a:r>
            <a:endParaRPr lang="en-US" dirty="0"/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EB01B5C7-BEA4-7394-151F-FF6ACC4741C4}"/>
              </a:ext>
            </a:extLst>
          </p:cNvPr>
          <p:cNvSpPr txBox="1">
            <a:spLocks/>
          </p:cNvSpPr>
          <p:nvPr/>
        </p:nvSpPr>
        <p:spPr>
          <a:xfrm>
            <a:off x="1835696" y="5805264"/>
            <a:ext cx="6400800" cy="393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o-RO" dirty="0"/>
              <a:t>Prof. </a:t>
            </a:r>
            <a:r>
              <a:rPr lang="ro-RO" dirty="0" err="1"/>
              <a:t>Lilia</a:t>
            </a:r>
            <a:r>
              <a:rPr lang="ro-RO" dirty="0"/>
              <a:t> </a:t>
            </a:r>
            <a:r>
              <a:rPr lang="ro-RO"/>
              <a:t>Klabanovsksa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0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11183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6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360095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Pâinea noastră  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7" y="548680"/>
            <a:ext cx="9144000" cy="481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0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67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8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784976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o-RO" sz="4000" b="1" dirty="0">
                <a:latin typeface="Cambria" panose="02040503050406030204" pitchFamily="18" charset="0"/>
                <a:ea typeface="Cambria" panose="02040503050406030204" pitchFamily="18" charset="0"/>
              </a:rPr>
              <a:t>Tema pentru acasă:</a:t>
            </a:r>
          </a:p>
          <a:p>
            <a:pPr marL="45720" indent="0">
              <a:buNone/>
            </a:pP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Compunere descriptivă „</a:t>
            </a:r>
            <a:r>
              <a:rPr lang="ro-RO" sz="2800" i="1" dirty="0">
                <a:latin typeface="Cambria" panose="02040503050406030204" pitchFamily="18" charset="0"/>
                <a:ea typeface="Cambria" panose="02040503050406030204" pitchFamily="18" charset="0"/>
              </a:rPr>
              <a:t>Sportul și sănătatea omului”</a:t>
            </a:r>
          </a:p>
          <a:p>
            <a:pPr marL="45720" indent="0">
              <a:buNone/>
            </a:pP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Subliniați predicatele verbale.</a:t>
            </a:r>
          </a:p>
        </p:txBody>
      </p:sp>
    </p:spTree>
    <p:extLst>
      <p:ext uri="{BB962C8B-B14F-4D97-AF65-F5344CB8AC3E}">
        <p14:creationId xmlns:p14="http://schemas.microsoft.com/office/powerpoint/2010/main" val="325174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8064896" cy="4464495"/>
          </a:xfrm>
        </p:spPr>
        <p:txBody>
          <a:bodyPr>
            <a:normAutofit fontScale="77500" lnSpcReduction="20000"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Tema lecției: Predicatul verbal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Obiective operaționale</a:t>
            </a: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O1 – să-și aprofundeze cunoștințele despre predicat;</a:t>
            </a: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O2 – să definească predicatul și să-l identifice în contexte.</a:t>
            </a: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O3 – să deosebească predicatul de alte părți de propoziție;</a:t>
            </a: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O4 – să-și reamintească modurile personale predicative;</a:t>
            </a: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O5 – să determine categoriile gramaticale ale verbului;</a:t>
            </a: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O6 – să-și reamintească ortografia verbului împreună cu pronumele personal;</a:t>
            </a: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O7 – să construiască enunțuri în care adverbele și locuțiunile adverbiale,        interjecțiile, locuțiunile verbale să aibă valoare predicativă;</a:t>
            </a: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O8 – să întrebuințeze cunoștințele acumulate în comunicarea orală și scrisă;</a:t>
            </a: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O9 – să respecte regulile ortografice, punctuațiale și ale acordului între subiect și predicat;   </a:t>
            </a: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O 10 – să-și îmbogățească vocabularul.</a:t>
            </a:r>
          </a:p>
          <a:p>
            <a:endParaRPr lang="vi-VN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2016223"/>
          </a:xfrm>
        </p:spPr>
        <p:txBody>
          <a:bodyPr/>
          <a:lstStyle/>
          <a:p>
            <a:r>
              <a:rPr lang="ro-RO" sz="3200" dirty="0">
                <a:latin typeface="Cambria" panose="02040503050406030204" pitchFamily="18" charset="0"/>
                <a:ea typeface="Cambria" panose="02040503050406030204" pitchFamily="18" charset="0"/>
              </a:rPr>
              <a:t>Motto:</a:t>
            </a:r>
            <a:br>
              <a:rPr lang="ro-RO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o-RO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3200" dirty="0">
                <a:latin typeface="Cambria" panose="02040503050406030204" pitchFamily="18" charset="0"/>
                <a:ea typeface="Cambria" panose="02040503050406030204" pitchFamily="18" charset="0"/>
              </a:rPr>
              <a:t>,,</a:t>
            </a:r>
            <a:r>
              <a:rPr lang="ro-RO" sz="3200" i="1" dirty="0">
                <a:latin typeface="Cambria" panose="02040503050406030204" pitchFamily="18" charset="0"/>
                <a:ea typeface="Cambria" panose="02040503050406030204" pitchFamily="18" charset="0"/>
              </a:rPr>
              <a:t>Nu noi suntem stăpânii limbii,</a:t>
            </a:r>
            <a:br>
              <a:rPr lang="ro-RO" sz="32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o-RO" sz="3200" i="1" dirty="0">
                <a:latin typeface="Cambria" panose="02040503050406030204" pitchFamily="18" charset="0"/>
                <a:ea typeface="Cambria" panose="02040503050406030204" pitchFamily="18" charset="0"/>
              </a:rPr>
              <a:t>Ci limba e stăpâna noastră”.</a:t>
            </a:r>
            <a:endParaRPr lang="ru-RU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6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856984" cy="514575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o-RO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Rețineți!</a:t>
            </a:r>
          </a:p>
          <a:p>
            <a:pPr marL="45720" indent="0" algn="just">
              <a:buNone/>
            </a:pPr>
            <a:r>
              <a:rPr lang="ro-RO" sz="3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Predicatul verbal arată ce face subiectul și îi atribuie acestuia o acțiune.</a:t>
            </a:r>
          </a:p>
          <a:p>
            <a:pPr marL="45720" indent="0" algn="just">
              <a:buNone/>
            </a:pPr>
            <a:r>
              <a:rPr lang="ro-RO" sz="3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</a:p>
          <a:p>
            <a:pPr marL="45720" indent="0" algn="just">
              <a:buNone/>
            </a:pPr>
            <a:r>
              <a:rPr lang="ro-RO" sz="3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Răspunde la întrebările:</a:t>
            </a:r>
          </a:p>
          <a:p>
            <a:pPr marL="45720" indent="0" algn="just">
              <a:buNone/>
            </a:pPr>
            <a:r>
              <a:rPr lang="ro-RO" sz="3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 face subiectul? Ce se spune despre subiect?</a:t>
            </a:r>
          </a:p>
          <a:p>
            <a:pPr marL="45720" indent="0" algn="just">
              <a:buNone/>
            </a:pPr>
            <a:r>
              <a:rPr lang="ro-RO" sz="3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</a:p>
          <a:p>
            <a:pPr marL="45720" indent="0" algn="just">
              <a:buNone/>
            </a:pPr>
            <a:r>
              <a:rPr lang="ro-RO" sz="3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ro-RO" sz="3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Exemplu:</a:t>
            </a:r>
          </a:p>
          <a:p>
            <a:pPr marL="45720" indent="0" algn="just">
              <a:buNone/>
            </a:pPr>
            <a:r>
              <a:rPr lang="ro-RO" sz="3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ro-RO" sz="38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Luna</a:t>
            </a:r>
            <a:r>
              <a:rPr lang="ro-RO" sz="3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îngândurată </a:t>
            </a:r>
            <a:r>
              <a:rPr lang="ro-RO" sz="3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trece</a:t>
            </a:r>
            <a:r>
              <a:rPr lang="ro-RO" sz="3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încetișor peste </a:t>
            </a:r>
            <a:r>
              <a:rPr lang="ro-RO" sz="3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vârfu</a:t>
            </a:r>
            <a:r>
              <a:rPr lang="ro-RO" sz="3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-rile copacilor.</a:t>
            </a:r>
            <a:endParaRPr lang="ru-RU" sz="3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6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208912" cy="507374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o-RO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MODURILE PERSONALE:</a:t>
            </a:r>
            <a:endParaRPr lang="ru-RU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Indicativ: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citesc, am citit, voi citi;</a:t>
            </a:r>
          </a:p>
          <a:p>
            <a:pPr marL="45720" indent="0">
              <a:buNone/>
            </a:pPr>
            <a:r>
              <a:rPr lang="ro-RO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" indent="0">
              <a:buNone/>
            </a:pPr>
            <a:r>
              <a:rPr lang="vi-VN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Imperativ: </a:t>
            </a:r>
            <a:r>
              <a:rPr lang="ro-RO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itește</a:t>
            </a:r>
            <a:r>
              <a:rPr lang="ro-RO" sz="30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30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itiți</a:t>
            </a:r>
            <a:r>
              <a:rPr lang="ro-RO" sz="30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" indent="0">
              <a:buNone/>
            </a:pPr>
            <a:endParaRPr lang="ro-RO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vi-VN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Conjunctiv: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să citesc, să fi citit;</a:t>
            </a:r>
          </a:p>
          <a:p>
            <a:pPr marL="45720" indent="0">
              <a:buNone/>
            </a:pPr>
            <a:endParaRPr lang="ro-RO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 algn="just">
              <a:buNone/>
            </a:pPr>
            <a:r>
              <a:rPr lang="vi-VN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Condițional-optativ: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aș citi, aș fi</a:t>
            </a:r>
            <a:r>
              <a:rPr lang="ro-RO" sz="3000" b="1" dirty="0">
                <a:latin typeface="Cambria" panose="02040503050406030204" pitchFamily="18" charset="0"/>
                <a:ea typeface="Cambria" panose="02040503050406030204" pitchFamily="18" charset="0"/>
              </a:rPr>
              <a:t> citit.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49779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052736"/>
            <a:ext cx="6400800" cy="3474720"/>
          </a:xfrm>
        </p:spPr>
        <p:txBody>
          <a:bodyPr/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11341" y="2276872"/>
            <a:ext cx="2880320" cy="172819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</a:rPr>
              <a:t>Predicatul verbal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14744" y="5214950"/>
            <a:ext cx="2369424" cy="12241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interjecție cu valoare verbală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vi-VN" b="1" dirty="0">
                <a:solidFill>
                  <a:schemeClr val="tx1"/>
                </a:solidFill>
              </a:rPr>
              <a:t>predicativă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17129"/>
            <a:ext cx="20367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417393"/>
            <a:ext cx="20367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00817"/>
            <a:ext cx="2036763" cy="14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4" y="1033859"/>
            <a:ext cx="2138656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20367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90243" y="697488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l</a:t>
            </a:r>
            <a:r>
              <a:rPr lang="vi-VN" b="1" dirty="0"/>
              <a:t>ocuțiune verbală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15992" y="1581510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adverb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3070" y="4557898"/>
            <a:ext cx="14670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/>
              <a:t>locuțiune </a:t>
            </a:r>
            <a:endParaRPr lang="ro-RO" b="1" dirty="0"/>
          </a:p>
          <a:p>
            <a:pPr algn="ctr"/>
            <a:r>
              <a:rPr lang="ro-RO" b="1" dirty="0"/>
              <a:t>a</a:t>
            </a:r>
            <a:r>
              <a:rPr lang="vi-VN" b="1" dirty="0"/>
              <a:t>dverbială</a:t>
            </a:r>
            <a:endParaRPr lang="ro-RO" b="1" dirty="0"/>
          </a:p>
          <a:p>
            <a:pPr algn="ctr"/>
            <a:r>
              <a:rPr lang="vi-VN" b="1" dirty="0"/>
              <a:t> predicativă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4286257"/>
            <a:ext cx="2176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/>
              <a:t>verb </a:t>
            </a:r>
            <a:endParaRPr lang="ro-MO" b="1" dirty="0"/>
          </a:p>
          <a:p>
            <a:pPr algn="ctr"/>
            <a:r>
              <a:rPr lang="vi-VN" b="1" dirty="0"/>
              <a:t>nepredicativ </a:t>
            </a:r>
            <a:endParaRPr lang="ro-RO" b="1" dirty="0"/>
          </a:p>
          <a:p>
            <a:pPr algn="ctr"/>
            <a:r>
              <a:rPr lang="vi-VN" sz="1600" b="1" dirty="0"/>
              <a:t>(impersonal)</a:t>
            </a:r>
            <a:endParaRPr lang="ro-RO" sz="1600" b="1" dirty="0"/>
          </a:p>
          <a:p>
            <a:pPr algn="ctr"/>
            <a:r>
              <a:rPr lang="vi-VN" sz="1600" b="1" dirty="0"/>
              <a:t> cu valoare imperativă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193700"/>
            <a:ext cx="1871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/>
              <a:t>verb predicativ</a:t>
            </a:r>
            <a:r>
              <a:rPr lang="ro-RO" b="1" dirty="0"/>
              <a:t> </a:t>
            </a:r>
          </a:p>
          <a:p>
            <a:pPr algn="ctr"/>
            <a:r>
              <a:rPr lang="ro-RO" b="1" dirty="0"/>
              <a:t>la un mod</a:t>
            </a:r>
            <a:r>
              <a:rPr lang="vi-VN" b="1" dirty="0"/>
              <a:t> </a:t>
            </a:r>
            <a:endParaRPr lang="ro-RO" b="1" dirty="0"/>
          </a:p>
          <a:p>
            <a:pPr algn="ctr"/>
            <a:r>
              <a:rPr lang="vi-VN" b="1" dirty="0"/>
              <a:t>personal</a:t>
            </a:r>
            <a:endParaRPr lang="ru-RU" b="1" dirty="0"/>
          </a:p>
        </p:txBody>
      </p:sp>
      <p:sp>
        <p:nvSpPr>
          <p:cNvPr id="15" name="Стрелка вправо 14"/>
          <p:cNvSpPr/>
          <p:nvPr/>
        </p:nvSpPr>
        <p:spPr>
          <a:xfrm rot="19222265">
            <a:off x="5828575" y="21136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706348">
            <a:off x="5885620" y="38471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4988414">
            <a:off x="4185500" y="43282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006901">
            <a:off x="4294958" y="1628910"/>
            <a:ext cx="6890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243617">
            <a:off x="2470989" y="38996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3190161">
            <a:off x="2256675" y="22565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8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712968" cy="5328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o-RO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Locuțiune verbală la un mod personal:</a:t>
            </a:r>
          </a:p>
          <a:p>
            <a:pPr>
              <a:buFontTx/>
              <a:buChar char="-"/>
            </a:pP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o-RO" sz="2800" i="1" dirty="0">
                <a:latin typeface="Cambria" panose="02040503050406030204" pitchFamily="18" charset="0"/>
                <a:ea typeface="Cambria" panose="02040503050406030204" pitchFamily="18" charset="0"/>
              </a:rPr>
              <a:t>Fata și-</a:t>
            </a:r>
            <a:r>
              <a:rPr lang="ro-RO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adus aminte </a:t>
            </a:r>
            <a:r>
              <a:rPr lang="ro-RO" sz="2800" i="1" dirty="0">
                <a:latin typeface="Cambria" panose="02040503050406030204" pitchFamily="18" charset="0"/>
                <a:ea typeface="Cambria" panose="02040503050406030204" pitchFamily="18" charset="0"/>
              </a:rPr>
              <a:t>de vorbele mamei. </a:t>
            </a: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(amintit)</a:t>
            </a:r>
          </a:p>
          <a:p>
            <a:pPr marL="45720" indent="0">
              <a:buNone/>
            </a:pPr>
            <a:endParaRPr lang="ro-RO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o-RO" sz="2800" i="1" dirty="0">
                <a:latin typeface="Cambria" panose="02040503050406030204" pitchFamily="18" charset="0"/>
                <a:ea typeface="Cambria" panose="02040503050406030204" pitchFamily="18" charset="0"/>
              </a:rPr>
              <a:t>Elevii </a:t>
            </a:r>
            <a:r>
              <a:rPr lang="ro-RO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au luat parte </a:t>
            </a:r>
            <a:r>
              <a:rPr lang="ro-RO" sz="2800" i="1" dirty="0">
                <a:latin typeface="Cambria" panose="02040503050406030204" pitchFamily="18" charset="0"/>
                <a:ea typeface="Cambria" panose="02040503050406030204" pitchFamily="18" charset="0"/>
              </a:rPr>
              <a:t>la victorina literară. </a:t>
            </a: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(au participat) 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5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5301208"/>
            <a:ext cx="1914615" cy="144016"/>
          </a:xfrm>
        </p:spPr>
        <p:txBody>
          <a:bodyPr/>
          <a:lstStyle/>
          <a:p>
            <a:pPr algn="ctr"/>
            <a:br>
              <a:rPr lang="it-IT" sz="2400" b="0" dirty="0"/>
            </a:b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58658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o-RO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ADVERB:</a:t>
            </a:r>
          </a:p>
          <a:p>
            <a:pPr marL="45720" indent="0">
              <a:buNone/>
            </a:pPr>
            <a:r>
              <a:rPr lang="ro-RO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Poate/ că se va întoarce mai repede/.</a:t>
            </a:r>
          </a:p>
          <a:p>
            <a:pPr marL="45720" indent="0">
              <a:buNone/>
            </a:pPr>
            <a:r>
              <a:rPr lang="ro-RO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Desigur/ că vom fi atenți la lecție/.</a:t>
            </a:r>
          </a:p>
          <a:p>
            <a:pPr marL="45720" indent="0">
              <a:buNone/>
            </a:pP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o-RO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LOCUȚIUNE ADVERBIALĂ PREDICATIVĂ:</a:t>
            </a:r>
          </a:p>
          <a:p>
            <a:pPr marL="45720" indent="0">
              <a:buNone/>
            </a:pPr>
            <a:r>
              <a:rPr lang="ro-RO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 siguranță/că va fi așa/.</a:t>
            </a:r>
          </a:p>
          <a:p>
            <a:pPr marL="45720" indent="0">
              <a:buNone/>
            </a:pPr>
            <a:r>
              <a:rPr lang="ro-RO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Fără îndoială/ că v-am spus adevărul/.</a:t>
            </a:r>
          </a:p>
          <a:p>
            <a:pPr marL="45720" indent="0">
              <a:buNone/>
            </a:pP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it-IT" b="1" u="sng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SĂ NU CONFUNDĂM:</a:t>
            </a:r>
          </a:p>
          <a:p>
            <a:pPr marL="45720" indent="0">
              <a:buNone/>
            </a:pP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Probabil</a:t>
            </a: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că va veni  degrabă/.</a:t>
            </a:r>
          </a:p>
          <a:p>
            <a:pPr marL="45720" indent="0">
              <a:buNone/>
            </a:pPr>
            <a:endParaRPr lang="ro-RO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 veni deg</a:t>
            </a:r>
            <a:r>
              <a:rPr lang="ro-RO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abă, probabil.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28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784976" cy="45696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o-RO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Interjecție cu valoare verbală (predicativă):</a:t>
            </a:r>
          </a:p>
          <a:p>
            <a:pPr marL="45720" indent="0">
              <a:buNone/>
            </a:pPr>
            <a:endParaRPr lang="ro-RO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o-RO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Pupăza zbrr! pe-o dugheană.</a:t>
            </a:r>
          </a:p>
          <a:p>
            <a:pPr marL="45720" indent="0">
              <a:buNone/>
            </a:pPr>
            <a:endParaRPr lang="ro-RO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o-RO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Eu atunci haț! de sumanul moșneagului.</a:t>
            </a:r>
          </a:p>
          <a:p>
            <a:pPr marL="45720" indent="0">
              <a:buNone/>
            </a:pPr>
            <a:endParaRPr lang="ro-RO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o-RO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Hai la noi!</a:t>
            </a:r>
            <a:endParaRPr lang="ru-RU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2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8920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401</Words>
  <Application>Microsoft Office PowerPoint</Application>
  <PresentationFormat>Екран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Cambria</vt:lpstr>
      <vt:lpstr>Georgia</vt:lpstr>
      <vt:lpstr>Trebuchet MS</vt:lpstr>
      <vt:lpstr>Воздушный поток</vt:lpstr>
      <vt:lpstr>PREDICATUL VERBAL </vt:lpstr>
      <vt:lpstr>Motto:  ,,Nu noi suntem stăpânii limbii, Ci limba e stăpâna noastră”.</vt:lpstr>
      <vt:lpstr>Презентація PowerPoint</vt:lpstr>
      <vt:lpstr>Презентація PowerPoint</vt:lpstr>
      <vt:lpstr>Презентація PowerPoint</vt:lpstr>
      <vt:lpstr>Презентація PowerPoint</vt:lpstr>
      <vt:lpstr> </vt:lpstr>
      <vt:lpstr>Презентація PowerPoint</vt:lpstr>
      <vt:lpstr>Презентація PowerPoint</vt:lpstr>
      <vt:lpstr>Презентація PowerPoint</vt:lpstr>
      <vt:lpstr>Pâinea noastră  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Motto:  ,,Nu noi suntem stăpânii limbii, Ci limba e stăpâna noastră”.</dc:title>
  <dc:creator>User</dc:creator>
  <cp:lastModifiedBy>Liliya Hovornyan</cp:lastModifiedBy>
  <cp:revision>27</cp:revision>
  <dcterms:created xsi:type="dcterms:W3CDTF">2019-10-01T08:08:45Z</dcterms:created>
  <dcterms:modified xsi:type="dcterms:W3CDTF">2025-04-08T07:23:29Z</dcterms:modified>
</cp:coreProperties>
</file>