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80" r:id="rId12"/>
    <p:sldId id="267" r:id="rId13"/>
    <p:sldId id="268" r:id="rId14"/>
    <p:sldId id="266" r:id="rId15"/>
    <p:sldId id="269" r:id="rId16"/>
    <p:sldId id="281" r:id="rId17"/>
    <p:sldId id="270" r:id="rId18"/>
    <p:sldId id="271" r:id="rId19"/>
    <p:sldId id="282" r:id="rId20"/>
    <p:sldId id="272" r:id="rId21"/>
    <p:sldId id="273" r:id="rId22"/>
    <p:sldId id="274" r:id="rId23"/>
    <p:sldId id="276" r:id="rId24"/>
    <p:sldId id="277" r:id="rId25"/>
    <p:sldId id="278" r:id="rId26"/>
    <p:sldId id="275" r:id="rId27"/>
    <p:sldId id="287" r:id="rId28"/>
    <p:sldId id="283" r:id="rId29"/>
    <p:sldId id="284" r:id="rId30"/>
    <p:sldId id="288" r:id="rId31"/>
    <p:sldId id="27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105" y="2305878"/>
            <a:ext cx="8561747" cy="1037851"/>
          </a:xfrm>
        </p:spPr>
        <p:txBody>
          <a:bodyPr>
            <a:normAutofit fontScale="90000"/>
          </a:bodyPr>
          <a:lstStyle/>
          <a:p>
            <a:pPr algn="ctr"/>
            <a:r>
              <a:rPr lang="ro-RO" sz="4400" dirty="0"/>
              <a:t>Compunere după un șir de ilustrații</a:t>
            </a:r>
            <a:endParaRPr lang="uk-UA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105" y="3531204"/>
            <a:ext cx="8561747" cy="2233492"/>
          </a:xfrm>
        </p:spPr>
        <p:txBody>
          <a:bodyPr>
            <a:noAutofit/>
          </a:bodyPr>
          <a:lstStyle/>
          <a:p>
            <a:pPr algn="ctr"/>
            <a:r>
              <a:rPr lang="ro-RO" sz="4400" b="1" dirty="0">
                <a:solidFill>
                  <a:srgbClr val="00B0F0"/>
                </a:solidFill>
              </a:rPr>
              <a:t>„Jocurile de iarnă ale copiilor”</a:t>
            </a:r>
            <a:endParaRPr lang="uk-UA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7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Exercițiul creativ „Scrisoarea desenată”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sz="1600" dirty="0"/>
              <a:t> - </a:t>
            </a:r>
            <a:r>
              <a:rPr lang="en-US" sz="1600" dirty="0" err="1"/>
              <a:t>Fulgii</a:t>
            </a:r>
            <a:r>
              <a:rPr lang="en-US" sz="1600" dirty="0"/>
              <a:t> </a:t>
            </a:r>
            <a:r>
              <a:rPr lang="en-US" sz="1600" dirty="0" err="1"/>
              <a:t>cristalini</a:t>
            </a:r>
            <a:r>
              <a:rPr lang="en-US" sz="1600" dirty="0"/>
              <a:t> care s-au </a:t>
            </a:r>
            <a:r>
              <a:rPr lang="en-US" sz="1600" dirty="0" err="1"/>
              <a:t>desprins</a:t>
            </a:r>
            <a:r>
              <a:rPr lang="en-US" sz="1600" dirty="0"/>
              <a:t> de </a:t>
            </a:r>
            <a:r>
              <a:rPr lang="en-US" sz="1600" dirty="0" err="1"/>
              <a:t>pe</a:t>
            </a:r>
            <a:r>
              <a:rPr lang="en-US" sz="1600" dirty="0"/>
              <a:t> </a:t>
            </a:r>
            <a:r>
              <a:rPr lang="en-US" sz="1600" dirty="0" err="1"/>
              <a:t>umerii</a:t>
            </a:r>
            <a:r>
              <a:rPr lang="en-US" sz="1600" dirty="0"/>
              <a:t> </a:t>
            </a:r>
            <a:r>
              <a:rPr lang="en-US" sz="1600" dirty="0" err="1"/>
              <a:t>dalbi</a:t>
            </a:r>
            <a:r>
              <a:rPr lang="en-US" sz="1600" dirty="0"/>
              <a:t> </a:t>
            </a:r>
            <a:r>
              <a:rPr lang="en-US" sz="1600" dirty="0" err="1"/>
              <a:t>ai</a:t>
            </a:r>
            <a:r>
              <a:rPr lang="en-US" sz="1600" dirty="0"/>
              <a:t> </a:t>
            </a:r>
            <a:r>
              <a:rPr lang="en-US" sz="1600" dirty="0" err="1"/>
              <a:t>Iernii</a:t>
            </a:r>
            <a:r>
              <a:rPr lang="en-US" sz="1600" dirty="0"/>
              <a:t> s</a:t>
            </a:r>
            <a:r>
              <a:rPr lang="ro-RO" sz="1600" dirty="0"/>
              <a:t>u</a:t>
            </a:r>
            <a:r>
              <a:rPr lang="en-US" sz="1600" dirty="0" err="1"/>
              <a:t>nt</a:t>
            </a:r>
            <a:r>
              <a:rPr lang="en-US" sz="1600" dirty="0"/>
              <a:t> </a:t>
            </a:r>
            <a:r>
              <a:rPr lang="en-US" sz="1600" dirty="0" err="1"/>
              <a:t>nerăbdători</a:t>
            </a:r>
            <a:r>
              <a:rPr lang="en-US" sz="1600" dirty="0"/>
              <a:t> </a:t>
            </a:r>
            <a:r>
              <a:rPr lang="en-US" sz="1600" dirty="0" err="1"/>
              <a:t>să</a:t>
            </a:r>
            <a:r>
              <a:rPr lang="en-US" sz="1600" dirty="0"/>
              <a:t> </a:t>
            </a:r>
            <a:r>
              <a:rPr lang="en-US" sz="1600" dirty="0" err="1"/>
              <a:t>vă</a:t>
            </a:r>
            <a:r>
              <a:rPr lang="en-US" sz="1600" dirty="0"/>
              <a:t> invite la joacă </a:t>
            </a:r>
            <a:r>
              <a:rPr lang="en-US" sz="1600" dirty="0" err="1"/>
              <a:t>prin</a:t>
            </a:r>
            <a:r>
              <a:rPr lang="en-US" sz="1600" dirty="0"/>
              <a:t> </a:t>
            </a:r>
            <a:r>
              <a:rPr lang="en-US" sz="1600" dirty="0" err="1"/>
              <a:t>zăpada</a:t>
            </a:r>
            <a:r>
              <a:rPr lang="en-US" sz="1600" dirty="0"/>
              <a:t> </a:t>
            </a:r>
            <a:r>
              <a:rPr lang="en-US" sz="1600" dirty="0" err="1"/>
              <a:t>argintie</a:t>
            </a:r>
            <a:r>
              <a:rPr lang="ro-RO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Aveţi</a:t>
            </a:r>
            <a:r>
              <a:rPr lang="en-US" sz="1600" dirty="0"/>
              <a:t> </a:t>
            </a:r>
            <a:r>
              <a:rPr lang="en-US" sz="1600" dirty="0" err="1"/>
              <a:t>chiar</a:t>
            </a:r>
            <a:r>
              <a:rPr lang="en-US" sz="1600" dirty="0"/>
              <a:t> </a:t>
            </a:r>
            <a:r>
              <a:rPr lang="en-US" sz="1600" dirty="0" err="1"/>
              <a:t>şi</a:t>
            </a:r>
            <a:r>
              <a:rPr lang="en-US" sz="1600" dirty="0"/>
              <a:t> c</a:t>
            </a:r>
            <a:r>
              <a:rPr lang="ro-RO" sz="1600" dirty="0"/>
              <a:t>â</a:t>
            </a:r>
            <a:r>
              <a:rPr lang="en-US" sz="1600" dirty="0" err="1"/>
              <a:t>te</a:t>
            </a:r>
            <a:r>
              <a:rPr lang="en-US" sz="1600" dirty="0"/>
              <a:t> o </a:t>
            </a:r>
            <a:r>
              <a:rPr lang="en-US" sz="1600" dirty="0" err="1"/>
              <a:t>invitaţie</a:t>
            </a:r>
            <a:r>
              <a:rPr lang="en-US" sz="1600" dirty="0"/>
              <a:t>. Dar </a:t>
            </a:r>
            <a:r>
              <a:rPr lang="en-US" sz="1600" dirty="0" err="1"/>
              <a:t>fulguşorii</a:t>
            </a:r>
            <a:r>
              <a:rPr lang="en-US" sz="1600" dirty="0"/>
              <a:t> nu pot </a:t>
            </a:r>
            <a:r>
              <a:rPr lang="en-US" sz="1600" dirty="0" err="1"/>
              <a:t>să</a:t>
            </a:r>
            <a:r>
              <a:rPr lang="en-US" sz="1600" dirty="0"/>
              <a:t> </a:t>
            </a:r>
            <a:r>
              <a:rPr lang="en-US" sz="1600" dirty="0" err="1"/>
              <a:t>scrie</a:t>
            </a:r>
            <a:r>
              <a:rPr lang="en-US" sz="1600" dirty="0"/>
              <a:t> </a:t>
            </a:r>
            <a:r>
              <a:rPr lang="en-US" sz="1600" dirty="0" err="1"/>
              <a:t>şi</a:t>
            </a:r>
            <a:r>
              <a:rPr lang="en-US" sz="1600" dirty="0"/>
              <a:t> din </a:t>
            </a:r>
            <a:r>
              <a:rPr lang="en-US" sz="1600" dirty="0" err="1"/>
              <a:t>jocul</a:t>
            </a:r>
            <a:r>
              <a:rPr lang="en-US" sz="1600" dirty="0"/>
              <a:t> </a:t>
            </a:r>
            <a:r>
              <a:rPr lang="en-US" sz="1600" dirty="0" err="1"/>
              <a:t>lor</a:t>
            </a:r>
            <a:r>
              <a:rPr lang="en-US" sz="1600" dirty="0"/>
              <a:t> </a:t>
            </a:r>
            <a:r>
              <a:rPr lang="en-US" sz="1600" dirty="0" err="1"/>
              <a:t>zglobiu</a:t>
            </a:r>
            <a:r>
              <a:rPr lang="en-US" sz="1600" dirty="0"/>
              <a:t> au </a:t>
            </a:r>
            <a:r>
              <a:rPr lang="en-US" sz="1600" dirty="0" err="1"/>
              <a:t>obţinut</a:t>
            </a:r>
            <a:r>
              <a:rPr lang="en-US" sz="1600" dirty="0"/>
              <a:t> </a:t>
            </a:r>
            <a:r>
              <a:rPr lang="en-US" sz="1600" dirty="0" err="1"/>
              <a:t>nişte</a:t>
            </a:r>
            <a:r>
              <a:rPr lang="ro-RO" sz="1600" dirty="0"/>
              <a:t> invitații</a:t>
            </a:r>
            <a:r>
              <a:rPr lang="en-US" sz="1600" dirty="0"/>
              <a:t>. </a:t>
            </a:r>
            <a:r>
              <a:rPr lang="en-US" sz="1600" dirty="0" err="1"/>
              <a:t>Să</a:t>
            </a:r>
            <a:r>
              <a:rPr lang="en-US" sz="1600" dirty="0"/>
              <a:t> </a:t>
            </a:r>
            <a:r>
              <a:rPr lang="en-US" sz="1600" dirty="0" err="1"/>
              <a:t>vedem</a:t>
            </a:r>
            <a:r>
              <a:rPr lang="en-US" sz="1600" dirty="0"/>
              <a:t> </a:t>
            </a:r>
            <a:r>
              <a:rPr lang="en-US" sz="1600" dirty="0" err="1"/>
              <a:t>ce</a:t>
            </a:r>
            <a:r>
              <a:rPr lang="en-US" sz="1600" dirty="0"/>
              <a:t> au </a:t>
            </a:r>
            <a:r>
              <a:rPr lang="en-US" sz="1600" dirty="0" err="1"/>
              <a:t>dorit</a:t>
            </a:r>
            <a:r>
              <a:rPr lang="en-US" sz="1600" dirty="0"/>
              <a:t> </a:t>
            </a:r>
            <a:r>
              <a:rPr lang="en-US" sz="1600" dirty="0" err="1"/>
              <a:t>să</a:t>
            </a:r>
            <a:r>
              <a:rPr lang="en-US" sz="1600" dirty="0"/>
              <a:t> </a:t>
            </a:r>
            <a:r>
              <a:rPr lang="en-US" sz="1600" dirty="0" err="1"/>
              <a:t>scrie</a:t>
            </a:r>
            <a:r>
              <a:rPr lang="en-US" sz="1600" dirty="0"/>
              <a:t> </a:t>
            </a:r>
            <a:r>
              <a:rPr lang="en-US" sz="1600" dirty="0" err="1"/>
              <a:t>ei</a:t>
            </a:r>
            <a:r>
              <a:rPr lang="en-US" sz="1600" dirty="0"/>
              <a:t>?!</a:t>
            </a:r>
          </a:p>
          <a:p>
            <a:pPr marL="0" indent="0">
              <a:buNone/>
            </a:pPr>
            <a:r>
              <a:rPr lang="ro-RO" sz="1600" i="1" dirty="0"/>
              <a:t>   (Fiecare grup primeşte câte o invitaţie, discută în grup, apoi o prezintă în faţa clasei. )</a:t>
            </a:r>
            <a:endParaRPr lang="uk-UA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618" r="8306"/>
          <a:stretch/>
        </p:blipFill>
        <p:spPr>
          <a:xfrm>
            <a:off x="4373217" y="3856383"/>
            <a:ext cx="3074505" cy="22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42051" y="1192695"/>
            <a:ext cx="1736035" cy="3710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solidFill>
                  <a:srgbClr val="002060"/>
                </a:solidFill>
              </a:rPr>
              <a:t>Invitație</a:t>
            </a:r>
            <a:endParaRPr lang="uk-UA" sz="2000" b="1" i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09301" y="1192695"/>
            <a:ext cx="1793116" cy="3710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</a:rPr>
              <a:t>Invitație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33632" y="1192694"/>
            <a:ext cx="1815548" cy="3710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</a:rPr>
              <a:t>Invitație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00661" y="1192694"/>
            <a:ext cx="1802296" cy="3710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</a:rPr>
              <a:t>Invitație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/>
          <a:srcRect l="16189" t="8251" r="21548"/>
          <a:stretch/>
        </p:blipFill>
        <p:spPr>
          <a:xfrm>
            <a:off x="2047459" y="1298713"/>
            <a:ext cx="1325218" cy="146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/>
          <a:srcRect l="16189" t="8251" r="21548"/>
          <a:stretch/>
        </p:blipFill>
        <p:spPr>
          <a:xfrm>
            <a:off x="4196866" y="1298713"/>
            <a:ext cx="1325218" cy="146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/>
          <a:srcRect l="16189" t="8251" r="21548"/>
          <a:stretch/>
        </p:blipFill>
        <p:spPr>
          <a:xfrm>
            <a:off x="6478797" y="1298713"/>
            <a:ext cx="1325218" cy="146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/>
          <a:srcRect l="16189" t="8251" r="21548"/>
          <a:stretch/>
        </p:blipFill>
        <p:spPr>
          <a:xfrm>
            <a:off x="8839200" y="1298713"/>
            <a:ext cx="1325218" cy="146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AutoShape 2" descr="Jocurile copiilor iarna Joc de memorie (teacher made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7137" t="55899" r="35324" b="8401"/>
          <a:stretch/>
        </p:blipFill>
        <p:spPr>
          <a:xfrm>
            <a:off x="4196865" y="3258618"/>
            <a:ext cx="1485285" cy="14989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78019" t="8778" r="3849" b="55818"/>
          <a:stretch/>
        </p:blipFill>
        <p:spPr>
          <a:xfrm>
            <a:off x="8839199" y="3299792"/>
            <a:ext cx="1444487" cy="14577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47155" t="8467" r="36656" b="52761"/>
          <a:stretch/>
        </p:blipFill>
        <p:spPr>
          <a:xfrm>
            <a:off x="2047458" y="3258618"/>
            <a:ext cx="1410361" cy="1498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66696" t="56144" r="11043" b="12782"/>
          <a:stretch/>
        </p:blipFill>
        <p:spPr>
          <a:xfrm>
            <a:off x="6376331" y="3299792"/>
            <a:ext cx="1548470" cy="14577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t="5379" r="53951" b="47551"/>
          <a:stretch/>
        </p:blipFill>
        <p:spPr>
          <a:xfrm>
            <a:off x="9008321" y="265042"/>
            <a:ext cx="986976" cy="9276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990" y="259925"/>
            <a:ext cx="987638" cy="9327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801" y="259924"/>
            <a:ext cx="987638" cy="9327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606" y="234567"/>
            <a:ext cx="98763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Triada V A S</a:t>
            </a:r>
            <a:endParaRPr lang="uk-UA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    </a:t>
            </a:r>
            <a:r>
              <a:rPr lang="ro-RO" i="1" dirty="0"/>
              <a:t>(Reflectare asupra imaginilor din „srisoarea desenată” pe bază propriei experiențe.)</a:t>
            </a:r>
          </a:p>
          <a:p>
            <a:r>
              <a:rPr lang="ro-RO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</a:t>
            </a:r>
            <a:r>
              <a:rPr lang="ro-RO" b="1" dirty="0"/>
              <a:t> - Ce văd?</a:t>
            </a:r>
          </a:p>
          <a:p>
            <a:r>
              <a:rPr lang="ro-RO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</a:t>
            </a:r>
            <a:r>
              <a:rPr lang="ro-RO" b="1" dirty="0"/>
              <a:t>– Ce aud?</a:t>
            </a:r>
          </a:p>
          <a:p>
            <a:r>
              <a:rPr lang="ro-RO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ro-RO" sz="3200" b="1" dirty="0"/>
              <a:t> </a:t>
            </a:r>
            <a:r>
              <a:rPr lang="ro-RO" b="1" dirty="0"/>
              <a:t>– Ce simt?    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266" r="12179" b="24786"/>
          <a:stretch/>
        </p:blipFill>
        <p:spPr>
          <a:xfrm>
            <a:off x="6188765" y="2721426"/>
            <a:ext cx="4545495" cy="25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696" y="583096"/>
            <a:ext cx="9520158" cy="4883249"/>
          </a:xfrm>
        </p:spPr>
        <p:txBody>
          <a:bodyPr/>
          <a:lstStyle/>
          <a:p>
            <a:r>
              <a:rPr lang="ro-RO" sz="2800" b="1" u="sng" dirty="0">
                <a:solidFill>
                  <a:srgbClr val="0070C0"/>
                </a:solidFill>
              </a:rPr>
              <a:t>Văd</a:t>
            </a:r>
            <a:r>
              <a:rPr lang="ro-RO" sz="2800" b="1" dirty="0">
                <a:solidFill>
                  <a:srgbClr val="0070C0"/>
                </a:solidFill>
              </a:rPr>
              <a:t> </a:t>
            </a:r>
            <a:r>
              <a:rPr lang="ro-RO" sz="2800" b="1" dirty="0"/>
              <a:t>... Cum iarna învelește pământul cu o mantie alba</a:t>
            </a:r>
            <a:r>
              <a:rPr lang="en-US" sz="2800" b="1" dirty="0"/>
              <a:t>; </a:t>
            </a:r>
            <a:r>
              <a:rPr lang="ro-RO" sz="2800" b="1" dirty="0"/>
              <a:t>cum fulgii se joacă de-a prinselea prin aer zăpada ca un argint căzut din cer</a:t>
            </a:r>
            <a:r>
              <a:rPr lang="en-US" sz="2800" b="1" dirty="0"/>
              <a:t>;</a:t>
            </a:r>
            <a:r>
              <a:rPr lang="ro-RO" sz="2800" b="1" dirty="0"/>
              <a:t> copiii cu obrajii roșii ca merele toamna...</a:t>
            </a:r>
          </a:p>
          <a:p>
            <a:r>
              <a:rPr lang="ro-RO" sz="2800" b="1" u="sng" dirty="0">
                <a:solidFill>
                  <a:srgbClr val="0070C0"/>
                </a:solidFill>
              </a:rPr>
              <a:t>Aud </a:t>
            </a:r>
            <a:r>
              <a:rPr lang="ro-RO" sz="2800" b="1" dirty="0"/>
              <a:t>... larma copiilor ce se dau cu săniuțele</a:t>
            </a:r>
            <a:r>
              <a:rPr lang="en-US" sz="2800" b="1" dirty="0"/>
              <a:t>;</a:t>
            </a:r>
            <a:r>
              <a:rPr lang="ro-RO" sz="2800" b="1" dirty="0"/>
              <a:t>  cântecul gerului...</a:t>
            </a:r>
          </a:p>
          <a:p>
            <a:r>
              <a:rPr lang="ro-RO" sz="2800" b="1" u="sng" dirty="0">
                <a:solidFill>
                  <a:srgbClr val="0070C0"/>
                </a:solidFill>
              </a:rPr>
              <a:t>Simt</a:t>
            </a:r>
            <a:r>
              <a:rPr lang="ro-RO" sz="2800" b="1" dirty="0">
                <a:solidFill>
                  <a:srgbClr val="0070C0"/>
                </a:solidFill>
              </a:rPr>
              <a:t> </a:t>
            </a:r>
            <a:r>
              <a:rPr lang="ro-RO" sz="2800" b="1" dirty="0"/>
              <a:t>... bucurie</a:t>
            </a:r>
            <a:r>
              <a:rPr lang="en-US" sz="2800" b="1" dirty="0"/>
              <a:t>;</a:t>
            </a:r>
            <a:r>
              <a:rPr lang="ro-RO" sz="2800" b="1" dirty="0"/>
              <a:t> gerul pe obrăjori</a:t>
            </a:r>
            <a:r>
              <a:rPr lang="en-US" sz="2800" b="1" dirty="0"/>
              <a:t>;</a:t>
            </a:r>
            <a:r>
              <a:rPr lang="ro-RO" sz="2800" b="1" dirty="0"/>
              <a:t>  jocul fulgilor de nea în palma mea...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8205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PAUZĂ DINAMICĂ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dirty="0" err="1"/>
              <a:t>Soare</a:t>
            </a:r>
            <a:r>
              <a:rPr lang="en-US" sz="2800" b="1" dirty="0"/>
              <a:t>, </a:t>
            </a:r>
            <a:r>
              <a:rPr lang="en-US" sz="2800" b="1" dirty="0" err="1"/>
              <a:t>soare</a:t>
            </a:r>
            <a:r>
              <a:rPr lang="en-US" sz="2800" b="1" dirty="0"/>
              <a:t> </a:t>
            </a:r>
            <a:r>
              <a:rPr lang="en-US" sz="2800" b="1" dirty="0" err="1"/>
              <a:t>lucitor</a:t>
            </a:r>
            <a:r>
              <a:rPr lang="ro-RO" sz="2800" b="1" dirty="0"/>
              <a:t>,</a:t>
            </a:r>
            <a:r>
              <a:rPr lang="en-US" sz="2800" b="1" dirty="0"/>
              <a:t> </a:t>
            </a:r>
            <a:endParaRPr lang="ro-RO" sz="2800" b="1" dirty="0"/>
          </a:p>
          <a:p>
            <a:pPr marL="0" indent="0">
              <a:buNone/>
            </a:pPr>
            <a:r>
              <a:rPr lang="en-US" sz="1900" i="1" dirty="0"/>
              <a:t>(</a:t>
            </a:r>
            <a:r>
              <a:rPr lang="en-US" sz="1900" i="1" dirty="0" err="1"/>
              <a:t>Brațele</a:t>
            </a:r>
            <a:r>
              <a:rPr lang="en-US" sz="1900" i="1" dirty="0"/>
              <a:t> </a:t>
            </a:r>
            <a:r>
              <a:rPr lang="en-US" sz="1900" i="1" dirty="0" err="1"/>
              <a:t>îndreptate</a:t>
            </a:r>
            <a:r>
              <a:rPr lang="en-US" sz="1900" i="1" dirty="0"/>
              <a:t> </a:t>
            </a:r>
            <a:r>
              <a:rPr lang="en-US" sz="1900" i="1" dirty="0" err="1"/>
              <a:t>în</a:t>
            </a:r>
            <a:r>
              <a:rPr lang="en-US" sz="1900" i="1" dirty="0"/>
              <a:t> </a:t>
            </a:r>
            <a:r>
              <a:rPr lang="en-US" sz="1900" i="1" dirty="0" err="1"/>
              <a:t>sus</a:t>
            </a:r>
            <a:r>
              <a:rPr lang="en-US" sz="1900" i="1" dirty="0"/>
              <a:t>)</a:t>
            </a:r>
          </a:p>
          <a:p>
            <a:pPr marL="0" indent="0">
              <a:buNone/>
            </a:pPr>
            <a:r>
              <a:rPr lang="en-US" sz="2800" b="1" dirty="0"/>
              <a:t>Ne </a:t>
            </a:r>
            <a:r>
              <a:rPr lang="en-US" sz="2800" b="1" dirty="0" err="1"/>
              <a:t>rotim</a:t>
            </a:r>
            <a:r>
              <a:rPr lang="en-US" sz="2800" b="1" dirty="0"/>
              <a:t> </a:t>
            </a:r>
            <a:r>
              <a:rPr lang="en-US" sz="2800" b="1" dirty="0" err="1"/>
              <a:t>în</a:t>
            </a:r>
            <a:r>
              <a:rPr lang="en-US" sz="2800" b="1" dirty="0"/>
              <a:t> </a:t>
            </a:r>
            <a:r>
              <a:rPr lang="en-US" sz="2800" b="1" dirty="0" err="1"/>
              <a:t>cerc</a:t>
            </a:r>
            <a:r>
              <a:rPr lang="en-US" sz="2800" b="1" dirty="0"/>
              <a:t> </a:t>
            </a:r>
            <a:r>
              <a:rPr lang="en-US" sz="2800" b="1" dirty="0" err="1"/>
              <a:t>ușor</a:t>
            </a:r>
            <a:r>
              <a:rPr lang="en-US" sz="2800" b="1" dirty="0"/>
              <a:t> </a:t>
            </a:r>
            <a:r>
              <a:rPr lang="ro-RO" sz="2800" b="1" dirty="0"/>
              <a:t>.</a:t>
            </a:r>
          </a:p>
          <a:p>
            <a:pPr marL="0" indent="0">
              <a:buNone/>
            </a:pPr>
            <a:r>
              <a:rPr lang="en-US" sz="1900" i="1" dirty="0"/>
              <a:t>(</a:t>
            </a:r>
            <a:r>
              <a:rPr lang="ro-RO" sz="1900" i="1" dirty="0"/>
              <a:t>se rotesc în jurul lor</a:t>
            </a:r>
            <a:r>
              <a:rPr lang="en-US" sz="1900" i="1" dirty="0"/>
              <a:t>)</a:t>
            </a:r>
          </a:p>
          <a:p>
            <a:pPr marL="0" indent="0">
              <a:buNone/>
            </a:pPr>
            <a:r>
              <a:rPr lang="en-US" sz="2800" b="1" dirty="0" err="1"/>
              <a:t>Nocus</a:t>
            </a:r>
            <a:r>
              <a:rPr lang="en-US" sz="2800" b="1" dirty="0"/>
              <a:t>, pocus, </a:t>
            </a:r>
            <a:r>
              <a:rPr lang="en-US" sz="2800" b="1" dirty="0" err="1"/>
              <a:t>unu</a:t>
            </a:r>
            <a:r>
              <a:rPr lang="en-US" sz="2800" b="1" dirty="0"/>
              <a:t>, </a:t>
            </a:r>
            <a:r>
              <a:rPr lang="en-US" sz="2800" b="1" dirty="0" err="1"/>
              <a:t>doi</a:t>
            </a:r>
            <a:r>
              <a:rPr lang="en-US" sz="2800" b="1" dirty="0"/>
              <a:t> </a:t>
            </a:r>
            <a:r>
              <a:rPr lang="ro-RO" sz="2800" b="1" dirty="0"/>
              <a:t>.</a:t>
            </a:r>
          </a:p>
          <a:p>
            <a:pPr marL="0" indent="0">
              <a:buNone/>
            </a:pPr>
            <a:r>
              <a:rPr lang="en-US" sz="1900" i="1" dirty="0"/>
              <a:t>(</a:t>
            </a:r>
            <a:r>
              <a:rPr lang="en-US" sz="1900" i="1" dirty="0" err="1"/>
              <a:t>emită</a:t>
            </a:r>
            <a:r>
              <a:rPr lang="en-US" sz="1900" i="1" dirty="0"/>
              <a:t> cu </a:t>
            </a:r>
            <a:r>
              <a:rPr lang="en-US" sz="1900" i="1" dirty="0" err="1"/>
              <a:t>ajutorul</a:t>
            </a:r>
            <a:r>
              <a:rPr lang="en-US" sz="1900" i="1" dirty="0"/>
              <a:t> </a:t>
            </a:r>
            <a:r>
              <a:rPr lang="en-US" sz="1900" i="1" dirty="0" err="1"/>
              <a:t>mâinilor</a:t>
            </a:r>
            <a:r>
              <a:rPr lang="en-US" sz="1900" i="1" dirty="0"/>
              <a:t>)</a:t>
            </a:r>
          </a:p>
          <a:p>
            <a:pPr marL="0" indent="0">
              <a:buNone/>
            </a:pPr>
            <a:r>
              <a:rPr lang="en-US" sz="2800" b="1" dirty="0"/>
              <a:t>Focus de </a:t>
            </a:r>
            <a:r>
              <a:rPr lang="en-US" sz="2800" b="1" dirty="0" err="1"/>
              <a:t>artificii</a:t>
            </a:r>
            <a:endParaRPr lang="ro-RO" sz="2800" b="1" dirty="0"/>
          </a:p>
          <a:p>
            <a:pPr marL="0" indent="0">
              <a:buNone/>
            </a:pPr>
            <a:r>
              <a:rPr lang="en-US" sz="2800" b="1" dirty="0"/>
              <a:t> </a:t>
            </a:r>
            <a:r>
              <a:rPr lang="en-US" sz="1900" i="1" dirty="0"/>
              <a:t>(</a:t>
            </a:r>
            <a:r>
              <a:rPr lang="en-US" sz="1900" i="1" dirty="0" err="1"/>
              <a:t>rotirea</a:t>
            </a:r>
            <a:r>
              <a:rPr lang="en-US" sz="1900" i="1" dirty="0"/>
              <a:t> </a:t>
            </a:r>
            <a:r>
              <a:rPr lang="en-US" sz="1900" i="1" dirty="0" err="1"/>
              <a:t>pe</a:t>
            </a:r>
            <a:r>
              <a:rPr lang="en-US" sz="1900" i="1" dirty="0"/>
              <a:t> </a:t>
            </a:r>
            <a:r>
              <a:rPr lang="en-US" sz="1900" i="1" dirty="0" err="1"/>
              <a:t>loc</a:t>
            </a:r>
            <a:r>
              <a:rPr lang="en-US" sz="1900" i="1" dirty="0"/>
              <a:t>)</a:t>
            </a:r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4888" b="14724"/>
          <a:stretch/>
        </p:blipFill>
        <p:spPr>
          <a:xfrm>
            <a:off x="6559826" y="2133597"/>
            <a:ext cx="4495026" cy="33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238539"/>
            <a:ext cx="9520158" cy="1139687"/>
          </a:xfrm>
        </p:spPr>
        <p:txBody>
          <a:bodyPr>
            <a:norm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Brainstormingul</a:t>
            </a:r>
            <a:endParaRPr lang="uk-UA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809" y="1378226"/>
            <a:ext cx="11542643" cy="4731026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/>
              <a:t>              </a:t>
            </a:r>
            <a:r>
              <a:rPr lang="ro-RO" i="1" dirty="0"/>
              <a:t>-  Selectați imaginea ce corespunde jocului la care ați fost invitați și o descrieți în 2-3 </a:t>
            </a:r>
            <a:r>
              <a:rPr lang="uk-UA" i="1" dirty="0"/>
              <a:t>                  </a:t>
            </a:r>
            <a:r>
              <a:rPr lang="ro-RO" i="1" dirty="0"/>
              <a:t>propoziții cât mai originale, conducându-vă de întrebările propuse.</a:t>
            </a:r>
            <a:endParaRPr lang="uk-UA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267" t="23709" r="52165" b="38341"/>
          <a:stretch/>
        </p:blipFill>
        <p:spPr>
          <a:xfrm>
            <a:off x="357809" y="2902225"/>
            <a:ext cx="2345634" cy="30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7618" t="24293" r="31596" b="37965"/>
          <a:stretch/>
        </p:blipFill>
        <p:spPr>
          <a:xfrm>
            <a:off x="3326295" y="2902225"/>
            <a:ext cx="2457641" cy="30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7699" t="37387" r="51299" b="20250"/>
          <a:stretch/>
        </p:blipFill>
        <p:spPr>
          <a:xfrm>
            <a:off x="6497836" y="2902225"/>
            <a:ext cx="2344358" cy="3087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8051" t="35835" r="31381" b="19071"/>
          <a:stretch/>
        </p:blipFill>
        <p:spPr>
          <a:xfrm>
            <a:off x="9516338" y="2902226"/>
            <a:ext cx="2264845" cy="30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147" y="238540"/>
            <a:ext cx="1404731" cy="11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95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4243" y="5102087"/>
            <a:ext cx="9210262" cy="102041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Întroducerea</a:t>
            </a:r>
          </a:p>
          <a:p>
            <a:pPr algn="ctr"/>
            <a:r>
              <a:rPr lang="ro-RO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Fixează locul, timpul și persoanajele acțiunii.</a:t>
            </a:r>
            <a:endParaRPr lang="uk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2173" y="1769165"/>
            <a:ext cx="8560904" cy="332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Cuprinsul</a:t>
            </a:r>
          </a:p>
          <a:p>
            <a:pPr algn="ctr"/>
            <a:endParaRPr lang="ro-RO" dirty="0"/>
          </a:p>
          <a:p>
            <a:pPr algn="ctr"/>
            <a:endParaRPr lang="uk-UA" dirty="0"/>
          </a:p>
        </p:txBody>
      </p:sp>
      <p:sp>
        <p:nvSpPr>
          <p:cNvPr id="6" name="Трапеция 5"/>
          <p:cNvSpPr/>
          <p:nvPr/>
        </p:nvSpPr>
        <p:spPr>
          <a:xfrm>
            <a:off x="1073426" y="450574"/>
            <a:ext cx="10058399" cy="1484243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Încheierea</a:t>
            </a:r>
          </a:p>
          <a:p>
            <a:pPr algn="ctr"/>
            <a:endParaRPr lang="uk-UA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0523" y="6281530"/>
            <a:ext cx="5764694" cy="463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Căsuța compunerii</a:t>
            </a:r>
            <a:endParaRPr lang="uk-UA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3374" y="5420140"/>
            <a:ext cx="5141843" cy="23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2789584" y="3604590"/>
            <a:ext cx="3273286" cy="974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Dezvolttă faptele, acțiunile în ordinea în care s-au desfășurat.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06210" y="3604590"/>
            <a:ext cx="3041373" cy="974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Folosește expresii plastice, maxime, motouri.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2172" y="1139687"/>
            <a:ext cx="2723323" cy="6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1822173" y="901148"/>
            <a:ext cx="2723323" cy="8680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Prezintă concluzii (despre cum s-a sfârșit acțiunea).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99511" y="901148"/>
            <a:ext cx="2723323" cy="8680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Înclude și părerea personală.</a:t>
            </a:r>
            <a:endParaRPr lang="uk-U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297561"/>
            <a:ext cx="9520158" cy="925449"/>
          </a:xfrm>
        </p:spPr>
        <p:txBody>
          <a:bodyPr>
            <a:normAutofit/>
          </a:bodyPr>
          <a:lstStyle/>
          <a:p>
            <a:pPr algn="ctr"/>
            <a:r>
              <a:rPr lang="ro-RO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Ciorchinele</a:t>
            </a:r>
            <a:endParaRPr lang="uk-UA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696" y="2022868"/>
            <a:ext cx="9520158" cy="3450613"/>
          </a:xfrm>
        </p:spPr>
        <p:txBody>
          <a:bodyPr/>
          <a:lstStyle/>
          <a:p>
            <a:pPr marL="0" indent="0" algn="ctr">
              <a:buNone/>
            </a:pPr>
            <a:r>
              <a:rPr lang="ro-RO" sz="2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Cuprins</a:t>
            </a:r>
          </a:p>
          <a:p>
            <a:pPr marL="0" indent="0" algn="ctr">
              <a:buNone/>
            </a:pPr>
            <a:r>
              <a:rPr lang="ro-RO" dirty="0"/>
              <a:t>         </a:t>
            </a:r>
            <a:r>
              <a:rPr lang="ro-RO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Jocurile de iarnă ale copiilor</a:t>
            </a:r>
          </a:p>
          <a:p>
            <a:pPr marL="0" indent="0" algn="ctr">
              <a:buNone/>
            </a:pPr>
            <a:endParaRPr lang="ro-RO" b="1" dirty="0"/>
          </a:p>
          <a:p>
            <a:pPr marL="0" indent="0" algn="ctr">
              <a:buNone/>
            </a:pPr>
            <a:r>
              <a:rPr lang="ro-RO" b="1" dirty="0"/>
              <a:t>Ieșirea la joacă                             pe săniuțe                             schiuri</a:t>
            </a:r>
          </a:p>
          <a:p>
            <a:pPr marL="0" indent="0" algn="ctr">
              <a:buNone/>
            </a:pPr>
            <a:endParaRPr lang="ro-RO" b="1" dirty="0"/>
          </a:p>
          <a:p>
            <a:pPr marL="0" indent="0" algn="ctr">
              <a:buNone/>
            </a:pPr>
            <a:r>
              <a:rPr lang="ro-RO" b="1" dirty="0"/>
              <a:t>              Om de zăpadă                                             patinaj</a:t>
            </a:r>
          </a:p>
          <a:p>
            <a:endParaRPr lang="uk-UA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829351" y="3063608"/>
            <a:ext cx="2840010" cy="6845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694448" y="3047458"/>
            <a:ext cx="2211013" cy="174989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454655" y="3063609"/>
            <a:ext cx="51508" cy="6845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692527" y="3076996"/>
            <a:ext cx="1696279" cy="17203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116675" y="3047458"/>
            <a:ext cx="3069785" cy="7663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71650" y="1322150"/>
            <a:ext cx="9418320" cy="741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34490" y="1387737"/>
            <a:ext cx="8983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-</a:t>
            </a:r>
            <a:r>
              <a:rPr lang="ro-RO" dirty="0"/>
              <a:t> </a:t>
            </a:r>
            <a:r>
              <a:rPr lang="pt-BR" i="1" dirty="0"/>
              <a:t>Cum credeţi care parte a compunerii o s-o completăm cu aceste descrieri? 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80425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5" y="804164"/>
            <a:ext cx="9520157" cy="494550"/>
          </a:xfrm>
        </p:spPr>
        <p:txBody>
          <a:bodyPr>
            <a:noAutofit/>
          </a:bodyPr>
          <a:lstStyle/>
          <a:p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Copacul singuratic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436" t="6960" r="15070" b="10363"/>
          <a:stretch/>
        </p:blipFill>
        <p:spPr>
          <a:xfrm>
            <a:off x="1534695" y="1881809"/>
            <a:ext cx="3328853" cy="3577054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789421" y="1099930"/>
            <a:ext cx="4273946" cy="967411"/>
          </a:xfrm>
        </p:spPr>
        <p:txBody>
          <a:bodyPr>
            <a:noAutofit/>
          </a:bodyPr>
          <a:lstStyle/>
          <a:p>
            <a:r>
              <a:rPr lang="ro-RO" sz="2800" b="1" cap="none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Descoperirea</a:t>
            </a:r>
          </a:p>
          <a:p>
            <a:r>
              <a:rPr lang="ro-RO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Pentru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Căsuţa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Compunerii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să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fie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trainică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trebuie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să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respectăm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</a:t>
            </a:r>
            <a:r>
              <a:rPr lang="ro-RO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teva</a:t>
            </a:r>
            <a:r>
              <a:rPr lang="en-US" sz="1400" i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i="1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cerinţe</a:t>
            </a:r>
            <a:endParaRPr lang="uk-UA" sz="1400" i="1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454792" y="2067341"/>
            <a:ext cx="4608576" cy="3391522"/>
          </a:xfrm>
        </p:spPr>
        <p:txBody>
          <a:bodyPr>
            <a:normAutofit fontScale="92500" lnSpcReduction="10000"/>
          </a:bodyPr>
          <a:lstStyle/>
          <a:p>
            <a:r>
              <a:rPr lang="ro-RO" b="1" dirty="0"/>
              <a:t>1. Fiecare text are un titlu.</a:t>
            </a:r>
          </a:p>
          <a:p>
            <a:r>
              <a:rPr lang="ro-RO" b="1" dirty="0"/>
              <a:t>2. Nu te rătăci.</a:t>
            </a:r>
            <a:r>
              <a:rPr lang="uk-UA" b="1" dirty="0"/>
              <a:t> </a:t>
            </a:r>
            <a:r>
              <a:rPr lang="ro-RO" b="1" dirty="0"/>
              <a:t>Alcătuirea planului de idei te va ajuta să-ți ordonezi gândurile.</a:t>
            </a:r>
          </a:p>
          <a:p>
            <a:r>
              <a:rPr lang="ro-RO" b="1" dirty="0"/>
              <a:t>3. Nu uita de părțile compunerii: Întroducerea</a:t>
            </a:r>
            <a:r>
              <a:rPr lang="en-US" b="1" dirty="0"/>
              <a:t>; </a:t>
            </a:r>
            <a:r>
              <a:rPr lang="en-US" b="1" dirty="0" err="1"/>
              <a:t>Cuprinsul</a:t>
            </a:r>
            <a:r>
              <a:rPr lang="en-US" b="1" dirty="0"/>
              <a:t>; </a:t>
            </a:r>
            <a:r>
              <a:rPr lang="ro-RO" b="1" dirty="0"/>
              <a:t>Încheierea.</a:t>
            </a:r>
          </a:p>
          <a:p>
            <a:r>
              <a:rPr lang="ro-RO" b="1" dirty="0"/>
              <a:t>4. Folosește un limbaj clar și corect dar bogat ( prin folosirea unor expresii frumoase).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352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Descoperirea</a:t>
            </a:r>
            <a:br>
              <a:rPr lang="en-US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Fiecare</a:t>
            </a:r>
            <a:r>
              <a:rPr lang="en-US" dirty="0"/>
              <a:t> text are un </a:t>
            </a:r>
            <a:r>
              <a:rPr lang="en-US" dirty="0" err="1"/>
              <a:t>titlu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ro-RO" dirty="0"/>
              <a:t> </a:t>
            </a:r>
            <a:r>
              <a:rPr lang="ro-RO" b="1" i="1" dirty="0"/>
              <a:t>- D</a:t>
            </a:r>
            <a:r>
              <a:rPr lang="en-US" b="1" i="1" dirty="0" err="1"/>
              <a:t>escoper</a:t>
            </a:r>
            <a:r>
              <a:rPr lang="ro-RO" b="1" i="1" dirty="0"/>
              <a:t>iți</a:t>
            </a:r>
            <a:r>
              <a:rPr lang="en-US" b="1" i="1" dirty="0"/>
              <a:t> </a:t>
            </a:r>
            <a:r>
              <a:rPr lang="en-US" b="1" i="1" dirty="0" err="1"/>
              <a:t>titlul</a:t>
            </a:r>
            <a:r>
              <a:rPr lang="en-US" b="1" i="1" dirty="0"/>
              <a:t> </a:t>
            </a:r>
            <a:r>
              <a:rPr lang="en-US" b="1" i="1" dirty="0" err="1"/>
              <a:t>compunerii</a:t>
            </a:r>
            <a:r>
              <a:rPr lang="en-US" b="1" i="1" dirty="0"/>
              <a:t> </a:t>
            </a:r>
            <a:r>
              <a:rPr lang="en-US" b="1" i="1" dirty="0" err="1"/>
              <a:t>pe</a:t>
            </a:r>
            <a:r>
              <a:rPr lang="en-US" b="1" i="1" dirty="0"/>
              <a:t> care </a:t>
            </a:r>
            <a:r>
              <a:rPr lang="en-US" b="1" i="1" dirty="0" err="1"/>
              <a:t>trebuie</a:t>
            </a:r>
            <a:r>
              <a:rPr lang="en-US" b="1" i="1" dirty="0"/>
              <a:t> s-o </a:t>
            </a:r>
            <a:r>
              <a:rPr lang="en-US" b="1" i="1" dirty="0" err="1"/>
              <a:t>redactăm</a:t>
            </a:r>
            <a:r>
              <a:rPr lang="en-US" b="1" i="1" dirty="0"/>
              <a:t>:</a:t>
            </a:r>
            <a:endParaRPr lang="uk-UA" b="1" i="1" dirty="0"/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Jocurilemadeaaiarnămmaleuucopiilor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uk-U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3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SALUTUL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Bună</a:t>
            </a:r>
            <a:r>
              <a:rPr lang="en-US" b="1" dirty="0"/>
              <a:t> </a:t>
            </a:r>
            <a:r>
              <a:rPr lang="en-US" b="1" dirty="0" err="1"/>
              <a:t>dimineața</a:t>
            </a:r>
            <a:r>
              <a:rPr lang="en-US" b="1" dirty="0"/>
              <a:t>, </a:t>
            </a:r>
            <a:r>
              <a:rPr lang="en-US" b="1" dirty="0" err="1"/>
              <a:t>cer</a:t>
            </a:r>
            <a:r>
              <a:rPr lang="en-US" b="1" dirty="0"/>
              <a:t> </a:t>
            </a:r>
            <a:r>
              <a:rPr lang="en-US" b="1" dirty="0" err="1"/>
              <a:t>ghiduș</a:t>
            </a:r>
            <a:r>
              <a:rPr lang="ro-RO" b="1" dirty="0"/>
              <a:t>,</a:t>
            </a:r>
            <a:endParaRPr lang="en-US" b="1" dirty="0"/>
          </a:p>
          <a:p>
            <a:r>
              <a:rPr lang="en-US" b="1" dirty="0" err="1"/>
              <a:t>Bună</a:t>
            </a:r>
            <a:r>
              <a:rPr lang="en-US" b="1" dirty="0"/>
              <a:t> </a:t>
            </a:r>
            <a:r>
              <a:rPr lang="en-US" b="1" dirty="0" err="1"/>
              <a:t>dimineața</a:t>
            </a:r>
            <a:r>
              <a:rPr lang="en-US" b="1" dirty="0"/>
              <a:t>, </a:t>
            </a:r>
            <a:r>
              <a:rPr lang="en-US" b="1" dirty="0" err="1"/>
              <a:t>cizme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mănuși</a:t>
            </a:r>
            <a:r>
              <a:rPr lang="ro-RO" b="1" dirty="0"/>
              <a:t>,</a:t>
            </a:r>
            <a:endParaRPr lang="en-US" b="1" dirty="0"/>
          </a:p>
          <a:p>
            <a:r>
              <a:rPr lang="en-US" b="1" dirty="0" err="1"/>
              <a:t>Bună</a:t>
            </a:r>
            <a:r>
              <a:rPr lang="en-US" b="1" dirty="0"/>
              <a:t> </a:t>
            </a:r>
            <a:r>
              <a:rPr lang="en-US" b="1" dirty="0" err="1"/>
              <a:t>dimineața</a:t>
            </a:r>
            <a:r>
              <a:rPr lang="en-US" b="1" dirty="0"/>
              <a:t>, </a:t>
            </a:r>
            <a:r>
              <a:rPr lang="en-US" b="1" dirty="0" err="1"/>
              <a:t>săniuța</a:t>
            </a:r>
            <a:r>
              <a:rPr lang="en-US" b="1" dirty="0"/>
              <a:t> mea</a:t>
            </a:r>
            <a:r>
              <a:rPr lang="ro-RO" b="1" dirty="0"/>
              <a:t>,</a:t>
            </a:r>
            <a:endParaRPr lang="en-US" b="1" dirty="0"/>
          </a:p>
          <a:p>
            <a:r>
              <a:rPr lang="en-US" b="1" dirty="0" err="1"/>
              <a:t>Bună</a:t>
            </a:r>
            <a:r>
              <a:rPr lang="en-US" b="1" dirty="0"/>
              <a:t> </a:t>
            </a:r>
            <a:r>
              <a:rPr lang="en-US" b="1" dirty="0" err="1"/>
              <a:t>dimineața</a:t>
            </a:r>
            <a:r>
              <a:rPr lang="en-US" b="1" dirty="0"/>
              <a:t>, </a:t>
            </a:r>
            <a:r>
              <a:rPr lang="en-US" b="1" dirty="0" err="1"/>
              <a:t>copii</a:t>
            </a:r>
            <a:r>
              <a:rPr lang="en-US" b="1" dirty="0"/>
              <a:t>!</a:t>
            </a:r>
          </a:p>
          <a:p>
            <a:r>
              <a:rPr lang="en-US" b="1" dirty="0" err="1"/>
              <a:t>Bună</a:t>
            </a:r>
            <a:r>
              <a:rPr lang="en-US" b="1" dirty="0"/>
              <a:t> </a:t>
            </a:r>
            <a:r>
              <a:rPr lang="en-US" b="1" dirty="0" err="1"/>
              <a:t>dimineața</a:t>
            </a:r>
            <a:r>
              <a:rPr lang="en-US" b="1" dirty="0"/>
              <a:t>, </a:t>
            </a:r>
            <a:r>
              <a:rPr lang="en-US" b="1" dirty="0" err="1"/>
              <a:t>doamnă</a:t>
            </a:r>
            <a:r>
              <a:rPr lang="en-US" b="1" dirty="0"/>
              <a:t> </a:t>
            </a:r>
            <a:r>
              <a:rPr lang="ro-RO" b="1" dirty="0"/>
              <a:t>învăță</a:t>
            </a:r>
            <a:r>
              <a:rPr lang="en-US" b="1" dirty="0" err="1"/>
              <a:t>toare</a:t>
            </a:r>
            <a:r>
              <a:rPr lang="en-US" b="1" dirty="0"/>
              <a:t>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761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34696" y="804520"/>
            <a:ext cx="9520158" cy="520698"/>
          </a:xfrm>
        </p:spPr>
        <p:txBody>
          <a:bodyPr>
            <a:no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Alcătuirea planului de idei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93730" y="2125742"/>
            <a:ext cx="9520158" cy="3450613"/>
          </a:xfrm>
        </p:spPr>
        <p:txBody>
          <a:bodyPr/>
          <a:lstStyle/>
          <a:p>
            <a:pPr marL="0" indent="0">
              <a:buNone/>
            </a:pPr>
            <a:r>
              <a:rPr lang="ro-RO" b="1" u="sng" dirty="0">
                <a:solidFill>
                  <a:srgbClr val="C00000"/>
                </a:solidFill>
              </a:rPr>
              <a:t> Întroducerea:</a:t>
            </a:r>
          </a:p>
          <a:p>
            <a:pPr marL="0" indent="0" algn="ctr">
              <a:buNone/>
            </a:pPr>
            <a:r>
              <a:rPr lang="ro-RO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Prezentarea anotimpului</a:t>
            </a:r>
          </a:p>
          <a:p>
            <a:pPr marL="0" indent="0">
              <a:buNone/>
            </a:pPr>
            <a:r>
              <a:rPr lang="ro-RO" b="1" dirty="0"/>
              <a:t>                                     Timpul                                Bucuriile aduse copiilor</a:t>
            </a:r>
          </a:p>
          <a:p>
            <a:pPr marL="0" indent="0">
              <a:buNone/>
            </a:pPr>
            <a:r>
              <a:rPr lang="ro-RO" b="1" dirty="0"/>
              <a:t>         O zi frumoasă                                         zăpadă             pârtie           gheață   </a:t>
            </a:r>
          </a:p>
          <a:p>
            <a:pPr marL="0" indent="0">
              <a:buNone/>
            </a:pPr>
            <a:r>
              <a:rPr lang="ro-RO" b="1" dirty="0"/>
              <a:t>           de iarnă                </a:t>
            </a:r>
            <a:endParaRPr lang="uk-UA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639339" y="2988365"/>
            <a:ext cx="1497496" cy="2782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439479" y="2988365"/>
            <a:ext cx="2266121" cy="2782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48001" y="3472070"/>
            <a:ext cx="1391478" cy="2650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401878" y="3432314"/>
            <a:ext cx="1364975" cy="2650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822329" y="3472070"/>
            <a:ext cx="1433775" cy="2650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401878" y="3511826"/>
            <a:ext cx="0" cy="2650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888973" y="3996823"/>
            <a:ext cx="0" cy="26697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85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u="sng" dirty="0">
                <a:solidFill>
                  <a:srgbClr val="C00000"/>
                </a:solidFill>
              </a:rPr>
              <a:t>Încheierea:</a:t>
            </a:r>
            <a:endParaRPr lang="uk-UA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                                Înserarea</a:t>
            </a:r>
          </a:p>
          <a:p>
            <a:pPr marL="0" indent="0">
              <a:buNone/>
            </a:pPr>
            <a:r>
              <a:rPr lang="ro-RO" dirty="0"/>
              <a:t>                                      </a:t>
            </a:r>
          </a:p>
          <a:p>
            <a:pPr marL="0" indent="0">
              <a:buNone/>
            </a:pPr>
            <a:r>
              <a:rPr lang="ro-RO" dirty="0"/>
              <a:t>                                </a:t>
            </a:r>
            <a:r>
              <a:rPr lang="ro-RO" b="1" dirty="0"/>
              <a:t>Gânduri pentru                   Întoarcerea acasă</a:t>
            </a:r>
          </a:p>
          <a:p>
            <a:pPr marL="0" indent="0">
              <a:buNone/>
            </a:pPr>
            <a:r>
              <a:rPr lang="ro-RO" b="1" dirty="0"/>
              <a:t>                               o nouă zi de joacă     </a:t>
            </a:r>
            <a:endParaRPr lang="uk-UA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678017" y="2425148"/>
            <a:ext cx="1391479" cy="64935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281530" y="2425148"/>
            <a:ext cx="1510748" cy="64935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29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71764" y="804863"/>
            <a:ext cx="6511994" cy="506412"/>
          </a:xfrm>
        </p:spPr>
        <p:txBody>
          <a:bodyPr>
            <a:no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Reflecție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95131" y="1311274"/>
            <a:ext cx="10376452" cy="1286151"/>
          </a:xfrm>
          <a:noFill/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o-RO" sz="6200" b="1" dirty="0"/>
              <a:t>(Alcătuirea oral a compunerii.)</a:t>
            </a:r>
          </a:p>
          <a:p>
            <a:pPr>
              <a:buFontTx/>
              <a:buChar char="-"/>
            </a:pPr>
            <a:r>
              <a:rPr lang="ro-RO" sz="4500" i="1" dirty="0"/>
              <a:t>Dezvoltați fiecare expresie din „Ciorchine”pentru fiecare parte a compunerii.</a:t>
            </a:r>
          </a:p>
          <a:p>
            <a:pPr marL="0" indent="0">
              <a:buNone/>
            </a:pPr>
            <a:r>
              <a:rPr lang="ro-RO" dirty="0"/>
              <a:t>    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322401"/>
              </p:ext>
            </p:extLst>
          </p:nvPr>
        </p:nvGraphicFramePr>
        <p:xfrm>
          <a:off x="344557" y="2782957"/>
          <a:ext cx="11542643" cy="33832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1542643">
                  <a:extLst>
                    <a:ext uri="{9D8B030D-6E8A-4147-A177-3AD203B41FA5}">
                      <a16:colId xmlns:a16="http://schemas.microsoft.com/office/drawing/2014/main" val="2338201507"/>
                    </a:ext>
                  </a:extLst>
                </a:gridCol>
              </a:tblGrid>
              <a:tr h="3260034">
                <a:tc>
                  <a:txBody>
                    <a:bodyPr/>
                    <a:lstStyle/>
                    <a:p>
                      <a:r>
                        <a:rPr lang="ro-RO" dirty="0"/>
                        <a:t>                     </a:t>
                      </a:r>
                      <a:r>
                        <a:rPr lang="en-US" b="1" dirty="0" err="1">
                          <a:solidFill>
                            <a:srgbClr val="C00000"/>
                          </a:solidFill>
                        </a:rPr>
                        <a:t>Întroducerea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:</a:t>
                      </a:r>
                      <a:r>
                        <a:rPr lang="ro-RO" b="1" dirty="0">
                          <a:solidFill>
                            <a:srgbClr val="C00000"/>
                          </a:solidFill>
                        </a:rPr>
                        <a:t>                                                                                                             </a:t>
                      </a:r>
                      <a:r>
                        <a:rPr lang="ro-RO" dirty="0">
                          <a:solidFill>
                            <a:srgbClr val="C00000"/>
                          </a:solidFill>
                        </a:rPr>
                        <a:t>Încheierea:              </a:t>
                      </a:r>
                    </a:p>
                    <a:p>
                      <a:endParaRPr lang="en-US" dirty="0"/>
                    </a:p>
                    <a:p>
                      <a:pPr algn="l"/>
                      <a:r>
                        <a:rPr lang="ro-RO" dirty="0"/>
                        <a:t>         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</a:rPr>
                        <a:t>Prezentarea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 anotimpului</a:t>
                      </a:r>
                      <a:r>
                        <a:rPr lang="ro-RO" dirty="0">
                          <a:solidFill>
                            <a:srgbClr val="00B050"/>
                          </a:solidFill>
                        </a:rPr>
                        <a:t>                                                                                   Gânduri pentru          Întoarcerea         </a:t>
                      </a:r>
                    </a:p>
                    <a:p>
                      <a:pPr algn="l"/>
                      <a:r>
                        <a:rPr lang="ro-RO" dirty="0">
                          <a:solidFill>
                            <a:srgbClr val="00B050"/>
                          </a:solidFill>
                        </a:rPr>
                        <a:t>                                                                                                                                         </a:t>
                      </a:r>
                      <a:r>
                        <a:rPr lang="pt-BR" dirty="0">
                          <a:solidFill>
                            <a:srgbClr val="00B050"/>
                          </a:solidFill>
                        </a:rPr>
                        <a:t>o nouă zi de joacă </a:t>
                      </a:r>
                      <a:r>
                        <a:rPr lang="ro-RO" dirty="0">
                          <a:solidFill>
                            <a:srgbClr val="00B050"/>
                          </a:solidFill>
                        </a:rPr>
                        <a:t>        acasă</a:t>
                      </a:r>
                    </a:p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ro-RO" dirty="0"/>
                        <a:t>     </a:t>
                      </a:r>
                      <a:r>
                        <a:rPr lang="en-US" dirty="0" err="1"/>
                        <a:t>Timpul</a:t>
                      </a:r>
                      <a:r>
                        <a:rPr lang="en-US" dirty="0"/>
                        <a:t>                         </a:t>
                      </a:r>
                      <a:r>
                        <a:rPr lang="en-US" dirty="0" err="1"/>
                        <a:t>Bucurii</a:t>
                      </a:r>
                      <a:r>
                        <a:rPr lang="ro-RO" dirty="0"/>
                        <a:t>le</a:t>
                      </a:r>
                      <a:r>
                        <a:rPr lang="ro-RO" baseline="0" dirty="0"/>
                        <a:t>      </a:t>
                      </a:r>
                      <a:r>
                        <a:rPr lang="pt-BR" dirty="0"/>
                        <a:t>o nouă zi de joacă </a:t>
                      </a:r>
                      <a:endParaRPr lang="ro-RO" dirty="0"/>
                    </a:p>
                    <a:p>
                      <a:pPr algn="l"/>
                      <a:r>
                        <a:rPr lang="ro-RO" baseline="0" dirty="0"/>
                        <a:t>                                   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aduse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copiilor</a:t>
                      </a:r>
                      <a:endParaRPr lang="ro-RO" dirty="0"/>
                    </a:p>
                    <a:p>
                      <a:pPr algn="l"/>
                      <a:r>
                        <a:rPr lang="ro-RO" dirty="0"/>
                        <a:t>       o</a:t>
                      </a:r>
                      <a:r>
                        <a:rPr lang="en-US" dirty="0"/>
                        <a:t> zi</a:t>
                      </a:r>
                      <a:r>
                        <a:rPr lang="ro-RO" dirty="0"/>
                        <a:t>          </a:t>
                      </a:r>
                    </a:p>
                    <a:p>
                      <a:pPr algn="l"/>
                      <a:r>
                        <a:rPr lang="ro-RO" dirty="0"/>
                        <a:t>  frumoasă     zăpadă  pârtie   gheață          </a:t>
                      </a:r>
                    </a:p>
                    <a:p>
                      <a:pPr algn="l"/>
                      <a:r>
                        <a:rPr lang="en-US" dirty="0"/>
                        <a:t> </a:t>
                      </a:r>
                      <a:r>
                        <a:rPr lang="ro-RO" dirty="0"/>
                        <a:t> </a:t>
                      </a:r>
                    </a:p>
                    <a:p>
                      <a:pPr algn="l"/>
                      <a:r>
                        <a:rPr lang="ro-RO" dirty="0"/>
                        <a:t>  de iarnă  </a:t>
                      </a:r>
                      <a:r>
                        <a:rPr lang="en-US" dirty="0"/>
                        <a:t>    </a:t>
                      </a:r>
                    </a:p>
                    <a:p>
                      <a:pPr algn="l"/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88661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64082"/>
              </p:ext>
            </p:extLst>
          </p:nvPr>
        </p:nvGraphicFramePr>
        <p:xfrm>
          <a:off x="4121426" y="2782957"/>
          <a:ext cx="3949148" cy="324678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949148">
                  <a:extLst>
                    <a:ext uri="{9D8B030D-6E8A-4147-A177-3AD203B41FA5}">
                      <a16:colId xmlns:a16="http://schemas.microsoft.com/office/drawing/2014/main" val="3466888585"/>
                    </a:ext>
                  </a:extLst>
                </a:gridCol>
              </a:tblGrid>
              <a:tr h="3246782">
                <a:tc>
                  <a:txBody>
                    <a:bodyPr/>
                    <a:lstStyle/>
                    <a:p>
                      <a:r>
                        <a:rPr lang="ro-RO" dirty="0"/>
                        <a:t>                       </a:t>
                      </a:r>
                      <a:r>
                        <a:rPr lang="ro-RO" b="1" dirty="0">
                          <a:solidFill>
                            <a:srgbClr val="C00000"/>
                          </a:solidFill>
                        </a:rPr>
                        <a:t>Cuprinsul:                                        </a:t>
                      </a:r>
                    </a:p>
                    <a:p>
                      <a:endParaRPr lang="ro-RO" dirty="0">
                        <a:solidFill>
                          <a:srgbClr val="00B050"/>
                        </a:solidFill>
                      </a:endParaRPr>
                    </a:p>
                    <a:p>
                      <a:r>
                        <a:rPr lang="ro-RO" dirty="0">
                          <a:solidFill>
                            <a:srgbClr val="00B050"/>
                          </a:solidFill>
                        </a:rPr>
                        <a:t>       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</a:rPr>
                        <a:t>Jocurile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 de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</a:rPr>
                        <a:t>iarnă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 ale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</a:rPr>
                        <a:t>copiilor</a:t>
                      </a:r>
                      <a:r>
                        <a:rPr lang="ro-RO" dirty="0">
                          <a:solidFill>
                            <a:srgbClr val="00B050"/>
                          </a:solidFill>
                        </a:rPr>
                        <a:t>                       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  <a:p>
                      <a:endParaRPr lang="ro-RO" dirty="0"/>
                    </a:p>
                    <a:p>
                      <a:r>
                        <a:rPr lang="en-US" dirty="0" err="1"/>
                        <a:t>Ieșirea</a:t>
                      </a:r>
                      <a:r>
                        <a:rPr lang="en-US" dirty="0"/>
                        <a:t> la</a:t>
                      </a:r>
                      <a:r>
                        <a:rPr lang="ro-RO" dirty="0"/>
                        <a:t>        pe săniuțe      schiuri                          </a:t>
                      </a:r>
                    </a:p>
                    <a:p>
                      <a:r>
                        <a:rPr lang="ro-RO" baseline="0" dirty="0"/>
                        <a:t>    </a:t>
                      </a:r>
                      <a:r>
                        <a:rPr lang="en-US" dirty="0"/>
                        <a:t> joacă</a:t>
                      </a:r>
                      <a:endParaRPr lang="ro-RO" dirty="0"/>
                    </a:p>
                    <a:p>
                      <a:endParaRPr lang="ro-RO" dirty="0"/>
                    </a:p>
                    <a:p>
                      <a:r>
                        <a:rPr lang="ro-RO" dirty="0"/>
                        <a:t>         om de zăpadă           patinaj</a:t>
                      </a:r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513384"/>
                  </a:ext>
                </a:extLst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H="1">
            <a:off x="1133060" y="3670852"/>
            <a:ext cx="1046922" cy="3975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51650" y="3756990"/>
            <a:ext cx="1033670" cy="3975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033669" y="4474597"/>
            <a:ext cx="0" cy="33130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173357" y="4835718"/>
            <a:ext cx="609600" cy="23853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167270" y="4518991"/>
            <a:ext cx="0" cy="13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948609" y="4805901"/>
            <a:ext cx="26505" cy="26835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326296" y="4835717"/>
            <a:ext cx="556591" cy="23853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033669" y="5287617"/>
            <a:ext cx="0" cy="35780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4628323" y="3670852"/>
            <a:ext cx="506894" cy="3048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109252" y="3670852"/>
            <a:ext cx="26505" cy="3048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043530" y="3670852"/>
            <a:ext cx="364435" cy="3048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6334539" y="3670852"/>
            <a:ext cx="689113" cy="10866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5287617" y="3578087"/>
            <a:ext cx="354497" cy="117944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>
            <a:off x="9183758" y="3087757"/>
            <a:ext cx="503581" cy="31805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10018643" y="3087757"/>
            <a:ext cx="728870" cy="31805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46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198783"/>
            <a:ext cx="9520158" cy="1654971"/>
          </a:xfrm>
        </p:spPr>
        <p:txBody>
          <a:bodyPr>
            <a:no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Topul celor mai reușite întroduceri 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i="1" dirty="0"/>
              <a:t>(Fiecare elev dezvoltă singur expresiile din „Întroducere”. Se citesc în grup pe rând. Se alege cea mai reușită „Întroducere” din grup și se citește din partea fiecărui grup.)</a:t>
            </a:r>
            <a:endParaRPr lang="uk-UA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33" t="4046" r="15614" b="41850"/>
          <a:stretch/>
        </p:blipFill>
        <p:spPr>
          <a:xfrm>
            <a:off x="5231785" y="3543300"/>
            <a:ext cx="2125980" cy="24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754" y="380683"/>
            <a:ext cx="201795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6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8787268" cy="1049235"/>
          </a:xfrm>
        </p:spPr>
        <p:txBody>
          <a:bodyPr>
            <a:norm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Topul celui mai reușit cuprins.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2807" y="3728648"/>
            <a:ext cx="2127688" cy="2402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169" y="251460"/>
            <a:ext cx="1543051" cy="118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4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Topul celei mai reușite încheieri.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2797" y="3740078"/>
            <a:ext cx="2127688" cy="2402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490" y="160020"/>
            <a:ext cx="1289370" cy="107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Jocul „Povestea în cerc”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i="1" dirty="0"/>
              <a:t>(</a:t>
            </a:r>
            <a:r>
              <a:rPr lang="en-US" i="1" dirty="0" err="1"/>
              <a:t>Redarea</a:t>
            </a:r>
            <a:r>
              <a:rPr lang="en-US" i="1" dirty="0"/>
              <a:t>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întregime</a:t>
            </a:r>
            <a:r>
              <a:rPr lang="en-US" i="1" dirty="0"/>
              <a:t> a </a:t>
            </a:r>
            <a:r>
              <a:rPr lang="en-US" i="1" dirty="0" err="1"/>
              <a:t>compunerii</a:t>
            </a:r>
            <a:r>
              <a:rPr lang="en-US" i="1" dirty="0"/>
              <a:t>.)</a:t>
            </a:r>
            <a:endParaRPr lang="uk-UA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17" t="6311" r="5584" b="18544"/>
          <a:stretch/>
        </p:blipFill>
        <p:spPr>
          <a:xfrm>
            <a:off x="3931920" y="2679383"/>
            <a:ext cx="4114800" cy="2948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851" t="3126" r="24315" b="16507"/>
          <a:stretch/>
        </p:blipFill>
        <p:spPr>
          <a:xfrm>
            <a:off x="11011178" y="351715"/>
            <a:ext cx="845820" cy="16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52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Copacul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singuratic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5283" y="2017343"/>
            <a:ext cx="3202332" cy="343693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300" b="1" i="1" dirty="0" err="1">
                <a:solidFill>
                  <a:srgbClr val="0070C0"/>
                </a:solidFill>
              </a:rPr>
              <a:t>Redactarea</a:t>
            </a:r>
            <a:r>
              <a:rPr lang="en-US" sz="3300" b="1" i="1" dirty="0">
                <a:solidFill>
                  <a:srgbClr val="0070C0"/>
                </a:solidFill>
              </a:rPr>
              <a:t> </a:t>
            </a:r>
            <a:r>
              <a:rPr lang="en-US" sz="3300" b="1" i="1" dirty="0" err="1">
                <a:solidFill>
                  <a:srgbClr val="0070C0"/>
                </a:solidFill>
              </a:rPr>
              <a:t>compunerii</a:t>
            </a:r>
            <a:r>
              <a:rPr lang="en-US" sz="3300" b="1" i="1" dirty="0">
                <a:solidFill>
                  <a:srgbClr val="0070C0"/>
                </a:solidFill>
              </a:rPr>
              <a:t> </a:t>
            </a:r>
            <a:endParaRPr lang="ro-RO" sz="33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5.</a:t>
            </a:r>
            <a:r>
              <a:rPr lang="ro-RO" dirty="0"/>
              <a:t> </a:t>
            </a:r>
            <a:r>
              <a:rPr lang="en-US" dirty="0" err="1"/>
              <a:t>Fii</a:t>
            </a:r>
            <a:r>
              <a:rPr lang="en-US" dirty="0"/>
              <a:t> </a:t>
            </a:r>
            <a:r>
              <a:rPr lang="en-US" dirty="0" err="1"/>
              <a:t>atent</a:t>
            </a:r>
            <a:r>
              <a:rPr lang="en-US" dirty="0"/>
              <a:t> cum </a:t>
            </a:r>
            <a:r>
              <a:rPr lang="en-US" dirty="0" err="1"/>
              <a:t>scrii</a:t>
            </a:r>
            <a:r>
              <a:rPr lang="en-US" dirty="0"/>
              <a:t>! </a:t>
            </a:r>
            <a:r>
              <a:rPr lang="en-US" dirty="0" err="1"/>
              <a:t>Titlul</a:t>
            </a:r>
            <a:r>
              <a:rPr lang="en-US" dirty="0"/>
              <a:t> se </a:t>
            </a:r>
            <a:r>
              <a:rPr lang="en-US" dirty="0" err="1"/>
              <a:t>scrie</a:t>
            </a:r>
            <a:r>
              <a:rPr lang="en-US" dirty="0"/>
              <a:t> </a:t>
            </a:r>
            <a:r>
              <a:rPr lang="en-US" dirty="0" err="1"/>
              <a:t>încep</a:t>
            </a:r>
            <a:r>
              <a:rPr lang="ro-RO" dirty="0"/>
              <a:t>â</a:t>
            </a:r>
            <a:r>
              <a:rPr lang="en-US" dirty="0" err="1"/>
              <a:t>nd</a:t>
            </a:r>
            <a:r>
              <a:rPr lang="en-US" dirty="0"/>
              <a:t> cu </a:t>
            </a:r>
            <a:r>
              <a:rPr lang="en-US" dirty="0" err="1"/>
              <a:t>literă</a:t>
            </a:r>
            <a:r>
              <a:rPr lang="en-US" dirty="0"/>
              <a:t> mare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punct</a:t>
            </a:r>
            <a:r>
              <a:rPr lang="en-US" dirty="0"/>
              <a:t> la sf</a:t>
            </a:r>
            <a:r>
              <a:rPr lang="ro-RO" dirty="0"/>
              <a:t>â</a:t>
            </a:r>
            <a:r>
              <a:rPr lang="en-US" dirty="0" err="1"/>
              <a:t>rşit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6.</a:t>
            </a:r>
            <a:r>
              <a:rPr lang="ro-RO" dirty="0"/>
              <a:t> </a:t>
            </a:r>
            <a:r>
              <a:rPr lang="en-US" dirty="0" err="1"/>
              <a:t>Lasă</a:t>
            </a:r>
            <a:r>
              <a:rPr lang="en-US" dirty="0"/>
              <a:t> un r</a:t>
            </a:r>
            <a:r>
              <a:rPr lang="ro-RO" dirty="0"/>
              <a:t>â</a:t>
            </a:r>
            <a:r>
              <a:rPr lang="en-US" dirty="0" err="1"/>
              <a:t>nd</a:t>
            </a:r>
            <a:r>
              <a:rPr lang="en-US" dirty="0"/>
              <a:t> liber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titlu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7.</a:t>
            </a:r>
            <a:r>
              <a:rPr lang="ro-RO" dirty="0"/>
              <a:t> </a:t>
            </a:r>
            <a:r>
              <a:rPr lang="en-US" dirty="0" err="1"/>
              <a:t>Începe</a:t>
            </a:r>
            <a:r>
              <a:rPr lang="en-US" dirty="0"/>
              <a:t> prima </a:t>
            </a:r>
            <a:r>
              <a:rPr lang="en-US" dirty="0" err="1"/>
              <a:t>propoziţie</a:t>
            </a:r>
            <a:r>
              <a:rPr lang="en-US" dirty="0"/>
              <a:t> cu </a:t>
            </a:r>
            <a:r>
              <a:rPr lang="en-US" dirty="0" err="1"/>
              <a:t>alineat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8.</a:t>
            </a:r>
            <a:r>
              <a:rPr lang="ro-RO" dirty="0"/>
              <a:t> </a:t>
            </a:r>
            <a:r>
              <a:rPr lang="en-US" dirty="0" err="1"/>
              <a:t>Respectă</a:t>
            </a:r>
            <a:r>
              <a:rPr lang="en-US" dirty="0"/>
              <a:t> </a:t>
            </a:r>
            <a:r>
              <a:rPr lang="en-US" dirty="0" err="1"/>
              <a:t>alineatul</a:t>
            </a:r>
            <a:r>
              <a:rPr lang="en-US" dirty="0"/>
              <a:t> c</a:t>
            </a:r>
            <a:r>
              <a:rPr lang="ro-RO" dirty="0"/>
              <a:t>â</a:t>
            </a:r>
            <a:r>
              <a:rPr lang="en-US" dirty="0" err="1"/>
              <a:t>nd</a:t>
            </a:r>
            <a:r>
              <a:rPr lang="en-US" dirty="0"/>
              <a:t> </a:t>
            </a:r>
            <a:r>
              <a:rPr lang="en-US" dirty="0" err="1"/>
              <a:t>treci</a:t>
            </a:r>
            <a:r>
              <a:rPr lang="en-US" dirty="0"/>
              <a:t> la o </a:t>
            </a:r>
            <a:r>
              <a:rPr lang="en-US" dirty="0" err="1"/>
              <a:t>altă</a:t>
            </a:r>
            <a:r>
              <a:rPr lang="en-US" dirty="0"/>
              <a:t> parte de </a:t>
            </a:r>
            <a:r>
              <a:rPr lang="en-US" dirty="0" err="1"/>
              <a:t>compunere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la o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nouă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9.</a:t>
            </a:r>
            <a:r>
              <a:rPr lang="ro-RO" dirty="0"/>
              <a:t> </a:t>
            </a:r>
            <a:r>
              <a:rPr lang="en-US" dirty="0" err="1"/>
              <a:t>Fii</a:t>
            </a:r>
            <a:r>
              <a:rPr lang="en-US" dirty="0"/>
              <a:t> </a:t>
            </a:r>
            <a:r>
              <a:rPr lang="en-US" dirty="0" err="1"/>
              <a:t>atent</a:t>
            </a:r>
            <a:r>
              <a:rPr lang="en-US" dirty="0"/>
              <a:t> la </a:t>
            </a:r>
            <a:r>
              <a:rPr lang="en-US" dirty="0" err="1"/>
              <a:t>corectitudinea</a:t>
            </a:r>
            <a:r>
              <a:rPr lang="en-US" dirty="0"/>
              <a:t>, </a:t>
            </a:r>
            <a:r>
              <a:rPr lang="en-US" dirty="0" err="1"/>
              <a:t>claritatea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frumuseţea</a:t>
            </a:r>
            <a:r>
              <a:rPr lang="en-US" dirty="0"/>
              <a:t> </a:t>
            </a:r>
            <a:r>
              <a:rPr lang="en-US" dirty="0" err="1"/>
              <a:t>scrisului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2281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Elaborarea lucrării scrise” în ciornă”. </a:t>
            </a:r>
            <a:endParaRPr lang="uk-UA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3390" y="3143250"/>
            <a:ext cx="3691890" cy="28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7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„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Ochelarii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 </a:t>
            </a:r>
            <a:endParaRPr lang="uk-UA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 -P</a:t>
            </a:r>
            <a:r>
              <a:rPr lang="en-US" dirty="0" err="1"/>
              <a:t>rivim</a:t>
            </a:r>
            <a:r>
              <a:rPr lang="en-US" dirty="0"/>
              <a:t> </a:t>
            </a:r>
            <a:r>
              <a:rPr lang="en-US" dirty="0" err="1"/>
              <a:t>textul</a:t>
            </a:r>
            <a:r>
              <a:rPr lang="en-US" dirty="0"/>
              <a:t> </a:t>
            </a:r>
            <a:r>
              <a:rPr lang="en-US" dirty="0" err="1"/>
              <a:t>scris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ro-RO" dirty="0"/>
              <a:t>„</a:t>
            </a:r>
            <a:r>
              <a:rPr lang="en-US" dirty="0" err="1"/>
              <a:t>ochelari</a:t>
            </a:r>
            <a:r>
              <a:rPr lang="ro-RO" dirty="0"/>
              <a:t>”</a:t>
            </a:r>
            <a:r>
              <a:rPr lang="en-US" dirty="0"/>
              <a:t>. </a:t>
            </a:r>
            <a:endParaRPr lang="ro-RO" dirty="0"/>
          </a:p>
          <a:p>
            <a:pPr marL="0" indent="0">
              <a:buNone/>
            </a:pPr>
            <a:r>
              <a:rPr lang="ro-RO" sz="1600" i="1" dirty="0"/>
              <a:t>(Elevii îşi verifică minuţios compunerea scrisă „ în ciornă” învăţătorul le acordă ajutorul necesar. )</a:t>
            </a:r>
            <a:endParaRPr lang="uk-UA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736" y="3668078"/>
            <a:ext cx="2426418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20" y="3668078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2530"/>
          <a:stretch/>
        </p:blipFill>
        <p:spPr>
          <a:xfrm>
            <a:off x="8379142" y="790817"/>
            <a:ext cx="2886075" cy="12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25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-конечная звезда 4"/>
          <p:cNvSpPr/>
          <p:nvPr/>
        </p:nvSpPr>
        <p:spPr>
          <a:xfrm>
            <a:off x="4625008" y="1736034"/>
            <a:ext cx="3008244" cy="2676940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/>
            <a:r>
              <a:rPr lang="ro-RO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Cum este iarna?</a:t>
            </a:r>
            <a:endParaRPr lang="uk-UA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2140" y="2425148"/>
            <a:ext cx="2047194" cy="940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albă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5810" y="993913"/>
            <a:ext cx="1987826" cy="35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sclipitoare</a:t>
            </a:r>
            <a:endParaRPr lang="uk-UA" sz="2400" b="1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757530" y="1351721"/>
            <a:ext cx="887896" cy="90114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710609" y="2882347"/>
            <a:ext cx="1371466" cy="1325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911548" y="2272633"/>
            <a:ext cx="1815548" cy="377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С</a:t>
            </a:r>
            <a:r>
              <a:rPr lang="ro-RO" sz="2400" b="1" dirty="0">
                <a:solidFill>
                  <a:schemeClr val="tx1"/>
                </a:solidFill>
              </a:rPr>
              <a:t>răiasa Zăpezilor</a:t>
            </a:r>
            <a:endParaRPr lang="uk-UA" sz="2400" b="1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>
            <a:endCxn id="29" idx="1"/>
          </p:cNvCxnSpPr>
          <p:nvPr/>
        </p:nvCxnSpPr>
        <p:spPr>
          <a:xfrm>
            <a:off x="6944405" y="3730370"/>
            <a:ext cx="1218934" cy="2186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732104" y="1146428"/>
            <a:ext cx="1974573" cy="397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Zâna albă</a:t>
            </a:r>
            <a:endParaRPr lang="uk-UA" sz="2400" b="1" dirty="0">
              <a:solidFill>
                <a:schemeClr val="tx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659483" y="1543877"/>
            <a:ext cx="675861" cy="70899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163339" y="3465268"/>
            <a:ext cx="2226365" cy="967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strălucitoare</a:t>
            </a:r>
            <a:endParaRPr lang="uk-UA" sz="2400" b="1" dirty="0">
              <a:solidFill>
                <a:schemeClr val="tx1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7195930" y="2650320"/>
            <a:ext cx="1013527" cy="23877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 rot="10800000" flipV="1">
            <a:off x="2782957" y="3597302"/>
            <a:ext cx="1311964" cy="457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argintie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13043" y="4701149"/>
            <a:ext cx="2816086" cy="636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Regina fulgilor zburdalnici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44405" y="4810481"/>
            <a:ext cx="2358621" cy="675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Bunica albă încărcată cu daruri</a:t>
            </a:r>
            <a:endParaRPr lang="uk-UA" sz="2400" b="1" dirty="0">
              <a:solidFill>
                <a:schemeClr val="tx1"/>
              </a:solidFill>
            </a:endParaRPr>
          </a:p>
        </p:txBody>
      </p:sp>
      <p:cxnSp>
        <p:nvCxnSpPr>
          <p:cNvPr id="40" name="Прямая со стрелкой 39"/>
          <p:cNvCxnSpPr>
            <a:stCxn id="5" idx="2"/>
          </p:cNvCxnSpPr>
          <p:nvPr/>
        </p:nvCxnSpPr>
        <p:spPr>
          <a:xfrm>
            <a:off x="6798524" y="4412988"/>
            <a:ext cx="674059" cy="5599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" idx="3"/>
          </p:cNvCxnSpPr>
          <p:nvPr/>
        </p:nvCxnSpPr>
        <p:spPr>
          <a:xfrm flipH="1">
            <a:off x="5201478" y="4412988"/>
            <a:ext cx="258258" cy="27997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3953918" y="3750351"/>
            <a:ext cx="1277511" cy="8934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44417" y="347930"/>
            <a:ext cx="7182679" cy="433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Păianjenul</a:t>
            </a:r>
            <a:endParaRPr lang="uk-UA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111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Transcrierea compunerii cu acurateţe „ pe curat” . </a:t>
            </a:r>
            <a:endParaRPr lang="uk-UA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430" y="3440431"/>
            <a:ext cx="3086100" cy="26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25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Temă pentru acasă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/>
              <a:t>De realizat  un desen pe tema „Jocurile  de iarnă ale </a:t>
            </a:r>
            <a:r>
              <a:rPr lang="ro-RO" b="1"/>
              <a:t>copiilor”.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8769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71763" y="331788"/>
            <a:ext cx="9520237" cy="1522412"/>
          </a:xfrm>
        </p:spPr>
        <p:txBody>
          <a:bodyPr>
            <a:normAutofit/>
          </a:bodyPr>
          <a:lstStyle/>
          <a:p>
            <a:r>
              <a:rPr lang="ro-RO" b="1" dirty="0"/>
              <a:t>Citiți expresiile și propozițiile din desaga Zânei, care au fost „selectate” de fulgii zburdalnici de la copiii din alte școli.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4313" y="331788"/>
            <a:ext cx="2128424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99930" y="2133598"/>
            <a:ext cx="10005392" cy="39358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400" b="1" dirty="0"/>
              <a:t> 1. Norii au început să cearnă steluțe argintii.</a:t>
            </a:r>
          </a:p>
          <a:p>
            <a:r>
              <a:rPr lang="ro-RO" sz="2400" b="1" dirty="0"/>
              <a:t> 2. Se auzeau cântecele vântului de iarnă.</a:t>
            </a:r>
          </a:p>
          <a:p>
            <a:r>
              <a:rPr lang="ro-RO" sz="2400" b="1" dirty="0"/>
              <a:t> 3. Sub mustața-i albă cerul a început să sufle gerul.</a:t>
            </a:r>
          </a:p>
          <a:p>
            <a:r>
              <a:rPr lang="ro-RO" sz="2400" b="1" dirty="0"/>
              <a:t> 4. Iarna a îmbrăcat mândra țară cu o zale argintie.</a:t>
            </a:r>
          </a:p>
          <a:p>
            <a:r>
              <a:rPr lang="ro-RO" sz="2400" b="1" dirty="0"/>
              <a:t> 5. O sanie ușoară trece peste văi.</a:t>
            </a:r>
          </a:p>
          <a:p>
            <a:r>
              <a:rPr lang="ro-RO" sz="2400" b="1" dirty="0"/>
              <a:t> 6. Gerul nu ne înspăimântă dacă ne îmbrăcăm bine.</a:t>
            </a:r>
          </a:p>
          <a:p>
            <a:r>
              <a:rPr lang="ro-RO" sz="2400" b="1" dirty="0"/>
              <a:t> 7. Căldura din privirile copiilor și obrajii ca merele de toamnă bucurau inimile celor care le  ieșeau în cale.</a:t>
            </a:r>
            <a:endParaRPr lang="uk-UA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920" t="50197" r="7868"/>
          <a:stretch/>
        </p:blipFill>
        <p:spPr>
          <a:xfrm>
            <a:off x="9064487" y="2544416"/>
            <a:ext cx="1444487" cy="1895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522" r="53104" b="51087"/>
          <a:stretch/>
        </p:blipFill>
        <p:spPr>
          <a:xfrm>
            <a:off x="9051234" y="4134677"/>
            <a:ext cx="702365" cy="715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1552" r="3727" b="50776"/>
          <a:stretch/>
        </p:blipFill>
        <p:spPr>
          <a:xfrm>
            <a:off x="9786730" y="4134677"/>
            <a:ext cx="722244" cy="715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279" t="54239" r="51863"/>
          <a:stretch/>
        </p:blipFill>
        <p:spPr>
          <a:xfrm>
            <a:off x="9786730" y="2166728"/>
            <a:ext cx="755375" cy="755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2174" t="51087" r="4347"/>
          <a:stretch/>
        </p:blipFill>
        <p:spPr>
          <a:xfrm>
            <a:off x="9064487" y="2166728"/>
            <a:ext cx="715618" cy="7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2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Asaltul de idei</a:t>
            </a:r>
            <a:endParaRPr lang="uk-UA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2400" i="1" dirty="0"/>
              <a:t>- Scrieți și voi pentru alți copii propoziții interesante pe care le-ați selectat din textele citite sau le-ați alcătuit voi.</a:t>
            </a:r>
            <a:endParaRPr lang="uk-UA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930" y="3525079"/>
            <a:ext cx="3949148" cy="241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599" r="21498" b="24831"/>
          <a:stretch/>
        </p:blipFill>
        <p:spPr>
          <a:xfrm>
            <a:off x="9594574" y="570183"/>
            <a:ext cx="1232452" cy="13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Lucrul în grup</a:t>
            </a:r>
            <a:endParaRPr lang="uk-UA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i="1" dirty="0"/>
              <a:t>(Copiii își aleg din desagă câte o pictogramă, conform desenului de pe ea se împart în grupuri</a:t>
            </a:r>
            <a:r>
              <a:rPr lang="ro-RO" b="1" dirty="0"/>
              <a:t>)</a:t>
            </a:r>
          </a:p>
          <a:p>
            <a:r>
              <a:rPr lang="ro-RO" b="1" dirty="0"/>
              <a:t>1. „Omuleții veseli”</a:t>
            </a:r>
          </a:p>
          <a:p>
            <a:r>
              <a:rPr lang="ro-RO" b="1" dirty="0"/>
              <a:t>2. „Săniuțele grăbite”</a:t>
            </a:r>
          </a:p>
          <a:p>
            <a:r>
              <a:rPr lang="ro-RO" b="1" dirty="0"/>
              <a:t>3. „Patinele nichelate”</a:t>
            </a:r>
          </a:p>
          <a:p>
            <a:r>
              <a:rPr lang="ro-RO" b="1" dirty="0"/>
              <a:t>4. „Schiurile șlefuite”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18" t="18749" r="11305" b="17059"/>
          <a:stretch/>
        </p:blipFill>
        <p:spPr>
          <a:xfrm>
            <a:off x="8195434" y="2793507"/>
            <a:ext cx="2133600" cy="2080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876" t="19341" r="2728"/>
          <a:stretch/>
        </p:blipFill>
        <p:spPr>
          <a:xfrm>
            <a:off x="8468139" y="363299"/>
            <a:ext cx="2279374" cy="14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4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371061"/>
            <a:ext cx="9520158" cy="848139"/>
          </a:xfrm>
        </p:spPr>
        <p:txBody>
          <a:bodyPr>
            <a:normAutofit/>
          </a:bodyPr>
          <a:lstStyle/>
          <a:p>
            <a:r>
              <a:rPr lang="ro-RO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Exercițiul creativ „Scurtă poveste”</a:t>
            </a:r>
            <a:endParaRPr lang="uk-UA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175" y="1219200"/>
            <a:ext cx="9520158" cy="48502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o-RO" i="1" dirty="0"/>
              <a:t>       (Fiecare grup primește expresii,</a:t>
            </a:r>
            <a:r>
              <a:rPr lang="uk-UA" i="1" dirty="0"/>
              <a:t> </a:t>
            </a:r>
            <a:r>
              <a:rPr lang="ro-RO" i="1" dirty="0"/>
              <a:t>cu ajutorul cărora vor încerca</a:t>
            </a:r>
            <a:endParaRPr lang="uk-UA" i="1" dirty="0"/>
          </a:p>
          <a:p>
            <a:pPr marL="0" indent="0">
              <a:buNone/>
            </a:pPr>
            <a:r>
              <a:rPr lang="ro-RO" i="1" dirty="0"/>
              <a:t> să creieze o poveste scurtă.)</a:t>
            </a:r>
          </a:p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Omuleții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veseli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</a:t>
            </a:r>
            <a:r>
              <a:rPr lang="ro-RO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o-RO" b="1" dirty="0"/>
              <a:t>– larmă nemaipomenită</a:t>
            </a:r>
            <a:r>
              <a:rPr lang="en-US" b="1" dirty="0"/>
              <a:t>;</a:t>
            </a:r>
            <a:r>
              <a:rPr lang="ro-RO" b="1" dirty="0"/>
              <a:t> om de zăpadă alb</a:t>
            </a:r>
            <a:endParaRPr lang="uk-UA" b="1" dirty="0"/>
          </a:p>
          <a:p>
            <a:pPr marL="0" indent="0">
              <a:buNone/>
            </a:pPr>
            <a:r>
              <a:rPr lang="ro-RO" b="1" dirty="0"/>
              <a:t>    ca spuma laptelui</a:t>
            </a:r>
            <a:r>
              <a:rPr lang="en-US" b="1" dirty="0"/>
              <a:t>; </a:t>
            </a:r>
            <a:r>
              <a:rPr lang="ro-RO" b="1" dirty="0"/>
              <a:t>obrajii rumeni ca merela de toamnă</a:t>
            </a:r>
            <a:r>
              <a:rPr lang="en-US" b="1" dirty="0"/>
              <a:t>;</a:t>
            </a:r>
            <a:r>
              <a:rPr lang="ro-RO" b="1" dirty="0"/>
              <a:t> înserare, paznic al troienilor</a:t>
            </a:r>
            <a:r>
              <a:rPr lang="en-US" b="1" dirty="0"/>
              <a:t>;</a:t>
            </a:r>
          </a:p>
          <a:p>
            <a:r>
              <a:rPr lang="en-US" b="1" dirty="0"/>
              <a:t> 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Săniuțele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grăbite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</a:t>
            </a:r>
            <a:r>
              <a:rPr lang="ro-RO" b="1" dirty="0"/>
              <a:t>să</a:t>
            </a:r>
            <a:r>
              <a:rPr lang="en-US" b="1" dirty="0" err="1"/>
              <a:t>nii</a:t>
            </a:r>
            <a:r>
              <a:rPr lang="en-US" b="1" dirty="0"/>
              <a:t> u</a:t>
            </a:r>
            <a:r>
              <a:rPr lang="ro-RO" b="1" dirty="0"/>
              <a:t>ș</a:t>
            </a:r>
            <a:r>
              <a:rPr lang="en-US" b="1" dirty="0" err="1"/>
              <a:t>oare</a:t>
            </a:r>
            <a:r>
              <a:rPr lang="ro-RO" b="1" dirty="0"/>
              <a:t>, adunate ca mărgelele la un colier</a:t>
            </a:r>
            <a:r>
              <a:rPr lang="en-US" b="1" dirty="0"/>
              <a:t>;</a:t>
            </a:r>
            <a:r>
              <a:rPr lang="ro-RO" b="1" dirty="0"/>
              <a:t>  zboară ca vântul</a:t>
            </a:r>
            <a:r>
              <a:rPr lang="en-US" b="1" dirty="0"/>
              <a:t>;</a:t>
            </a:r>
            <a:r>
              <a:rPr lang="ro-RO" b="1" dirty="0"/>
              <a:t>  pârtii șerpuitoare</a:t>
            </a:r>
            <a:r>
              <a:rPr lang="en-US" b="1" dirty="0"/>
              <a:t>;</a:t>
            </a:r>
            <a:r>
              <a:rPr lang="ro-RO" b="1" dirty="0"/>
              <a:t>  omăt sclipitor</a:t>
            </a:r>
            <a:r>
              <a:rPr lang="en-US" b="1" dirty="0"/>
              <a:t>;</a:t>
            </a:r>
            <a:r>
              <a:rPr lang="ro-RO" b="1" dirty="0"/>
              <a:t>  zâmbete fericite</a:t>
            </a:r>
            <a:r>
              <a:rPr lang="en-US" b="1" dirty="0"/>
              <a:t>;</a:t>
            </a:r>
            <a:endParaRPr lang="ro-RO" b="1" dirty="0"/>
          </a:p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Patinele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nichelate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</a:t>
            </a:r>
            <a:r>
              <a:rPr lang="ro-RO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o-RO" b="1" dirty="0"/>
              <a:t>-  patine ușoare, nichelate și tăioase</a:t>
            </a:r>
            <a:r>
              <a:rPr lang="en-US" b="1" dirty="0"/>
              <a:t>;</a:t>
            </a:r>
            <a:r>
              <a:rPr lang="ro-RO" b="1" dirty="0"/>
              <a:t>  zboară ca o nălucă pe gheața cristalină</a:t>
            </a:r>
            <a:r>
              <a:rPr lang="en-US" b="1" dirty="0"/>
              <a:t>;</a:t>
            </a:r>
            <a:r>
              <a:rPr lang="ro-RO" b="1" dirty="0"/>
              <a:t>  în toiul jocului</a:t>
            </a:r>
            <a:r>
              <a:rPr lang="en-US" b="1" dirty="0"/>
              <a:t>;</a:t>
            </a:r>
            <a:r>
              <a:rPr lang="ro-RO" b="1" dirty="0"/>
              <a:t>  piruete amețitoare</a:t>
            </a:r>
            <a:r>
              <a:rPr lang="en-US" b="1" dirty="0"/>
              <a:t>;</a:t>
            </a:r>
            <a:endParaRPr lang="ro-RO" b="1" dirty="0"/>
          </a:p>
          <a:p>
            <a:r>
              <a:rPr lang="ro-RO" b="1" dirty="0"/>
              <a:t> 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Schiurile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șlefuite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</a:t>
            </a:r>
            <a:r>
              <a:rPr lang="ro-RO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o-RO" b="1" dirty="0"/>
              <a:t>- zăpada cristalină ca un lan de diamante</a:t>
            </a:r>
            <a:r>
              <a:rPr lang="en-US" b="1" dirty="0"/>
              <a:t>;</a:t>
            </a:r>
            <a:r>
              <a:rPr lang="ro-RO" b="1" dirty="0"/>
              <a:t>  schiori plini de voioșie</a:t>
            </a:r>
            <a:r>
              <a:rPr lang="en-US" b="1" dirty="0"/>
              <a:t>;</a:t>
            </a:r>
            <a:r>
              <a:rPr lang="ro-RO" b="1" dirty="0"/>
              <a:t>  schiuri cu clăpări și bețe pentru sprijin</a:t>
            </a:r>
            <a:r>
              <a:rPr lang="en-US" b="1" dirty="0"/>
              <a:t>;</a:t>
            </a:r>
            <a:r>
              <a:rPr lang="ro-RO" b="1" dirty="0"/>
              <a:t>  coborâre lentă a pantei de zăpadă</a:t>
            </a:r>
            <a:r>
              <a:rPr lang="en-US" b="1" dirty="0"/>
              <a:t>;</a:t>
            </a:r>
            <a:endParaRPr lang="ro-RO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397" t="22209" r="5952"/>
          <a:stretch/>
        </p:blipFill>
        <p:spPr>
          <a:xfrm>
            <a:off x="8627166" y="1219200"/>
            <a:ext cx="2014330" cy="14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6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8" y="159026"/>
            <a:ext cx="8958470" cy="581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566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96" y="397566"/>
            <a:ext cx="9520158" cy="622852"/>
          </a:xfrm>
        </p:spPr>
        <p:txBody>
          <a:bodyPr>
            <a:noAutofit/>
          </a:bodyPr>
          <a:lstStyle/>
          <a:p>
            <a:r>
              <a:rPr lang="ro-RO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Jocul-concurs „Ce face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o-RO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 ”</a:t>
            </a:r>
            <a:endParaRPr lang="uk-UA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696" y="1166191"/>
            <a:ext cx="9520158" cy="4837045"/>
          </a:xfrm>
        </p:spPr>
        <p:txBody>
          <a:bodyPr>
            <a:normAutofit lnSpcReduction="10000"/>
          </a:bodyPr>
          <a:lstStyle/>
          <a:p>
            <a:r>
              <a:rPr lang="ro-RO" b="1" dirty="0"/>
              <a:t>- Ce face norul?</a:t>
            </a:r>
          </a:p>
          <a:p>
            <a:r>
              <a:rPr lang="ro-RO" dirty="0"/>
              <a:t>- Norul trece, aleargă, fuge, vine, plânge, crește...</a:t>
            </a:r>
          </a:p>
          <a:p>
            <a:r>
              <a:rPr lang="ro-RO" b="1" dirty="0"/>
              <a:t>- Ce face vântul?</a:t>
            </a:r>
          </a:p>
          <a:p>
            <a:r>
              <a:rPr lang="ro-RO" dirty="0"/>
              <a:t>- Vântul suflă, bate, aleargă, adie, cântă, șoptește, povestește...</a:t>
            </a:r>
          </a:p>
          <a:p>
            <a:r>
              <a:rPr lang="ro-RO" b="1" dirty="0"/>
              <a:t>- Ce fac săniuțele?</a:t>
            </a:r>
          </a:p>
          <a:p>
            <a:r>
              <a:rPr lang="ro-RO" dirty="0"/>
              <a:t>- Săniuțele aleargă, fug, râd, vin, se întrec...</a:t>
            </a:r>
          </a:p>
          <a:p>
            <a:r>
              <a:rPr lang="ro-RO" b="1" dirty="0"/>
              <a:t>- Ce face gerul?</a:t>
            </a:r>
          </a:p>
          <a:p>
            <a:r>
              <a:rPr lang="ro-RO" dirty="0"/>
              <a:t>- Gerul pișcă, alungă, pătrunde...</a:t>
            </a:r>
          </a:p>
          <a:p>
            <a:r>
              <a:rPr lang="ro-RO" b="1" dirty="0"/>
              <a:t>- Ce face omul de zăpadă?</a:t>
            </a:r>
          </a:p>
          <a:p>
            <a:r>
              <a:rPr lang="ro-RO" dirty="0"/>
              <a:t>- Omul de zăpadă se bucură, ascultă, străjuiește, bucură, încântă...</a:t>
            </a:r>
          </a:p>
          <a:p>
            <a:endParaRPr lang="ro-RO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903" y="1166191"/>
            <a:ext cx="201795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920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3416</TotalTime>
  <Words>1274</Words>
  <Application>Microsoft Office PowerPoint</Application>
  <PresentationFormat>Широкий екран</PresentationFormat>
  <Paragraphs>165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4" baseType="lpstr">
      <vt:lpstr>Arial</vt:lpstr>
      <vt:lpstr>Palatino Linotype</vt:lpstr>
      <vt:lpstr>Gallery</vt:lpstr>
      <vt:lpstr>Compunere după un șir de ilustrații</vt:lpstr>
      <vt:lpstr>SALUTUL</vt:lpstr>
      <vt:lpstr>Презентація PowerPoint</vt:lpstr>
      <vt:lpstr>Citiți expresiile și propozițiile din desaga Zânei, care au fost „selectate” de fulgii zburdalnici de la copiii din alte școli.</vt:lpstr>
      <vt:lpstr>Asaltul de idei</vt:lpstr>
      <vt:lpstr>Lucrul în grup</vt:lpstr>
      <vt:lpstr>Exercițiul creativ „Scurtă poveste”</vt:lpstr>
      <vt:lpstr>Презентація PowerPoint</vt:lpstr>
      <vt:lpstr>Jocul-concurs „Ce face ? ”</vt:lpstr>
      <vt:lpstr>Exercițiul creativ „Scrisoarea desenată”</vt:lpstr>
      <vt:lpstr>Презентація PowerPoint</vt:lpstr>
      <vt:lpstr>Triada V A S</vt:lpstr>
      <vt:lpstr>Презентація PowerPoint</vt:lpstr>
      <vt:lpstr>PAUZĂ DINAMICĂ</vt:lpstr>
      <vt:lpstr>Brainstormingul</vt:lpstr>
      <vt:lpstr>Презентація PowerPoint</vt:lpstr>
      <vt:lpstr>Ciorchinele</vt:lpstr>
      <vt:lpstr>Copacul singuratic</vt:lpstr>
      <vt:lpstr>Descoperirea </vt:lpstr>
      <vt:lpstr>Alcătuirea planului de idei</vt:lpstr>
      <vt:lpstr>Încheierea:</vt:lpstr>
      <vt:lpstr>Reflecție</vt:lpstr>
      <vt:lpstr>Topul celor mai reușite întroduceri </vt:lpstr>
      <vt:lpstr>Topul celui mai reușit cuprins.</vt:lpstr>
      <vt:lpstr>Topul celei mai reușite încheieri.</vt:lpstr>
      <vt:lpstr>Jocul „Povestea în cerc”</vt:lpstr>
      <vt:lpstr>Copacul singuratic</vt:lpstr>
      <vt:lpstr>Elaborarea lucrării scrise” în ciornă”. </vt:lpstr>
      <vt:lpstr>„ Ochelarii” </vt:lpstr>
      <vt:lpstr>Transcrierea compunerii cu acurateţe „ pe curat” . </vt:lpstr>
      <vt:lpstr>Temă pentru acasă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Compunere după un șir de ilustrații</dc:title>
  <dc:creator>Пользователь Windows</dc:creator>
  <cp:lastModifiedBy>Liliya Hovornyan</cp:lastModifiedBy>
  <cp:revision>85</cp:revision>
  <dcterms:created xsi:type="dcterms:W3CDTF">2023-01-14T08:41:43Z</dcterms:created>
  <dcterms:modified xsi:type="dcterms:W3CDTF">2025-04-08T10:15:26Z</dcterms:modified>
</cp:coreProperties>
</file>