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44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548680"/>
            <a:ext cx="5105400" cy="576064"/>
          </a:xfrm>
        </p:spPr>
        <p:txBody>
          <a:bodyPr/>
          <a:lstStyle/>
          <a:p>
            <a:pPr algn="ctr"/>
            <a:r>
              <a:rPr lang="ro-RO" sz="2000" dirty="0">
                <a:solidFill>
                  <a:srgbClr val="92D050"/>
                </a:solidFill>
                <a:latin typeface="Arial Black" pitchFamily="34" charset="0"/>
              </a:rPr>
              <a:t>Limba și literatura română</a:t>
            </a:r>
            <a:br>
              <a:rPr lang="ro-RO" sz="20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ro-RO" sz="4000" dirty="0">
                <a:solidFill>
                  <a:srgbClr val="00B050"/>
                </a:solidFill>
                <a:latin typeface="Arial Black" pitchFamily="34" charset="0"/>
              </a:rPr>
              <a:t>clasa a V-a</a:t>
            </a:r>
            <a:endParaRPr lang="ru-RU" sz="4000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1844824"/>
            <a:ext cx="5114778" cy="1101248"/>
          </a:xfrm>
        </p:spPr>
        <p:txBody>
          <a:bodyPr>
            <a:noAutofit/>
          </a:bodyPr>
          <a:lstStyle/>
          <a:p>
            <a:pPr algn="ctr"/>
            <a:r>
              <a:rPr lang="ro-RO" sz="4000" dirty="0">
                <a:solidFill>
                  <a:srgbClr val="FFFF00"/>
                </a:solidFill>
                <a:latin typeface="Arial Black" pitchFamily="34" charset="0"/>
              </a:rPr>
              <a:t>Subiectul. Părțile de vorbire prin care se </a:t>
            </a:r>
            <a:r>
              <a:rPr lang="ro-RO" sz="4000">
                <a:solidFill>
                  <a:srgbClr val="FFFF00"/>
                </a:solidFill>
                <a:latin typeface="Arial Black" pitchFamily="34" charset="0"/>
              </a:rPr>
              <a:t>exprimă subiectul</a:t>
            </a:r>
            <a:endParaRPr lang="ru-RU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ruslan\Desktop\la distanță\poze\Screenshot_20200322-070750_Faceboo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2154693" cy="227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uslan\Desktop\la distanță\poze\Screenshot_20191013-14534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624"/>
            <a:ext cx="26997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82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519"/>
            <a:ext cx="9144000" cy="681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780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864096"/>
          </a:xfrm>
        </p:spPr>
        <p:txBody>
          <a:bodyPr>
            <a:noAutofit/>
          </a:bodyPr>
          <a:lstStyle/>
          <a:p>
            <a:pPr algn="ctr"/>
            <a:r>
              <a:rPr lang="ro-RO" sz="2400" dirty="0">
                <a:solidFill>
                  <a:srgbClr val="C00000"/>
                </a:solidFill>
                <a:latin typeface="Arial Black" pitchFamily="34" charset="0"/>
              </a:rPr>
              <a:t>Subiectul</a:t>
            </a:r>
            <a:br>
              <a:rPr lang="ro-RO" sz="2400" dirty="0">
                <a:solidFill>
                  <a:srgbClr val="C00000"/>
                </a:solidFill>
                <a:latin typeface="Arial Black" pitchFamily="34" charset="0"/>
              </a:rPr>
            </a:br>
            <a:r>
              <a:rPr lang="ro-RO" sz="1400" dirty="0">
                <a:solidFill>
                  <a:schemeClr val="tx1"/>
                </a:solidFill>
                <a:latin typeface="Arial Black" pitchFamily="34" charset="0"/>
              </a:rPr>
              <a:t>partea principală de propoziție despre care se spune ceva cu ajutorul    unui </a:t>
            </a:r>
            <a:br>
              <a:rPr lang="ro-RO" sz="14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ro-RO" sz="1400" dirty="0">
                <a:solidFill>
                  <a:schemeClr val="tx1"/>
                </a:solidFill>
                <a:latin typeface="Arial Black" pitchFamily="34" charset="0"/>
              </a:rPr>
              <a:t>predicat</a:t>
            </a:r>
            <a:endParaRPr lang="ru-RU" sz="1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/>
          </a:p>
          <a:p>
            <a:r>
              <a:rPr lang="ro-RO" b="1" dirty="0">
                <a:latin typeface="Algerian" pitchFamily="82" charset="0"/>
              </a:rPr>
              <a:t>Exprimat </a:t>
            </a:r>
            <a:r>
              <a:rPr lang="ro-RO" b="1" dirty="0"/>
              <a:t>                      </a:t>
            </a:r>
            <a:r>
              <a:rPr lang="ro-RO" b="1" dirty="0">
                <a:latin typeface="Algerian" pitchFamily="82" charset="0"/>
              </a:rPr>
              <a:t>Neexprimat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>
                <a:latin typeface="Arial Black" pitchFamily="34" charset="0"/>
              </a:rPr>
              <a:t>  - </a:t>
            </a:r>
            <a:r>
              <a:rPr lang="ro-RO" sz="1800" dirty="0">
                <a:latin typeface="Arial Black" pitchFamily="34" charset="0"/>
              </a:rPr>
              <a:t>Substantiv;                                     </a:t>
            </a:r>
            <a:r>
              <a:rPr lang="ro-RO" dirty="0">
                <a:latin typeface="Arial Black" pitchFamily="34" charset="0"/>
              </a:rPr>
              <a:t>- inclus</a:t>
            </a:r>
          </a:p>
          <a:p>
            <a:pPr marL="0" indent="0">
              <a:buNone/>
            </a:pPr>
            <a:r>
              <a:rPr lang="ro-RO" dirty="0">
                <a:latin typeface="Arial Black" pitchFamily="34" charset="0"/>
              </a:rPr>
              <a:t>  - </a:t>
            </a:r>
            <a:r>
              <a:rPr lang="ro-RO" sz="1800" dirty="0">
                <a:latin typeface="Arial Black" pitchFamily="34" charset="0"/>
              </a:rPr>
              <a:t>Pronume;                                        </a:t>
            </a:r>
            <a:r>
              <a:rPr lang="ro-RO" dirty="0">
                <a:latin typeface="Arial Black" pitchFamily="34" charset="0"/>
              </a:rPr>
              <a:t>- subînțeles</a:t>
            </a:r>
          </a:p>
          <a:p>
            <a:pPr marL="0" indent="0">
              <a:buNone/>
            </a:pPr>
            <a:r>
              <a:rPr lang="ro-RO" dirty="0">
                <a:latin typeface="Arial Black" pitchFamily="34" charset="0"/>
              </a:rPr>
              <a:t>  </a:t>
            </a:r>
            <a:r>
              <a:rPr lang="ro-RO" sz="1800" dirty="0">
                <a:latin typeface="Arial Black" pitchFamily="34" charset="0"/>
              </a:rPr>
              <a:t>- Adjectiv substantivizat;</a:t>
            </a:r>
          </a:p>
          <a:p>
            <a:pPr marL="0" indent="0">
              <a:buNone/>
            </a:pPr>
            <a:r>
              <a:rPr lang="ro-RO" dirty="0">
                <a:latin typeface="Arial Black" pitchFamily="34" charset="0"/>
              </a:rPr>
              <a:t>  - </a:t>
            </a:r>
            <a:r>
              <a:rPr lang="ro-RO" sz="1800" dirty="0">
                <a:latin typeface="Arial Black" pitchFamily="34" charset="0"/>
              </a:rPr>
              <a:t>Numeral substantivizat;</a:t>
            </a:r>
          </a:p>
          <a:p>
            <a:pPr marL="0" indent="0">
              <a:buNone/>
            </a:pPr>
            <a:r>
              <a:rPr lang="ro-RO" sz="1800" dirty="0">
                <a:latin typeface="Arial Black" pitchFamily="34" charset="0"/>
              </a:rPr>
              <a:t>   - Adverbe substantivizate;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83568" y="1916832"/>
            <a:ext cx="2088232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27984" y="1916832"/>
            <a:ext cx="2952328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>
            <a:stCxn id="2" idx="2"/>
          </p:cNvCxnSpPr>
          <p:nvPr/>
        </p:nvCxnSpPr>
        <p:spPr>
          <a:xfrm flipH="1">
            <a:off x="2555776" y="1412776"/>
            <a:ext cx="1531268" cy="6480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</p:cNvCxnSpPr>
          <p:nvPr/>
        </p:nvCxnSpPr>
        <p:spPr>
          <a:xfrm>
            <a:off x="4087044" y="1412776"/>
            <a:ext cx="1421060" cy="5040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05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Subiectul exprimat: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400" dirty="0">
                <a:latin typeface="Arial Black" pitchFamily="34" charset="0"/>
              </a:rPr>
              <a:t>Substantiv în nominativ:</a:t>
            </a:r>
          </a:p>
          <a:p>
            <a:pPr marL="0" indent="0">
              <a:buNone/>
            </a:pPr>
            <a:r>
              <a:rPr lang="ro-RO" sz="1600" b="1" i="1" dirty="0"/>
              <a:t>  </a:t>
            </a:r>
            <a:r>
              <a:rPr lang="ro-RO" sz="1600" b="1" i="1" u="sng" dirty="0"/>
              <a:t> Ai casei </a:t>
            </a:r>
            <a:r>
              <a:rPr lang="ro-RO" sz="1600" b="1" i="1" dirty="0"/>
              <a:t>lipseau.</a:t>
            </a:r>
          </a:p>
          <a:p>
            <a:pPr>
              <a:buFont typeface="Wingdings" pitchFamily="2" charset="2"/>
              <a:buChar char="q"/>
            </a:pPr>
            <a:r>
              <a:rPr lang="ro-RO" sz="2400" dirty="0">
                <a:latin typeface="Arial Black" pitchFamily="34" charset="0"/>
              </a:rPr>
              <a:t>Pronume:</a:t>
            </a:r>
          </a:p>
          <a:p>
            <a:pPr marL="0" indent="0">
              <a:buNone/>
            </a:pPr>
            <a:r>
              <a:rPr lang="ro-RO" sz="1600" b="1" i="1" dirty="0"/>
              <a:t>,,Dacă </a:t>
            </a:r>
            <a:r>
              <a:rPr lang="ro-RO" sz="1600" b="1" i="1" u="sng" dirty="0"/>
              <a:t>voi</a:t>
            </a:r>
            <a:r>
              <a:rPr lang="ro-RO" sz="1600" b="1" i="1" dirty="0"/>
              <a:t> nu mă vreți , </a:t>
            </a:r>
            <a:r>
              <a:rPr lang="ro-RO" sz="1600" b="1" i="1" u="sng" dirty="0"/>
              <a:t>eu</a:t>
            </a:r>
            <a:r>
              <a:rPr lang="ro-RO" sz="1600" b="1" i="1" dirty="0"/>
              <a:t> vă vreau. ”...(C.Negruzzi)</a:t>
            </a:r>
          </a:p>
          <a:p>
            <a:r>
              <a:rPr lang="ro-RO" sz="2400" dirty="0">
                <a:latin typeface="Arial Black" pitchFamily="34" charset="0"/>
              </a:rPr>
              <a:t>Adjectiv substantivizat:</a:t>
            </a:r>
          </a:p>
          <a:p>
            <a:pPr marL="0" indent="0">
              <a:buNone/>
            </a:pPr>
            <a:r>
              <a:rPr lang="ro-RO" sz="1600" b="1" i="1" dirty="0">
                <a:latin typeface="+mj-lt"/>
              </a:rPr>
              <a:t>,, </a:t>
            </a:r>
            <a:r>
              <a:rPr lang="ro-RO" sz="1600" b="1" i="1" u="sng" dirty="0">
                <a:latin typeface="+mj-lt"/>
              </a:rPr>
              <a:t>Leneșul</a:t>
            </a:r>
            <a:r>
              <a:rPr lang="ro-RO" sz="1600" b="1" i="1" dirty="0">
                <a:latin typeface="+mj-lt"/>
              </a:rPr>
              <a:t> mai mult aleargă și </a:t>
            </a:r>
            <a:r>
              <a:rPr lang="ro-RO" sz="1600" b="1" i="1" u="sng" dirty="0">
                <a:latin typeface="+mj-lt"/>
              </a:rPr>
              <a:t>zgârcitul</a:t>
            </a:r>
            <a:r>
              <a:rPr lang="ro-RO" sz="1600" b="1" i="1" dirty="0">
                <a:latin typeface="+mj-lt"/>
              </a:rPr>
              <a:t> mai mult păgubește.”(Folclor)</a:t>
            </a:r>
          </a:p>
          <a:p>
            <a:pPr>
              <a:buFont typeface="Wingdings" pitchFamily="2" charset="2"/>
              <a:buChar char="q"/>
            </a:pPr>
            <a:r>
              <a:rPr lang="ro-RO" sz="2400" dirty="0">
                <a:latin typeface="Arial Black" pitchFamily="34" charset="0"/>
              </a:rPr>
              <a:t>Numeral substantivizat:</a:t>
            </a:r>
          </a:p>
          <a:p>
            <a:pPr marL="0" indent="0">
              <a:buNone/>
            </a:pPr>
            <a:r>
              <a:rPr lang="ro-RO" sz="1600" b="1" i="1" dirty="0">
                <a:latin typeface="+mj-lt"/>
              </a:rPr>
              <a:t>,,Cînd </a:t>
            </a:r>
            <a:r>
              <a:rPr lang="ro-RO" sz="1600" b="1" i="1" u="sng" dirty="0">
                <a:latin typeface="+mj-lt"/>
              </a:rPr>
              <a:t>doi</a:t>
            </a:r>
            <a:r>
              <a:rPr lang="ro-RO" sz="1600" b="1" i="1" dirty="0">
                <a:latin typeface="+mj-lt"/>
              </a:rPr>
              <a:t> se ceartă, </a:t>
            </a:r>
            <a:r>
              <a:rPr lang="ro-RO" sz="1600" b="1" i="1" u="sng" dirty="0">
                <a:latin typeface="+mj-lt"/>
              </a:rPr>
              <a:t>al treilea </a:t>
            </a:r>
            <a:r>
              <a:rPr lang="ro-RO" sz="1600" b="1" i="1" dirty="0">
                <a:latin typeface="+mj-lt"/>
              </a:rPr>
              <a:t>câștigă.”( Folclor)</a:t>
            </a:r>
          </a:p>
          <a:p>
            <a:pPr>
              <a:buFont typeface="Wingdings" pitchFamily="2" charset="2"/>
              <a:buChar char="q"/>
            </a:pPr>
            <a:r>
              <a:rPr lang="ro-RO" sz="2400" b="1" dirty="0">
                <a:latin typeface="Arial Black" pitchFamily="34" charset="0"/>
              </a:rPr>
              <a:t>Adverbe substantivizate:</a:t>
            </a:r>
          </a:p>
          <a:p>
            <a:pPr marL="0" indent="0">
              <a:buNone/>
            </a:pPr>
            <a:r>
              <a:rPr lang="ro-RO" sz="1600" b="1" i="1" dirty="0">
                <a:latin typeface="+mj-lt"/>
              </a:rPr>
              <a:t>     ,,</a:t>
            </a:r>
            <a:r>
              <a:rPr lang="ro-RO" sz="1600" b="1" i="1" u="sng" dirty="0">
                <a:latin typeface="+mj-lt"/>
              </a:rPr>
              <a:t>Binele</a:t>
            </a:r>
            <a:r>
              <a:rPr lang="ro-RO" sz="1600" b="1" i="1" dirty="0">
                <a:latin typeface="+mj-lt"/>
              </a:rPr>
              <a:t>-i nemuritor,</a:t>
            </a:r>
          </a:p>
          <a:p>
            <a:pPr marL="0" indent="0">
              <a:buNone/>
            </a:pPr>
            <a:r>
              <a:rPr lang="ro-RO" sz="1600" b="1" i="1" dirty="0">
                <a:latin typeface="+mj-lt"/>
              </a:rPr>
              <a:t>      </a:t>
            </a:r>
            <a:r>
              <a:rPr lang="ro-RO" sz="1600" b="1" i="1" u="sng" dirty="0">
                <a:latin typeface="+mj-lt"/>
              </a:rPr>
              <a:t> Răul</a:t>
            </a:r>
            <a:r>
              <a:rPr lang="ro-RO" sz="1600" b="1" i="1" dirty="0">
                <a:latin typeface="+mj-lt"/>
              </a:rPr>
              <a:t> este trecător”(Em. Bucov)</a:t>
            </a:r>
            <a:endParaRPr lang="ru-RU" sz="16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730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Algerian" pitchFamily="82" charset="0"/>
              </a:rPr>
              <a:t>Exerciții aplicative: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1600" dirty="0">
                <a:solidFill>
                  <a:srgbClr val="0070C0"/>
                </a:solidFill>
                <a:latin typeface="Arial Black" pitchFamily="34" charset="0"/>
              </a:rPr>
              <a:t>1) Găsiți și subliniați cu o linie subiectele simple.Stabiliți la ce întrebări răspund și prin ce părți de vorbire se exprimă.</a:t>
            </a:r>
          </a:p>
          <a:p>
            <a:pPr marL="0" indent="0">
              <a:buNone/>
            </a:pPr>
            <a:r>
              <a:rPr lang="ro-RO" sz="1600" dirty="0">
                <a:solidFill>
                  <a:schemeClr val="accent1"/>
                </a:solidFill>
                <a:latin typeface="+mj-lt"/>
              </a:rPr>
              <a:t>     cine?                                          Cine?</a:t>
            </a:r>
          </a:p>
          <a:p>
            <a:pPr>
              <a:buFont typeface="Wingdings" pitchFamily="2" charset="2"/>
              <a:buChar char="v"/>
            </a:pPr>
            <a:r>
              <a:rPr lang="ro-RO" sz="1600" b="1" i="1" u="sng" dirty="0"/>
              <a:t>Caii</a:t>
            </a:r>
            <a:r>
              <a:rPr lang="ro-RO" sz="1600" b="1" i="1" dirty="0"/>
              <a:t> porniră la trap iute, în timp ce </a:t>
            </a:r>
            <a:r>
              <a:rPr lang="ro-RO" sz="1600" b="1" i="1" u="sng" dirty="0"/>
              <a:t>vizitiul</a:t>
            </a:r>
            <a:r>
              <a:rPr lang="ro-RO" sz="1600" b="1" i="1" dirty="0"/>
              <a:t> alerga strigând după căruță.( G.Malarciuc)</a:t>
            </a:r>
          </a:p>
          <a:p>
            <a:pPr marL="0" indent="0">
              <a:buNone/>
            </a:pPr>
            <a:r>
              <a:rPr lang="ro-RO" sz="1600" b="1" i="1" dirty="0"/>
              <a:t>        </a:t>
            </a:r>
            <a:r>
              <a:rPr lang="ro-RO" sz="1600" b="1" i="1" dirty="0">
                <a:solidFill>
                  <a:schemeClr val="accent1"/>
                </a:solidFill>
              </a:rPr>
              <a:t>cine?</a:t>
            </a:r>
          </a:p>
          <a:p>
            <a:pPr>
              <a:buFont typeface="Wingdings" pitchFamily="2" charset="2"/>
              <a:buChar char="v"/>
            </a:pPr>
            <a:r>
              <a:rPr lang="ro-RO" sz="1600" b="1" i="1" u="sng" dirty="0"/>
              <a:t>Copacul</a:t>
            </a:r>
            <a:r>
              <a:rPr lang="ro-RO" sz="1600" b="1" i="1" dirty="0"/>
              <a:t> cu rădăcini adânci nu se teme de furtună.</a:t>
            </a:r>
          </a:p>
          <a:p>
            <a:pPr marL="0" indent="0">
              <a:buNone/>
            </a:pPr>
            <a:r>
              <a:rPr lang="ro-RO" sz="1600" b="1" i="1" dirty="0"/>
              <a:t>                                                                              ( </a:t>
            </a:r>
            <a:r>
              <a:rPr lang="ro-RO" sz="1600" b="1" i="1"/>
              <a:t>Proverbe)</a:t>
            </a:r>
            <a:endParaRPr lang="ro-RO" sz="3600" b="1" i="1" dirty="0"/>
          </a:p>
          <a:p>
            <a:pPr marL="0" indent="0">
              <a:buNone/>
            </a:pPr>
            <a:r>
              <a:rPr lang="ro-RO" sz="3600" b="1" dirty="0">
                <a:latin typeface="Arial Black" pitchFamily="34" charset="0"/>
              </a:rPr>
              <a:t>Temă:</a:t>
            </a:r>
            <a:r>
              <a:rPr lang="ro-RO" sz="2000" b="1" i="1" dirty="0">
                <a:latin typeface="Arial Black" pitchFamily="34" charset="0"/>
              </a:rPr>
              <a:t>Formați propoziții având ca subiecte următoarele cuvinte: </a:t>
            </a:r>
            <a:r>
              <a:rPr lang="ro-RO" sz="2000" b="1" i="1" dirty="0">
                <a:solidFill>
                  <a:schemeClr val="accent3"/>
                </a:solidFill>
                <a:latin typeface="Arial Black" pitchFamily="34" charset="0"/>
              </a:rPr>
              <a:t>răniții, patru, dumneaei,              curajul.</a:t>
            </a:r>
            <a:endParaRPr lang="ru-RU" sz="2000" b="1" i="1" dirty="0">
              <a:solidFill>
                <a:schemeClr val="accent3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134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160</TotalTime>
  <Words>228</Words>
  <Application>Microsoft Office PowerPoint</Application>
  <PresentationFormat>Екран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1" baseType="lpstr">
      <vt:lpstr>Algerian</vt:lpstr>
      <vt:lpstr>Arial Black</vt:lpstr>
      <vt:lpstr>Trebuchet MS</vt:lpstr>
      <vt:lpstr>Wingdings</vt:lpstr>
      <vt:lpstr>Wingdings 2</vt:lpstr>
      <vt:lpstr>Изящная</vt:lpstr>
      <vt:lpstr>Limba și literatura română clasa a V-a</vt:lpstr>
      <vt:lpstr>Презентація PowerPoint</vt:lpstr>
      <vt:lpstr>Subiectul partea principală de propoziție despre care se spune ceva cu ajutorul    unui  predicat</vt:lpstr>
      <vt:lpstr>Subiectul exprimat:</vt:lpstr>
      <vt:lpstr>Exerciții aplicative: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Limba și literatura română clasa a V-a</dc:title>
  <dc:creator>Viorica Teut</dc:creator>
  <cp:lastModifiedBy>Liliya Hovornyan</cp:lastModifiedBy>
  <cp:revision>12</cp:revision>
  <dcterms:created xsi:type="dcterms:W3CDTF">2020-03-23T11:57:39Z</dcterms:created>
  <dcterms:modified xsi:type="dcterms:W3CDTF">2025-04-09T20:57:35Z</dcterms:modified>
</cp:coreProperties>
</file>