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09C4A"/>
    <a:srgbClr val="9966FF"/>
    <a:srgbClr val="FF99FF"/>
    <a:srgbClr val="FF0000"/>
    <a:srgbClr val="FF99CC"/>
    <a:srgbClr val="6CF46F"/>
    <a:srgbClr val="CCFF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5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D4019B4-D5F3-68F8-DA5D-ADDFC6D4A4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F24E6FA-7E71-7DF8-19E6-FC50B0FF32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6AAF60-D9AC-B6EB-4EB4-D303B3D31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859-C61E-4808-B5C2-34F8B63BBC04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C98845-7961-2120-4370-6FB554A68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8E3C7A-92C9-8556-9418-77FF47564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49DD-31A8-447E-85AB-4022C0C31E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1955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D7D73-B121-F259-82A4-04FC6A0CD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4C91D38-49AD-2C7F-5A0E-413DA7A272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7E5221-000B-EA72-E1F5-583D7DAEF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859-C61E-4808-B5C2-34F8B63BBC04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1DB4D7-79D1-0CE0-1FF9-515408A92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35BC1F-A2AA-08B6-427B-D9D4FA4C9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49DD-31A8-447E-85AB-4022C0C31E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107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FDCE16C-1E68-299C-BF14-F37DD1102A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5DA085D-EA9A-9DA4-33FA-34CF308165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FD8AD0-37D8-8D2A-9BBE-C52FE623BA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859-C61E-4808-B5C2-34F8B63BBC04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752686-FC2D-8566-93C9-8B63CFFB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A600E7-AACA-592F-04B6-08E93498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49DD-31A8-447E-85AB-4022C0C31E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1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FB54A-0623-A1B0-647B-F1F8DD153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ECE9DCA-C02A-7060-1014-67AAB189C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E5C447-16D8-35E3-1334-C3B62617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859-C61E-4808-B5C2-34F8B63BBC04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1A3BD6-36F0-FD12-61CA-780A8C714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C0B466-EACF-4F60-5A53-E807CC249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49DD-31A8-447E-85AB-4022C0C31E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00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AB8FBB-539F-1A98-9DE4-BE829908F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64B80EA-80A5-827E-F17E-3370B87B3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5E6C74-BC43-0CDA-5CD6-6C45F9E4E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859-C61E-4808-B5C2-34F8B63BBC04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0D72B-301B-8225-009B-8EBE0F029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64D126D-D71B-6301-947F-A6FF3EA11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49DD-31A8-447E-85AB-4022C0C31E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89D663-DCB8-A84E-3E7D-7A2AE5978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750741-0E62-9384-6EFB-1C033EEB60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52C7D7-45F8-EFAA-4352-C34D8F371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1B5733-46FC-BFED-5D58-AC1912F2F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859-C61E-4808-B5C2-34F8B63BBC04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4706D37-674E-7A4D-05A1-69A9D2242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F83F80-6C96-546A-1F30-BAEA3B063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49DD-31A8-447E-85AB-4022C0C31E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048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2A9EAE-6048-E79F-A8F7-B48C1F012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A7F171-0C0F-FED3-80F7-BA4F1CED2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7DCC42-7BA5-BADD-32DC-F3362A7A1F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67F0EB5-3FB5-F785-6427-60551AE124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7004320-94D8-8E92-8358-A92C0308F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AE8925C-4EB6-0CC7-512E-093956598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859-C61E-4808-B5C2-34F8B63BBC04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3D982BE-22C8-3AEC-5F9B-67892FCE2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4509840-7A39-2F23-7C08-49B45093A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49DD-31A8-447E-85AB-4022C0C31E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3142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E3A947-02F2-39FE-1F84-0E2948F0C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7C763B4-84F8-DAD4-E5DD-A8B290F3D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859-C61E-4808-B5C2-34F8B63BBC04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7345B3-211C-8CDE-4CED-58026FE0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8087C8-468F-D858-4DBD-7562DD3FB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49DD-31A8-447E-85AB-4022C0C31E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419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A2468B7-1D4D-9CDF-D95C-F886C344A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859-C61E-4808-B5C2-34F8B63BBC04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5D22D78-95D1-4CF3-11CD-A12667E64B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4E8EAF8-68AE-F227-7A95-4F9BE47EE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49DD-31A8-447E-85AB-4022C0C31E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8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A02061-F42B-48F0-F29D-3B7C122DF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2E5969-CABA-AF79-51DB-86964B455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F7C182-59AB-1C96-994B-74E922BD70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7D50099-B5AA-E066-1373-F36ABA133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859-C61E-4808-B5C2-34F8B63BBC04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266E3D-359C-4A8F-E4D0-55D358DFE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A990386-7432-9B6D-AE12-7B552E923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49DD-31A8-447E-85AB-4022C0C31E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172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93338-BBAE-E93F-F655-0BE895F8E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325B727-F8EE-70D0-1F6F-24CA2E4005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DAACB6-5765-E2E1-1573-8FDA245F2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D51ECFE-4F19-1855-990B-CF0EDC450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42859-C61E-4808-B5C2-34F8B63BBC04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882CB3-283B-18F5-CB84-1728E2109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F49BC9-6AB9-C8CF-01E0-E334A0028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7B49DD-31A8-447E-85AB-4022C0C31E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000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2E372F-4986-7619-9CBF-50BC35C4C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ED5EB2E-30EA-D337-92C9-6CDCD8022C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52277AC-75BB-1BC9-AD03-A1193BA361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42859-C61E-4808-B5C2-34F8B63BBC04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59C53B-0ECD-E57A-4CD0-330885FD94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F4946EF-E43F-AD89-891B-7BBE32A94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B49DD-31A8-447E-85AB-4022C0C31E6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30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330815-0A9B-EC26-29FE-3D1F9AB5F1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98" y="1960747"/>
            <a:ext cx="5438701" cy="489725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AAED1A-6DEF-384A-A433-0C9BEA0CE3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60775"/>
            <a:ext cx="6753298" cy="48972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72B228-90FF-7BC6-9427-A9F7DEC4DA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00313" y="1144939"/>
            <a:ext cx="6026870" cy="910522"/>
          </a:xfrm>
        </p:spPr>
        <p:txBody>
          <a:bodyPr>
            <a:normAutofit fontScale="90000"/>
          </a:bodyPr>
          <a:lstStyle/>
          <a:p>
            <a:r>
              <a:rPr lang="ro-RO" b="1" u="sng" dirty="0"/>
              <a:t>Verbul – nucleul comunicării</a:t>
            </a:r>
            <a:endParaRPr lang="ru-RU" b="1" u="sng" dirty="0"/>
          </a:p>
        </p:txBody>
      </p:sp>
    </p:spTree>
    <p:extLst>
      <p:ext uri="{BB962C8B-B14F-4D97-AF65-F5344CB8AC3E}">
        <p14:creationId xmlns:p14="http://schemas.microsoft.com/office/powerpoint/2010/main" val="277672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596D332-0617-D37B-A59F-39C7381F5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096000" cy="6857999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441660-29CB-D834-F90F-8D1BBE50DD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"/>
            <a:ext cx="6096000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08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443642-430A-BEFA-7F52-E30AB657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64E450-1EBD-8161-655B-19667C81D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1284" y="2332619"/>
            <a:ext cx="2886075" cy="437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216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C51AC0-3EF0-D85A-2F7F-C2D7460EB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4429760" cy="342870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3EE427F-3177-8359-C3AB-45467CC667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760" y="0"/>
            <a:ext cx="3992881" cy="34284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26C299-5A8B-9615-E6CC-8D5434073E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2641" y="0"/>
            <a:ext cx="3769360" cy="342840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65638EE-71FB-6039-3105-FE7A3F6610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29000"/>
            <a:ext cx="4429760" cy="342929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C9EB9DC-83BF-2976-F02A-067ED12539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760" y="3428703"/>
            <a:ext cx="3992881" cy="342929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4C204A-51C7-3A96-13A8-3342A4DCE7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22640" y="3428407"/>
            <a:ext cx="3769360" cy="342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060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78AE80D-4960-2392-E20C-CA786D3C72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70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3654AF7A-B457-4C7E-0FC4-1D2C031D9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040" y="128905"/>
            <a:ext cx="10515600" cy="4351338"/>
          </a:xfrm>
        </p:spPr>
        <p:txBody>
          <a:bodyPr>
            <a:no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altLang="ru-RU" sz="2400" b="1" dirty="0">
                <a:solidFill>
                  <a:srgbClr val="C00000"/>
                </a:solidFill>
              </a:rPr>
              <a:t>ACTIVITATE INDEPENDENT</a:t>
            </a:r>
            <a:r>
              <a:rPr lang="ro-RO" altLang="ru-RU" sz="2400" b="1" dirty="0">
                <a:solidFill>
                  <a:srgbClr val="C00000"/>
                </a:solidFill>
              </a:rPr>
              <a:t>Ă</a:t>
            </a:r>
            <a:endParaRPr lang="en-US" altLang="ru-RU" sz="24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altLang="ru-RU" sz="2400" b="1" dirty="0">
                <a:solidFill>
                  <a:srgbClr val="C00000"/>
                </a:solidFill>
              </a:rPr>
              <a:t>R</a:t>
            </a:r>
            <a:r>
              <a:rPr lang="ro-RO" altLang="ru-RU" sz="2400" b="1" dirty="0">
                <a:solidFill>
                  <a:srgbClr val="C00000"/>
                </a:solidFill>
              </a:rPr>
              <a:t>EBUS</a:t>
            </a:r>
            <a:endParaRPr lang="en-US" altLang="ru-RU" sz="2400" b="1" dirty="0">
              <a:solidFill>
                <a:srgbClr val="C00000"/>
              </a:solidFill>
            </a:endParaRP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Modul care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exprim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ă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o ac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ț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iune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solicitat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ă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prin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porunc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ă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, 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î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ndemn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,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sfat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Verbul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,,a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creea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” la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modul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indicativ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,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prezent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, pers I, sg;</a:t>
            </a:r>
          </a:p>
          <a:p>
            <a:pPr marL="609600" indent="-609600">
              <a:lnSpc>
                <a:spcPct val="90000"/>
              </a:lnSpc>
              <a:buFontTx/>
              <a:buAutoNum type="arabicPeriod"/>
            </a:pP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Felul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verbului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,,a fi” 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î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n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exemplul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: </a:t>
            </a:r>
            <a:r>
              <a:rPr lang="en-US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,,</a:t>
            </a:r>
            <a:r>
              <a:rPr lang="ro-RO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î</a:t>
            </a:r>
            <a:r>
              <a:rPr lang="en-US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n </a:t>
            </a:r>
            <a:r>
              <a:rPr lang="en-US" alt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tinere</a:t>
            </a:r>
            <a:r>
              <a:rPr lang="ro-RO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ț</a:t>
            </a:r>
            <a:r>
              <a:rPr lang="en-US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e </a:t>
            </a:r>
            <a:r>
              <a:rPr lang="en-US" alt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eram</a:t>
            </a:r>
            <a:r>
              <a:rPr lang="en-US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frumos</a:t>
            </a:r>
            <a:r>
              <a:rPr lang="en-US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”;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Timpul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trecut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are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mai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multe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forme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care se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numesc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timpuri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…….;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Func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ț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ia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sintactic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ă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pe care o 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î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ndepline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ș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te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verbul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la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modurile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personale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;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Modul care are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formele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terminate 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î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n :</a:t>
            </a:r>
            <a:r>
              <a:rPr lang="en-US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-</a:t>
            </a:r>
            <a:r>
              <a:rPr lang="ro-RO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â</a:t>
            </a:r>
            <a:r>
              <a:rPr lang="en-US" alt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nd</a:t>
            </a:r>
            <a:r>
              <a:rPr lang="en-US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; -</a:t>
            </a:r>
            <a:r>
              <a:rPr lang="en-US" alt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ind</a:t>
            </a:r>
            <a:r>
              <a:rPr lang="en-US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;</a:t>
            </a:r>
            <a:endParaRPr lang="en-US" altLang="ru-RU" sz="2400" b="1" dirty="0">
              <a:solidFill>
                <a:srgbClr val="C00000"/>
              </a:solidFill>
              <a:latin typeface="Bradley Hand ITC" pitchFamily="66" charset="0"/>
            </a:endParaRPr>
          </a:p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Capacitatea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p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ă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r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ț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ilor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de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vorbire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de a-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ș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i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schimba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forma;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Modul care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folose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ș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te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prepozi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ț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iile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:</a:t>
            </a:r>
            <a:r>
              <a:rPr lang="en-US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de, la, </a:t>
            </a:r>
            <a:r>
              <a:rPr lang="en-US" alt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pentru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;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Verbul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,,a fi” 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î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n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exemplul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: ,,</a:t>
            </a:r>
            <a:r>
              <a:rPr lang="en-US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s</a:t>
            </a:r>
            <a:r>
              <a:rPr lang="ro-RO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ă</a:t>
            </a:r>
            <a:r>
              <a:rPr lang="en-US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fi </a:t>
            </a:r>
            <a:r>
              <a:rPr lang="en-US" alt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avut</a:t>
            </a:r>
            <a:r>
              <a:rPr lang="en-US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el</a:t>
            </a:r>
            <a:r>
              <a:rPr lang="en-US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at</a:t>
            </a:r>
            <a:r>
              <a:rPr lang="ro-RO" alt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âț</a:t>
            </a:r>
            <a:r>
              <a:rPr lang="en-US" altLang="ru-RU" sz="2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ia</a:t>
            </a:r>
            <a:r>
              <a:rPr lang="en-US" altLang="ru-RU" sz="2400" b="1" dirty="0">
                <a:solidFill>
                  <a:srgbClr val="C00000"/>
                </a:solidFill>
                <a:latin typeface="Arial Black" panose="020B0A04020102020204" pitchFamily="34" charset="0"/>
              </a:rPr>
              <a:t> bani…”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;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Modul care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exprim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ă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o ac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ț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iune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suferit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ă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de un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obiect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;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Verbul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este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o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parte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de …….;</a:t>
            </a:r>
          </a:p>
          <a:p>
            <a:pPr marL="609600" indent="-609600">
              <a:lnSpc>
                <a:spcPct val="90000"/>
              </a:lnSpc>
              <a:buFontTx/>
              <a:buAutoNum type="arabicPeriod" startAt="4"/>
            </a:pP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Este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nucleul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 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comunic</a:t>
            </a:r>
            <a:r>
              <a:rPr lang="ro-RO" altLang="ru-RU" sz="2400" b="1" dirty="0">
                <a:solidFill>
                  <a:srgbClr val="C00000"/>
                </a:solidFill>
                <a:latin typeface="Bradley Hand ITC" pitchFamily="66" charset="0"/>
              </a:rPr>
              <a:t>ă</a:t>
            </a:r>
            <a:r>
              <a:rPr lang="en-US" altLang="ru-RU" sz="2400" b="1" dirty="0" err="1">
                <a:solidFill>
                  <a:srgbClr val="C00000"/>
                </a:solidFill>
                <a:latin typeface="Bradley Hand ITC" pitchFamily="66" charset="0"/>
              </a:rPr>
              <a:t>rii</a:t>
            </a:r>
            <a:r>
              <a:rPr lang="en-US" altLang="ru-RU" sz="2400" b="1" dirty="0">
                <a:solidFill>
                  <a:srgbClr val="C00000"/>
                </a:solidFill>
                <a:latin typeface="Bradley Hand ITC" pitchFamily="66" charset="0"/>
              </a:rPr>
              <a:t>;</a:t>
            </a:r>
          </a:p>
          <a:p>
            <a:endParaRPr lang="ru-RU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36A37D-C809-70CA-AC0F-922571B170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8161" y="4094481"/>
            <a:ext cx="2544762" cy="2528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8543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00AEB9-CC6C-EED8-70F2-7DEF4C97B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280" y="173233"/>
            <a:ext cx="9875079" cy="637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01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05C7FDF-67C4-EA70-E715-4A750936C0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298" y="173736"/>
            <a:ext cx="8947404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4698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3A3DCD-BF4B-7266-502F-2AE023672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2298" y="173736"/>
            <a:ext cx="8947404" cy="6510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8700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EE9EE79-339A-B2A6-4AE8-C2B1152E71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6730" y="0"/>
            <a:ext cx="1851820" cy="15443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E22CC0-7C39-FDDF-2EAB-58F1DAE946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730" y="1544320"/>
            <a:ext cx="1851820" cy="18518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FF4564-F914-F4D9-E888-F69869190F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730" y="3396140"/>
            <a:ext cx="1851820" cy="18518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4E62924-A939-41C7-422D-A88DB58895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6730" y="5247960"/>
            <a:ext cx="1851820" cy="18518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D67124-A200-19CF-A44D-36AEA7FB7F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04910" y="1544320"/>
            <a:ext cx="1851820" cy="18518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B5F27D6-EE30-0D99-AD5A-DF68E95E44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8550" y="1547020"/>
            <a:ext cx="1851820" cy="185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16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C0CEF33-D830-ED38-CE63-6B6B4F2B27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20" y="1423831"/>
            <a:ext cx="4163060" cy="54179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4D2B46F-425A-6258-FCA3-115FA5B0A1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0833" y="1423831"/>
            <a:ext cx="4305407" cy="52693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CB517A7-CC7E-8A94-F4D4-512EA064B7CF}"/>
              </a:ext>
            </a:extLst>
          </p:cNvPr>
          <p:cNvSpPr txBox="1"/>
          <p:nvPr/>
        </p:nvSpPr>
        <p:spPr>
          <a:xfrm>
            <a:off x="838200" y="770464"/>
            <a:ext cx="8925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pt-BR" sz="18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Persoana I cu roșu </a:t>
            </a:r>
            <a:r>
              <a:rPr lang="ro-RO" sz="18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         </a:t>
            </a:r>
            <a:r>
              <a:rPr lang="pt-BR" sz="1800" b="1" i="0" u="none" strike="noStrike" baseline="0" dirty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0" u="none" strike="noStrike" baseline="0" dirty="0">
                <a:solidFill>
                  <a:srgbClr val="6CF46F"/>
                </a:solidFill>
                <a:latin typeface="Times New Roman" panose="02020603050405020304" pitchFamily="18" charset="0"/>
              </a:rPr>
              <a:t>Persoana a II-a cu verde </a:t>
            </a:r>
            <a:r>
              <a:rPr lang="ro-RO" sz="1800" b="1" i="0" u="none" strike="noStrike" baseline="0" dirty="0">
                <a:solidFill>
                  <a:srgbClr val="6CF46F"/>
                </a:solidFill>
                <a:latin typeface="Times New Roman" panose="02020603050405020304" pitchFamily="18" charset="0"/>
              </a:rPr>
              <a:t>          </a:t>
            </a:r>
            <a:r>
              <a:rPr lang="pt-BR" sz="1800" b="1" i="0" u="none" strike="noStrike" baseline="0" dirty="0">
                <a:solidFill>
                  <a:srgbClr val="6CF46F"/>
                </a:solidFill>
                <a:latin typeface="Times New Roman" panose="02020603050405020304" pitchFamily="18" charset="0"/>
              </a:rPr>
              <a:t> </a:t>
            </a:r>
            <a:r>
              <a:rPr lang="pt-BR" sz="1800" b="1" i="0" u="none" strike="noStrike" baseline="0" dirty="0">
                <a:solidFill>
                  <a:srgbClr val="FFC000"/>
                </a:solidFill>
                <a:latin typeface="Times New Roman" panose="02020603050405020304" pitchFamily="18" charset="0"/>
              </a:rPr>
              <a:t>Persoana a III-a cu portocaliu 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0CE2F0-7E57-505F-8909-6B3815ED5605}"/>
              </a:ext>
            </a:extLst>
          </p:cNvPr>
          <p:cNvSpPr txBox="1"/>
          <p:nvPr/>
        </p:nvSpPr>
        <p:spPr>
          <a:xfrm>
            <a:off x="838200" y="102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Colorează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baloanele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astfel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</a:p>
        </p:txBody>
      </p:sp>
    </p:spTree>
    <p:extLst>
      <p:ext uri="{BB962C8B-B14F-4D97-AF65-F5344CB8AC3E}">
        <p14:creationId xmlns:p14="http://schemas.microsoft.com/office/powerpoint/2010/main" val="17434352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627888-D35A-35A7-675C-93597E6BF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8610" y="1772786"/>
            <a:ext cx="3903389" cy="33124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102719-458D-9AE8-9CC7-4784169CC9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751" y="1772787"/>
            <a:ext cx="3917139" cy="33124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1828C2E-3C47-30A4-48BC-D52FCAB357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3389" y="914400"/>
            <a:ext cx="4385221" cy="60378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240BD5-D3AA-5DE2-02B7-A3C219D30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7511" y="0"/>
            <a:ext cx="5751138" cy="1325563"/>
          </a:xfrm>
        </p:spPr>
        <p:txBody>
          <a:bodyPr/>
          <a:lstStyle/>
          <a:p>
            <a:r>
              <a:rPr lang="ro-RO" b="1" i="1" dirty="0">
                <a:solidFill>
                  <a:schemeClr val="accent2">
                    <a:lumMod val="50000"/>
                  </a:schemeClr>
                </a:solidFill>
              </a:rPr>
              <a:t>Astăzi vom vorbi despre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8C59DD-316E-9AFD-8544-369E9F236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386" y="2243580"/>
            <a:ext cx="2649718" cy="1058208"/>
          </a:xfrm>
        </p:spPr>
        <p:txBody>
          <a:bodyPr>
            <a:normAutofit fontScale="92500" lnSpcReduction="20000"/>
          </a:bodyPr>
          <a:lstStyle/>
          <a:p>
            <a:r>
              <a:rPr lang="ro-RO" sz="8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Verb</a:t>
            </a:r>
          </a:p>
        </p:txBody>
      </p:sp>
    </p:spTree>
    <p:extLst>
      <p:ext uri="{BB962C8B-B14F-4D97-AF65-F5344CB8AC3E}">
        <p14:creationId xmlns:p14="http://schemas.microsoft.com/office/powerpoint/2010/main" val="4077245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A97FA6-7E93-0CAE-5AE9-F540804FC5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05" y="1717040"/>
            <a:ext cx="11524190" cy="27574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F86759-252A-B735-1E08-022B860BF273}"/>
              </a:ext>
            </a:extLst>
          </p:cNvPr>
          <p:cNvSpPr txBox="1"/>
          <p:nvPr/>
        </p:nvSpPr>
        <p:spPr>
          <a:xfrm>
            <a:off x="333905" y="-221952"/>
            <a:ext cx="1173480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sz="4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Realizează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corespondențele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între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verbe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și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44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persoane</a:t>
            </a:r>
            <a:r>
              <a:rPr lang="en-US" sz="4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endParaRPr lang="en-US" sz="4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424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6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CCA7E36-2CFD-0689-ED06-864D69A13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537" y="2621280"/>
            <a:ext cx="11786925" cy="2326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929576-531C-257B-9BD9-233EC81B4BD9}"/>
              </a:ext>
            </a:extLst>
          </p:cNvPr>
          <p:cNvSpPr txBox="1"/>
          <p:nvPr/>
        </p:nvSpPr>
        <p:spPr>
          <a:xfrm>
            <a:off x="0" y="0"/>
            <a:ext cx="1210056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ru-RU" sz="1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Colorează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doar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casetele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în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care sunt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scrise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verbe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și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vei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descoperi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un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personaj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de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poveste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Scrie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numele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personajului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și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titlul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poveștii</a:t>
            </a:r>
            <a:r>
              <a:rPr lang="en-US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en-US" sz="36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8012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09C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A1A50C-82FF-EC5E-F756-55E83F7B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>
                <a:solidFill>
                  <a:schemeClr val="bg1"/>
                </a:solidFill>
              </a:rPr>
              <a:t>TEMĂ PENTRU ACASĂ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C962CBA-1CFC-39A8-BC63-D9381B2D9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953895"/>
          </a:xfrm>
        </p:spPr>
        <p:txBody>
          <a:bodyPr/>
          <a:lstStyle/>
          <a:p>
            <a:r>
              <a:rPr lang="ro-RO" dirty="0"/>
              <a:t>EXERCIȚIUL 1, PAGINA 65;</a:t>
            </a:r>
          </a:p>
          <a:p>
            <a:r>
              <a:rPr lang="ro-RO"/>
              <a:t>EXERCIȚIUL 3, PAGINA 66.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63637D-FE0E-F171-A061-AAC2A83A1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6931"/>
            <a:ext cx="2164080" cy="2761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E2E6CF5-9E9B-BAE7-EA4E-8F43A971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061" y="4898968"/>
            <a:ext cx="8598916" cy="11569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CE23D2-D2B0-F56C-1703-A8C2DC850D7B}"/>
              </a:ext>
            </a:extLst>
          </p:cNvPr>
          <p:cNvSpPr txBox="1"/>
          <p:nvPr/>
        </p:nvSpPr>
        <p:spPr>
          <a:xfrm>
            <a:off x="4226560" y="5477466"/>
            <a:ext cx="34239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Acum ştiu mai multe despre verb.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39149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0B6BEA8-77B9-228C-39CF-459BE9AFF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3429000"/>
            <a:ext cx="3085794" cy="3429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AC2D9F-BDF4-5A23-8445-FC539DC58F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760" y="317"/>
            <a:ext cx="3825240" cy="2864803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24392-C5F8-5DBA-00A8-C44119DFE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791810">
            <a:off x="4767121" y="1065276"/>
            <a:ext cx="2529722" cy="1325563"/>
          </a:xfrm>
        </p:spPr>
        <p:txBody>
          <a:bodyPr>
            <a:normAutofit/>
          </a:bodyPr>
          <a:lstStyle/>
          <a:p>
            <a:r>
              <a:rPr lang="en-US" sz="28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BakerieSmooth-Regular"/>
              </a:rPr>
              <a:t>A </a:t>
            </a:r>
            <a:r>
              <a:rPr lang="en-US" sz="2800" b="0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BakerieSmooth-Regular"/>
              </a:rPr>
              <a:t>fost</a:t>
            </a:r>
            <a:r>
              <a:rPr lang="en-US" sz="28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BakerieSmooth-Regular"/>
              </a:rPr>
              <a:t> </a:t>
            </a:r>
            <a:r>
              <a:rPr lang="en-US" sz="2800" b="0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BakerieSmooth-Regular"/>
              </a:rPr>
              <a:t>odată</a:t>
            </a:r>
            <a:r>
              <a:rPr lang="en-US" sz="28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BakerieSmooth-Regular"/>
              </a:rPr>
              <a:t> ca</a:t>
            </a:r>
            <a:br>
              <a:rPr lang="en-US" sz="28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BakerieSmooth-Regular"/>
              </a:rPr>
            </a:br>
            <a:r>
              <a:rPr lang="en-US" sz="2800" b="0" i="0" u="none" strike="noStrike" baseline="0" dirty="0" err="1">
                <a:solidFill>
                  <a:schemeClr val="accent2">
                    <a:lumMod val="50000"/>
                  </a:schemeClr>
                </a:solidFill>
                <a:latin typeface="BakerieSmooth-Regular"/>
              </a:rPr>
              <a:t>niciodată</a:t>
            </a:r>
            <a:r>
              <a:rPr lang="en-US" sz="2800" b="0" i="0" u="none" strike="noStrike" baseline="0" dirty="0">
                <a:solidFill>
                  <a:schemeClr val="accent2">
                    <a:lumMod val="50000"/>
                  </a:schemeClr>
                </a:solidFill>
                <a:latin typeface="BakerieSmooth-Regular"/>
              </a:rPr>
              <a:t>...</a:t>
            </a:r>
            <a:endParaRPr lang="ru-RU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19A2B4-DDF9-EA0E-3B90-45BB7F86E0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5794" y="3004185"/>
            <a:ext cx="6192520" cy="3701415"/>
          </a:xfrm>
        </p:spPr>
        <p:txBody>
          <a:bodyPr>
            <a:normAutofit/>
          </a:bodyPr>
          <a:lstStyle/>
          <a:p>
            <a:pPr algn="l"/>
            <a:r>
              <a:rPr lang="pt-BR" b="0" i="0" u="none" strike="noStrike" baseline="0" dirty="0">
                <a:solidFill>
                  <a:srgbClr val="9C4040"/>
                </a:solidFill>
                <a:latin typeface="MoreSugarThin"/>
              </a:rPr>
              <a:t>...o parte de vorbire flexibil</a:t>
            </a:r>
            <a:r>
              <a:rPr lang="pt-BR" b="0" i="0" u="none" strike="noStrike" baseline="0" dirty="0">
                <a:solidFill>
                  <a:srgbClr val="9C4040"/>
                </a:solidFill>
                <a:latin typeface="NotoSans-Regular"/>
              </a:rPr>
              <a:t>ă </a:t>
            </a:r>
            <a:r>
              <a:rPr lang="pt-BR" b="0" i="0" u="none" strike="noStrike" baseline="0" dirty="0">
                <a:solidFill>
                  <a:srgbClr val="9C4040"/>
                </a:solidFill>
                <a:latin typeface="MoreSugarThin"/>
              </a:rPr>
              <a:t>care</a:t>
            </a:r>
          </a:p>
          <a:p>
            <a:pPr algn="l"/>
            <a:r>
              <a:rPr lang="en-US" b="0" i="0" u="none" strike="noStrike" baseline="0" dirty="0" err="1">
                <a:solidFill>
                  <a:srgbClr val="9C4040"/>
                </a:solidFill>
                <a:latin typeface="MoreSugarThin"/>
              </a:rPr>
              <a:t>exprim</a:t>
            </a:r>
            <a:r>
              <a:rPr lang="en-US" b="0" i="0" u="none" strike="noStrike" baseline="0" dirty="0" err="1">
                <a:solidFill>
                  <a:srgbClr val="9C4040"/>
                </a:solidFill>
                <a:latin typeface="NotoSans-Regular"/>
              </a:rPr>
              <a:t>ă</a:t>
            </a:r>
            <a:r>
              <a:rPr lang="en-US" b="0" i="0" u="none" strike="noStrike" baseline="0" dirty="0">
                <a:solidFill>
                  <a:srgbClr val="9C4040"/>
                </a:solidFill>
                <a:latin typeface="MoreSugarThin"/>
              </a:rPr>
              <a:t> </a:t>
            </a:r>
            <a:r>
              <a:rPr lang="en-US" b="0" i="0" u="none" strike="noStrike" baseline="0" dirty="0" err="1">
                <a:solidFill>
                  <a:srgbClr val="9C4040"/>
                </a:solidFill>
                <a:latin typeface="MoreSugarThin"/>
              </a:rPr>
              <a:t>ac</a:t>
            </a:r>
            <a:r>
              <a:rPr lang="en-US" b="0" i="0" u="none" strike="noStrike" baseline="0" dirty="0" err="1">
                <a:solidFill>
                  <a:srgbClr val="9C4040"/>
                </a:solidFill>
                <a:latin typeface="NotoSans-Regular"/>
              </a:rPr>
              <a:t>ț</a:t>
            </a:r>
            <a:r>
              <a:rPr lang="en-US" b="0" i="0" u="none" strike="noStrike" baseline="0" dirty="0" err="1">
                <a:solidFill>
                  <a:srgbClr val="9C4040"/>
                </a:solidFill>
                <a:latin typeface="MoreSugarThin"/>
              </a:rPr>
              <a:t>iune</a:t>
            </a:r>
            <a:r>
              <a:rPr lang="ro-RO" b="0" i="0" u="none" strike="noStrike" baseline="0" dirty="0">
                <a:solidFill>
                  <a:srgbClr val="9C4040"/>
                </a:solidFill>
                <a:latin typeface="MoreSugarThin"/>
              </a:rPr>
              <a:t>a</a:t>
            </a:r>
            <a:r>
              <a:rPr lang="en-US" b="0" i="0" u="none" strike="noStrike" baseline="0" dirty="0">
                <a:solidFill>
                  <a:srgbClr val="9C4040"/>
                </a:solidFill>
                <a:latin typeface="MoreSugarThin"/>
              </a:rPr>
              <a:t>, </a:t>
            </a:r>
            <a:r>
              <a:rPr lang="en-US" b="0" i="0" u="none" strike="noStrike" baseline="0" dirty="0" err="1">
                <a:solidFill>
                  <a:srgbClr val="9C4040"/>
                </a:solidFill>
                <a:latin typeface="MoreSugarThin"/>
              </a:rPr>
              <a:t>starea</a:t>
            </a:r>
            <a:r>
              <a:rPr lang="en-US" b="0" i="0" u="none" strike="noStrike" baseline="0" dirty="0">
                <a:solidFill>
                  <a:srgbClr val="9C4040"/>
                </a:solidFill>
                <a:latin typeface="MoreSugarThin"/>
              </a:rPr>
              <a:t> </a:t>
            </a:r>
            <a:r>
              <a:rPr lang="en-US" b="0" i="0" u="none" strike="noStrike" baseline="0" dirty="0" err="1">
                <a:solidFill>
                  <a:srgbClr val="9C4040"/>
                </a:solidFill>
                <a:latin typeface="MoreSugarThin"/>
              </a:rPr>
              <a:t>sau</a:t>
            </a:r>
            <a:endParaRPr lang="en-US" b="0" i="0" u="none" strike="noStrike" baseline="0" dirty="0">
              <a:solidFill>
                <a:srgbClr val="9C4040"/>
              </a:solidFill>
              <a:latin typeface="MoreSugarThin"/>
            </a:endParaRPr>
          </a:p>
          <a:p>
            <a:pPr marL="0" indent="0" algn="l">
              <a:buNone/>
            </a:pPr>
            <a:r>
              <a:rPr lang="en-US" b="0" i="0" u="none" strike="noStrike" baseline="0" dirty="0" err="1">
                <a:solidFill>
                  <a:srgbClr val="9C4040"/>
                </a:solidFill>
                <a:latin typeface="MoreSugarThin"/>
              </a:rPr>
              <a:t>existen</a:t>
            </a:r>
            <a:r>
              <a:rPr lang="en-US" b="0" i="0" u="none" strike="noStrike" baseline="0" dirty="0" err="1">
                <a:solidFill>
                  <a:srgbClr val="9C4040"/>
                </a:solidFill>
                <a:latin typeface="NotoSans-Regular"/>
              </a:rPr>
              <a:t>ț</a:t>
            </a:r>
            <a:r>
              <a:rPr lang="en-US" b="0" i="0" u="none" strike="noStrike" baseline="0" dirty="0" err="1">
                <a:solidFill>
                  <a:srgbClr val="9C4040"/>
                </a:solidFill>
                <a:latin typeface="MoreSugarThin"/>
              </a:rPr>
              <a:t>a</a:t>
            </a:r>
            <a:r>
              <a:rPr lang="en-US" b="0" i="0" u="none" strike="noStrike" baseline="0" dirty="0">
                <a:solidFill>
                  <a:srgbClr val="9C4040"/>
                </a:solidFill>
                <a:latin typeface="MoreSugarThin"/>
              </a:rPr>
              <a:t>.</a:t>
            </a:r>
          </a:p>
          <a:p>
            <a:pPr algn="l"/>
            <a:r>
              <a:rPr lang="pt-BR" b="0" i="0" u="none" strike="noStrike" baseline="0" dirty="0">
                <a:solidFill>
                  <a:srgbClr val="9C4040"/>
                </a:solidFill>
                <a:latin typeface="MoreSugarThin"/>
              </a:rPr>
              <a:t>Aceasta poart</a:t>
            </a:r>
            <a:r>
              <a:rPr lang="pt-BR" b="0" i="0" u="none" strike="noStrike" baseline="0" dirty="0">
                <a:solidFill>
                  <a:srgbClr val="9C4040"/>
                </a:solidFill>
                <a:latin typeface="NotoSans-Regular"/>
              </a:rPr>
              <a:t>ă </a:t>
            </a:r>
            <a:r>
              <a:rPr lang="pt-BR" b="0" i="0" u="none" strike="noStrike" baseline="0" dirty="0">
                <a:solidFill>
                  <a:srgbClr val="9C4040"/>
                </a:solidFill>
                <a:latin typeface="MoreSugarThin"/>
              </a:rPr>
              <a:t>numele de VERB !</a:t>
            </a:r>
          </a:p>
          <a:p>
            <a:pPr algn="l"/>
            <a:r>
              <a:rPr lang="en-US" b="0" i="0" u="none" strike="noStrike" baseline="0" dirty="0">
                <a:solidFill>
                  <a:srgbClr val="9C4040"/>
                </a:solidFill>
                <a:latin typeface="MoreSugarThin"/>
              </a:rPr>
              <a:t>-a </a:t>
            </a:r>
            <a:r>
              <a:rPr lang="en-US" b="0" i="0" u="none" strike="noStrike" baseline="0" dirty="0" err="1">
                <a:solidFill>
                  <a:srgbClr val="9C4040"/>
                </a:solidFill>
                <a:latin typeface="MoreSugarThin"/>
              </a:rPr>
              <a:t>dansa</a:t>
            </a:r>
            <a:r>
              <a:rPr lang="en-US" b="0" i="0" u="none" strike="noStrike" baseline="0" dirty="0">
                <a:solidFill>
                  <a:srgbClr val="9C4040"/>
                </a:solidFill>
                <a:latin typeface="MoreSugarThin"/>
              </a:rPr>
              <a:t>, a </a:t>
            </a:r>
            <a:r>
              <a:rPr lang="en-US" b="0" i="0" u="none" strike="noStrike" baseline="0" dirty="0" err="1">
                <a:solidFill>
                  <a:srgbClr val="9C4040"/>
                </a:solidFill>
                <a:latin typeface="MoreSugarThin"/>
              </a:rPr>
              <a:t>mânca</a:t>
            </a:r>
            <a:r>
              <a:rPr lang="en-US" b="0" i="0" u="none" strike="noStrike" baseline="0" dirty="0">
                <a:solidFill>
                  <a:srgbClr val="9C4040"/>
                </a:solidFill>
                <a:latin typeface="MoreSugarThin"/>
              </a:rPr>
              <a:t>, a </a:t>
            </a:r>
            <a:r>
              <a:rPr lang="en-US" b="0" i="0" u="none" strike="noStrike" baseline="0" dirty="0" err="1">
                <a:solidFill>
                  <a:srgbClr val="9C4040"/>
                </a:solidFill>
                <a:latin typeface="MoreSugarThin"/>
              </a:rPr>
              <a:t>iubi</a:t>
            </a:r>
            <a:r>
              <a:rPr lang="ro-RO" b="0" i="0" u="none" strike="noStrike" baseline="0" dirty="0">
                <a:solidFill>
                  <a:srgbClr val="9C4040"/>
                </a:solidFill>
                <a:latin typeface="MoreSugarThin"/>
              </a:rPr>
              <a:t>;</a:t>
            </a:r>
            <a:endParaRPr lang="en-US" b="0" i="0" u="none" strike="noStrike" baseline="0" dirty="0">
              <a:solidFill>
                <a:srgbClr val="9C4040"/>
              </a:solidFill>
              <a:latin typeface="MoreSugarThin"/>
            </a:endParaRPr>
          </a:p>
          <a:p>
            <a:pPr algn="l"/>
            <a:r>
              <a:rPr lang="it-IT" b="0" i="0" u="none" strike="noStrike" baseline="0" dirty="0">
                <a:solidFill>
                  <a:srgbClr val="9C4040"/>
                </a:solidFill>
                <a:latin typeface="MoreSugarThin"/>
              </a:rPr>
              <a:t>- a sta, a se gândi</a:t>
            </a:r>
            <a:r>
              <a:rPr lang="ro-RO" b="0" i="0" u="none" strike="noStrike" baseline="0" dirty="0">
                <a:solidFill>
                  <a:srgbClr val="9C4040"/>
                </a:solidFill>
                <a:latin typeface="MoreSugarThin"/>
              </a:rPr>
              <a:t>;</a:t>
            </a:r>
            <a:endParaRPr lang="it-IT" b="0" i="0" u="none" strike="noStrike" baseline="0" dirty="0">
              <a:solidFill>
                <a:srgbClr val="9C4040"/>
              </a:solidFill>
              <a:latin typeface="MoreSugarThin"/>
            </a:endParaRPr>
          </a:p>
          <a:p>
            <a:pPr algn="l"/>
            <a:r>
              <a:rPr lang="pt-BR" b="0" i="0" u="none" strike="noStrike" baseline="0" dirty="0">
                <a:solidFill>
                  <a:srgbClr val="9C4040"/>
                </a:solidFill>
                <a:latin typeface="MoreSugarThin"/>
              </a:rPr>
              <a:t>- a fi, a exista , a se afla</a:t>
            </a:r>
            <a:r>
              <a:rPr lang="ro-RO" b="0" i="0" u="none" strike="noStrike" baseline="0" dirty="0">
                <a:solidFill>
                  <a:srgbClr val="9C4040"/>
                </a:solidFill>
                <a:latin typeface="MoreSugarThin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461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BC7CB0F-D4CF-AD50-2F42-048C919C7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775B61-12AE-0931-6261-DE81A924E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720" y="1452562"/>
            <a:ext cx="7416800" cy="1219835"/>
          </a:xfrm>
        </p:spPr>
        <p:txBody>
          <a:bodyPr>
            <a:normAutofit/>
          </a:bodyPr>
          <a:lstStyle/>
          <a:p>
            <a:r>
              <a:rPr lang="en-US" sz="4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BakerieSmooth-Regular"/>
              </a:rPr>
              <a:t>CARACTERISTICILE</a:t>
            </a:r>
            <a:r>
              <a:rPr lang="ro-RO" sz="4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BakerieSmooth-Regular"/>
              </a:rPr>
              <a:t> VERBULUI</a:t>
            </a:r>
            <a:br>
              <a:rPr lang="en-US" sz="2800" b="0" i="0" u="none" strike="noStrike" baseline="0" dirty="0">
                <a:solidFill>
                  <a:schemeClr val="bg1">
                    <a:lumMod val="95000"/>
                  </a:schemeClr>
                </a:solidFill>
                <a:latin typeface="BakerieSmooth-Regular"/>
              </a:rPr>
            </a:br>
            <a:endParaRPr lang="ru-RU" sz="28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228A46-0A29-C835-9465-8BE32F423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6160" y="2245360"/>
            <a:ext cx="2773680" cy="3160077"/>
          </a:xfrm>
        </p:spPr>
        <p:txBody>
          <a:bodyPr>
            <a:noAutofit/>
          </a:bodyPr>
          <a:lstStyle/>
          <a:p>
            <a:pPr algn="l"/>
            <a:r>
              <a:rPr lang="en-US" sz="3200" b="0" i="0" u="none" strike="noStrike" baseline="0" dirty="0">
                <a:solidFill>
                  <a:srgbClr val="99FF33"/>
                </a:solidFill>
                <a:latin typeface="MoreSugarThin"/>
              </a:rPr>
              <a:t>CONJUGAREA</a:t>
            </a:r>
          </a:p>
          <a:p>
            <a:pPr algn="l"/>
            <a:r>
              <a:rPr lang="en-US" sz="3200" b="0" i="0" u="none" strike="noStrike" baseline="0" dirty="0">
                <a:solidFill>
                  <a:srgbClr val="99FF33"/>
                </a:solidFill>
                <a:latin typeface="MoreSugarThin"/>
              </a:rPr>
              <a:t>PERSOANA</a:t>
            </a:r>
          </a:p>
          <a:p>
            <a:pPr algn="l"/>
            <a:r>
              <a:rPr lang="en-US" sz="3200" b="0" i="0" u="none" strike="noStrike" baseline="0" dirty="0">
                <a:solidFill>
                  <a:srgbClr val="99FF33"/>
                </a:solidFill>
                <a:latin typeface="MoreSugarThin"/>
              </a:rPr>
              <a:t>NUMARUL</a:t>
            </a:r>
          </a:p>
          <a:p>
            <a:pPr algn="l"/>
            <a:r>
              <a:rPr lang="en-US" sz="3200" b="0" i="0" u="none" strike="noStrike" baseline="0" dirty="0">
                <a:solidFill>
                  <a:srgbClr val="99FF33"/>
                </a:solidFill>
                <a:latin typeface="MoreSugarThin"/>
              </a:rPr>
              <a:t>MODUL</a:t>
            </a:r>
            <a:endParaRPr lang="ru-RU" sz="3200" dirty="0">
              <a:solidFill>
                <a:srgbClr val="99FF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407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508F955-374E-1326-EA50-D6B91036E5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928" y="2759644"/>
            <a:ext cx="4217096" cy="41046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DE769BE-941F-496E-80B8-48500206F9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42" y="3279077"/>
            <a:ext cx="4323080" cy="35305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18A91A9-9D91-1825-08B9-8D7729C7A4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6" y="0"/>
            <a:ext cx="4323080" cy="420779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552910C-9669-CEA9-A087-CBBBB0D9A1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724" y="81280"/>
            <a:ext cx="4323080" cy="3685158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EDE0473-8BA0-414F-5923-22D56ED5F9F0}"/>
              </a:ext>
            </a:extLst>
          </p:cNvPr>
          <p:cNvSpPr/>
          <p:nvPr/>
        </p:nvSpPr>
        <p:spPr>
          <a:xfrm>
            <a:off x="3915022" y="175352"/>
            <a:ext cx="4323080" cy="132556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7E4D8F-31DE-227D-B63F-4F76EB713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122" y="175352"/>
            <a:ext cx="3828799" cy="1325563"/>
          </a:xfrm>
        </p:spPr>
        <p:txBody>
          <a:bodyPr>
            <a:normAutofit/>
          </a:bodyPr>
          <a:lstStyle/>
          <a:p>
            <a:r>
              <a:rPr lang="en-US" sz="4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BakerieSmooth-Regular"/>
              </a:rPr>
              <a:t>CONJUGAREA</a:t>
            </a:r>
            <a:br>
              <a:rPr lang="en-US" sz="4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BakerieSmooth-Regular"/>
              </a:rPr>
            </a:br>
            <a:r>
              <a:rPr lang="en-US" sz="4000" b="0" i="0" u="none" strike="noStrike" baseline="0" dirty="0">
                <a:solidFill>
                  <a:schemeClr val="accent1">
                    <a:lumMod val="75000"/>
                  </a:schemeClr>
                </a:solidFill>
                <a:latin typeface="BakerieSmooth-Regular"/>
              </a:rPr>
              <a:t>VERBULUI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482E3F-C2B5-B78B-C509-B85569F32B97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21383013">
            <a:off x="585947" y="1301448"/>
            <a:ext cx="3095169" cy="1881885"/>
          </a:xfrm>
        </p:spPr>
        <p:txBody>
          <a:bodyPr>
            <a:noAutofit/>
          </a:bodyPr>
          <a:lstStyle/>
          <a:p>
            <a:pPr algn="l"/>
            <a:r>
              <a:rPr lang="ro-RO" sz="2000" b="1" i="0" u="none" strike="noStrike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Conjugarea a I-a                     </a:t>
            </a:r>
            <a:r>
              <a:rPr lang="en-US" sz="2000" b="1" i="0" u="none" strike="noStrike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-</a:t>
            </a:r>
            <a:r>
              <a:rPr lang="en-US" sz="2000" b="1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verbele</a:t>
            </a:r>
            <a:r>
              <a:rPr lang="en-US" sz="2000" b="1" i="0" u="none" strike="noStrike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 care se </a:t>
            </a:r>
            <a:r>
              <a:rPr lang="en-US" sz="2000" b="1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termin</a:t>
            </a:r>
            <a:r>
              <a:rPr lang="en-US" sz="2000" b="1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otoSans-Regular"/>
              </a:rPr>
              <a:t>ă</a:t>
            </a:r>
            <a:r>
              <a:rPr lang="en-US" sz="2000" b="1" i="0" u="none" strike="noStrike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Sans-Regular"/>
              </a:rPr>
              <a:t> </a:t>
            </a:r>
            <a:r>
              <a:rPr lang="en-US" sz="2000" b="1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în</a:t>
            </a:r>
            <a:endParaRPr lang="en-US" sz="2000" b="1" i="0" u="none" strike="noStrike" baseline="0" dirty="0">
              <a:solidFill>
                <a:schemeClr val="accent3">
                  <a:lumMod val="60000"/>
                  <a:lumOff val="40000"/>
                </a:schemeClr>
              </a:solidFill>
              <a:latin typeface="MoreSugarThin"/>
            </a:endParaRPr>
          </a:p>
          <a:p>
            <a:pPr algn="l"/>
            <a:r>
              <a:rPr lang="en-US" sz="2000" b="1" i="0" u="none" strike="noStrike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-a la forma din </a:t>
            </a:r>
            <a:r>
              <a:rPr lang="en-US" sz="2000" b="1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dic</a:t>
            </a:r>
            <a:r>
              <a:rPr lang="en-US" sz="2000" b="1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otoSans-Regular"/>
              </a:rPr>
              <a:t>ț</a:t>
            </a:r>
            <a:r>
              <a:rPr lang="en-US" sz="2000" b="1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ionar</a:t>
            </a:r>
            <a:endParaRPr lang="en-US" sz="2000" b="1" i="0" u="none" strike="noStrike" baseline="0" dirty="0">
              <a:solidFill>
                <a:schemeClr val="accent3">
                  <a:lumMod val="60000"/>
                  <a:lumOff val="40000"/>
                </a:schemeClr>
              </a:solidFill>
              <a:latin typeface="MoreSugarThin"/>
            </a:endParaRPr>
          </a:p>
          <a:p>
            <a:pPr algn="l"/>
            <a:r>
              <a:rPr lang="pt-BR" sz="2000" b="1" i="0" u="none" strike="noStrike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- a dansa, a mânca, a</a:t>
            </a:r>
          </a:p>
          <a:p>
            <a:pPr algn="l"/>
            <a:r>
              <a:rPr lang="en-US" sz="2000" b="1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desena</a:t>
            </a:r>
            <a:endParaRPr lang="ru-RU" sz="2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0892486-8B3A-995F-9331-0628CCFF7554}"/>
              </a:ext>
            </a:extLst>
          </p:cNvPr>
          <p:cNvSpPr txBox="1"/>
          <p:nvPr/>
        </p:nvSpPr>
        <p:spPr>
          <a:xfrm rot="21359899">
            <a:off x="8414359" y="1328044"/>
            <a:ext cx="3128234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Conjugarea a II-a</a:t>
            </a:r>
          </a:p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verbele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care se 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termină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în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ea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la forma din 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dicționar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a 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vedea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a 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avea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, a</a:t>
            </a:r>
          </a:p>
          <a:p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apărea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, a 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tăcea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A80C65-8B6A-AC4E-2F92-E83870EA91A6}"/>
              </a:ext>
            </a:extLst>
          </p:cNvPr>
          <p:cNvSpPr txBox="1"/>
          <p:nvPr/>
        </p:nvSpPr>
        <p:spPr>
          <a:xfrm>
            <a:off x="984027" y="4536842"/>
            <a:ext cx="275336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Conjugarea a III-a</a:t>
            </a:r>
          </a:p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verbele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care se 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termină</a:t>
            </a:r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în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-e la forma din 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dicționar</a:t>
            </a:r>
            <a:endParaRPr lang="en-US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sz="20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 a merge, a face, a </a:t>
            </a:r>
            <a:r>
              <a:rPr lang="en-US" sz="20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scrie</a:t>
            </a:r>
            <a:endParaRPr lang="ru-RU" sz="20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DDB280-0A73-4495-D1A5-868CBB14211F}"/>
              </a:ext>
            </a:extLst>
          </p:cNvPr>
          <p:cNvSpPr txBox="1"/>
          <p:nvPr/>
        </p:nvSpPr>
        <p:spPr>
          <a:xfrm rot="21366687">
            <a:off x="8477430" y="4047646"/>
            <a:ext cx="3193426" cy="2108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Conjugarea a IV-a</a:t>
            </a:r>
          </a:p>
          <a:p>
            <a:r>
              <a:rPr lang="it-IT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-verbele care se termină în</a:t>
            </a:r>
          </a:p>
          <a:p>
            <a:r>
              <a:rPr lang="it-IT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-i la forma din dicționar</a:t>
            </a:r>
            <a:endParaRPr lang="ro-RO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-</a:t>
            </a:r>
            <a:r>
              <a:rPr lang="en-US" sz="1800" b="0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verbele</a:t>
            </a:r>
            <a:r>
              <a:rPr lang="en-US" sz="1800" b="0" i="0" u="none" strike="noStrike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 care se </a:t>
            </a:r>
            <a:r>
              <a:rPr lang="en-US" sz="1800" b="0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termin</a:t>
            </a:r>
            <a:r>
              <a:rPr lang="en-US" sz="1800" b="0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otoSans-Regular"/>
              </a:rPr>
              <a:t>ă</a:t>
            </a:r>
            <a:r>
              <a:rPr lang="en-US" sz="1800" b="0" i="0" u="none" strike="noStrike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NotoSans-Regular"/>
              </a:rPr>
              <a:t> </a:t>
            </a:r>
            <a:r>
              <a:rPr lang="en-US" sz="1800" b="0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în</a:t>
            </a:r>
            <a:endParaRPr lang="en-US" sz="1800" b="0" i="0" u="none" strike="noStrike" baseline="0" dirty="0">
              <a:solidFill>
                <a:schemeClr val="accent3">
                  <a:lumMod val="60000"/>
                  <a:lumOff val="40000"/>
                </a:schemeClr>
              </a:solidFill>
              <a:latin typeface="MoreSugarThin"/>
            </a:endParaRPr>
          </a:p>
          <a:p>
            <a:pPr algn="l"/>
            <a:r>
              <a:rPr lang="en-US" sz="1800" b="0" i="0" u="none" strike="noStrike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-î la forma din </a:t>
            </a:r>
            <a:r>
              <a:rPr lang="en-US" sz="1800" b="0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dic</a:t>
            </a:r>
            <a:r>
              <a:rPr lang="en-US" sz="1800" b="0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NotoSans-Regular"/>
              </a:rPr>
              <a:t>ț</a:t>
            </a:r>
            <a:r>
              <a:rPr lang="en-US" sz="1800" b="0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ionar</a:t>
            </a:r>
            <a:endParaRPr lang="ro-RO" sz="1800" b="0" i="0" u="none" strike="noStrike" baseline="0" dirty="0">
              <a:solidFill>
                <a:schemeClr val="accent3">
                  <a:lumMod val="60000"/>
                  <a:lumOff val="40000"/>
                </a:schemeClr>
              </a:solidFill>
              <a:latin typeface="MoreSugarThin"/>
            </a:endParaRPr>
          </a:p>
          <a:p>
            <a:pPr marL="285750" indent="-285750" algn="l">
              <a:buFontTx/>
              <a:buChar char="-"/>
            </a:pPr>
            <a:r>
              <a:rPr lang="en-US" sz="1800" b="0" i="0" u="none" strike="noStrike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a fi, a </a:t>
            </a:r>
            <a:r>
              <a:rPr lang="en-US" sz="1800" b="0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iubi</a:t>
            </a:r>
            <a:r>
              <a:rPr lang="en-US" sz="1800" b="0" i="0" u="none" strike="noStrike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, a </a:t>
            </a:r>
            <a:r>
              <a:rPr lang="en-US" sz="1800" b="0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munci</a:t>
            </a:r>
            <a:endParaRPr lang="ro-RO" dirty="0">
              <a:solidFill>
                <a:schemeClr val="accent3">
                  <a:lumMod val="60000"/>
                  <a:lumOff val="40000"/>
                </a:schemeClr>
              </a:solidFill>
              <a:latin typeface="MoreSugarThin"/>
            </a:endParaRPr>
          </a:p>
          <a:p>
            <a:pPr marL="285750" indent="-285750" algn="l">
              <a:buFontTx/>
              <a:buChar char="-"/>
            </a:pPr>
            <a:r>
              <a:rPr lang="en-US" sz="1800" b="0" i="0" u="none" strike="noStrike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- a </a:t>
            </a:r>
            <a:r>
              <a:rPr lang="en-US" sz="1800" b="0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urî</a:t>
            </a:r>
            <a:r>
              <a:rPr lang="en-US" sz="1800" b="0" i="0" u="none" strike="noStrike" baseline="0" dirty="0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, a </a:t>
            </a:r>
            <a:r>
              <a:rPr lang="en-US" sz="1800" b="0" i="0" u="none" strike="noStrike" baseline="0" dirty="0" err="1">
                <a:solidFill>
                  <a:schemeClr val="accent3">
                    <a:lumMod val="60000"/>
                    <a:lumOff val="40000"/>
                  </a:schemeClr>
                </a:solidFill>
                <a:latin typeface="MoreSugarThin"/>
              </a:rPr>
              <a:t>omorî</a:t>
            </a:r>
            <a:endParaRPr lang="ru-RU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54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247226F0-AD75-442F-5EE7-1BB3476FE370}"/>
              </a:ext>
            </a:extLst>
          </p:cNvPr>
          <p:cNvSpPr/>
          <p:nvPr/>
        </p:nvSpPr>
        <p:spPr>
          <a:xfrm>
            <a:off x="746760" y="89858"/>
            <a:ext cx="10698480" cy="2164080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18ED880-D63E-32D8-F5CE-DFCDB7C86D65}"/>
              </a:ext>
            </a:extLst>
          </p:cNvPr>
          <p:cNvSpPr/>
          <p:nvPr/>
        </p:nvSpPr>
        <p:spPr>
          <a:xfrm>
            <a:off x="8925560" y="2560320"/>
            <a:ext cx="3103880" cy="355600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53228BB-65E1-D9EE-8188-FC2E18EBBDDA}"/>
              </a:ext>
            </a:extLst>
          </p:cNvPr>
          <p:cNvSpPr/>
          <p:nvPr/>
        </p:nvSpPr>
        <p:spPr>
          <a:xfrm>
            <a:off x="5120640" y="2560320"/>
            <a:ext cx="3103880" cy="3545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D28A61F-0BA3-EEF5-F8F9-F1E5CF09AD37}"/>
              </a:ext>
            </a:extLst>
          </p:cNvPr>
          <p:cNvSpPr/>
          <p:nvPr/>
        </p:nvSpPr>
        <p:spPr>
          <a:xfrm>
            <a:off x="944880" y="2570480"/>
            <a:ext cx="3413760" cy="3545840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920D08-62D1-04BB-35C8-07A0EA589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9400" y="391477"/>
            <a:ext cx="9271000" cy="1325563"/>
          </a:xfrm>
        </p:spPr>
        <p:txBody>
          <a:bodyPr>
            <a:noAutofit/>
          </a:bodyPr>
          <a:lstStyle/>
          <a:p>
            <a:r>
              <a:rPr lang="ro-RO" sz="9600" b="1" dirty="0">
                <a:solidFill>
                  <a:schemeClr val="accent6">
                    <a:lumMod val="50000"/>
                  </a:schemeClr>
                </a:solidFill>
              </a:rPr>
              <a:t>Persoana Verbului</a:t>
            </a:r>
            <a:endParaRPr lang="ru-RU" sz="9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109752-C2F8-EC90-3FB5-C8B57B2AB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0" y="3255648"/>
            <a:ext cx="2471420" cy="2007232"/>
          </a:xfrm>
        </p:spPr>
        <p:txBody>
          <a:bodyPr>
            <a:noAutofit/>
          </a:bodyPr>
          <a:lstStyle/>
          <a:p>
            <a:pPr algn="l"/>
            <a:r>
              <a:rPr lang="en-US" sz="3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ac</a:t>
            </a:r>
            <a:r>
              <a:rPr lang="en-US" sz="3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ț</a:t>
            </a:r>
            <a:r>
              <a:rPr lang="en-US" sz="3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iunea</a:t>
            </a:r>
            <a:r>
              <a:rPr lang="en-US" sz="36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 </a:t>
            </a:r>
            <a:r>
              <a:rPr lang="en-US" sz="3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este</a:t>
            </a:r>
            <a:r>
              <a:rPr lang="en-US" sz="36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 </a:t>
            </a:r>
            <a:r>
              <a:rPr lang="en-US" sz="3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f</a:t>
            </a:r>
            <a:r>
              <a:rPr lang="en-US" sz="3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ă</a:t>
            </a:r>
            <a:r>
              <a:rPr lang="en-US" sz="3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cut</a:t>
            </a:r>
            <a:r>
              <a:rPr lang="en-US" sz="3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ă</a:t>
            </a:r>
            <a:r>
              <a:rPr lang="ro-RO" sz="3600" i="1" dirty="0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 </a:t>
            </a:r>
            <a:r>
              <a:rPr lang="en-US" sz="36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de </a:t>
            </a:r>
            <a:r>
              <a:rPr lang="en-US" sz="3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vorbitor</a:t>
            </a:r>
            <a:endParaRPr lang="en-US" sz="3600" b="0" i="1" u="none" strike="noStrike" baseline="0" dirty="0">
              <a:solidFill>
                <a:schemeClr val="accent6">
                  <a:lumMod val="50000"/>
                </a:schemeClr>
              </a:solidFill>
              <a:latin typeface="MoreSugarThin"/>
            </a:endParaRPr>
          </a:p>
          <a:p>
            <a:pPr algn="l"/>
            <a:r>
              <a:rPr lang="en-US" sz="36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-(</a:t>
            </a:r>
            <a:r>
              <a:rPr lang="en-US" sz="3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eu</a:t>
            </a:r>
            <a:r>
              <a:rPr lang="en-US" sz="36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) </a:t>
            </a:r>
            <a:r>
              <a:rPr lang="en-US" sz="3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citesc</a:t>
            </a:r>
            <a:endParaRPr lang="en-US" sz="3600" b="0" i="1" u="none" strike="noStrike" baseline="0" dirty="0">
              <a:solidFill>
                <a:schemeClr val="accent6">
                  <a:lumMod val="50000"/>
                </a:schemeClr>
              </a:solidFill>
              <a:latin typeface="MoreSugarThin"/>
            </a:endParaRPr>
          </a:p>
          <a:p>
            <a:pPr algn="l"/>
            <a:r>
              <a:rPr lang="en-US" sz="36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-(</a:t>
            </a:r>
            <a:r>
              <a:rPr lang="en-US" sz="3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noi</a:t>
            </a:r>
            <a:r>
              <a:rPr lang="en-US" sz="36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) </a:t>
            </a:r>
            <a:r>
              <a:rPr lang="en-US" sz="36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citim</a:t>
            </a:r>
            <a:endParaRPr lang="ru-RU" sz="36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306BC9-781D-2BD8-6B53-6635716F4469}"/>
              </a:ext>
            </a:extLst>
          </p:cNvPr>
          <p:cNvSpPr txBox="1"/>
          <p:nvPr/>
        </p:nvSpPr>
        <p:spPr>
          <a:xfrm>
            <a:off x="1219200" y="2626649"/>
            <a:ext cx="31394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PERSOANA</a:t>
            </a:r>
            <a:r>
              <a:rPr lang="ro-RO" sz="32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 A</a:t>
            </a:r>
            <a:r>
              <a:rPr lang="en-US" sz="32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 I</a:t>
            </a:r>
            <a:r>
              <a:rPr lang="ro-RO" sz="32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-A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4FDC4D7-9C41-0279-B0B1-844D34970B44}"/>
              </a:ext>
            </a:extLst>
          </p:cNvPr>
          <p:cNvSpPr txBox="1"/>
          <p:nvPr/>
        </p:nvSpPr>
        <p:spPr>
          <a:xfrm>
            <a:off x="5210810" y="2658245"/>
            <a:ext cx="27330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PERSOANA A II</a:t>
            </a:r>
            <a:r>
              <a:rPr lang="ro-RO" sz="2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-</a:t>
            </a:r>
            <a:r>
              <a:rPr lang="en-US" sz="28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A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15C60E-A063-022C-C870-31C8A04F428F}"/>
              </a:ext>
            </a:extLst>
          </p:cNvPr>
          <p:cNvSpPr txBox="1"/>
          <p:nvPr/>
        </p:nvSpPr>
        <p:spPr>
          <a:xfrm>
            <a:off x="5306060" y="3125501"/>
            <a:ext cx="2542540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-</a:t>
            </a:r>
            <a:r>
              <a:rPr lang="en-US" sz="32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ac</a:t>
            </a:r>
            <a:r>
              <a:rPr lang="en-US" sz="32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ț</a:t>
            </a:r>
            <a:r>
              <a:rPr lang="en-US" sz="32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iunea</a:t>
            </a:r>
            <a:r>
              <a:rPr lang="en-US" sz="32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 </a:t>
            </a:r>
            <a:r>
              <a:rPr lang="en-US" sz="32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este</a:t>
            </a:r>
            <a:r>
              <a:rPr lang="en-US" sz="32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 </a:t>
            </a:r>
            <a:r>
              <a:rPr lang="en-US" sz="32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f</a:t>
            </a:r>
            <a:r>
              <a:rPr lang="en-US" sz="32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ă</a:t>
            </a:r>
            <a:r>
              <a:rPr lang="en-US" sz="32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cut</a:t>
            </a:r>
            <a:r>
              <a:rPr lang="en-US" sz="32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ă</a:t>
            </a:r>
            <a:r>
              <a:rPr lang="en-US" sz="32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 </a:t>
            </a:r>
            <a:r>
              <a:rPr lang="en-US" sz="32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de</a:t>
            </a:r>
          </a:p>
          <a:p>
            <a:pPr algn="l"/>
            <a:r>
              <a:rPr lang="it-IT" sz="32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cel cu care se vorbe</a:t>
            </a:r>
            <a:r>
              <a:rPr lang="it-IT" sz="32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ș</a:t>
            </a:r>
            <a:r>
              <a:rPr lang="it-IT" sz="32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te</a:t>
            </a:r>
          </a:p>
          <a:p>
            <a:pPr algn="l"/>
            <a:r>
              <a:rPr lang="en-US" sz="32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-(</a:t>
            </a:r>
            <a:r>
              <a:rPr lang="en-US" sz="32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tu</a:t>
            </a:r>
            <a:r>
              <a:rPr lang="en-US" sz="32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) </a:t>
            </a:r>
            <a:r>
              <a:rPr lang="en-US" sz="32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dormi</a:t>
            </a:r>
            <a:r>
              <a:rPr lang="en-US" sz="32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.</a:t>
            </a:r>
          </a:p>
          <a:p>
            <a:pPr algn="l"/>
            <a:r>
              <a:rPr lang="en-US" sz="32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- (</a:t>
            </a:r>
            <a:r>
              <a:rPr lang="en-US" sz="32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voi</a:t>
            </a:r>
            <a:r>
              <a:rPr lang="en-US" sz="32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) </a:t>
            </a:r>
            <a:r>
              <a:rPr lang="en-US" sz="32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dormi</a:t>
            </a:r>
            <a:r>
              <a:rPr lang="en-US" sz="32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ț</a:t>
            </a:r>
            <a:r>
              <a:rPr lang="en-US" sz="32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i</a:t>
            </a:r>
            <a:endParaRPr lang="ru-RU" sz="32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7A8F52-C8B5-2BA1-7638-0F23DE659A55}"/>
              </a:ext>
            </a:extLst>
          </p:cNvPr>
          <p:cNvSpPr txBox="1"/>
          <p:nvPr/>
        </p:nvSpPr>
        <p:spPr>
          <a:xfrm>
            <a:off x="8925560" y="3428504"/>
            <a:ext cx="32321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- 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ac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ț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iunea</a:t>
            </a:r>
            <a:r>
              <a:rPr lang="en-US" sz="2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 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este</a:t>
            </a:r>
            <a:r>
              <a:rPr lang="en-US" sz="2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 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f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ă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cut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ă</a:t>
            </a:r>
            <a:endParaRPr lang="en-US" sz="2800" b="0" i="1" u="none" strike="noStrike" baseline="0" dirty="0">
              <a:solidFill>
                <a:schemeClr val="accent6">
                  <a:lumMod val="50000"/>
                </a:schemeClr>
              </a:solidFill>
              <a:latin typeface="NotoSans-Regular"/>
            </a:endParaRPr>
          </a:p>
          <a:p>
            <a:pPr algn="l"/>
            <a:r>
              <a:rPr lang="en-US" sz="2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de cel 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despre</a:t>
            </a:r>
            <a:r>
              <a:rPr lang="en-US" sz="2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 care se</a:t>
            </a:r>
          </a:p>
          <a:p>
            <a:pPr algn="l"/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vorbe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ș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te</a:t>
            </a:r>
            <a:endParaRPr lang="en-US" sz="2800" b="0" i="1" u="none" strike="noStrike" baseline="0" dirty="0">
              <a:solidFill>
                <a:schemeClr val="accent6">
                  <a:lumMod val="50000"/>
                </a:schemeClr>
              </a:solidFill>
              <a:latin typeface="MoreSugarThin"/>
            </a:endParaRPr>
          </a:p>
          <a:p>
            <a:pPr algn="l"/>
            <a:r>
              <a:rPr lang="en-US" sz="2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-(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el</a:t>
            </a:r>
            <a:r>
              <a:rPr lang="en-US" sz="2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/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ea</a:t>
            </a:r>
            <a:r>
              <a:rPr lang="en-US" sz="2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) 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danseaz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ă</a:t>
            </a:r>
            <a:endParaRPr lang="en-US" sz="2800" b="0" i="1" u="none" strike="noStrike" baseline="0" dirty="0">
              <a:solidFill>
                <a:schemeClr val="accent6">
                  <a:lumMod val="50000"/>
                </a:schemeClr>
              </a:solidFill>
              <a:latin typeface="NotoSans-Regular"/>
            </a:endParaRPr>
          </a:p>
          <a:p>
            <a:pPr algn="l"/>
            <a:r>
              <a:rPr lang="en-US" sz="2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(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ei</a:t>
            </a:r>
            <a:r>
              <a:rPr lang="en-US" sz="2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/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ele</a:t>
            </a:r>
            <a:r>
              <a:rPr lang="en-US" sz="2800" b="0" i="1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) 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danseaz</a:t>
            </a:r>
            <a:r>
              <a:rPr lang="en-US" sz="2800" b="0" i="1" u="none" strike="noStrike" baseline="0" dirty="0" err="1">
                <a:solidFill>
                  <a:schemeClr val="accent6">
                    <a:lumMod val="50000"/>
                  </a:schemeClr>
                </a:solidFill>
                <a:latin typeface="NotoSans-Regular"/>
              </a:rPr>
              <a:t>ă</a:t>
            </a:r>
            <a:endParaRPr lang="ru-RU" sz="28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E42C4BC-0B59-AF92-03A4-232BAE2BDD98}"/>
              </a:ext>
            </a:extLst>
          </p:cNvPr>
          <p:cNvSpPr txBox="1"/>
          <p:nvPr/>
        </p:nvSpPr>
        <p:spPr>
          <a:xfrm>
            <a:off x="8832215" y="2635261"/>
            <a:ext cx="34188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PERSOANA A III</a:t>
            </a:r>
            <a:r>
              <a:rPr lang="ro-RO" sz="32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-</a:t>
            </a:r>
            <a:r>
              <a:rPr lang="en-US" sz="3200" b="1" i="0" u="none" strike="noStrike" baseline="0" dirty="0">
                <a:solidFill>
                  <a:schemeClr val="accent6">
                    <a:lumMod val="50000"/>
                  </a:schemeClr>
                </a:solidFill>
                <a:latin typeface="MoreSugarThin"/>
              </a:rPr>
              <a:t>A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68656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0B6696-9215-52E7-3699-A98A3A5C4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4FB778-70AC-2867-6D4F-35C7BCE88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720" y="202565"/>
            <a:ext cx="7777480" cy="1325563"/>
          </a:xfrm>
        </p:spPr>
        <p:txBody>
          <a:bodyPr>
            <a:normAutofit/>
          </a:bodyPr>
          <a:lstStyle/>
          <a:p>
            <a:r>
              <a:rPr lang="ro-RO" sz="6600" dirty="0">
                <a:solidFill>
                  <a:schemeClr val="accent2">
                    <a:lumMod val="50000"/>
                  </a:schemeClr>
                </a:solidFill>
              </a:rPr>
              <a:t>NUMĂRUL VERBULUI</a:t>
            </a:r>
            <a:endParaRPr lang="ru-RU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0D87805-0BF5-BA5F-BC95-5D2AFBDBED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2570480"/>
            <a:ext cx="3947160" cy="1909762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- 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ac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NotoSans-Regular"/>
              </a:rPr>
              <a:t>ț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iunea</a:t>
            </a:r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 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este</a:t>
            </a:r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 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f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NotoSans-Regular"/>
              </a:rPr>
              <a:t>ă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cut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NotoSans-Regular"/>
              </a:rPr>
              <a:t>ă</a:t>
            </a:r>
            <a:r>
              <a:rPr lang="en-US" sz="3600" b="0" i="1" u="none" strike="noStrike" baseline="0" dirty="0">
                <a:solidFill>
                  <a:srgbClr val="7030A0"/>
                </a:solidFill>
                <a:latin typeface="NotoSans-Regular"/>
              </a:rPr>
              <a:t> </a:t>
            </a:r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de o</a:t>
            </a:r>
            <a:r>
              <a:rPr lang="ro-RO" sz="3600" b="0" i="1" u="none" strike="noStrike" baseline="0" dirty="0">
                <a:solidFill>
                  <a:srgbClr val="7030A0"/>
                </a:solidFill>
                <a:latin typeface="MoreSugarThin"/>
              </a:rPr>
              <a:t> 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singur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NotoSans-Regular"/>
              </a:rPr>
              <a:t>ă</a:t>
            </a:r>
            <a:r>
              <a:rPr lang="en-US" sz="3600" b="0" i="1" u="none" strike="noStrike" baseline="0" dirty="0">
                <a:solidFill>
                  <a:srgbClr val="7030A0"/>
                </a:solidFill>
                <a:latin typeface="NotoSans-Regular"/>
              </a:rPr>
              <a:t> 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persoan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NotoSans-Regular"/>
              </a:rPr>
              <a:t>ă</a:t>
            </a:r>
            <a:endParaRPr lang="en-US" sz="3600" b="0" i="1" u="none" strike="noStrike" baseline="0" dirty="0">
              <a:solidFill>
                <a:srgbClr val="7030A0"/>
              </a:solidFill>
              <a:latin typeface="NotoSans-Regular"/>
            </a:endParaRPr>
          </a:p>
          <a:p>
            <a:pPr marL="0" indent="0" algn="l">
              <a:buNone/>
            </a:pPr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- 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citesc</a:t>
            </a:r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, 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doarme</a:t>
            </a:r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, 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vorbe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NotoSans-Regular"/>
              </a:rPr>
              <a:t>ș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ti</a:t>
            </a: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9E2F46-7BEB-60BD-64E7-1082BD216BBF}"/>
              </a:ext>
            </a:extLst>
          </p:cNvPr>
          <p:cNvSpPr txBox="1"/>
          <p:nvPr/>
        </p:nvSpPr>
        <p:spPr>
          <a:xfrm>
            <a:off x="2273300" y="1730693"/>
            <a:ext cx="3517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2800" b="1" dirty="0">
                <a:solidFill>
                  <a:srgbClr val="C00000"/>
                </a:solidFill>
              </a:rPr>
              <a:t>NUMĂRUL SINGULAR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83D01AB-7E39-963D-966E-FA1BB94D8B10}"/>
              </a:ext>
            </a:extLst>
          </p:cNvPr>
          <p:cNvSpPr txBox="1"/>
          <p:nvPr/>
        </p:nvSpPr>
        <p:spPr>
          <a:xfrm>
            <a:off x="6004560" y="2570480"/>
            <a:ext cx="402082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-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ac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NotoSans-Regular"/>
              </a:rPr>
              <a:t>ț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iunea</a:t>
            </a:r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 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este</a:t>
            </a:r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 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f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NotoSans-Regular"/>
              </a:rPr>
              <a:t>ă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cut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NotoSans-Regular"/>
              </a:rPr>
              <a:t>ă</a:t>
            </a:r>
            <a:r>
              <a:rPr lang="en-US" sz="3600" b="0" i="1" u="none" strike="noStrike" baseline="0" dirty="0">
                <a:solidFill>
                  <a:srgbClr val="7030A0"/>
                </a:solidFill>
                <a:latin typeface="NotoSans-Regular"/>
              </a:rPr>
              <a:t> </a:t>
            </a:r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de</a:t>
            </a:r>
          </a:p>
          <a:p>
            <a:pPr algn="l"/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mai</a:t>
            </a:r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 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multe</a:t>
            </a:r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 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persoane</a:t>
            </a:r>
            <a:endParaRPr lang="en-US" sz="3600" b="0" i="1" u="none" strike="noStrike" baseline="0" dirty="0">
              <a:solidFill>
                <a:srgbClr val="7030A0"/>
              </a:solidFill>
              <a:latin typeface="MoreSugarThin"/>
            </a:endParaRPr>
          </a:p>
          <a:p>
            <a:pPr algn="l"/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- 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citim</a:t>
            </a:r>
            <a:r>
              <a:rPr lang="en-US" sz="3600" b="0" i="1" u="none" strike="noStrike" baseline="0" dirty="0">
                <a:solidFill>
                  <a:srgbClr val="7030A0"/>
                </a:solidFill>
                <a:latin typeface="MoreSugarThin"/>
              </a:rPr>
              <a:t>, dorm, 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vorbi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NotoSans-Regular"/>
              </a:rPr>
              <a:t>ț</a:t>
            </a:r>
            <a:r>
              <a:rPr lang="en-US" sz="3600" b="0" i="1" u="none" strike="noStrike" baseline="0" dirty="0" err="1">
                <a:solidFill>
                  <a:srgbClr val="7030A0"/>
                </a:solidFill>
                <a:latin typeface="MoreSugarThin"/>
              </a:rPr>
              <a:t>i</a:t>
            </a:r>
            <a:endParaRPr lang="ru-RU" sz="3600" i="1" dirty="0">
              <a:solidFill>
                <a:srgbClr val="7030A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090C29-B410-2AB7-59AA-D0E703AA44C1}"/>
              </a:ext>
            </a:extLst>
          </p:cNvPr>
          <p:cNvSpPr txBox="1"/>
          <p:nvPr/>
        </p:nvSpPr>
        <p:spPr>
          <a:xfrm>
            <a:off x="6253480" y="1787694"/>
            <a:ext cx="40208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o-RO" sz="2800" b="1" dirty="0">
                <a:solidFill>
                  <a:srgbClr val="C00000"/>
                </a:solidFill>
              </a:rPr>
              <a:t>NUMĂRUL PLURAL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20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5CAAC9-2F8A-EC3D-5545-7A85BEDC02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52462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28351-7E74-31D6-DBA6-402480BC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6600" y="250190"/>
            <a:ext cx="6690360" cy="1325563"/>
          </a:xfrm>
        </p:spPr>
        <p:txBody>
          <a:bodyPr/>
          <a:lstStyle/>
          <a:p>
            <a:r>
              <a:rPr lang="ro-RO" b="1" dirty="0">
                <a:solidFill>
                  <a:srgbClr val="C00000"/>
                </a:solidFill>
              </a:rPr>
              <a:t>MODURI PERSONALE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C26F40-406C-5071-28DD-7B14338D7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0680" y="2814319"/>
            <a:ext cx="10266680" cy="3403283"/>
          </a:xfrm>
        </p:spPr>
        <p:txBody>
          <a:bodyPr>
            <a:normAutofit/>
          </a:bodyPr>
          <a:lstStyle/>
          <a:p>
            <a:pPr algn="l"/>
            <a:r>
              <a:rPr lang="en-US" b="1" i="0" u="none" strike="noStrike" baseline="0" dirty="0">
                <a:solidFill>
                  <a:srgbClr val="C00000"/>
                </a:solidFill>
                <a:latin typeface="MoreSugarThin"/>
              </a:rPr>
              <a:t>INDICATIV </a:t>
            </a:r>
            <a:r>
              <a:rPr lang="en-US" b="0" i="0" u="none" strike="noStrike" baseline="0" dirty="0">
                <a:latin typeface="MoreSugarThin"/>
              </a:rPr>
              <a:t>- </a:t>
            </a:r>
            <a:r>
              <a:rPr lang="en-US" b="0" i="0" u="none" strike="noStrike" baseline="0" dirty="0" err="1">
                <a:latin typeface="MoreSugarThin"/>
              </a:rPr>
              <a:t>arat</a:t>
            </a:r>
            <a:r>
              <a:rPr lang="en-US" b="0" i="0" u="none" strike="noStrike" baseline="0" dirty="0" err="1">
                <a:latin typeface="NotoSans-Regular"/>
              </a:rPr>
              <a:t>ă</a:t>
            </a:r>
            <a:r>
              <a:rPr lang="en-US" b="0" i="0" u="none" strike="noStrike" baseline="0" dirty="0">
                <a:latin typeface="NotoSans-Regular"/>
              </a:rPr>
              <a:t> </a:t>
            </a:r>
            <a:r>
              <a:rPr lang="en-US" b="0" i="0" u="none" strike="noStrike" baseline="0" dirty="0">
                <a:latin typeface="MoreSugarThin"/>
              </a:rPr>
              <a:t>o </a:t>
            </a:r>
            <a:r>
              <a:rPr lang="en-US" b="0" i="0" u="none" strike="noStrike" baseline="0" dirty="0" err="1">
                <a:latin typeface="MoreSugarThin"/>
              </a:rPr>
              <a:t>ac</a:t>
            </a:r>
            <a:r>
              <a:rPr lang="en-US" b="0" i="0" u="none" strike="noStrike" baseline="0" dirty="0" err="1">
                <a:latin typeface="NotoSans-Regular"/>
              </a:rPr>
              <a:t>ț</a:t>
            </a:r>
            <a:r>
              <a:rPr lang="en-US" b="0" i="0" u="none" strike="noStrike" baseline="0" dirty="0" err="1">
                <a:latin typeface="MoreSugarThin"/>
              </a:rPr>
              <a:t>iune</a:t>
            </a:r>
            <a:r>
              <a:rPr lang="en-US" b="0" i="0" u="none" strike="noStrike" baseline="0" dirty="0">
                <a:latin typeface="MoreSugarThin"/>
              </a:rPr>
              <a:t> </a:t>
            </a:r>
            <a:r>
              <a:rPr lang="en-US" b="0" i="0" u="none" strike="noStrike" baseline="0" dirty="0" err="1">
                <a:latin typeface="MoreSugarThin"/>
              </a:rPr>
              <a:t>real</a:t>
            </a:r>
            <a:r>
              <a:rPr lang="en-US" b="0" i="0" u="none" strike="noStrike" baseline="0" dirty="0" err="1">
                <a:latin typeface="NotoSans-Regular"/>
              </a:rPr>
              <a:t>ă</a:t>
            </a:r>
            <a:r>
              <a:rPr lang="en-US" b="0" i="0" u="none" strike="noStrike" baseline="0" dirty="0">
                <a:latin typeface="MoreSugarThin"/>
              </a:rPr>
              <a:t>, </a:t>
            </a:r>
            <a:r>
              <a:rPr lang="en-US" b="0" i="0" u="none" strike="noStrike" baseline="0" dirty="0" err="1">
                <a:latin typeface="MoreSugarThin"/>
              </a:rPr>
              <a:t>sigur</a:t>
            </a:r>
            <a:r>
              <a:rPr lang="en-US" b="0" i="0" u="none" strike="noStrike" baseline="0" dirty="0" err="1">
                <a:latin typeface="NotoSans-Regular"/>
              </a:rPr>
              <a:t>ă</a:t>
            </a:r>
            <a:endParaRPr lang="en-US" b="0" i="0" u="none" strike="noStrike" baseline="0" dirty="0">
              <a:latin typeface="NotoSans-Regular"/>
            </a:endParaRPr>
          </a:p>
          <a:p>
            <a:pPr algn="l"/>
            <a:r>
              <a:rPr lang="pt-BR" b="1" i="0" u="none" strike="noStrike" baseline="0" dirty="0">
                <a:solidFill>
                  <a:srgbClr val="C00000"/>
                </a:solidFill>
                <a:latin typeface="MoreSugarThin"/>
              </a:rPr>
              <a:t>CONJUNCTIV</a:t>
            </a:r>
            <a:r>
              <a:rPr lang="pt-BR" b="0" i="0" u="none" strike="noStrike" baseline="0" dirty="0">
                <a:latin typeface="MoreSugarThin"/>
              </a:rPr>
              <a:t> - arat</a:t>
            </a:r>
            <a:r>
              <a:rPr lang="pt-BR" b="0" i="0" u="none" strike="noStrike" baseline="0" dirty="0">
                <a:latin typeface="NotoSans-Regular"/>
              </a:rPr>
              <a:t>ă </a:t>
            </a:r>
            <a:r>
              <a:rPr lang="pt-BR" b="0" i="0" u="none" strike="noStrike" baseline="0" dirty="0">
                <a:latin typeface="MoreSugarThin"/>
              </a:rPr>
              <a:t>o ac</a:t>
            </a:r>
            <a:r>
              <a:rPr lang="pt-BR" b="0" i="0" u="none" strike="noStrike" baseline="0" dirty="0">
                <a:latin typeface="NotoSans-Regular"/>
              </a:rPr>
              <a:t>ț</a:t>
            </a:r>
            <a:r>
              <a:rPr lang="pt-BR" b="0" i="0" u="none" strike="noStrike" baseline="0" dirty="0">
                <a:latin typeface="MoreSugarThin"/>
              </a:rPr>
              <a:t>iune posibil</a:t>
            </a:r>
            <a:r>
              <a:rPr lang="pt-BR" b="0" i="0" u="none" strike="noStrike" baseline="0" dirty="0">
                <a:latin typeface="NotoSans-Regular"/>
              </a:rPr>
              <a:t>ă</a:t>
            </a:r>
          </a:p>
          <a:p>
            <a:pPr algn="l"/>
            <a:r>
              <a:rPr lang="pt-BR" b="1" i="0" u="none" strike="noStrike" baseline="0" dirty="0">
                <a:solidFill>
                  <a:srgbClr val="C00000"/>
                </a:solidFill>
                <a:latin typeface="MoreSugarThin"/>
              </a:rPr>
              <a:t>CONDI</a:t>
            </a:r>
            <a:r>
              <a:rPr lang="pt-BR" b="1" i="0" u="none" strike="noStrike" baseline="0" dirty="0">
                <a:solidFill>
                  <a:srgbClr val="C00000"/>
                </a:solidFill>
                <a:latin typeface="NotoSans-Regular"/>
              </a:rPr>
              <a:t>Ț</a:t>
            </a:r>
            <a:r>
              <a:rPr lang="pt-BR" b="1" i="0" u="none" strike="noStrike" baseline="0" dirty="0">
                <a:solidFill>
                  <a:srgbClr val="C00000"/>
                </a:solidFill>
                <a:latin typeface="MoreSugarThin"/>
              </a:rPr>
              <a:t>IONAL - OPTATIV </a:t>
            </a:r>
            <a:r>
              <a:rPr lang="pt-BR" b="0" i="0" u="none" strike="noStrike" baseline="0" dirty="0">
                <a:latin typeface="MoreSugarThin"/>
              </a:rPr>
              <a:t>- arat</a:t>
            </a:r>
            <a:r>
              <a:rPr lang="pt-BR" b="0" i="0" u="none" strike="noStrike" baseline="0" dirty="0">
                <a:latin typeface="NotoSans-Regular"/>
              </a:rPr>
              <a:t>ă </a:t>
            </a:r>
            <a:r>
              <a:rPr lang="pt-BR" b="0" i="0" u="none" strike="noStrike" baseline="0" dirty="0">
                <a:latin typeface="MoreSugarThin"/>
              </a:rPr>
              <a:t>o ac</a:t>
            </a:r>
            <a:r>
              <a:rPr lang="pt-BR" b="0" i="0" u="none" strike="noStrike" baseline="0" dirty="0">
                <a:latin typeface="NotoSans-Regular"/>
              </a:rPr>
              <a:t>ț</a:t>
            </a:r>
            <a:r>
              <a:rPr lang="pt-BR" b="0" i="0" u="none" strike="noStrike" baseline="0" dirty="0">
                <a:latin typeface="MoreSugarThin"/>
              </a:rPr>
              <a:t>iune dorit</a:t>
            </a:r>
            <a:r>
              <a:rPr lang="pt-BR" b="0" i="0" u="none" strike="noStrike" baseline="0" dirty="0">
                <a:latin typeface="NotoSans-Regular"/>
              </a:rPr>
              <a:t>ă</a:t>
            </a:r>
            <a:r>
              <a:rPr lang="pt-BR" b="0" i="0" u="none" strike="noStrike" baseline="0" dirty="0">
                <a:latin typeface="MoreSugarThin"/>
              </a:rPr>
              <a:t>, o condi</a:t>
            </a:r>
            <a:r>
              <a:rPr lang="pt-BR" b="0" i="0" u="none" strike="noStrike" baseline="0" dirty="0">
                <a:latin typeface="NotoSans-Regular"/>
              </a:rPr>
              <a:t>ț</a:t>
            </a:r>
            <a:r>
              <a:rPr lang="pt-BR" b="0" i="0" u="none" strike="noStrike" baseline="0" dirty="0">
                <a:latin typeface="MoreSugarThin"/>
              </a:rPr>
              <a:t>ie</a:t>
            </a:r>
          </a:p>
          <a:p>
            <a:pPr algn="l"/>
            <a:r>
              <a:rPr lang="it-IT" b="1" i="0" u="none" strike="noStrike" baseline="0" dirty="0">
                <a:solidFill>
                  <a:srgbClr val="C00000"/>
                </a:solidFill>
                <a:latin typeface="MoreSugarThin"/>
              </a:rPr>
              <a:t>IMPERATIV</a:t>
            </a:r>
            <a:r>
              <a:rPr lang="it-IT" b="0" i="0" u="none" strike="noStrike" baseline="0" dirty="0">
                <a:latin typeface="MoreSugarThin"/>
              </a:rPr>
              <a:t> - arat</a:t>
            </a:r>
            <a:r>
              <a:rPr lang="it-IT" b="0" i="0" u="none" strike="noStrike" baseline="0" dirty="0">
                <a:latin typeface="NotoSans-Regular"/>
              </a:rPr>
              <a:t>ă </a:t>
            </a:r>
            <a:r>
              <a:rPr lang="it-IT" b="0" i="0" u="none" strike="noStrike" baseline="0" dirty="0">
                <a:latin typeface="MoreSugarThin"/>
              </a:rPr>
              <a:t>o porunc</a:t>
            </a:r>
            <a:r>
              <a:rPr lang="it-IT" b="0" i="0" u="none" strike="noStrike" baseline="0" dirty="0">
                <a:latin typeface="NotoSans-Regular"/>
              </a:rPr>
              <a:t>ă</a:t>
            </a:r>
            <a:r>
              <a:rPr lang="it-IT" b="0" i="0" u="none" strike="noStrike" baseline="0" dirty="0">
                <a:latin typeface="MoreSugarThin"/>
              </a:rPr>
              <a:t>, un îndemn, un sfat, o</a:t>
            </a:r>
          </a:p>
          <a:p>
            <a:pPr algn="l"/>
            <a:r>
              <a:rPr lang="en-US" b="0" i="0" u="none" strike="noStrike" baseline="0" dirty="0" err="1">
                <a:latin typeface="MoreSugarThin"/>
              </a:rPr>
              <a:t>rug</a:t>
            </a:r>
            <a:r>
              <a:rPr lang="en-US" b="0" i="0" u="none" strike="noStrike" baseline="0" dirty="0" err="1">
                <a:latin typeface="NotoSans-Regular"/>
              </a:rPr>
              <a:t>ă</a:t>
            </a:r>
            <a:r>
              <a:rPr lang="en-US" b="0" i="0" u="none" strike="noStrike" baseline="0" dirty="0" err="1">
                <a:latin typeface="MoreSugarThin"/>
              </a:rPr>
              <a:t>minte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0186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3D6DDF-0D7C-E0FE-7154-9F9BCCEA4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6BF41C-FEDC-9672-0B26-FD86D14DF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980" y="339883"/>
            <a:ext cx="5908040" cy="1325563"/>
          </a:xfrm>
        </p:spPr>
        <p:txBody>
          <a:bodyPr/>
          <a:lstStyle/>
          <a:p>
            <a:r>
              <a:rPr lang="ro-RO" b="1" dirty="0">
                <a:solidFill>
                  <a:srgbClr val="C00000"/>
                </a:solidFill>
              </a:rPr>
              <a:t>MODURI NEPERSONALE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DE07E17-0FEF-A3E9-ACC6-B71BE03DE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52600" y="2536825"/>
            <a:ext cx="8133080" cy="2787015"/>
          </a:xfrm>
        </p:spPr>
        <p:txBody>
          <a:bodyPr>
            <a:noAutofit/>
          </a:bodyPr>
          <a:lstStyle/>
          <a:p>
            <a:pPr algn="l"/>
            <a:r>
              <a:rPr lang="en-US" sz="3200" b="1" i="0" u="none" strike="noStrike" baseline="0" dirty="0">
                <a:solidFill>
                  <a:srgbClr val="C00000"/>
                </a:solidFill>
                <a:latin typeface="MoreSugarThin"/>
              </a:rPr>
              <a:t>INFINITIV</a:t>
            </a:r>
            <a:r>
              <a:rPr lang="en-US" sz="3200" b="0" i="0" u="none" strike="noStrike" baseline="0" dirty="0">
                <a:latin typeface="MoreSugarThin"/>
              </a:rPr>
              <a:t> - </a:t>
            </a:r>
            <a:r>
              <a:rPr lang="en-US" sz="3200" b="0" i="0" u="none" strike="noStrike" baseline="0" dirty="0" err="1">
                <a:latin typeface="MoreSugarThin"/>
              </a:rPr>
              <a:t>arat</a:t>
            </a:r>
            <a:r>
              <a:rPr lang="en-US" sz="3200" b="0" i="0" u="none" strike="noStrike" baseline="0" dirty="0" err="1">
                <a:latin typeface="NotoSans-Regular"/>
              </a:rPr>
              <a:t>ă</a:t>
            </a:r>
            <a:r>
              <a:rPr lang="en-US" sz="3200" b="0" i="0" u="none" strike="noStrike" baseline="0" dirty="0">
                <a:latin typeface="NotoSans-Regular"/>
              </a:rPr>
              <a:t> </a:t>
            </a:r>
            <a:r>
              <a:rPr lang="en-US" sz="3200" b="0" i="0" u="none" strike="noStrike" baseline="0" dirty="0" err="1">
                <a:latin typeface="MoreSugarThin"/>
              </a:rPr>
              <a:t>numele</a:t>
            </a:r>
            <a:r>
              <a:rPr lang="en-US" sz="3200" b="0" i="0" u="none" strike="noStrike" baseline="0" dirty="0">
                <a:latin typeface="MoreSugarThin"/>
              </a:rPr>
              <a:t> </a:t>
            </a:r>
            <a:r>
              <a:rPr lang="en-US" sz="3200" b="0" i="0" u="none" strike="noStrike" baseline="0" dirty="0" err="1">
                <a:latin typeface="MoreSugarThin"/>
              </a:rPr>
              <a:t>verbului</a:t>
            </a:r>
            <a:r>
              <a:rPr lang="en-US" sz="3200" b="0" i="0" u="none" strike="noStrike" baseline="0" dirty="0">
                <a:latin typeface="MoreSugarThin"/>
              </a:rPr>
              <a:t>, forma din </a:t>
            </a:r>
            <a:r>
              <a:rPr lang="en-US" sz="3200" b="0" i="0" u="none" strike="noStrike" baseline="0" dirty="0" err="1">
                <a:latin typeface="MoreSugarThin"/>
              </a:rPr>
              <a:t>dic</a:t>
            </a:r>
            <a:r>
              <a:rPr lang="en-US" sz="3200" b="0" i="0" u="none" strike="noStrike" baseline="0" dirty="0" err="1">
                <a:latin typeface="NotoSans-Regular"/>
              </a:rPr>
              <a:t>ț</a:t>
            </a:r>
            <a:r>
              <a:rPr lang="en-US" sz="3200" b="0" i="0" u="none" strike="noStrike" baseline="0" dirty="0" err="1">
                <a:latin typeface="MoreSugarThin"/>
              </a:rPr>
              <a:t>ionar</a:t>
            </a:r>
            <a:endParaRPr lang="en-US" sz="3200" b="0" i="0" u="none" strike="noStrike" baseline="0" dirty="0">
              <a:latin typeface="MoreSugarThin"/>
            </a:endParaRPr>
          </a:p>
          <a:p>
            <a:pPr algn="l"/>
            <a:r>
              <a:rPr lang="en-US" sz="3200" b="1" i="0" u="none" strike="noStrike" baseline="0" dirty="0">
                <a:solidFill>
                  <a:srgbClr val="C00000"/>
                </a:solidFill>
                <a:latin typeface="MoreSugarThin"/>
              </a:rPr>
              <a:t>GERUNZIU</a:t>
            </a:r>
            <a:r>
              <a:rPr lang="en-US" sz="3200" b="0" i="0" u="none" strike="noStrike" baseline="0" dirty="0">
                <a:latin typeface="MoreSugarThin"/>
              </a:rPr>
              <a:t> - </a:t>
            </a:r>
            <a:r>
              <a:rPr lang="en-US" sz="3200" b="0" i="0" u="none" strike="noStrike" baseline="0" dirty="0" err="1">
                <a:latin typeface="MoreSugarThin"/>
              </a:rPr>
              <a:t>verbele</a:t>
            </a:r>
            <a:r>
              <a:rPr lang="en-US" sz="3200" b="0" i="0" u="none" strike="noStrike" baseline="0" dirty="0">
                <a:latin typeface="MoreSugarThin"/>
              </a:rPr>
              <a:t> se </a:t>
            </a:r>
            <a:r>
              <a:rPr lang="en-US" sz="3200" b="0" i="0" u="none" strike="noStrike" baseline="0" dirty="0" err="1">
                <a:latin typeface="MoreSugarThin"/>
              </a:rPr>
              <a:t>termin</a:t>
            </a:r>
            <a:r>
              <a:rPr lang="en-US" sz="3200" b="0" i="0" u="none" strike="noStrike" baseline="0" dirty="0" err="1">
                <a:latin typeface="NotoSans-Regular"/>
              </a:rPr>
              <a:t>ă</a:t>
            </a:r>
            <a:r>
              <a:rPr lang="en-US" sz="3200" b="0" i="0" u="none" strike="noStrike" baseline="0" dirty="0">
                <a:latin typeface="NotoSans-Regular"/>
              </a:rPr>
              <a:t> </a:t>
            </a:r>
            <a:r>
              <a:rPr lang="en-US" sz="3200" b="0" i="0" u="none" strike="noStrike" baseline="0" dirty="0" err="1">
                <a:latin typeface="MoreSugarThin"/>
              </a:rPr>
              <a:t>în</a:t>
            </a:r>
            <a:r>
              <a:rPr lang="en-US" sz="3200" b="0" i="0" u="none" strike="noStrike" baseline="0" dirty="0">
                <a:latin typeface="MoreSugarThin"/>
              </a:rPr>
              <a:t> -</a:t>
            </a:r>
            <a:r>
              <a:rPr lang="en-US" sz="3200" b="0" i="0" u="none" strike="noStrike" baseline="0" dirty="0" err="1">
                <a:latin typeface="MoreSugarThin"/>
              </a:rPr>
              <a:t>ind</a:t>
            </a:r>
            <a:r>
              <a:rPr lang="en-US" sz="3200" b="0" i="0" u="none" strike="noStrike" baseline="0" dirty="0">
                <a:latin typeface="MoreSugarThin"/>
              </a:rPr>
              <a:t>/-</a:t>
            </a:r>
            <a:r>
              <a:rPr lang="en-US" sz="3200" b="0" i="0" u="none" strike="noStrike" baseline="0" dirty="0" err="1">
                <a:latin typeface="MoreSugarThin"/>
              </a:rPr>
              <a:t>ând</a:t>
            </a:r>
            <a:endParaRPr lang="en-US" sz="3200" b="0" i="0" u="none" strike="noStrike" baseline="0" dirty="0">
              <a:latin typeface="MoreSugarThin"/>
            </a:endParaRPr>
          </a:p>
          <a:p>
            <a:pPr algn="l"/>
            <a:r>
              <a:rPr lang="en-US" sz="3200" b="1" i="0" u="none" strike="noStrike" baseline="0" dirty="0">
                <a:solidFill>
                  <a:srgbClr val="C00000"/>
                </a:solidFill>
                <a:latin typeface="MoreSugarThin"/>
              </a:rPr>
              <a:t>PARTICIPIU</a:t>
            </a:r>
            <a:r>
              <a:rPr lang="en-US" sz="3200" b="0" i="0" u="none" strike="noStrike" baseline="0" dirty="0">
                <a:latin typeface="MoreSugarThin"/>
              </a:rPr>
              <a:t> - </a:t>
            </a:r>
            <a:r>
              <a:rPr lang="en-US" sz="3200" b="0" i="0" u="none" strike="noStrike" baseline="0" dirty="0" err="1">
                <a:latin typeface="MoreSugarThin"/>
              </a:rPr>
              <a:t>verbele</a:t>
            </a:r>
            <a:r>
              <a:rPr lang="en-US" sz="3200" b="0" i="0" u="none" strike="noStrike" baseline="0" dirty="0">
                <a:latin typeface="MoreSugarThin"/>
              </a:rPr>
              <a:t> se </a:t>
            </a:r>
            <a:r>
              <a:rPr lang="en-US" sz="3200" b="0" i="0" u="none" strike="noStrike" baseline="0" dirty="0" err="1">
                <a:latin typeface="MoreSugarThin"/>
              </a:rPr>
              <a:t>termin</a:t>
            </a:r>
            <a:r>
              <a:rPr lang="en-US" sz="3200" b="0" i="0" u="none" strike="noStrike" baseline="0" dirty="0" err="1">
                <a:latin typeface="NotoSans-Regular"/>
              </a:rPr>
              <a:t>ă</a:t>
            </a:r>
            <a:r>
              <a:rPr lang="en-US" sz="3200" b="0" i="0" u="none" strike="noStrike" baseline="0" dirty="0">
                <a:latin typeface="NotoSans-Regular"/>
              </a:rPr>
              <a:t> </a:t>
            </a:r>
            <a:r>
              <a:rPr lang="en-US" sz="3200" b="0" i="0" u="none" strike="noStrike" baseline="0" dirty="0" err="1">
                <a:latin typeface="MoreSugarThin"/>
              </a:rPr>
              <a:t>în</a:t>
            </a:r>
            <a:r>
              <a:rPr lang="en-US" sz="3200" b="0" i="0" u="none" strike="noStrike" baseline="0" dirty="0">
                <a:latin typeface="MoreSugarThin"/>
              </a:rPr>
              <a:t> -t/-s</a:t>
            </a:r>
          </a:p>
          <a:p>
            <a:pPr algn="l"/>
            <a:r>
              <a:rPr lang="en-US" sz="3200" b="1" i="0" u="none" strike="noStrike" baseline="0" dirty="0">
                <a:solidFill>
                  <a:srgbClr val="C00000"/>
                </a:solidFill>
                <a:latin typeface="MoreSugarThin"/>
              </a:rPr>
              <a:t>SUPIN </a:t>
            </a:r>
            <a:r>
              <a:rPr lang="en-US" sz="3200" b="0" i="0" u="none" strike="noStrike" baseline="0" dirty="0">
                <a:latin typeface="MoreSugarThin"/>
              </a:rPr>
              <a:t>- </a:t>
            </a:r>
            <a:r>
              <a:rPr lang="en-US" sz="3200" b="0" i="0" u="none" strike="noStrike" baseline="0" dirty="0" err="1">
                <a:latin typeface="MoreSugarThin"/>
              </a:rPr>
              <a:t>prepozi</a:t>
            </a:r>
            <a:r>
              <a:rPr lang="en-US" sz="3200" b="0" i="0" u="none" strike="noStrike" baseline="0" dirty="0" err="1">
                <a:latin typeface="NotoSans-Regular"/>
              </a:rPr>
              <a:t>ț</a:t>
            </a:r>
            <a:r>
              <a:rPr lang="en-US" sz="3200" b="0" i="0" u="none" strike="noStrike" baseline="0" dirty="0" err="1">
                <a:latin typeface="MoreSugarThin"/>
              </a:rPr>
              <a:t>ie</a:t>
            </a:r>
            <a:r>
              <a:rPr lang="en-US" sz="3200" b="0" i="0" u="none" strike="noStrike" baseline="0" dirty="0">
                <a:latin typeface="MoreSugarThin"/>
              </a:rPr>
              <a:t> (de, la , </a:t>
            </a:r>
            <a:r>
              <a:rPr lang="en-US" sz="3200" b="0" i="0" u="none" strike="noStrike" baseline="0" dirty="0" err="1">
                <a:latin typeface="MoreSugarThin"/>
              </a:rPr>
              <a:t>pentru</a:t>
            </a:r>
            <a:r>
              <a:rPr lang="en-US" sz="3200" b="0" i="0" u="none" strike="noStrike" baseline="0" dirty="0">
                <a:latin typeface="MoreSugarThin"/>
              </a:rPr>
              <a:t>) + verb la </a:t>
            </a:r>
            <a:r>
              <a:rPr lang="en-US" sz="3200" b="0" i="0" u="none" strike="noStrike" baseline="0" dirty="0" err="1">
                <a:latin typeface="MoreSugarThin"/>
              </a:rPr>
              <a:t>participiu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764920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633</Words>
  <Application>Microsoft Office PowerPoint</Application>
  <PresentationFormat>Широкий екран</PresentationFormat>
  <Paragraphs>99</Paragraphs>
  <Slides>22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22</vt:i4>
      </vt:variant>
    </vt:vector>
  </HeadingPairs>
  <TitlesOfParts>
    <vt:vector size="32" baseType="lpstr">
      <vt:lpstr>Arial</vt:lpstr>
      <vt:lpstr>Arial Black</vt:lpstr>
      <vt:lpstr>BakerieSmooth-Regular</vt:lpstr>
      <vt:lpstr>Bradley Hand ITC</vt:lpstr>
      <vt:lpstr>Calibri</vt:lpstr>
      <vt:lpstr>Calibri Light</vt:lpstr>
      <vt:lpstr>MoreSugarThin</vt:lpstr>
      <vt:lpstr>NotoSans-Regular</vt:lpstr>
      <vt:lpstr>Times New Roman</vt:lpstr>
      <vt:lpstr>Тема Office</vt:lpstr>
      <vt:lpstr>Verbul – nucleul comunicării</vt:lpstr>
      <vt:lpstr>Astăzi vom vorbi despre</vt:lpstr>
      <vt:lpstr>A fost odată ca niciodată...</vt:lpstr>
      <vt:lpstr>CARACTERISTICILE VERBULUI </vt:lpstr>
      <vt:lpstr>CONJUGAREA VERBULUI</vt:lpstr>
      <vt:lpstr>Persoana Verbului</vt:lpstr>
      <vt:lpstr>NUMĂRUL VERBULUI</vt:lpstr>
      <vt:lpstr>MODURI PERSONALE</vt:lpstr>
      <vt:lpstr>MODURI NEPERSONALE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TEMĂ PENTRU ACASĂ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Lenovo</dc:creator>
  <cp:lastModifiedBy>Liliya Hovornyan</cp:lastModifiedBy>
  <cp:revision>2</cp:revision>
  <dcterms:created xsi:type="dcterms:W3CDTF">2025-03-17T20:45:19Z</dcterms:created>
  <dcterms:modified xsi:type="dcterms:W3CDTF">2025-04-08T05:12:12Z</dcterms:modified>
</cp:coreProperties>
</file>