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o-RO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72B6F6-C92E-4E17-A8A0-4BC3F687687A}" type="datetimeFigureOut">
              <a:rPr lang="ro-RO" smtClean="0"/>
              <a:pPr/>
              <a:t>19.05.2021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o-RO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D069224-1505-43CC-8660-FFEE929F3C6D}" type="slidenum">
              <a:rPr lang="ro-RO" smtClean="0"/>
              <a:pPr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ramaticalimbiiromane.ro/sintaxa/sintaxa-propozitiei/complementul/complementul-circumstantial-de-loc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ramaticalimbiiromane.ro/sintaxa/unitatile-sintaxei/fraza/" TargetMode="External"/><Relationship Id="rId2" Type="http://schemas.openxmlformats.org/officeDocument/2006/relationships/hyperlink" Target="https://gramaticalimbiiromane.ro/sintaxa/sintaxa-frazei/propozitia-regenta-si-propozitia-subordonata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gramaticalimbiiromane.ro/sintaxa/sintaxa-propozitiei/complementul/complementul-circumstantial-de-loc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ramaticalimbiiromane.ro/morfologia/parti-vorbire-flexibile/pronumele/pronumele-nehotarat-adjectivul-pronominal-nehotarat/" TargetMode="External"/><Relationship Id="rId2" Type="http://schemas.openxmlformats.org/officeDocument/2006/relationships/hyperlink" Target="https://gramaticalimbiiromane.ro/morfologia/parti-vorbire-flexibile/pronumele/pronumele-relativ-adjectivul-pronominal-relativ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gramaticalimbiiromane.ro/morfologia/parti-vorbire-neflexibile/adverbul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tx1"/>
                </a:solidFill>
              </a:rPr>
              <a:t>Material realizat de Nagy Silvia, profesor la Școala Gimnazială Geo Bogza , Bălan, Harghita</a:t>
            </a:r>
            <a:endParaRPr lang="ro-RO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814656"/>
          </a:xfrm>
        </p:spPr>
        <p:txBody>
          <a:bodyPr>
            <a:normAutofit/>
          </a:bodyPr>
          <a:lstStyle/>
          <a:p>
            <a:r>
              <a:rPr lang="ro-RO" dirty="0" smtClean="0"/>
              <a:t>Complementul circumstanțial de loc și propoziția subordonată circumstanțială de loc </a:t>
            </a:r>
            <a:endParaRPr lang="ro-R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7858180" cy="3709998"/>
          </a:xfrm>
        </p:spPr>
        <p:txBody>
          <a:bodyPr>
            <a:normAutofit/>
          </a:bodyPr>
          <a:lstStyle/>
          <a:p>
            <a:pPr algn="just" fontAlgn="base"/>
            <a:r>
              <a:rPr lang="ro-RO" b="1" dirty="0">
                <a:solidFill>
                  <a:schemeClr val="tx1"/>
                </a:solidFill>
              </a:rPr>
              <a:t>Complementul circumstanțial de loc</a:t>
            </a:r>
            <a:r>
              <a:rPr lang="ro-RO" dirty="0">
                <a:solidFill>
                  <a:schemeClr val="tx1"/>
                </a:solidFill>
              </a:rPr>
              <a:t> arată locul unde se petrece </a:t>
            </a:r>
            <a:r>
              <a:rPr lang="ro-RO" dirty="0" smtClean="0">
                <a:solidFill>
                  <a:schemeClr val="tx1"/>
                </a:solidFill>
              </a:rPr>
              <a:t>acțiunea.</a:t>
            </a:r>
          </a:p>
          <a:p>
            <a:pPr algn="just" fontAlgn="base"/>
            <a:r>
              <a:rPr lang="ro-RO" dirty="0" smtClean="0">
                <a:solidFill>
                  <a:schemeClr val="tx1"/>
                </a:solidFill>
              </a:rPr>
              <a:t> </a:t>
            </a:r>
            <a:r>
              <a:rPr lang="ro-RO" dirty="0">
                <a:solidFill>
                  <a:schemeClr val="tx1"/>
                </a:solidFill>
              </a:rPr>
              <a:t>Determină un verb, locuțiune verbală sau o interjecție cu funcție de predicat</a:t>
            </a:r>
            <a:r>
              <a:rPr lang="ro-RO" dirty="0" smtClean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ro-RO" b="1" dirty="0" smtClean="0">
                <a:solidFill>
                  <a:schemeClr val="tx1"/>
                </a:solidFill>
              </a:rPr>
              <a:t> </a:t>
            </a:r>
            <a:r>
              <a:rPr lang="ro-RO" b="1" dirty="0">
                <a:solidFill>
                  <a:schemeClr val="tx1"/>
                </a:solidFill>
              </a:rPr>
              <a:t>Întrebări</a:t>
            </a:r>
            <a:r>
              <a:rPr lang="ro-RO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o-RO" dirty="0">
                <a:solidFill>
                  <a:schemeClr val="tx1"/>
                </a:solidFill>
              </a:rPr>
              <a:t>unde? de unde? pe unde? până unde? încotro?</a:t>
            </a:r>
          </a:p>
          <a:p>
            <a:endParaRPr lang="ro-R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857255"/>
          </a:xfrm>
        </p:spPr>
        <p:txBody>
          <a:bodyPr>
            <a:normAutofit/>
          </a:bodyPr>
          <a:lstStyle/>
          <a:p>
            <a:r>
              <a:rPr lang="ro-RO" dirty="0" smtClean="0"/>
              <a:t>Complementul circumstanțial de loc</a:t>
            </a:r>
            <a:endParaRPr lang="ro-R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571612"/>
            <a:ext cx="8001056" cy="4500594"/>
          </a:xfrm>
        </p:spPr>
        <p:txBody>
          <a:bodyPr>
            <a:normAutofit/>
          </a:bodyPr>
          <a:lstStyle/>
          <a:p>
            <a:pPr lvl="0" algn="l" fontAlgn="base"/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Complementul circumstanțial de loc poate fi exprimat prin:</a:t>
            </a:r>
          </a:p>
          <a:p>
            <a:pPr lvl="0" fontAlgn="base"/>
            <a:endParaRPr lang="ro-RO" dirty="0">
              <a:solidFill>
                <a:schemeClr val="tx1">
                  <a:lumMod val="95000"/>
                  <a:lumOff val="5000"/>
                </a:schemeClr>
              </a:solidFill>
              <a:hlinkClick r:id="rId2"/>
            </a:endParaRPr>
          </a:p>
          <a:p>
            <a:pPr lvl="0" algn="l" fontAlgn="base"/>
            <a:r>
              <a:rPr lang="ro-RO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substantive</a:t>
            </a:r>
            <a:r>
              <a:rPr lang="ro-RO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o-RO" u="sng" dirty="0" smtClean="0">
                <a:solidFill>
                  <a:schemeClr val="tx1"/>
                </a:solidFill>
              </a:rPr>
              <a:t>:</a:t>
            </a:r>
          </a:p>
          <a:p>
            <a:pPr lvl="0" fontAlgn="base"/>
            <a:r>
              <a:rPr lang="ro-RO" u="sng" dirty="0" smtClean="0">
                <a:solidFill>
                  <a:schemeClr val="tx1"/>
                </a:solidFill>
              </a:rPr>
              <a:t>Mergem</a:t>
            </a:r>
            <a:r>
              <a:rPr lang="ro-RO" dirty="0">
                <a:solidFill>
                  <a:schemeClr val="tx1"/>
                </a:solidFill>
              </a:rPr>
              <a:t> la munte. (la munte, complement circumstanțial de loc – determină un </a:t>
            </a:r>
            <a:r>
              <a:rPr lang="ro-RO" dirty="0" smtClean="0">
                <a:solidFill>
                  <a:schemeClr val="tx1"/>
                </a:solidFill>
              </a:rPr>
              <a:t>verb)</a:t>
            </a:r>
            <a:endParaRPr lang="ro-RO" sz="2800" dirty="0" smtClean="0">
              <a:solidFill>
                <a:schemeClr val="tx1"/>
              </a:solidFill>
            </a:endParaRPr>
          </a:p>
          <a:p>
            <a:pPr lvl="0" algn="l" fontAlgn="base"/>
            <a:r>
              <a:rPr lang="ro-RO" dirty="0" smtClean="0">
                <a:solidFill>
                  <a:schemeClr val="tx1"/>
                </a:solidFill>
                <a:hlinkClick r:id="rId2"/>
              </a:rPr>
              <a:t>pronume</a:t>
            </a:r>
            <a:r>
              <a:rPr lang="ro-RO" dirty="0">
                <a:solidFill>
                  <a:schemeClr val="tx1"/>
                </a:solidFill>
              </a:rPr>
              <a:t>: Mergem </a:t>
            </a:r>
            <a:r>
              <a:rPr lang="ro-RO" u="sng" dirty="0">
                <a:solidFill>
                  <a:schemeClr val="tx1"/>
                </a:solidFill>
              </a:rPr>
              <a:t>la el</a:t>
            </a:r>
            <a:r>
              <a:rPr lang="ro-RO" u="sng" dirty="0" smtClean="0">
                <a:solidFill>
                  <a:schemeClr val="tx1"/>
                </a:solidFill>
              </a:rPr>
              <a:t>.</a:t>
            </a:r>
            <a:endParaRPr lang="ro-RO" sz="2400" u="sng" dirty="0" smtClean="0">
              <a:solidFill>
                <a:schemeClr val="tx1"/>
              </a:solidFill>
            </a:endParaRPr>
          </a:p>
          <a:p>
            <a:pPr lvl="0" algn="l" fontAlgn="base"/>
            <a:r>
              <a:rPr lang="ro-RO" dirty="0" smtClean="0">
                <a:solidFill>
                  <a:schemeClr val="tx1"/>
                </a:solidFill>
                <a:hlinkClick r:id="rId2"/>
              </a:rPr>
              <a:t> </a:t>
            </a:r>
            <a:r>
              <a:rPr lang="ro-RO" dirty="0">
                <a:solidFill>
                  <a:schemeClr val="tx1"/>
                </a:solidFill>
                <a:hlinkClick r:id="rId2"/>
              </a:rPr>
              <a:t>adjective</a:t>
            </a:r>
            <a:r>
              <a:rPr lang="ro-RO" dirty="0">
                <a:solidFill>
                  <a:schemeClr val="tx1"/>
                </a:solidFill>
              </a:rPr>
              <a:t>: Vine </a:t>
            </a:r>
            <a:r>
              <a:rPr lang="ro-RO" u="sng" dirty="0">
                <a:solidFill>
                  <a:schemeClr val="tx1"/>
                </a:solidFill>
              </a:rPr>
              <a:t>până la cel tânăr</a:t>
            </a:r>
            <a:r>
              <a:rPr lang="ro-RO" dirty="0">
                <a:solidFill>
                  <a:schemeClr val="tx1"/>
                </a:solidFill>
              </a:rPr>
              <a:t>.</a:t>
            </a:r>
            <a:endParaRPr lang="ro-RO" sz="2400" dirty="0">
              <a:solidFill>
                <a:schemeClr val="tx1"/>
              </a:solidFill>
            </a:endParaRPr>
          </a:p>
          <a:p>
            <a:pPr algn="l" fontAlgn="base"/>
            <a:r>
              <a:rPr lang="ro-RO" u="sng" dirty="0" smtClean="0">
                <a:solidFill>
                  <a:srgbClr val="002060"/>
                </a:solidFill>
              </a:rPr>
              <a:t>numerale</a:t>
            </a:r>
            <a:r>
              <a:rPr lang="ro-RO" dirty="0">
                <a:solidFill>
                  <a:schemeClr val="tx1"/>
                </a:solidFill>
              </a:rPr>
              <a:t>:     Hai </a:t>
            </a:r>
            <a:r>
              <a:rPr lang="ro-RO" u="sng" dirty="0">
                <a:solidFill>
                  <a:schemeClr val="tx1"/>
                </a:solidFill>
              </a:rPr>
              <a:t>la cei </a:t>
            </a:r>
            <a:r>
              <a:rPr lang="ro-RO" u="sng" dirty="0" smtClean="0">
                <a:solidFill>
                  <a:schemeClr val="tx1"/>
                </a:solidFill>
              </a:rPr>
              <a:t>doi</a:t>
            </a:r>
            <a:r>
              <a:rPr lang="ro-RO" dirty="0" smtClean="0">
                <a:solidFill>
                  <a:schemeClr val="tx1"/>
                </a:solidFill>
              </a:rPr>
              <a:t>.</a:t>
            </a:r>
            <a:endParaRPr lang="ro-RO" sz="2800" dirty="0" smtClean="0">
              <a:solidFill>
                <a:schemeClr val="tx1"/>
              </a:solidFill>
            </a:endParaRPr>
          </a:p>
          <a:p>
            <a:pPr algn="l" fontAlgn="base"/>
            <a:r>
              <a:rPr lang="ro-RO" dirty="0" smtClean="0">
                <a:solidFill>
                  <a:schemeClr val="tx1"/>
                </a:solidFill>
                <a:hlinkClick r:id="rId2"/>
              </a:rPr>
              <a:t>adverbe</a:t>
            </a:r>
            <a:r>
              <a:rPr lang="ro-RO" dirty="0">
                <a:solidFill>
                  <a:schemeClr val="tx1"/>
                </a:solidFill>
              </a:rPr>
              <a:t>: Vino </a:t>
            </a:r>
            <a:r>
              <a:rPr lang="ro-RO" u="sng" dirty="0">
                <a:solidFill>
                  <a:schemeClr val="tx1"/>
                </a:solidFill>
              </a:rPr>
              <a:t>aici.</a:t>
            </a:r>
            <a:endParaRPr lang="ro-RO" sz="2400" dirty="0">
              <a:solidFill>
                <a:schemeClr val="tx1"/>
              </a:solidFill>
            </a:endParaRPr>
          </a:p>
          <a:p>
            <a:endParaRPr lang="ro-R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785817"/>
          </a:xfrm>
        </p:spPr>
        <p:txBody>
          <a:bodyPr>
            <a:normAutofit/>
          </a:bodyPr>
          <a:lstStyle/>
          <a:p>
            <a:r>
              <a:rPr lang="ro-RO" dirty="0" smtClean="0"/>
              <a:t>CCL</a:t>
            </a:r>
            <a:endParaRPr lang="ro-R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714488"/>
            <a:ext cx="7858180" cy="4071966"/>
          </a:xfrm>
        </p:spPr>
        <p:txBody>
          <a:bodyPr/>
          <a:lstStyle/>
          <a:p>
            <a:pPr algn="just"/>
            <a:r>
              <a:rPr lang="ro-RO" dirty="0" smtClean="0">
                <a:solidFill>
                  <a:schemeClr val="tx1"/>
                </a:solidFill>
              </a:rPr>
              <a:t>Poate sta și înainte și după termenul regent și nu se desparte prin virgulă de el.</a:t>
            </a:r>
          </a:p>
          <a:p>
            <a:pPr algn="l"/>
            <a:r>
              <a:rPr lang="ro-RO" dirty="0">
                <a:solidFill>
                  <a:schemeClr val="tx1"/>
                </a:solidFill>
              </a:rPr>
              <a:t>A plecat </a:t>
            </a:r>
            <a:r>
              <a:rPr lang="ro-RO" u="sng" dirty="0">
                <a:solidFill>
                  <a:schemeClr val="tx1"/>
                </a:solidFill>
              </a:rPr>
              <a:t>la </a:t>
            </a:r>
            <a:r>
              <a:rPr lang="ro-RO" u="sng" dirty="0" smtClean="0">
                <a:solidFill>
                  <a:schemeClr val="tx1"/>
                </a:solidFill>
              </a:rPr>
              <a:t>magazin.</a:t>
            </a:r>
          </a:p>
          <a:p>
            <a:pPr algn="l"/>
            <a:r>
              <a:rPr lang="ro-RO" u="sng" dirty="0" smtClean="0">
                <a:solidFill>
                  <a:schemeClr val="tx1"/>
                </a:solidFill>
              </a:rPr>
              <a:t>De la magazin </a:t>
            </a:r>
            <a:r>
              <a:rPr lang="ro-RO" dirty="0" smtClean="0">
                <a:solidFill>
                  <a:schemeClr val="tx1"/>
                </a:solidFill>
              </a:rPr>
              <a:t>vine.</a:t>
            </a:r>
            <a:endParaRPr lang="ro-RO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857255"/>
          </a:xfrm>
        </p:spPr>
        <p:txBody>
          <a:bodyPr/>
          <a:lstStyle/>
          <a:p>
            <a:r>
              <a:rPr lang="ro-RO" dirty="0" smtClean="0"/>
              <a:t>CCL</a:t>
            </a:r>
            <a:endParaRPr lang="ro-R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357298"/>
            <a:ext cx="7643866" cy="4500594"/>
          </a:xfrm>
        </p:spPr>
        <p:txBody>
          <a:bodyPr>
            <a:normAutofit/>
          </a:bodyPr>
          <a:lstStyle/>
          <a:p>
            <a:pPr algn="just"/>
            <a:r>
              <a:rPr lang="ro-RO" b="1" dirty="0">
                <a:solidFill>
                  <a:schemeClr val="tx1"/>
                </a:solidFill>
              </a:rPr>
              <a:t>Propoziția circumstanțială de loc (CL)</a:t>
            </a:r>
            <a:r>
              <a:rPr lang="ro-RO" dirty="0">
                <a:solidFill>
                  <a:schemeClr val="tx1"/>
                </a:solidFill>
              </a:rPr>
              <a:t> este </a:t>
            </a:r>
            <a:r>
              <a:rPr lang="ro-RO" dirty="0">
                <a:solidFill>
                  <a:schemeClr val="tx1"/>
                </a:solidFill>
                <a:hlinkClick r:id="rId2"/>
              </a:rPr>
              <a:t>propoziția subordonată</a:t>
            </a:r>
            <a:r>
              <a:rPr lang="ro-RO" dirty="0">
                <a:solidFill>
                  <a:schemeClr val="tx1"/>
                </a:solidFill>
              </a:rPr>
              <a:t> care îndeplinește în </a:t>
            </a:r>
            <a:r>
              <a:rPr lang="ro-RO" dirty="0">
                <a:solidFill>
                  <a:schemeClr val="tx1"/>
                </a:solidFill>
                <a:hlinkClick r:id="rId3"/>
              </a:rPr>
              <a:t>frază</a:t>
            </a:r>
            <a:r>
              <a:rPr lang="ro-RO" dirty="0">
                <a:solidFill>
                  <a:schemeClr val="tx1"/>
                </a:solidFill>
              </a:rPr>
              <a:t> rolul unui </a:t>
            </a:r>
            <a:r>
              <a:rPr lang="ro-RO" dirty="0">
                <a:solidFill>
                  <a:schemeClr val="tx1"/>
                </a:solidFill>
                <a:hlinkClick r:id="rId4"/>
              </a:rPr>
              <a:t>complement circumstanțial de loc</a:t>
            </a:r>
            <a:r>
              <a:rPr lang="ro-RO" dirty="0">
                <a:solidFill>
                  <a:schemeClr val="tx1"/>
                </a:solidFill>
              </a:rPr>
              <a:t> și arată locul unde se desfășoară acțiunea sau se manifestă însușirea.</a:t>
            </a:r>
          </a:p>
          <a:p>
            <a:pPr algn="just"/>
            <a:r>
              <a:rPr lang="ro-RO" b="1" dirty="0" smtClean="0">
                <a:solidFill>
                  <a:schemeClr val="tx1"/>
                </a:solidFill>
              </a:rPr>
              <a:t>Întrebări:</a:t>
            </a:r>
            <a:endParaRPr lang="ro-RO" dirty="0">
              <a:solidFill>
                <a:schemeClr val="tx1"/>
              </a:solidFill>
            </a:endParaRPr>
          </a:p>
          <a:p>
            <a:pPr algn="just"/>
            <a:r>
              <a:rPr lang="ro-RO" dirty="0">
                <a:solidFill>
                  <a:schemeClr val="tx1"/>
                </a:solidFill>
              </a:rPr>
              <a:t>unde? de unde? până unde? încotro?</a:t>
            </a:r>
          </a:p>
          <a:p>
            <a:endParaRPr lang="ro-R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00131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Propoziția circumstanțială de loc</a:t>
            </a:r>
            <a:r>
              <a:rPr lang="ro-RO" dirty="0"/>
              <a:t/>
            </a:r>
            <a:br>
              <a:rPr lang="ro-RO" dirty="0"/>
            </a:br>
            <a:endParaRPr lang="ro-R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1500174"/>
            <a:ext cx="7358114" cy="4500594"/>
          </a:xfrm>
        </p:spPr>
        <p:txBody>
          <a:bodyPr>
            <a:normAutofit fontScale="92500"/>
          </a:bodyPr>
          <a:lstStyle/>
          <a:p>
            <a:pPr algn="just" fontAlgn="base"/>
            <a:r>
              <a:rPr lang="ro-RO" b="1" dirty="0">
                <a:solidFill>
                  <a:schemeClr val="tx1"/>
                </a:solidFill>
              </a:rPr>
              <a:t>Elemente </a:t>
            </a:r>
            <a:r>
              <a:rPr lang="ro-RO" b="1" dirty="0" smtClean="0">
                <a:solidFill>
                  <a:schemeClr val="tx1"/>
                </a:solidFill>
              </a:rPr>
              <a:t>relaționale:</a:t>
            </a:r>
            <a:endParaRPr lang="ro-RO" dirty="0">
              <a:solidFill>
                <a:schemeClr val="tx1"/>
              </a:solidFill>
            </a:endParaRPr>
          </a:p>
          <a:p>
            <a:pPr algn="just" fontAlgn="base"/>
            <a:endParaRPr lang="ro-RO" dirty="0">
              <a:solidFill>
                <a:schemeClr val="tx1"/>
              </a:solidFill>
            </a:endParaRPr>
          </a:p>
          <a:p>
            <a:pPr algn="just" fontAlgn="base"/>
            <a:r>
              <a:rPr lang="ro-RO" dirty="0">
                <a:solidFill>
                  <a:schemeClr val="tx1"/>
                </a:solidFill>
                <a:hlinkClick r:id="rId2"/>
              </a:rPr>
              <a:t>pronume relative</a:t>
            </a:r>
            <a:r>
              <a:rPr lang="ro-RO" dirty="0">
                <a:solidFill>
                  <a:schemeClr val="tx1"/>
                </a:solidFill>
              </a:rPr>
              <a:t> sau adjective pronominale relative (care, cine, ce, cât, cui)</a:t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dirty="0">
                <a:solidFill>
                  <a:schemeClr val="tx1"/>
                </a:solidFill>
              </a:rPr>
              <a:t>Am plecat</a:t>
            </a:r>
            <a:r>
              <a:rPr lang="ro-RO" baseline="30000" dirty="0">
                <a:solidFill>
                  <a:schemeClr val="tx1"/>
                </a:solidFill>
              </a:rPr>
              <a:t>1</a:t>
            </a:r>
            <a:r>
              <a:rPr lang="ro-RO" dirty="0">
                <a:solidFill>
                  <a:schemeClr val="tx1"/>
                </a:solidFill>
              </a:rPr>
              <a:t>/ </a:t>
            </a:r>
            <a:r>
              <a:rPr lang="ro-RO" u="sng" dirty="0">
                <a:solidFill>
                  <a:schemeClr val="tx1"/>
                </a:solidFill>
              </a:rPr>
              <a:t>spre cine</a:t>
            </a:r>
            <a:r>
              <a:rPr lang="ro-RO" dirty="0">
                <a:solidFill>
                  <a:schemeClr val="tx1"/>
                </a:solidFill>
              </a:rPr>
              <a:t> m-a strigat.</a:t>
            </a:r>
            <a:r>
              <a:rPr lang="ro-RO" baseline="30000" dirty="0">
                <a:solidFill>
                  <a:schemeClr val="tx1"/>
                </a:solidFill>
              </a:rPr>
              <a:t>2</a:t>
            </a:r>
            <a:r>
              <a:rPr lang="ro-RO" dirty="0">
                <a:solidFill>
                  <a:schemeClr val="tx1"/>
                </a:solidFill>
              </a:rPr>
              <a:t>/ (unde am plecat?)</a:t>
            </a:r>
          </a:p>
          <a:p>
            <a:pPr algn="just" fontAlgn="base"/>
            <a:r>
              <a:rPr lang="ro-RO" dirty="0">
                <a:solidFill>
                  <a:schemeClr val="tx1"/>
                </a:solidFill>
                <a:hlinkClick r:id="rId3"/>
              </a:rPr>
              <a:t>pronume nehotărâte</a:t>
            </a:r>
            <a:r>
              <a:rPr lang="ro-RO" dirty="0">
                <a:solidFill>
                  <a:schemeClr val="tx1"/>
                </a:solidFill>
              </a:rPr>
              <a:t> sau adjective pronominale nehotărâte (oricine, oricare, orice, oricât)</a:t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dirty="0">
                <a:solidFill>
                  <a:schemeClr val="tx1"/>
                </a:solidFill>
              </a:rPr>
              <a:t>Merg</a:t>
            </a:r>
            <a:r>
              <a:rPr lang="ro-RO" baseline="30000" dirty="0">
                <a:solidFill>
                  <a:schemeClr val="tx1"/>
                </a:solidFill>
              </a:rPr>
              <a:t>1</a:t>
            </a:r>
            <a:r>
              <a:rPr lang="ro-RO" dirty="0">
                <a:solidFill>
                  <a:schemeClr val="tx1"/>
                </a:solidFill>
              </a:rPr>
              <a:t>/ </a:t>
            </a:r>
            <a:r>
              <a:rPr lang="ro-RO" u="sng" dirty="0">
                <a:solidFill>
                  <a:schemeClr val="tx1"/>
                </a:solidFill>
              </a:rPr>
              <a:t>la oricine</a:t>
            </a:r>
            <a:r>
              <a:rPr lang="ro-RO" dirty="0">
                <a:solidFill>
                  <a:schemeClr val="tx1"/>
                </a:solidFill>
              </a:rPr>
              <a:t> vreau.</a:t>
            </a:r>
            <a:r>
              <a:rPr lang="ro-RO" baseline="30000" dirty="0">
                <a:solidFill>
                  <a:schemeClr val="tx1"/>
                </a:solidFill>
              </a:rPr>
              <a:t>2</a:t>
            </a:r>
            <a:r>
              <a:rPr lang="ro-RO" dirty="0">
                <a:solidFill>
                  <a:schemeClr val="tx1"/>
                </a:solidFill>
              </a:rPr>
              <a:t>/ (unde merg?)</a:t>
            </a:r>
          </a:p>
          <a:p>
            <a:pPr algn="just"/>
            <a:r>
              <a:rPr lang="ro-RO" dirty="0">
                <a:solidFill>
                  <a:schemeClr val="tx1"/>
                </a:solidFill>
                <a:hlinkClick r:id="rId4"/>
              </a:rPr>
              <a:t>adverbe relative</a:t>
            </a:r>
            <a:r>
              <a:rPr lang="ro-RO" dirty="0">
                <a:solidFill>
                  <a:schemeClr val="tx1"/>
                </a:solidFill>
              </a:rPr>
              <a:t> cu sau fără prepoziție (unde, încotro, dincotro, oriîncotro, oriunde, orișiunde, cât)</a:t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dirty="0">
                <a:solidFill>
                  <a:schemeClr val="tx1"/>
                </a:solidFill>
              </a:rPr>
              <a:t>Am făcut popas</a:t>
            </a:r>
            <a:r>
              <a:rPr lang="ro-RO" baseline="30000" dirty="0">
                <a:solidFill>
                  <a:schemeClr val="tx1"/>
                </a:solidFill>
              </a:rPr>
              <a:t>1</a:t>
            </a:r>
            <a:r>
              <a:rPr lang="ro-RO" dirty="0">
                <a:solidFill>
                  <a:schemeClr val="tx1"/>
                </a:solidFill>
              </a:rPr>
              <a:t>/ </a:t>
            </a:r>
            <a:r>
              <a:rPr lang="ro-RO" u="sng" dirty="0">
                <a:solidFill>
                  <a:schemeClr val="tx1"/>
                </a:solidFill>
              </a:rPr>
              <a:t>unde</a:t>
            </a:r>
            <a:r>
              <a:rPr lang="ro-RO" dirty="0">
                <a:solidFill>
                  <a:schemeClr val="tx1"/>
                </a:solidFill>
              </a:rPr>
              <a:t> am dorit eu.</a:t>
            </a:r>
            <a:r>
              <a:rPr lang="ro-RO" baseline="30000" dirty="0">
                <a:solidFill>
                  <a:schemeClr val="tx1"/>
                </a:solidFill>
              </a:rPr>
              <a:t>2</a:t>
            </a:r>
            <a:r>
              <a:rPr lang="ro-RO" dirty="0">
                <a:solidFill>
                  <a:schemeClr val="tx1"/>
                </a:solidFill>
              </a:rPr>
              <a:t>/ (unde am făcut?</a:t>
            </a:r>
            <a:r>
              <a:rPr lang="ro-RO" dirty="0"/>
              <a:t>)</a:t>
            </a:r>
            <a:br>
              <a:rPr lang="ro-RO" dirty="0"/>
            </a:br>
            <a:endParaRPr lang="ro-R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928693"/>
          </a:xfrm>
        </p:spPr>
        <p:txBody>
          <a:bodyPr/>
          <a:lstStyle/>
          <a:p>
            <a:r>
              <a:rPr lang="ro-RO" dirty="0" smtClean="0"/>
              <a:t>PS CL</a:t>
            </a:r>
            <a:endParaRPr lang="ro-R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428736"/>
            <a:ext cx="7786742" cy="4714908"/>
          </a:xfrm>
        </p:spPr>
        <p:txBody>
          <a:bodyPr>
            <a:normAutofit/>
          </a:bodyPr>
          <a:lstStyle/>
          <a:p>
            <a:pPr algn="just" fontAlgn="base"/>
            <a:r>
              <a:rPr lang="ro-RO" b="1" dirty="0" smtClean="0">
                <a:solidFill>
                  <a:schemeClr val="tx1"/>
                </a:solidFill>
              </a:rPr>
              <a:t>Topica:</a:t>
            </a:r>
            <a:endParaRPr lang="ro-RO" dirty="0">
              <a:solidFill>
                <a:schemeClr val="tx1"/>
              </a:solidFill>
            </a:endParaRPr>
          </a:p>
          <a:p>
            <a:pPr algn="just" fontAlgn="base"/>
            <a:r>
              <a:rPr lang="ro-RO" dirty="0" smtClean="0">
                <a:solidFill>
                  <a:schemeClr val="tx1"/>
                </a:solidFill>
              </a:rPr>
              <a:t> </a:t>
            </a:r>
            <a:r>
              <a:rPr lang="ro-RO" dirty="0">
                <a:solidFill>
                  <a:schemeClr val="tx1"/>
                </a:solidFill>
              </a:rPr>
              <a:t>Poate sta și înaintea regentei, atunci când se dorește o accentuare a mesajului circumstanțialei de loc.</a:t>
            </a:r>
          </a:p>
          <a:p>
            <a:pPr algn="just" fontAlgn="base"/>
            <a:r>
              <a:rPr lang="ro-RO" dirty="0">
                <a:solidFill>
                  <a:schemeClr val="tx1"/>
                </a:solidFill>
              </a:rPr>
              <a:t>Vai de picioare</a:t>
            </a:r>
            <a:r>
              <a:rPr lang="ro-RO" baseline="30000" dirty="0">
                <a:solidFill>
                  <a:schemeClr val="tx1"/>
                </a:solidFill>
              </a:rPr>
              <a:t>1</a:t>
            </a:r>
            <a:r>
              <a:rPr lang="ro-RO" dirty="0">
                <a:solidFill>
                  <a:schemeClr val="tx1"/>
                </a:solidFill>
              </a:rPr>
              <a:t>/ unde nu-i cap.</a:t>
            </a:r>
            <a:r>
              <a:rPr lang="ro-RO" baseline="30000" dirty="0">
                <a:solidFill>
                  <a:schemeClr val="tx1"/>
                </a:solidFill>
              </a:rPr>
              <a:t>2</a:t>
            </a:r>
            <a:r>
              <a:rPr lang="ro-RO" dirty="0">
                <a:solidFill>
                  <a:schemeClr val="tx1"/>
                </a:solidFill>
              </a:rPr>
              <a:t>/</a:t>
            </a:r>
            <a:br>
              <a:rPr lang="ro-RO" dirty="0">
                <a:solidFill>
                  <a:schemeClr val="tx1"/>
                </a:solidFill>
              </a:rPr>
            </a:br>
            <a:r>
              <a:rPr lang="ro-RO" dirty="0">
                <a:solidFill>
                  <a:schemeClr val="tx1"/>
                </a:solidFill>
              </a:rPr>
              <a:t>Unde nu-i cap,</a:t>
            </a:r>
            <a:r>
              <a:rPr lang="ro-RO" baseline="30000" dirty="0">
                <a:solidFill>
                  <a:schemeClr val="tx1"/>
                </a:solidFill>
              </a:rPr>
              <a:t>1</a:t>
            </a:r>
            <a:r>
              <a:rPr lang="ro-RO" dirty="0">
                <a:solidFill>
                  <a:schemeClr val="tx1"/>
                </a:solidFill>
              </a:rPr>
              <a:t>/ vai de picioare.</a:t>
            </a:r>
            <a:r>
              <a:rPr lang="ro-RO" baseline="30000" dirty="0">
                <a:solidFill>
                  <a:schemeClr val="tx1"/>
                </a:solidFill>
              </a:rPr>
              <a:t>2</a:t>
            </a:r>
            <a:r>
              <a:rPr lang="ro-RO" dirty="0">
                <a:solidFill>
                  <a:schemeClr val="tx1"/>
                </a:solidFill>
              </a:rPr>
              <a:t>/</a:t>
            </a:r>
          </a:p>
          <a:p>
            <a:pPr algn="just" fontAlgn="base"/>
            <a:r>
              <a:rPr lang="ro-RO" b="1" dirty="0">
                <a:solidFill>
                  <a:schemeClr val="tx1"/>
                </a:solidFill>
              </a:rPr>
              <a:t>Punctuația</a:t>
            </a:r>
            <a:endParaRPr lang="ro-RO" dirty="0">
              <a:solidFill>
                <a:schemeClr val="tx1"/>
              </a:solidFill>
            </a:endParaRPr>
          </a:p>
          <a:p>
            <a:pPr algn="just" fontAlgn="base"/>
            <a:r>
              <a:rPr lang="ro-RO" dirty="0">
                <a:solidFill>
                  <a:schemeClr val="tx1"/>
                </a:solidFill>
              </a:rPr>
              <a:t>Atunci când stă după regentă, propoziția circumstanțială de loc nu se desparte prin </a:t>
            </a:r>
            <a:r>
              <a:rPr lang="ro-RO" dirty="0" smtClean="0">
                <a:solidFill>
                  <a:schemeClr val="tx1"/>
                </a:solidFill>
              </a:rPr>
              <a:t>virgulă, dar </a:t>
            </a:r>
            <a:r>
              <a:rPr lang="ro-RO" dirty="0">
                <a:solidFill>
                  <a:schemeClr val="tx1"/>
                </a:solidFill>
              </a:rPr>
              <a:t>când stă înaintea </a:t>
            </a:r>
            <a:r>
              <a:rPr lang="ro-RO" dirty="0" smtClean="0">
                <a:solidFill>
                  <a:schemeClr val="tx1"/>
                </a:solidFill>
              </a:rPr>
              <a:t>ei,</a:t>
            </a:r>
            <a:r>
              <a:rPr lang="ro-RO" dirty="0">
                <a:solidFill>
                  <a:schemeClr val="tx1"/>
                </a:solidFill>
              </a:rPr>
              <a:t> </a:t>
            </a:r>
            <a:r>
              <a:rPr lang="ro-RO" u="sng" dirty="0">
                <a:solidFill>
                  <a:schemeClr val="tx1"/>
                </a:solidFill>
              </a:rPr>
              <a:t>poate</a:t>
            </a:r>
            <a:r>
              <a:rPr lang="ro-RO" dirty="0">
                <a:solidFill>
                  <a:schemeClr val="tx1"/>
                </a:solidFill>
              </a:rPr>
              <a:t> fi despărțită prin virgulă, iar dacă are element corelativ, virgula este </a:t>
            </a:r>
            <a:r>
              <a:rPr lang="ro-RO" u="sng" dirty="0">
                <a:solidFill>
                  <a:schemeClr val="tx1"/>
                </a:solidFill>
              </a:rPr>
              <a:t>obligatorie</a:t>
            </a:r>
            <a:r>
              <a:rPr lang="ro-RO" dirty="0">
                <a:solidFill>
                  <a:schemeClr val="tx1"/>
                </a:solidFill>
              </a:rPr>
              <a:t>.</a:t>
            </a:r>
          </a:p>
          <a:p>
            <a:pPr algn="just" fontAlgn="base"/>
            <a:r>
              <a:rPr lang="ro-RO" u="sng" dirty="0">
                <a:solidFill>
                  <a:schemeClr val="tx1"/>
                </a:solidFill>
              </a:rPr>
              <a:t>Acolo</a:t>
            </a:r>
            <a:r>
              <a:rPr lang="ro-RO" dirty="0">
                <a:solidFill>
                  <a:schemeClr val="tx1"/>
                </a:solidFill>
              </a:rPr>
              <a:t> mergem,</a:t>
            </a:r>
            <a:r>
              <a:rPr lang="ro-RO" baseline="30000" dirty="0">
                <a:solidFill>
                  <a:schemeClr val="tx1"/>
                </a:solidFill>
              </a:rPr>
              <a:t>1</a:t>
            </a:r>
            <a:r>
              <a:rPr lang="ro-RO" dirty="0">
                <a:solidFill>
                  <a:schemeClr val="tx1"/>
                </a:solidFill>
              </a:rPr>
              <a:t>/ unde ne-au chemat.</a:t>
            </a:r>
            <a:r>
              <a:rPr lang="ro-RO" baseline="30000" dirty="0">
                <a:solidFill>
                  <a:schemeClr val="tx1"/>
                </a:solidFill>
              </a:rPr>
              <a:t>2</a:t>
            </a:r>
            <a:r>
              <a:rPr lang="ro-RO" dirty="0">
                <a:solidFill>
                  <a:schemeClr val="tx1"/>
                </a:solidFill>
              </a:rPr>
              <a:t>/</a:t>
            </a:r>
          </a:p>
          <a:p>
            <a:endParaRPr lang="ro-R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/>
          <a:lstStyle/>
          <a:p>
            <a:r>
              <a:rPr lang="ro-RO" dirty="0" smtClean="0"/>
              <a:t>PS CL</a:t>
            </a:r>
            <a:endParaRPr lang="ro-R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857364"/>
            <a:ext cx="7429552" cy="4143404"/>
          </a:xfrm>
        </p:spPr>
        <p:txBody>
          <a:bodyPr>
            <a:normAutofit/>
          </a:bodyPr>
          <a:lstStyle/>
          <a:p>
            <a:pPr algn="just" fontAlgn="base"/>
            <a:r>
              <a:rPr lang="ro-RO" b="1" dirty="0">
                <a:solidFill>
                  <a:schemeClr val="tx1"/>
                </a:solidFill>
              </a:rPr>
              <a:t>Contragerea și dezvoltarea</a:t>
            </a:r>
            <a:r>
              <a:rPr lang="ro-RO" b="1" dirty="0" smtClean="0">
                <a:solidFill>
                  <a:schemeClr val="tx1"/>
                </a:solidFill>
              </a:rPr>
              <a:t>:</a:t>
            </a:r>
          </a:p>
          <a:p>
            <a:pPr algn="just" fontAlgn="base"/>
            <a:endParaRPr lang="ro-RO" b="1" dirty="0">
              <a:solidFill>
                <a:schemeClr val="tx1"/>
              </a:solidFill>
            </a:endParaRPr>
          </a:p>
          <a:p>
            <a:pPr algn="just" fontAlgn="base"/>
            <a:r>
              <a:rPr lang="ro-RO" dirty="0" smtClean="0">
                <a:solidFill>
                  <a:schemeClr val="tx1"/>
                </a:solidFill>
              </a:rPr>
              <a:t>Mergem  </a:t>
            </a:r>
            <a:r>
              <a:rPr lang="ro-RO" u="sng" dirty="0">
                <a:solidFill>
                  <a:schemeClr val="tx1"/>
                </a:solidFill>
              </a:rPr>
              <a:t>la tine</a:t>
            </a:r>
            <a:r>
              <a:rPr lang="ro-RO" dirty="0" smtClean="0">
                <a:solidFill>
                  <a:schemeClr val="tx1"/>
                </a:solidFill>
              </a:rPr>
              <a:t>.  </a:t>
            </a:r>
            <a:r>
              <a:rPr lang="ro-RO" smtClean="0">
                <a:solidFill>
                  <a:schemeClr val="tx1"/>
                </a:solidFill>
              </a:rPr>
              <a:t>CCL</a:t>
            </a:r>
          </a:p>
          <a:p>
            <a:pPr algn="just" fontAlgn="base"/>
            <a:endParaRPr lang="ro-RO" dirty="0">
              <a:solidFill>
                <a:schemeClr val="tx1"/>
              </a:solidFill>
            </a:endParaRPr>
          </a:p>
          <a:p>
            <a:pPr algn="just" fontAlgn="base"/>
            <a:r>
              <a:rPr lang="ro-RO" dirty="0">
                <a:solidFill>
                  <a:schemeClr val="tx1"/>
                </a:solidFill>
              </a:rPr>
              <a:t>    </a:t>
            </a:r>
            <a:r>
              <a:rPr lang="ro-RO" dirty="0" smtClean="0">
                <a:solidFill>
                  <a:schemeClr val="tx1"/>
                </a:solidFill>
              </a:rPr>
              <a:t>           /1 </a:t>
            </a:r>
            <a:r>
              <a:rPr lang="ro-RO" dirty="0" smtClean="0">
                <a:solidFill>
                  <a:schemeClr val="tx2">
                    <a:lumMod val="75000"/>
                  </a:schemeClr>
                </a:solidFill>
              </a:rPr>
              <a:t>unde</a:t>
            </a:r>
            <a:r>
              <a:rPr lang="ro-RO" dirty="0" smtClean="0">
                <a:solidFill>
                  <a:schemeClr val="tx1"/>
                </a:solidFill>
              </a:rPr>
              <a:t> trebuie</a:t>
            </a:r>
            <a:r>
              <a:rPr lang="ro-RO" dirty="0">
                <a:solidFill>
                  <a:schemeClr val="tx1"/>
                </a:solidFill>
              </a:rPr>
              <a:t>./2   </a:t>
            </a:r>
            <a:r>
              <a:rPr lang="ro-RO" dirty="0" smtClean="0">
                <a:solidFill>
                  <a:schemeClr val="tx1"/>
                </a:solidFill>
              </a:rPr>
              <a:t>PS CL                     </a:t>
            </a:r>
          </a:p>
          <a:p>
            <a:r>
              <a:rPr lang="ro-RO" dirty="0"/>
              <a:t> </a:t>
            </a:r>
          </a:p>
          <a:p>
            <a:endParaRPr lang="ro-R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285883"/>
          </a:xfrm>
        </p:spPr>
        <p:txBody>
          <a:bodyPr/>
          <a:lstStyle/>
          <a:p>
            <a:r>
              <a:rPr lang="ro-RO" dirty="0" smtClean="0"/>
              <a:t>PS CL</a:t>
            </a:r>
            <a:endParaRPr lang="ro-R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928670"/>
            <a:ext cx="6624662" cy="5286412"/>
          </a:xfrm>
        </p:spPr>
        <p:txBody>
          <a:bodyPr>
            <a:normAutofit/>
          </a:bodyPr>
          <a:lstStyle/>
          <a:p>
            <a:pPr marL="514350" indent="-514350" algn="l"/>
            <a:r>
              <a:rPr lang="ro-RO" dirty="0" smtClean="0">
                <a:solidFill>
                  <a:schemeClr val="tx1"/>
                </a:solidFill>
              </a:rPr>
              <a:t>EXERCIȚII:</a:t>
            </a:r>
          </a:p>
          <a:p>
            <a:pPr marL="514350" indent="-514350" algn="l"/>
            <a:r>
              <a:rPr lang="ro-RO" dirty="0" smtClean="0">
                <a:solidFill>
                  <a:schemeClr val="tx1"/>
                </a:solidFill>
              </a:rPr>
              <a:t>1.Rezolvă frazele:</a:t>
            </a:r>
          </a:p>
          <a:p>
            <a:pPr marL="514350" indent="-514350" algn="l"/>
            <a:r>
              <a:rPr lang="ro-RO" dirty="0" smtClean="0">
                <a:solidFill>
                  <a:schemeClr val="tx1"/>
                </a:solidFill>
              </a:rPr>
              <a:t>Plec unde vreau.</a:t>
            </a:r>
          </a:p>
          <a:p>
            <a:pPr marL="514350" indent="-514350" algn="l"/>
            <a:r>
              <a:rPr lang="ro-RO" dirty="0" smtClean="0">
                <a:solidFill>
                  <a:schemeClr val="tx1"/>
                </a:solidFill>
              </a:rPr>
              <a:t>  Stau pe unde am loc.</a:t>
            </a:r>
          </a:p>
          <a:p>
            <a:pPr marL="514350" indent="-514350" algn="l"/>
            <a:r>
              <a:rPr lang="ro-RO" dirty="0" smtClean="0">
                <a:solidFill>
                  <a:schemeClr val="tx1"/>
                </a:solidFill>
              </a:rPr>
              <a:t>2.Dezvoltă cuvintele subliniate în propoziții subordonate corespunzătoare:</a:t>
            </a:r>
          </a:p>
          <a:p>
            <a:pPr marL="514350" indent="-514350" algn="l"/>
            <a:r>
              <a:rPr lang="ro-RO" dirty="0" smtClean="0">
                <a:solidFill>
                  <a:schemeClr val="tx1"/>
                </a:solidFill>
              </a:rPr>
              <a:t> Pleacă </a:t>
            </a:r>
            <a:r>
              <a:rPr lang="ro-RO" u="sng" dirty="0" smtClean="0">
                <a:solidFill>
                  <a:schemeClr val="tx1"/>
                </a:solidFill>
              </a:rPr>
              <a:t>la pădure</a:t>
            </a:r>
            <a:r>
              <a:rPr lang="ro-RO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l"/>
            <a:r>
              <a:rPr lang="ro-RO" dirty="0" smtClean="0">
                <a:solidFill>
                  <a:schemeClr val="tx1"/>
                </a:solidFill>
              </a:rPr>
              <a:t>Hai </a:t>
            </a:r>
            <a:r>
              <a:rPr lang="ro-RO" u="sng" dirty="0" smtClean="0">
                <a:solidFill>
                  <a:schemeClr val="tx1"/>
                </a:solidFill>
              </a:rPr>
              <a:t>acolo.</a:t>
            </a:r>
          </a:p>
          <a:p>
            <a:pPr marL="514350" indent="-514350" algn="l"/>
            <a:endParaRPr lang="ro-RO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ro-RO" dirty="0" smtClean="0"/>
          </a:p>
          <a:p>
            <a:pPr marL="514350" indent="-514350">
              <a:buAutoNum type="arabicPeriod"/>
            </a:pPr>
            <a:endParaRPr lang="ro-RO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500043"/>
            <a:ext cx="8229600" cy="214314"/>
          </a:xfrm>
        </p:spPr>
        <p:txBody>
          <a:bodyPr>
            <a:normAutofit fontScale="90000"/>
          </a:bodyPr>
          <a:lstStyle/>
          <a:p>
            <a:r>
              <a:rPr lang="ro-RO" dirty="0" smtClean="0"/>
              <a:t>EExerciții</a:t>
            </a:r>
            <a:endParaRPr lang="ro-R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</TotalTime>
  <Words>163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Complementul circumstanțial de loc și propoziția subordonată circumstanțială de loc </vt:lpstr>
      <vt:lpstr>Complementul circumstanțial de loc</vt:lpstr>
      <vt:lpstr>CCL</vt:lpstr>
      <vt:lpstr>CCL</vt:lpstr>
      <vt:lpstr>Propoziția circumstanțială de loc </vt:lpstr>
      <vt:lpstr>PS CL</vt:lpstr>
      <vt:lpstr>PS CL</vt:lpstr>
      <vt:lpstr>PS CL</vt:lpstr>
      <vt:lpstr>EExerciții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Complementul circumstanțial de loc și propoziția subordonată circumstanțială de loc</dc:title>
  <dc:creator>Silvia</dc:creator>
  <cp:lastModifiedBy>Silvia</cp:lastModifiedBy>
  <cp:revision>6</cp:revision>
  <dcterms:created xsi:type="dcterms:W3CDTF">2021-04-21T14:38:56Z</dcterms:created>
  <dcterms:modified xsi:type="dcterms:W3CDTF">2021-05-19T14:06:46Z</dcterms:modified>
</cp:coreProperties>
</file>