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BAEB8-7A97-465B-889D-944475B7BB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o-RO" sz="4800" dirty="0">
                <a:latin typeface="Algerian" panose="04020705040A02060702" pitchFamily="82" charset="0"/>
              </a:rPr>
              <a:t>COMPLEMENTUL DIRECT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9A2B20-5339-42EC-AA38-2A984EB0E3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o-RO" dirty="0"/>
              <a:t>Prof. mihaela urjan</a:t>
            </a:r>
          </a:p>
          <a:p>
            <a:r>
              <a:rPr lang="ro-RO" dirty="0"/>
              <a:t>Cl a viiI-a </a:t>
            </a:r>
          </a:p>
        </p:txBody>
      </p:sp>
    </p:spTree>
    <p:extLst>
      <p:ext uri="{BB962C8B-B14F-4D97-AF65-F5344CB8AC3E}">
        <p14:creationId xmlns:p14="http://schemas.microsoft.com/office/powerpoint/2010/main" val="892824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0DA22-56E9-46A4-B729-769C5FB72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EXEMPLE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06E44-9204-4EF5-8694-56287EA9E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o-RO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o-RO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 ,,Nu putea să-i vadă </a:t>
            </a:r>
            <a:r>
              <a:rPr lang="ro-RO" sz="1800" i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chipul</a:t>
            </a:r>
            <a:r>
              <a:rPr lang="ro-RO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dar îi auzise </a:t>
            </a:r>
            <a:r>
              <a:rPr lang="ro-RO" sz="1800" i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glasul</a:t>
            </a:r>
            <a:r>
              <a:rPr lang="ro-RO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”(</a:t>
            </a:r>
            <a:r>
              <a:rPr lang="ro-RO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M.Sadoveanu, </a:t>
            </a:r>
            <a:r>
              <a:rPr lang="ro-RO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Baltagu</a:t>
            </a:r>
            <a:r>
              <a:rPr lang="ro-RO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l)</a:t>
            </a:r>
            <a:endParaRPr lang="ro-R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o-RO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o-RO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,,Făcându-şi </a:t>
            </a:r>
            <a:r>
              <a:rPr lang="ro-RO" sz="1800" i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cruci</a:t>
            </a:r>
            <a:r>
              <a:rPr lang="ro-RO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repetate, îşi murmură </a:t>
            </a:r>
            <a:r>
              <a:rPr lang="ro-RO" sz="1800" i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gândul</a:t>
            </a:r>
            <a:r>
              <a:rPr lang="ro-RO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ro-RO" sz="1800" i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o-RO" sz="1800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o-RO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ardea.”(</a:t>
            </a:r>
            <a:r>
              <a:rPr lang="ro-RO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M.Sadoveanu, </a:t>
            </a:r>
            <a:r>
              <a:rPr lang="ro-RO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Baltagul</a:t>
            </a:r>
            <a:r>
              <a:rPr lang="ro-RO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o-R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o-RO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  </a:t>
            </a:r>
            <a:r>
              <a:rPr lang="ro-RO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,,Băgat-ai la cap </a:t>
            </a:r>
            <a:r>
              <a:rPr lang="ro-RO" sz="1800" i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vorbele</a:t>
            </a:r>
            <a:r>
              <a:rPr lang="ro-RO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mele?”(</a:t>
            </a:r>
            <a:r>
              <a:rPr lang="ro-RO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I.Creangă, </a:t>
            </a:r>
            <a:r>
              <a:rPr lang="ro-RO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Povestea lui Harap- Alb)</a:t>
            </a:r>
            <a:endParaRPr lang="ro-R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o-RO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4)  </a:t>
            </a:r>
            <a:r>
              <a:rPr lang="ro-RO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,,Şi nici una, nici două, haţ! </a:t>
            </a:r>
            <a:r>
              <a:rPr lang="ro-RO" sz="1800" i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 ied</a:t>
            </a:r>
            <a:r>
              <a:rPr lang="ro-RO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gât...”(</a:t>
            </a:r>
            <a:r>
              <a:rPr lang="ro-RO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I.Creangă, </a:t>
            </a:r>
            <a:r>
              <a:rPr lang="ro-RO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Capra cu trei iezi) </a:t>
            </a:r>
            <a:endParaRPr lang="ro-R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o-RO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5)  Eu am reuşit </a:t>
            </a:r>
            <a:r>
              <a:rPr lang="ro-RO" sz="1800" i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rezolva</a:t>
            </a:r>
            <a:r>
              <a:rPr lang="ro-RO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o-RO" sz="1800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1800" i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problema.</a:t>
            </a:r>
            <a:endParaRPr lang="ro-R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o-RO" dirty="0"/>
          </a:p>
          <a:p>
            <a:pPr marL="0" indent="0">
              <a:buNone/>
            </a:pPr>
            <a:endParaRPr lang="ro-RO" sz="2400" dirty="0"/>
          </a:p>
        </p:txBody>
      </p:sp>
    </p:spTree>
    <p:extLst>
      <p:ext uri="{BB962C8B-B14F-4D97-AF65-F5344CB8AC3E}">
        <p14:creationId xmlns:p14="http://schemas.microsoft.com/office/powerpoint/2010/main" val="1034448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A501B-73FD-481A-B040-8DE3AFED5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o-RO" dirty="0"/>
              <a:t>DEFINIȚIE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5518B-11D8-45CA-9C84-147CD09F02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Complementul direct este partea secundară de propoziţie care arată obiectul asupra căruia se exercită direct acţiunea.</a:t>
            </a:r>
            <a:endParaRPr lang="ro-R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o-R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o-RO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Intrebări specifice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Pe cine? Ce?</a:t>
            </a:r>
            <a:endParaRPr lang="ro-R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782466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3B0AC-5A6F-41CF-A975-89A2EA928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o-RO" sz="32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Complementul direct determină:</a:t>
            </a:r>
            <a:br>
              <a:rPr lang="ro-RO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o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16DD48-323D-4338-A21C-CEF1C2024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o-RO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ro-RO" sz="2400" i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 verb </a:t>
            </a:r>
            <a:r>
              <a:rPr lang="ro-RO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Ascult o melodie.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o-RO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Citesc o carte. Știu a desena.</a:t>
            </a:r>
            <a:endParaRPr lang="ro-RO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o-RO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ro-RO" sz="2400" i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interjecţie predicativă</a:t>
            </a:r>
            <a:r>
              <a:rPr lang="ro-RO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Poftim o carte!</a:t>
            </a:r>
            <a:endParaRPr lang="ro-RO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o-RO" sz="2400" dirty="0"/>
          </a:p>
        </p:txBody>
      </p:sp>
    </p:spTree>
    <p:extLst>
      <p:ext uri="{BB962C8B-B14F-4D97-AF65-F5344CB8AC3E}">
        <p14:creationId xmlns:p14="http://schemas.microsoft.com/office/powerpoint/2010/main" val="621905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C204D-D652-4B50-8C9E-EBFBE01D4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Complementul direct se exprimă prin</a:t>
            </a:r>
            <a:r>
              <a:rPr lang="ro-RO" sz="32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o-R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D00916-9436-4398-B4F2-A15C85608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o-RO" sz="20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Substantiv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Ioana vrea </a:t>
            </a:r>
            <a:r>
              <a:rPr lang="ro-RO" sz="2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 trandafir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o-R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o-RO" sz="20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Locuţiune substantivală 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  Bunica are încă </a:t>
            </a:r>
            <a:r>
              <a:rPr lang="ro-RO" sz="2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ţinere de minte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o-R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o-RO" sz="20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Pronume 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 pron pers, pron reflexiv,pron de politețe, pron demonstrativ, pron nehotărât, pron negativ, pron interogativ, pron relativ):   </a:t>
            </a:r>
            <a:r>
              <a:rPr lang="ro-RO" sz="2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 acesta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nu- l ştiu.</a:t>
            </a:r>
            <a:endParaRPr lang="ro-R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o-RO" sz="20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Numeral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Citesc </a:t>
            </a:r>
            <a:r>
              <a:rPr lang="ro-RO" sz="2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două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dintre ele.</a:t>
            </a:r>
            <a:endParaRPr lang="ro-R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o-RO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IBMPlexSans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o-R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079666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97DC8-67E6-4C32-A724-C84DAAFB8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br>
              <a:rPr lang="ro-RO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o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BAF455-CCE7-4C95-8E01-675B1F5506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o-RO" sz="20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Verb la moduri nepersonale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o-RO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Infinitiv: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Nu pot </a:t>
            </a:r>
            <a:r>
              <a:rPr lang="ro-RO" sz="2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aştepta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prea mult.</a:t>
            </a:r>
            <a:endParaRPr lang="ro-R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8800">
              <a:lnSpc>
                <a:spcPct val="115000"/>
              </a:lnSpc>
              <a:spcAft>
                <a:spcPts val="1000"/>
              </a:spcAft>
            </a:pP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ro-RO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Gerunziu: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Aud </a:t>
            </a:r>
            <a:r>
              <a:rPr lang="ro-RO" sz="2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cântându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i în fiecare seară.</a:t>
            </a:r>
            <a:endParaRPr lang="ro-R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8800">
              <a:lnSpc>
                <a:spcPct val="115000"/>
              </a:lnSpc>
              <a:spcAft>
                <a:spcPts val="1000"/>
              </a:spcAft>
            </a:pP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ro-RO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Supin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Ioana are </a:t>
            </a:r>
            <a:r>
              <a:rPr lang="ro-RO" sz="2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scris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tema.</a:t>
            </a:r>
            <a:endParaRPr lang="ro-R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o-RO" sz="20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Locuţiune verbală la moduri nepersonale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:Pot </a:t>
            </a:r>
            <a:r>
              <a:rPr lang="ro-RO" sz="2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ţine seama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sfatul tău.</a:t>
            </a:r>
            <a:endParaRPr lang="ro-R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</a:t>
            </a:r>
            <a:r>
              <a:rPr lang="ro-RO" sz="20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. Interjecţie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:De câte ori auzeam </a:t>
            </a:r>
            <a:r>
              <a:rPr lang="ro-RO" sz="2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aoleu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mergeam acolo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922815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49C00-A30A-41D9-A0E8-8921CC008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APLICAȚII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FCFDC6-C977-418A-801F-91642A9B40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0" indent="-342900">
              <a:buFont typeface="+mj-lt"/>
              <a:buAutoNum type="alphaLcParenR"/>
              <a:tabLst>
                <a:tab pos="495300" algn="l"/>
                <a:tab pos="2286000" algn="l"/>
              </a:tabLst>
            </a:pP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Andreea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R</a:t>
            </a:r>
            <a:r>
              <a:rPr lang="en-US" sz="1800" dirty="0" err="1">
                <a:effectLst/>
                <a:latin typeface="Arial Unicode MS"/>
                <a:ea typeface="Arial Unicode MS"/>
                <a:cs typeface="Arial Unicode MS"/>
              </a:rPr>
              <a:t>ă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ducanu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a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ca</a:t>
            </a:r>
            <a:r>
              <a:rPr lang="en-US" sz="1800" dirty="0" err="1">
                <a:effectLst/>
                <a:latin typeface="Arial Unicode MS"/>
                <a:ea typeface="Arial Unicode MS"/>
                <a:cs typeface="Arial Unicode MS"/>
              </a:rPr>
              <a:t>ş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tigat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o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medalie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de aur la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Jocurile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Olimpice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.</a:t>
            </a:r>
            <a:endParaRPr lang="ro-R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  <a:tabLst>
                <a:tab pos="495300" algn="l"/>
              </a:tabLst>
            </a:pP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Pe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primul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l-am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îndrumat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eu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spre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caban</a:t>
            </a:r>
            <a:r>
              <a:rPr lang="en-US" sz="1800" dirty="0" err="1">
                <a:effectLst/>
                <a:latin typeface="Arial Unicode MS"/>
                <a:ea typeface="Arial Unicode MS"/>
                <a:cs typeface="Arial Unicode MS"/>
              </a:rPr>
              <a:t>ă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.</a:t>
            </a:r>
            <a:endParaRPr lang="ro-R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  <a:tabLst>
                <a:tab pos="495300" algn="l"/>
              </a:tabLst>
            </a:pP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Mama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îi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cunoa</a:t>
            </a:r>
            <a:r>
              <a:rPr lang="en-US" sz="1800" dirty="0" err="1">
                <a:effectLst/>
                <a:latin typeface="Arial Unicode MS"/>
                <a:ea typeface="Arial Unicode MS"/>
                <a:cs typeface="Arial Unicode MS"/>
              </a:rPr>
              <a:t>ş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te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pe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cei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doi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de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acolo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.</a:t>
            </a:r>
            <a:endParaRPr lang="ro-R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  <a:tabLst>
                <a:tab pos="495300" algn="l"/>
              </a:tabLst>
            </a:pP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De</a:t>
            </a:r>
            <a:r>
              <a:rPr lang="en-US" sz="1800" dirty="0" err="1">
                <a:effectLst/>
                <a:latin typeface="Arial Unicode MS"/>
                <a:ea typeface="Arial Unicode MS"/>
                <a:cs typeface="Arial Unicode MS"/>
              </a:rPr>
              <a:t>ş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i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este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mic</a:t>
            </a:r>
            <a:r>
              <a:rPr lang="en-US" sz="1800" dirty="0" err="1">
                <a:effectLst/>
                <a:latin typeface="Arial Unicode MS"/>
                <a:ea typeface="Arial Unicode MS"/>
                <a:cs typeface="Arial Unicode MS"/>
              </a:rPr>
              <a:t>ă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,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Miruna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poate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cânta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melodii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grele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.</a:t>
            </a:r>
            <a:endParaRPr lang="ro-R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  <a:tabLst>
                <a:tab pos="495300" algn="l"/>
              </a:tabLst>
            </a:pP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Pentru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mâine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avem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 de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înv</a:t>
            </a:r>
            <a:r>
              <a:rPr lang="en-US" sz="1800" dirty="0" err="1">
                <a:effectLst/>
                <a:latin typeface="Arial Unicode MS"/>
                <a:ea typeface="Arial Unicode MS"/>
                <a:cs typeface="Arial Unicode MS"/>
              </a:rPr>
              <a:t>ăţ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at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complementul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direct.</a:t>
            </a:r>
            <a:endParaRPr lang="ro-R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  <a:tabLst>
                <a:tab pos="495300" algn="l"/>
              </a:tabLst>
            </a:pP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Corina n-a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f</a:t>
            </a:r>
            <a:r>
              <a:rPr lang="en-US" sz="1800" dirty="0" err="1">
                <a:effectLst/>
                <a:latin typeface="Arial Unicode MS"/>
                <a:ea typeface="Arial Unicode MS"/>
                <a:cs typeface="Arial Unicode MS"/>
              </a:rPr>
              <a:t>ă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cut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nimic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la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testul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de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matematic</a:t>
            </a:r>
            <a:r>
              <a:rPr lang="en-US" sz="1800" dirty="0" err="1">
                <a:effectLst/>
                <a:latin typeface="Arial Unicode MS"/>
                <a:ea typeface="Arial Unicode MS"/>
                <a:cs typeface="Arial Unicode MS"/>
              </a:rPr>
              <a:t>ă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.</a:t>
            </a:r>
            <a:endParaRPr lang="ro-R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  <a:tabLst>
                <a:tab pos="495300" algn="l"/>
              </a:tabLst>
            </a:pP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Pe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aceia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i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-am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vazut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mai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devreme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.</a:t>
            </a:r>
            <a:endParaRPr lang="ro-R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  <a:tabLst>
                <a:tab pos="495300" algn="l"/>
              </a:tabLst>
            </a:pP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Aud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cântând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în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p</a:t>
            </a:r>
            <a:r>
              <a:rPr lang="en-US" sz="1800" dirty="0" err="1">
                <a:effectLst/>
                <a:latin typeface="Arial Unicode MS"/>
                <a:ea typeface="Arial Unicode MS"/>
                <a:cs typeface="Arial Unicode MS"/>
              </a:rPr>
              <a:t>ă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dure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.</a:t>
            </a:r>
            <a:endParaRPr lang="ro-R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  <a:tabLst>
                <a:tab pos="495300" algn="l"/>
              </a:tabLst>
            </a:pP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Pentru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c</a:t>
            </a:r>
            <a:r>
              <a:rPr lang="en-US" sz="1800" dirty="0" err="1">
                <a:effectLst/>
                <a:latin typeface="Arial Unicode MS"/>
                <a:ea typeface="Arial Unicode MS"/>
                <a:cs typeface="Arial Unicode MS"/>
              </a:rPr>
              <a:t>ă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e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b</a:t>
            </a:r>
            <a:r>
              <a:rPr lang="en-US" sz="1800" dirty="0" err="1">
                <a:effectLst/>
                <a:latin typeface="Arial Unicode MS"/>
                <a:ea typeface="Arial Unicode MS"/>
                <a:cs typeface="Arial Unicode MS"/>
              </a:rPr>
              <a:t>ă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trân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,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bunicul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nu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mai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are </a:t>
            </a:r>
            <a:r>
              <a:rPr lang="en-US" sz="1800" dirty="0" err="1">
                <a:effectLst/>
                <a:latin typeface="Arial Unicode MS"/>
                <a:ea typeface="Arial Unicode MS"/>
                <a:cs typeface="Arial Unicode MS"/>
              </a:rPr>
              <a:t>ţ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inere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 de </a:t>
            </a:r>
            <a:r>
              <a:rPr lang="en-US" sz="1800" dirty="0" err="1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minte</a:t>
            </a:r>
            <a:r>
              <a:rPr lang="en-US" sz="1800" dirty="0">
                <a:effectLst/>
                <a:latin typeface="Lucida Calligraphy" panose="03010101010101010101" pitchFamily="66" charset="0"/>
                <a:ea typeface="Arial Unicode MS"/>
                <a:cs typeface="Arial Unicode MS"/>
              </a:rPr>
              <a:t>.</a:t>
            </a:r>
            <a:endParaRPr lang="ro-R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20436864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176</TotalTime>
  <Words>368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Algerian</vt:lpstr>
      <vt:lpstr>Arial</vt:lpstr>
      <vt:lpstr>Arial Unicode MS</vt:lpstr>
      <vt:lpstr>Calibri</vt:lpstr>
      <vt:lpstr>Gill Sans MT</vt:lpstr>
      <vt:lpstr>Lucida Calligraphy</vt:lpstr>
      <vt:lpstr>Times New Roman</vt:lpstr>
      <vt:lpstr>Gallery</vt:lpstr>
      <vt:lpstr>COMPLEMENTUL DIRECT</vt:lpstr>
      <vt:lpstr>EXEMPLE</vt:lpstr>
      <vt:lpstr>DEFINIȚIE</vt:lpstr>
      <vt:lpstr>Complementul direct determină: </vt:lpstr>
      <vt:lpstr>Complementul direct se exprimă prin:</vt:lpstr>
      <vt:lpstr> </vt:lpstr>
      <vt:lpstr>APLICAȚII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Construcțiile cu pronume reflexive</dc:title>
  <dc:creator>Sc.Siriu</dc:creator>
  <cp:lastModifiedBy>Sc.Siriu</cp:lastModifiedBy>
  <cp:revision>11</cp:revision>
  <dcterms:created xsi:type="dcterms:W3CDTF">2024-12-01T07:55:56Z</dcterms:created>
  <dcterms:modified xsi:type="dcterms:W3CDTF">2025-02-05T20:09:04Z</dcterms:modified>
</cp:coreProperties>
</file>