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2" r:id="rId3"/>
    <p:sldId id="258" r:id="rId4"/>
    <p:sldId id="261" r:id="rId5"/>
    <p:sldId id="266" r:id="rId6"/>
    <p:sldId id="269" r:id="rId7"/>
    <p:sldId id="271" r:id="rId8"/>
    <p:sldId id="263" r:id="rId9"/>
    <p:sldId id="264" r:id="rId10"/>
    <p:sldId id="268" r:id="rId11"/>
    <p:sldId id="265" r:id="rId12"/>
    <p:sldId id="270" r:id="rId13"/>
    <p:sldId id="260" r:id="rId14"/>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64" autoAdjust="0"/>
  </p:normalViewPr>
  <p:slideViewPr>
    <p:cSldViewPr snapToGrid="0">
      <p:cViewPr varScale="1">
        <p:scale>
          <a:sx n="66" d="100"/>
          <a:sy n="66" d="100"/>
        </p:scale>
        <p:origin x="130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dirty="0"/>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182EF-3851-49B2-ACFB-06B4953113D3}" type="datetimeFigureOut">
              <a:rPr lang="ro-RO" smtClean="0"/>
              <a:t>02.02.2024</a:t>
            </a:fld>
            <a:endParaRPr lang="ro-RO" dirty="0"/>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dirty="0"/>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dirty="0"/>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0EE4E-A633-4026-8CA0-28841F65DDD1}" type="slidenum">
              <a:rPr lang="ro-RO" smtClean="0"/>
              <a:t>‹#›</a:t>
            </a:fld>
            <a:endParaRPr lang="ro-RO" dirty="0"/>
          </a:p>
        </p:txBody>
      </p:sp>
    </p:spTree>
    <p:extLst>
      <p:ext uri="{BB962C8B-B14F-4D97-AF65-F5344CB8AC3E}">
        <p14:creationId xmlns:p14="http://schemas.microsoft.com/office/powerpoint/2010/main" val="3275396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6980EE4E-A633-4026-8CA0-28841F65DDD1}" type="slidenum">
              <a:rPr lang="ro-RO" smtClean="0"/>
              <a:t>2</a:t>
            </a:fld>
            <a:endParaRPr lang="ro-RO" dirty="0"/>
          </a:p>
        </p:txBody>
      </p:sp>
    </p:spTree>
    <p:extLst>
      <p:ext uri="{BB962C8B-B14F-4D97-AF65-F5344CB8AC3E}">
        <p14:creationId xmlns:p14="http://schemas.microsoft.com/office/powerpoint/2010/main" val="344638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6980EE4E-A633-4026-8CA0-28841F65DDD1}" type="slidenum">
              <a:rPr lang="ro-RO" smtClean="0"/>
              <a:t>6</a:t>
            </a:fld>
            <a:endParaRPr lang="ro-RO" dirty="0"/>
          </a:p>
        </p:txBody>
      </p:sp>
    </p:spTree>
    <p:extLst>
      <p:ext uri="{BB962C8B-B14F-4D97-AF65-F5344CB8AC3E}">
        <p14:creationId xmlns:p14="http://schemas.microsoft.com/office/powerpoint/2010/main" val="63937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6980EE4E-A633-4026-8CA0-28841F65DDD1}" type="slidenum">
              <a:rPr lang="ro-RO" smtClean="0"/>
              <a:t>8</a:t>
            </a:fld>
            <a:endParaRPr lang="ro-RO" dirty="0"/>
          </a:p>
        </p:txBody>
      </p:sp>
    </p:spTree>
    <p:extLst>
      <p:ext uri="{BB962C8B-B14F-4D97-AF65-F5344CB8AC3E}">
        <p14:creationId xmlns:p14="http://schemas.microsoft.com/office/powerpoint/2010/main" val="376612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6980EE4E-A633-4026-8CA0-28841F65DDD1}" type="slidenum">
              <a:rPr lang="ro-RO" smtClean="0"/>
              <a:t>10</a:t>
            </a:fld>
            <a:endParaRPr lang="ro-RO" dirty="0"/>
          </a:p>
        </p:txBody>
      </p:sp>
    </p:spTree>
    <p:extLst>
      <p:ext uri="{BB962C8B-B14F-4D97-AF65-F5344CB8AC3E}">
        <p14:creationId xmlns:p14="http://schemas.microsoft.com/office/powerpoint/2010/main" val="413092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6980EE4E-A633-4026-8CA0-28841F65DDD1}" type="slidenum">
              <a:rPr lang="ro-RO" smtClean="0"/>
              <a:t>11</a:t>
            </a:fld>
            <a:endParaRPr lang="ro-RO" dirty="0"/>
          </a:p>
        </p:txBody>
      </p:sp>
    </p:spTree>
    <p:extLst>
      <p:ext uri="{BB962C8B-B14F-4D97-AF65-F5344CB8AC3E}">
        <p14:creationId xmlns:p14="http://schemas.microsoft.com/office/powerpoint/2010/main" val="99973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6980EE4E-A633-4026-8CA0-28841F65DDD1}" type="slidenum">
              <a:rPr lang="ro-RO" smtClean="0"/>
              <a:t>12</a:t>
            </a:fld>
            <a:endParaRPr lang="ro-RO" dirty="0"/>
          </a:p>
        </p:txBody>
      </p:sp>
    </p:spTree>
    <p:extLst>
      <p:ext uri="{BB962C8B-B14F-4D97-AF65-F5344CB8AC3E}">
        <p14:creationId xmlns:p14="http://schemas.microsoft.com/office/powerpoint/2010/main" val="2320003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fld id="{6980EE4E-A633-4026-8CA0-28841F65DDD1}" type="slidenum">
              <a:rPr lang="ro-RO" smtClean="0"/>
              <a:t>13</a:t>
            </a:fld>
            <a:endParaRPr lang="ro-RO" dirty="0"/>
          </a:p>
        </p:txBody>
      </p:sp>
    </p:spTree>
    <p:extLst>
      <p:ext uri="{BB962C8B-B14F-4D97-AF65-F5344CB8AC3E}">
        <p14:creationId xmlns:p14="http://schemas.microsoft.com/office/powerpoint/2010/main" val="292501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E327B4B-C2A5-18A7-D682-F155925A3A36}"/>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46870626-EDE7-F391-1FBC-B7B7DDC79B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794F0CD4-B17D-4E7A-F9EC-0B9F46D5EBAE}"/>
              </a:ext>
            </a:extLst>
          </p:cNvPr>
          <p:cNvSpPr>
            <a:spLocks noGrp="1"/>
          </p:cNvSpPr>
          <p:nvPr>
            <p:ph type="dt" sz="half" idx="10"/>
          </p:nvPr>
        </p:nvSpPr>
        <p:spPr/>
        <p:txBody>
          <a:bodyPr/>
          <a:lstStyle/>
          <a:p>
            <a:fld id="{75BFFB01-2DD4-4DFC-B4D1-E0AE566CEBDE}" type="datetimeFigureOut">
              <a:rPr lang="ro-RO" smtClean="0"/>
              <a:t>02.02.2024</a:t>
            </a:fld>
            <a:endParaRPr lang="ro-RO" dirty="0"/>
          </a:p>
        </p:txBody>
      </p:sp>
      <p:sp>
        <p:nvSpPr>
          <p:cNvPr id="5" name="Substituent subsol 4">
            <a:extLst>
              <a:ext uri="{FF2B5EF4-FFF2-40B4-BE49-F238E27FC236}">
                <a16:creationId xmlns:a16="http://schemas.microsoft.com/office/drawing/2014/main" id="{6FF6ED4E-A530-B878-26B3-1F5A10E281F1}"/>
              </a:ext>
            </a:extLst>
          </p:cNvPr>
          <p:cNvSpPr>
            <a:spLocks noGrp="1"/>
          </p:cNvSpPr>
          <p:nvPr>
            <p:ph type="ftr" sz="quarter" idx="11"/>
          </p:nvPr>
        </p:nvSpPr>
        <p:spPr/>
        <p:txBody>
          <a:bodyPr/>
          <a:lstStyle/>
          <a:p>
            <a:endParaRPr lang="ro-RO" dirty="0"/>
          </a:p>
        </p:txBody>
      </p:sp>
      <p:sp>
        <p:nvSpPr>
          <p:cNvPr id="6" name="Substituent număr diapozitiv 5">
            <a:extLst>
              <a:ext uri="{FF2B5EF4-FFF2-40B4-BE49-F238E27FC236}">
                <a16:creationId xmlns:a16="http://schemas.microsoft.com/office/drawing/2014/main" id="{D35E4E39-77EA-D86C-7F3F-21316A1F66EF}"/>
              </a:ext>
            </a:extLst>
          </p:cNvPr>
          <p:cNvSpPr>
            <a:spLocks noGrp="1"/>
          </p:cNvSpPr>
          <p:nvPr>
            <p:ph type="sldNum" sz="quarter" idx="12"/>
          </p:nvPr>
        </p:nvSpPr>
        <p:spPr/>
        <p:txBody>
          <a:bodyPr/>
          <a:lstStyle/>
          <a:p>
            <a:fld id="{630704E0-CC88-4C6E-9035-02E7CA46DDF4}" type="slidenum">
              <a:rPr lang="ro-RO" smtClean="0"/>
              <a:t>‹#›</a:t>
            </a:fld>
            <a:endParaRPr lang="ro-RO" dirty="0"/>
          </a:p>
        </p:txBody>
      </p:sp>
    </p:spTree>
    <p:extLst>
      <p:ext uri="{BB962C8B-B14F-4D97-AF65-F5344CB8AC3E}">
        <p14:creationId xmlns:p14="http://schemas.microsoft.com/office/powerpoint/2010/main" val="4078699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B0E151-B8E0-ACED-0451-C9AA4338B79A}"/>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E6B86E3C-7160-2A25-EF8A-29900736EC3D}"/>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D8D6B9A8-7AC4-F798-1E32-D27155DF8E4C}"/>
              </a:ext>
            </a:extLst>
          </p:cNvPr>
          <p:cNvSpPr>
            <a:spLocks noGrp="1"/>
          </p:cNvSpPr>
          <p:nvPr>
            <p:ph type="dt" sz="half" idx="10"/>
          </p:nvPr>
        </p:nvSpPr>
        <p:spPr/>
        <p:txBody>
          <a:bodyPr/>
          <a:lstStyle/>
          <a:p>
            <a:fld id="{75BFFB01-2DD4-4DFC-B4D1-E0AE566CEBDE}" type="datetimeFigureOut">
              <a:rPr lang="ro-RO" smtClean="0"/>
              <a:t>02.02.2024</a:t>
            </a:fld>
            <a:endParaRPr lang="ro-RO" dirty="0"/>
          </a:p>
        </p:txBody>
      </p:sp>
      <p:sp>
        <p:nvSpPr>
          <p:cNvPr id="5" name="Substituent subsol 4">
            <a:extLst>
              <a:ext uri="{FF2B5EF4-FFF2-40B4-BE49-F238E27FC236}">
                <a16:creationId xmlns:a16="http://schemas.microsoft.com/office/drawing/2014/main" id="{4AE34343-4FE7-C233-6AC4-0F44783D2BB1}"/>
              </a:ext>
            </a:extLst>
          </p:cNvPr>
          <p:cNvSpPr>
            <a:spLocks noGrp="1"/>
          </p:cNvSpPr>
          <p:nvPr>
            <p:ph type="ftr" sz="quarter" idx="11"/>
          </p:nvPr>
        </p:nvSpPr>
        <p:spPr/>
        <p:txBody>
          <a:bodyPr/>
          <a:lstStyle/>
          <a:p>
            <a:endParaRPr lang="ro-RO" dirty="0"/>
          </a:p>
        </p:txBody>
      </p:sp>
      <p:sp>
        <p:nvSpPr>
          <p:cNvPr id="6" name="Substituent număr diapozitiv 5">
            <a:extLst>
              <a:ext uri="{FF2B5EF4-FFF2-40B4-BE49-F238E27FC236}">
                <a16:creationId xmlns:a16="http://schemas.microsoft.com/office/drawing/2014/main" id="{37D82AF2-7B04-4C70-DA82-7A5247ADE2D0}"/>
              </a:ext>
            </a:extLst>
          </p:cNvPr>
          <p:cNvSpPr>
            <a:spLocks noGrp="1"/>
          </p:cNvSpPr>
          <p:nvPr>
            <p:ph type="sldNum" sz="quarter" idx="12"/>
          </p:nvPr>
        </p:nvSpPr>
        <p:spPr/>
        <p:txBody>
          <a:bodyPr/>
          <a:lstStyle/>
          <a:p>
            <a:fld id="{630704E0-CC88-4C6E-9035-02E7CA46DDF4}" type="slidenum">
              <a:rPr lang="ro-RO" smtClean="0"/>
              <a:t>‹#›</a:t>
            </a:fld>
            <a:endParaRPr lang="ro-RO" dirty="0"/>
          </a:p>
        </p:txBody>
      </p:sp>
    </p:spTree>
    <p:extLst>
      <p:ext uri="{BB962C8B-B14F-4D97-AF65-F5344CB8AC3E}">
        <p14:creationId xmlns:p14="http://schemas.microsoft.com/office/powerpoint/2010/main" val="280371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00C953D7-2E8B-0DFB-14FC-E310E4EDD826}"/>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694A2C8D-F2AF-FAC8-4A5D-99A873DED85E}"/>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FE095CAC-64A3-950D-A40B-4E2FCF38D444}"/>
              </a:ext>
            </a:extLst>
          </p:cNvPr>
          <p:cNvSpPr>
            <a:spLocks noGrp="1"/>
          </p:cNvSpPr>
          <p:nvPr>
            <p:ph type="dt" sz="half" idx="10"/>
          </p:nvPr>
        </p:nvSpPr>
        <p:spPr/>
        <p:txBody>
          <a:bodyPr/>
          <a:lstStyle/>
          <a:p>
            <a:fld id="{75BFFB01-2DD4-4DFC-B4D1-E0AE566CEBDE}" type="datetimeFigureOut">
              <a:rPr lang="ro-RO" smtClean="0"/>
              <a:t>02.02.2024</a:t>
            </a:fld>
            <a:endParaRPr lang="ro-RO" dirty="0"/>
          </a:p>
        </p:txBody>
      </p:sp>
      <p:sp>
        <p:nvSpPr>
          <p:cNvPr id="5" name="Substituent subsol 4">
            <a:extLst>
              <a:ext uri="{FF2B5EF4-FFF2-40B4-BE49-F238E27FC236}">
                <a16:creationId xmlns:a16="http://schemas.microsoft.com/office/drawing/2014/main" id="{CD6B6B83-800A-2CAF-FE19-32C293843599}"/>
              </a:ext>
            </a:extLst>
          </p:cNvPr>
          <p:cNvSpPr>
            <a:spLocks noGrp="1"/>
          </p:cNvSpPr>
          <p:nvPr>
            <p:ph type="ftr" sz="quarter" idx="11"/>
          </p:nvPr>
        </p:nvSpPr>
        <p:spPr/>
        <p:txBody>
          <a:bodyPr/>
          <a:lstStyle/>
          <a:p>
            <a:endParaRPr lang="ro-RO" dirty="0"/>
          </a:p>
        </p:txBody>
      </p:sp>
      <p:sp>
        <p:nvSpPr>
          <p:cNvPr id="6" name="Substituent număr diapozitiv 5">
            <a:extLst>
              <a:ext uri="{FF2B5EF4-FFF2-40B4-BE49-F238E27FC236}">
                <a16:creationId xmlns:a16="http://schemas.microsoft.com/office/drawing/2014/main" id="{F0108963-CC06-6712-D773-57945E29C699}"/>
              </a:ext>
            </a:extLst>
          </p:cNvPr>
          <p:cNvSpPr>
            <a:spLocks noGrp="1"/>
          </p:cNvSpPr>
          <p:nvPr>
            <p:ph type="sldNum" sz="quarter" idx="12"/>
          </p:nvPr>
        </p:nvSpPr>
        <p:spPr/>
        <p:txBody>
          <a:bodyPr/>
          <a:lstStyle/>
          <a:p>
            <a:fld id="{630704E0-CC88-4C6E-9035-02E7CA46DDF4}" type="slidenum">
              <a:rPr lang="ro-RO" smtClean="0"/>
              <a:t>‹#›</a:t>
            </a:fld>
            <a:endParaRPr lang="ro-RO" dirty="0"/>
          </a:p>
        </p:txBody>
      </p:sp>
    </p:spTree>
    <p:extLst>
      <p:ext uri="{BB962C8B-B14F-4D97-AF65-F5344CB8AC3E}">
        <p14:creationId xmlns:p14="http://schemas.microsoft.com/office/powerpoint/2010/main" val="170004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6C10E50-9FCD-9E5F-6C07-F714B5450C42}"/>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F1A83475-C1E5-CF73-2A2A-4B042707F6BB}"/>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AE9691F7-A851-F32E-A228-5876C255A3C0}"/>
              </a:ext>
            </a:extLst>
          </p:cNvPr>
          <p:cNvSpPr>
            <a:spLocks noGrp="1"/>
          </p:cNvSpPr>
          <p:nvPr>
            <p:ph type="dt" sz="half" idx="10"/>
          </p:nvPr>
        </p:nvSpPr>
        <p:spPr/>
        <p:txBody>
          <a:bodyPr/>
          <a:lstStyle/>
          <a:p>
            <a:fld id="{75BFFB01-2DD4-4DFC-B4D1-E0AE566CEBDE}" type="datetimeFigureOut">
              <a:rPr lang="ro-RO" smtClean="0"/>
              <a:t>02.02.2024</a:t>
            </a:fld>
            <a:endParaRPr lang="ro-RO" dirty="0"/>
          </a:p>
        </p:txBody>
      </p:sp>
      <p:sp>
        <p:nvSpPr>
          <p:cNvPr id="5" name="Substituent subsol 4">
            <a:extLst>
              <a:ext uri="{FF2B5EF4-FFF2-40B4-BE49-F238E27FC236}">
                <a16:creationId xmlns:a16="http://schemas.microsoft.com/office/drawing/2014/main" id="{7E7EB978-FA9B-E7AE-404E-06FBB1ACA29C}"/>
              </a:ext>
            </a:extLst>
          </p:cNvPr>
          <p:cNvSpPr>
            <a:spLocks noGrp="1"/>
          </p:cNvSpPr>
          <p:nvPr>
            <p:ph type="ftr" sz="quarter" idx="11"/>
          </p:nvPr>
        </p:nvSpPr>
        <p:spPr/>
        <p:txBody>
          <a:bodyPr/>
          <a:lstStyle/>
          <a:p>
            <a:endParaRPr lang="ro-RO" dirty="0"/>
          </a:p>
        </p:txBody>
      </p:sp>
      <p:sp>
        <p:nvSpPr>
          <p:cNvPr id="6" name="Substituent număr diapozitiv 5">
            <a:extLst>
              <a:ext uri="{FF2B5EF4-FFF2-40B4-BE49-F238E27FC236}">
                <a16:creationId xmlns:a16="http://schemas.microsoft.com/office/drawing/2014/main" id="{7F1265E1-928D-8BB4-4FA9-621C9AD816F5}"/>
              </a:ext>
            </a:extLst>
          </p:cNvPr>
          <p:cNvSpPr>
            <a:spLocks noGrp="1"/>
          </p:cNvSpPr>
          <p:nvPr>
            <p:ph type="sldNum" sz="quarter" idx="12"/>
          </p:nvPr>
        </p:nvSpPr>
        <p:spPr/>
        <p:txBody>
          <a:bodyPr/>
          <a:lstStyle/>
          <a:p>
            <a:fld id="{630704E0-CC88-4C6E-9035-02E7CA46DDF4}" type="slidenum">
              <a:rPr lang="ro-RO" smtClean="0"/>
              <a:t>‹#›</a:t>
            </a:fld>
            <a:endParaRPr lang="ro-RO" dirty="0"/>
          </a:p>
        </p:txBody>
      </p:sp>
    </p:spTree>
    <p:extLst>
      <p:ext uri="{BB962C8B-B14F-4D97-AF65-F5344CB8AC3E}">
        <p14:creationId xmlns:p14="http://schemas.microsoft.com/office/powerpoint/2010/main" val="278854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2611B83-C9B8-9B2E-56AE-F6C8DAA901A9}"/>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F3AB97E6-7E7C-5BCE-A526-909E32E201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BB385AA0-7073-1683-7A38-57D097070C43}"/>
              </a:ext>
            </a:extLst>
          </p:cNvPr>
          <p:cNvSpPr>
            <a:spLocks noGrp="1"/>
          </p:cNvSpPr>
          <p:nvPr>
            <p:ph type="dt" sz="half" idx="10"/>
          </p:nvPr>
        </p:nvSpPr>
        <p:spPr/>
        <p:txBody>
          <a:bodyPr/>
          <a:lstStyle/>
          <a:p>
            <a:fld id="{75BFFB01-2DD4-4DFC-B4D1-E0AE566CEBDE}" type="datetimeFigureOut">
              <a:rPr lang="ro-RO" smtClean="0"/>
              <a:t>02.02.2024</a:t>
            </a:fld>
            <a:endParaRPr lang="ro-RO" dirty="0"/>
          </a:p>
        </p:txBody>
      </p:sp>
      <p:sp>
        <p:nvSpPr>
          <p:cNvPr id="5" name="Substituent subsol 4">
            <a:extLst>
              <a:ext uri="{FF2B5EF4-FFF2-40B4-BE49-F238E27FC236}">
                <a16:creationId xmlns:a16="http://schemas.microsoft.com/office/drawing/2014/main" id="{8F2C4FDE-6B3C-AF49-658E-14A0E22FAEF0}"/>
              </a:ext>
            </a:extLst>
          </p:cNvPr>
          <p:cNvSpPr>
            <a:spLocks noGrp="1"/>
          </p:cNvSpPr>
          <p:nvPr>
            <p:ph type="ftr" sz="quarter" idx="11"/>
          </p:nvPr>
        </p:nvSpPr>
        <p:spPr/>
        <p:txBody>
          <a:bodyPr/>
          <a:lstStyle/>
          <a:p>
            <a:endParaRPr lang="ro-RO" dirty="0"/>
          </a:p>
        </p:txBody>
      </p:sp>
      <p:sp>
        <p:nvSpPr>
          <p:cNvPr id="6" name="Substituent număr diapozitiv 5">
            <a:extLst>
              <a:ext uri="{FF2B5EF4-FFF2-40B4-BE49-F238E27FC236}">
                <a16:creationId xmlns:a16="http://schemas.microsoft.com/office/drawing/2014/main" id="{3952CF54-ADB4-B0DC-CD76-4964CF265A7A}"/>
              </a:ext>
            </a:extLst>
          </p:cNvPr>
          <p:cNvSpPr>
            <a:spLocks noGrp="1"/>
          </p:cNvSpPr>
          <p:nvPr>
            <p:ph type="sldNum" sz="quarter" idx="12"/>
          </p:nvPr>
        </p:nvSpPr>
        <p:spPr/>
        <p:txBody>
          <a:bodyPr/>
          <a:lstStyle/>
          <a:p>
            <a:fld id="{630704E0-CC88-4C6E-9035-02E7CA46DDF4}" type="slidenum">
              <a:rPr lang="ro-RO" smtClean="0"/>
              <a:t>‹#›</a:t>
            </a:fld>
            <a:endParaRPr lang="ro-RO" dirty="0"/>
          </a:p>
        </p:txBody>
      </p:sp>
    </p:spTree>
    <p:extLst>
      <p:ext uri="{BB962C8B-B14F-4D97-AF65-F5344CB8AC3E}">
        <p14:creationId xmlns:p14="http://schemas.microsoft.com/office/powerpoint/2010/main" val="137190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33FF977-FE13-6AF4-D221-14AE97A3AD39}"/>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6A5842B1-8BE6-A8B8-F241-B4CA51F841B1}"/>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D4CFFECF-EEE4-1E06-D006-100EE7BD1AED}"/>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094C8788-81B3-8C2C-D020-E22F7E639B2B}"/>
              </a:ext>
            </a:extLst>
          </p:cNvPr>
          <p:cNvSpPr>
            <a:spLocks noGrp="1"/>
          </p:cNvSpPr>
          <p:nvPr>
            <p:ph type="dt" sz="half" idx="10"/>
          </p:nvPr>
        </p:nvSpPr>
        <p:spPr/>
        <p:txBody>
          <a:bodyPr/>
          <a:lstStyle/>
          <a:p>
            <a:fld id="{75BFFB01-2DD4-4DFC-B4D1-E0AE566CEBDE}" type="datetimeFigureOut">
              <a:rPr lang="ro-RO" smtClean="0"/>
              <a:t>02.02.2024</a:t>
            </a:fld>
            <a:endParaRPr lang="ro-RO" dirty="0"/>
          </a:p>
        </p:txBody>
      </p:sp>
      <p:sp>
        <p:nvSpPr>
          <p:cNvPr id="6" name="Substituent subsol 5">
            <a:extLst>
              <a:ext uri="{FF2B5EF4-FFF2-40B4-BE49-F238E27FC236}">
                <a16:creationId xmlns:a16="http://schemas.microsoft.com/office/drawing/2014/main" id="{36965D69-8274-763A-D499-DF90AD6578D3}"/>
              </a:ext>
            </a:extLst>
          </p:cNvPr>
          <p:cNvSpPr>
            <a:spLocks noGrp="1"/>
          </p:cNvSpPr>
          <p:nvPr>
            <p:ph type="ftr" sz="quarter" idx="11"/>
          </p:nvPr>
        </p:nvSpPr>
        <p:spPr/>
        <p:txBody>
          <a:bodyPr/>
          <a:lstStyle/>
          <a:p>
            <a:endParaRPr lang="ro-RO" dirty="0"/>
          </a:p>
        </p:txBody>
      </p:sp>
      <p:sp>
        <p:nvSpPr>
          <p:cNvPr id="7" name="Substituent număr diapozitiv 6">
            <a:extLst>
              <a:ext uri="{FF2B5EF4-FFF2-40B4-BE49-F238E27FC236}">
                <a16:creationId xmlns:a16="http://schemas.microsoft.com/office/drawing/2014/main" id="{FD1E115D-7D80-1EFD-9D4A-57907BFA9643}"/>
              </a:ext>
            </a:extLst>
          </p:cNvPr>
          <p:cNvSpPr>
            <a:spLocks noGrp="1"/>
          </p:cNvSpPr>
          <p:nvPr>
            <p:ph type="sldNum" sz="quarter" idx="12"/>
          </p:nvPr>
        </p:nvSpPr>
        <p:spPr/>
        <p:txBody>
          <a:bodyPr/>
          <a:lstStyle/>
          <a:p>
            <a:fld id="{630704E0-CC88-4C6E-9035-02E7CA46DDF4}" type="slidenum">
              <a:rPr lang="ro-RO" smtClean="0"/>
              <a:t>‹#›</a:t>
            </a:fld>
            <a:endParaRPr lang="ro-RO" dirty="0"/>
          </a:p>
        </p:txBody>
      </p:sp>
    </p:spTree>
    <p:extLst>
      <p:ext uri="{BB962C8B-B14F-4D97-AF65-F5344CB8AC3E}">
        <p14:creationId xmlns:p14="http://schemas.microsoft.com/office/powerpoint/2010/main" val="142259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1F46CB6-7066-0652-104C-0F7121E63A5E}"/>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95C37683-D255-18E9-2EFF-3DE873C314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4F19DEDA-0691-79F6-A358-A618A9054825}"/>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A4460444-1EED-7E58-B632-FB7BCFE524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CE57232D-5BB8-8B79-50D6-EBBA6A488073}"/>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B5541F01-7C97-C0A8-0EB5-38ED6F0D8330}"/>
              </a:ext>
            </a:extLst>
          </p:cNvPr>
          <p:cNvSpPr>
            <a:spLocks noGrp="1"/>
          </p:cNvSpPr>
          <p:nvPr>
            <p:ph type="dt" sz="half" idx="10"/>
          </p:nvPr>
        </p:nvSpPr>
        <p:spPr/>
        <p:txBody>
          <a:bodyPr/>
          <a:lstStyle/>
          <a:p>
            <a:fld id="{75BFFB01-2DD4-4DFC-B4D1-E0AE566CEBDE}" type="datetimeFigureOut">
              <a:rPr lang="ro-RO" smtClean="0"/>
              <a:t>02.02.2024</a:t>
            </a:fld>
            <a:endParaRPr lang="ro-RO" dirty="0"/>
          </a:p>
        </p:txBody>
      </p:sp>
      <p:sp>
        <p:nvSpPr>
          <p:cNvPr id="8" name="Substituent subsol 7">
            <a:extLst>
              <a:ext uri="{FF2B5EF4-FFF2-40B4-BE49-F238E27FC236}">
                <a16:creationId xmlns:a16="http://schemas.microsoft.com/office/drawing/2014/main" id="{38EDE444-69CA-E1B7-327A-5E5CF61BB926}"/>
              </a:ext>
            </a:extLst>
          </p:cNvPr>
          <p:cNvSpPr>
            <a:spLocks noGrp="1"/>
          </p:cNvSpPr>
          <p:nvPr>
            <p:ph type="ftr" sz="quarter" idx="11"/>
          </p:nvPr>
        </p:nvSpPr>
        <p:spPr/>
        <p:txBody>
          <a:bodyPr/>
          <a:lstStyle/>
          <a:p>
            <a:endParaRPr lang="ro-RO" dirty="0"/>
          </a:p>
        </p:txBody>
      </p:sp>
      <p:sp>
        <p:nvSpPr>
          <p:cNvPr id="9" name="Substituent număr diapozitiv 8">
            <a:extLst>
              <a:ext uri="{FF2B5EF4-FFF2-40B4-BE49-F238E27FC236}">
                <a16:creationId xmlns:a16="http://schemas.microsoft.com/office/drawing/2014/main" id="{05C4E86E-C37B-5AB1-6FB0-1DE05AFF53AA}"/>
              </a:ext>
            </a:extLst>
          </p:cNvPr>
          <p:cNvSpPr>
            <a:spLocks noGrp="1"/>
          </p:cNvSpPr>
          <p:nvPr>
            <p:ph type="sldNum" sz="quarter" idx="12"/>
          </p:nvPr>
        </p:nvSpPr>
        <p:spPr/>
        <p:txBody>
          <a:bodyPr/>
          <a:lstStyle/>
          <a:p>
            <a:fld id="{630704E0-CC88-4C6E-9035-02E7CA46DDF4}" type="slidenum">
              <a:rPr lang="ro-RO" smtClean="0"/>
              <a:t>‹#›</a:t>
            </a:fld>
            <a:endParaRPr lang="ro-RO" dirty="0"/>
          </a:p>
        </p:txBody>
      </p:sp>
    </p:spTree>
    <p:extLst>
      <p:ext uri="{BB962C8B-B14F-4D97-AF65-F5344CB8AC3E}">
        <p14:creationId xmlns:p14="http://schemas.microsoft.com/office/powerpoint/2010/main" val="32679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618B0B1-91DD-BAE9-A56A-7DDA0A9CBCA3}"/>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4D094D63-4A3C-2C24-06FD-AC405635E971}"/>
              </a:ext>
            </a:extLst>
          </p:cNvPr>
          <p:cNvSpPr>
            <a:spLocks noGrp="1"/>
          </p:cNvSpPr>
          <p:nvPr>
            <p:ph type="dt" sz="half" idx="10"/>
          </p:nvPr>
        </p:nvSpPr>
        <p:spPr/>
        <p:txBody>
          <a:bodyPr/>
          <a:lstStyle/>
          <a:p>
            <a:fld id="{75BFFB01-2DD4-4DFC-B4D1-E0AE566CEBDE}" type="datetimeFigureOut">
              <a:rPr lang="ro-RO" smtClean="0"/>
              <a:t>02.02.2024</a:t>
            </a:fld>
            <a:endParaRPr lang="ro-RO" dirty="0"/>
          </a:p>
        </p:txBody>
      </p:sp>
      <p:sp>
        <p:nvSpPr>
          <p:cNvPr id="4" name="Substituent subsol 3">
            <a:extLst>
              <a:ext uri="{FF2B5EF4-FFF2-40B4-BE49-F238E27FC236}">
                <a16:creationId xmlns:a16="http://schemas.microsoft.com/office/drawing/2014/main" id="{FB748183-A115-DE6E-5A9D-D8BE2E26608C}"/>
              </a:ext>
            </a:extLst>
          </p:cNvPr>
          <p:cNvSpPr>
            <a:spLocks noGrp="1"/>
          </p:cNvSpPr>
          <p:nvPr>
            <p:ph type="ftr" sz="quarter" idx="11"/>
          </p:nvPr>
        </p:nvSpPr>
        <p:spPr/>
        <p:txBody>
          <a:bodyPr/>
          <a:lstStyle/>
          <a:p>
            <a:endParaRPr lang="ro-RO" dirty="0"/>
          </a:p>
        </p:txBody>
      </p:sp>
      <p:sp>
        <p:nvSpPr>
          <p:cNvPr id="5" name="Substituent număr diapozitiv 4">
            <a:extLst>
              <a:ext uri="{FF2B5EF4-FFF2-40B4-BE49-F238E27FC236}">
                <a16:creationId xmlns:a16="http://schemas.microsoft.com/office/drawing/2014/main" id="{A9D8F006-B90B-8642-306B-C58DA1550A15}"/>
              </a:ext>
            </a:extLst>
          </p:cNvPr>
          <p:cNvSpPr>
            <a:spLocks noGrp="1"/>
          </p:cNvSpPr>
          <p:nvPr>
            <p:ph type="sldNum" sz="quarter" idx="12"/>
          </p:nvPr>
        </p:nvSpPr>
        <p:spPr/>
        <p:txBody>
          <a:bodyPr/>
          <a:lstStyle/>
          <a:p>
            <a:fld id="{630704E0-CC88-4C6E-9035-02E7CA46DDF4}" type="slidenum">
              <a:rPr lang="ro-RO" smtClean="0"/>
              <a:t>‹#›</a:t>
            </a:fld>
            <a:endParaRPr lang="ro-RO" dirty="0"/>
          </a:p>
        </p:txBody>
      </p:sp>
    </p:spTree>
    <p:extLst>
      <p:ext uri="{BB962C8B-B14F-4D97-AF65-F5344CB8AC3E}">
        <p14:creationId xmlns:p14="http://schemas.microsoft.com/office/powerpoint/2010/main" val="252323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E20CB170-36FE-5789-600C-1F9234D9D75B}"/>
              </a:ext>
            </a:extLst>
          </p:cNvPr>
          <p:cNvSpPr>
            <a:spLocks noGrp="1"/>
          </p:cNvSpPr>
          <p:nvPr>
            <p:ph type="dt" sz="half" idx="10"/>
          </p:nvPr>
        </p:nvSpPr>
        <p:spPr/>
        <p:txBody>
          <a:bodyPr/>
          <a:lstStyle/>
          <a:p>
            <a:fld id="{75BFFB01-2DD4-4DFC-B4D1-E0AE566CEBDE}" type="datetimeFigureOut">
              <a:rPr lang="ro-RO" smtClean="0"/>
              <a:t>02.02.2024</a:t>
            </a:fld>
            <a:endParaRPr lang="ro-RO" dirty="0"/>
          </a:p>
        </p:txBody>
      </p:sp>
      <p:sp>
        <p:nvSpPr>
          <p:cNvPr id="3" name="Substituent subsol 2">
            <a:extLst>
              <a:ext uri="{FF2B5EF4-FFF2-40B4-BE49-F238E27FC236}">
                <a16:creationId xmlns:a16="http://schemas.microsoft.com/office/drawing/2014/main" id="{5CC8EBD6-D106-D752-E2A1-DDCAAE3FD8A7}"/>
              </a:ext>
            </a:extLst>
          </p:cNvPr>
          <p:cNvSpPr>
            <a:spLocks noGrp="1"/>
          </p:cNvSpPr>
          <p:nvPr>
            <p:ph type="ftr" sz="quarter" idx="11"/>
          </p:nvPr>
        </p:nvSpPr>
        <p:spPr/>
        <p:txBody>
          <a:bodyPr/>
          <a:lstStyle/>
          <a:p>
            <a:endParaRPr lang="ro-RO" dirty="0"/>
          </a:p>
        </p:txBody>
      </p:sp>
      <p:sp>
        <p:nvSpPr>
          <p:cNvPr id="4" name="Substituent număr diapozitiv 3">
            <a:extLst>
              <a:ext uri="{FF2B5EF4-FFF2-40B4-BE49-F238E27FC236}">
                <a16:creationId xmlns:a16="http://schemas.microsoft.com/office/drawing/2014/main" id="{A96C8827-17EC-948A-81AB-1D069D6DFC4C}"/>
              </a:ext>
            </a:extLst>
          </p:cNvPr>
          <p:cNvSpPr>
            <a:spLocks noGrp="1"/>
          </p:cNvSpPr>
          <p:nvPr>
            <p:ph type="sldNum" sz="quarter" idx="12"/>
          </p:nvPr>
        </p:nvSpPr>
        <p:spPr/>
        <p:txBody>
          <a:bodyPr/>
          <a:lstStyle/>
          <a:p>
            <a:fld id="{630704E0-CC88-4C6E-9035-02E7CA46DDF4}" type="slidenum">
              <a:rPr lang="ro-RO" smtClean="0"/>
              <a:t>‹#›</a:t>
            </a:fld>
            <a:endParaRPr lang="ro-RO" dirty="0"/>
          </a:p>
        </p:txBody>
      </p:sp>
    </p:spTree>
    <p:extLst>
      <p:ext uri="{BB962C8B-B14F-4D97-AF65-F5344CB8AC3E}">
        <p14:creationId xmlns:p14="http://schemas.microsoft.com/office/powerpoint/2010/main" val="372581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32FD230-D66E-53B5-2A57-3EC8C645837D}"/>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49199C95-F213-8668-FD45-212D539F03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073102A0-8DB4-54B3-6D4B-D4187911C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DF9F525C-305C-D95B-D645-9711CFC9E6DA}"/>
              </a:ext>
            </a:extLst>
          </p:cNvPr>
          <p:cNvSpPr>
            <a:spLocks noGrp="1"/>
          </p:cNvSpPr>
          <p:nvPr>
            <p:ph type="dt" sz="half" idx="10"/>
          </p:nvPr>
        </p:nvSpPr>
        <p:spPr/>
        <p:txBody>
          <a:bodyPr/>
          <a:lstStyle/>
          <a:p>
            <a:fld id="{75BFFB01-2DD4-4DFC-B4D1-E0AE566CEBDE}" type="datetimeFigureOut">
              <a:rPr lang="ro-RO" smtClean="0"/>
              <a:t>02.02.2024</a:t>
            </a:fld>
            <a:endParaRPr lang="ro-RO" dirty="0"/>
          </a:p>
        </p:txBody>
      </p:sp>
      <p:sp>
        <p:nvSpPr>
          <p:cNvPr id="6" name="Substituent subsol 5">
            <a:extLst>
              <a:ext uri="{FF2B5EF4-FFF2-40B4-BE49-F238E27FC236}">
                <a16:creationId xmlns:a16="http://schemas.microsoft.com/office/drawing/2014/main" id="{5B2ACECF-A65D-46BE-F834-4665CDFF4EA7}"/>
              </a:ext>
            </a:extLst>
          </p:cNvPr>
          <p:cNvSpPr>
            <a:spLocks noGrp="1"/>
          </p:cNvSpPr>
          <p:nvPr>
            <p:ph type="ftr" sz="quarter" idx="11"/>
          </p:nvPr>
        </p:nvSpPr>
        <p:spPr/>
        <p:txBody>
          <a:bodyPr/>
          <a:lstStyle/>
          <a:p>
            <a:endParaRPr lang="ro-RO" dirty="0"/>
          </a:p>
        </p:txBody>
      </p:sp>
      <p:sp>
        <p:nvSpPr>
          <p:cNvPr id="7" name="Substituent număr diapozitiv 6">
            <a:extLst>
              <a:ext uri="{FF2B5EF4-FFF2-40B4-BE49-F238E27FC236}">
                <a16:creationId xmlns:a16="http://schemas.microsoft.com/office/drawing/2014/main" id="{0B6DD919-F377-0D96-4166-BA560BC64765}"/>
              </a:ext>
            </a:extLst>
          </p:cNvPr>
          <p:cNvSpPr>
            <a:spLocks noGrp="1"/>
          </p:cNvSpPr>
          <p:nvPr>
            <p:ph type="sldNum" sz="quarter" idx="12"/>
          </p:nvPr>
        </p:nvSpPr>
        <p:spPr/>
        <p:txBody>
          <a:bodyPr/>
          <a:lstStyle/>
          <a:p>
            <a:fld id="{630704E0-CC88-4C6E-9035-02E7CA46DDF4}" type="slidenum">
              <a:rPr lang="ro-RO" smtClean="0"/>
              <a:t>‹#›</a:t>
            </a:fld>
            <a:endParaRPr lang="ro-RO" dirty="0"/>
          </a:p>
        </p:txBody>
      </p:sp>
    </p:spTree>
    <p:extLst>
      <p:ext uri="{BB962C8B-B14F-4D97-AF65-F5344CB8AC3E}">
        <p14:creationId xmlns:p14="http://schemas.microsoft.com/office/powerpoint/2010/main" val="46962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9AB2EBA-5078-B03D-5BAB-24A069BB3220}"/>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4DE7213A-8E46-6000-9575-28BCCDE9FB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dirty="0"/>
          </a:p>
        </p:txBody>
      </p:sp>
      <p:sp>
        <p:nvSpPr>
          <p:cNvPr id="4" name="Substituent text 3">
            <a:extLst>
              <a:ext uri="{FF2B5EF4-FFF2-40B4-BE49-F238E27FC236}">
                <a16:creationId xmlns:a16="http://schemas.microsoft.com/office/drawing/2014/main" id="{4A1FA600-A9EC-4938-E715-B6D8D746F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AB641480-62AD-2C80-68C4-4D5FD9C82A1F}"/>
              </a:ext>
            </a:extLst>
          </p:cNvPr>
          <p:cNvSpPr>
            <a:spLocks noGrp="1"/>
          </p:cNvSpPr>
          <p:nvPr>
            <p:ph type="dt" sz="half" idx="10"/>
          </p:nvPr>
        </p:nvSpPr>
        <p:spPr/>
        <p:txBody>
          <a:bodyPr/>
          <a:lstStyle/>
          <a:p>
            <a:fld id="{75BFFB01-2DD4-4DFC-B4D1-E0AE566CEBDE}" type="datetimeFigureOut">
              <a:rPr lang="ro-RO" smtClean="0"/>
              <a:t>02.02.2024</a:t>
            </a:fld>
            <a:endParaRPr lang="ro-RO" dirty="0"/>
          </a:p>
        </p:txBody>
      </p:sp>
      <p:sp>
        <p:nvSpPr>
          <p:cNvPr id="6" name="Substituent subsol 5">
            <a:extLst>
              <a:ext uri="{FF2B5EF4-FFF2-40B4-BE49-F238E27FC236}">
                <a16:creationId xmlns:a16="http://schemas.microsoft.com/office/drawing/2014/main" id="{6954654A-D414-FACE-0568-101FD9A8BB3C}"/>
              </a:ext>
            </a:extLst>
          </p:cNvPr>
          <p:cNvSpPr>
            <a:spLocks noGrp="1"/>
          </p:cNvSpPr>
          <p:nvPr>
            <p:ph type="ftr" sz="quarter" idx="11"/>
          </p:nvPr>
        </p:nvSpPr>
        <p:spPr/>
        <p:txBody>
          <a:bodyPr/>
          <a:lstStyle/>
          <a:p>
            <a:endParaRPr lang="ro-RO" dirty="0"/>
          </a:p>
        </p:txBody>
      </p:sp>
      <p:sp>
        <p:nvSpPr>
          <p:cNvPr id="7" name="Substituent număr diapozitiv 6">
            <a:extLst>
              <a:ext uri="{FF2B5EF4-FFF2-40B4-BE49-F238E27FC236}">
                <a16:creationId xmlns:a16="http://schemas.microsoft.com/office/drawing/2014/main" id="{66C2CC81-3188-93B8-83AD-A1E86F04617D}"/>
              </a:ext>
            </a:extLst>
          </p:cNvPr>
          <p:cNvSpPr>
            <a:spLocks noGrp="1"/>
          </p:cNvSpPr>
          <p:nvPr>
            <p:ph type="sldNum" sz="quarter" idx="12"/>
          </p:nvPr>
        </p:nvSpPr>
        <p:spPr/>
        <p:txBody>
          <a:bodyPr/>
          <a:lstStyle/>
          <a:p>
            <a:fld id="{630704E0-CC88-4C6E-9035-02E7CA46DDF4}" type="slidenum">
              <a:rPr lang="ro-RO" smtClean="0"/>
              <a:t>‹#›</a:t>
            </a:fld>
            <a:endParaRPr lang="ro-RO" dirty="0"/>
          </a:p>
        </p:txBody>
      </p:sp>
    </p:spTree>
    <p:extLst>
      <p:ext uri="{BB962C8B-B14F-4D97-AF65-F5344CB8AC3E}">
        <p14:creationId xmlns:p14="http://schemas.microsoft.com/office/powerpoint/2010/main" val="287518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A6DEFDBE-BD2F-4B04-A43C-B6C0B6AF2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E0EF044D-D40F-8DAB-D71C-7E16F6B189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9E756360-067C-FAB5-C924-1A242789B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BFFB01-2DD4-4DFC-B4D1-E0AE566CEBDE}" type="datetimeFigureOut">
              <a:rPr lang="ro-RO" smtClean="0"/>
              <a:t>02.02.2024</a:t>
            </a:fld>
            <a:endParaRPr lang="ro-RO" dirty="0"/>
          </a:p>
        </p:txBody>
      </p:sp>
      <p:sp>
        <p:nvSpPr>
          <p:cNvPr id="5" name="Substituent subsol 4">
            <a:extLst>
              <a:ext uri="{FF2B5EF4-FFF2-40B4-BE49-F238E27FC236}">
                <a16:creationId xmlns:a16="http://schemas.microsoft.com/office/drawing/2014/main" id="{E8BD77B6-3E56-E030-CAE5-0EDB6D4D29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o-RO" dirty="0"/>
          </a:p>
        </p:txBody>
      </p:sp>
      <p:sp>
        <p:nvSpPr>
          <p:cNvPr id="6" name="Substituent număr diapozitiv 5">
            <a:extLst>
              <a:ext uri="{FF2B5EF4-FFF2-40B4-BE49-F238E27FC236}">
                <a16:creationId xmlns:a16="http://schemas.microsoft.com/office/drawing/2014/main" id="{A21762D9-0450-142D-C675-1E6F85D83B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0704E0-CC88-4C6E-9035-02E7CA46DDF4}" type="slidenum">
              <a:rPr lang="ro-RO" smtClean="0"/>
              <a:t>‹#›</a:t>
            </a:fld>
            <a:endParaRPr lang="ro-RO" dirty="0"/>
          </a:p>
        </p:txBody>
      </p:sp>
    </p:spTree>
    <p:extLst>
      <p:ext uri="{BB962C8B-B14F-4D97-AF65-F5344CB8AC3E}">
        <p14:creationId xmlns:p14="http://schemas.microsoft.com/office/powerpoint/2010/main" val="2045887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asetăText 3">
            <a:extLst>
              <a:ext uri="{FF2B5EF4-FFF2-40B4-BE49-F238E27FC236}">
                <a16:creationId xmlns:a16="http://schemas.microsoft.com/office/drawing/2014/main" id="{462CD4B9-BF21-7258-FB37-AAFE4634DD73}"/>
              </a:ext>
            </a:extLst>
          </p:cNvPr>
          <p:cNvSpPr txBox="1"/>
          <p:nvPr/>
        </p:nvSpPr>
        <p:spPr>
          <a:xfrm>
            <a:off x="535018" y="1809025"/>
            <a:ext cx="5615140" cy="1619972"/>
          </a:xfrm>
          <a:prstGeom prst="rect">
            <a:avLst/>
          </a:prstGeom>
          <a:solidFill>
            <a:schemeClr val="tx2">
              <a:lumMod val="25000"/>
              <a:lumOff val="75000"/>
            </a:schemeClr>
          </a:solidFill>
          <a:ln>
            <a:solidFill>
              <a:schemeClr val="tx1">
                <a:lumMod val="95000"/>
                <a:lumOff val="5000"/>
              </a:schemeClr>
            </a:solidFill>
          </a:ln>
        </p:spPr>
        <p:txBody>
          <a:bodyPr vert="horz" lIns="91440" tIns="45720" rIns="91440" bIns="45720" rtlCol="0" anchor="b">
            <a:normAutofit/>
          </a:bodyPr>
          <a:lstStyle/>
          <a:p>
            <a:pPr>
              <a:lnSpc>
                <a:spcPct val="90000"/>
              </a:lnSpc>
              <a:spcBef>
                <a:spcPct val="0"/>
              </a:spcBef>
              <a:spcAft>
                <a:spcPts val="600"/>
              </a:spcAft>
            </a:pPr>
            <a:r>
              <a:rPr lang="en-US" sz="4800" b="1" kern="1200" dirty="0">
                <a:latin typeface="Arial Narrow" panose="020B0606020202030204" pitchFamily="34" charset="0"/>
                <a:ea typeface="+mj-ea"/>
                <a:cs typeface="+mj-cs"/>
              </a:rPr>
              <a:t>FONDAREA ROMEI: ISTORIE ȘI LEGENDĂ</a:t>
            </a:r>
          </a:p>
        </p:txBody>
      </p:sp>
      <p:sp>
        <p:nvSpPr>
          <p:cNvPr id="18" name="Rectangle 1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5">
            <a:extLst>
              <a:ext uri="{FF2B5EF4-FFF2-40B4-BE49-F238E27FC236}">
                <a16:creationId xmlns:a16="http://schemas.microsoft.com/office/drawing/2014/main" id="{72FCCC90-3242-58E4-425E-C8FB094AA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2713" y="2108877"/>
            <a:ext cx="3827283" cy="2906183"/>
          </a:xfrm>
          <a:prstGeom prst="rect">
            <a:avLst/>
          </a:prstGeom>
        </p:spPr>
      </p:pic>
    </p:spTree>
    <p:extLst>
      <p:ext uri="{BB962C8B-B14F-4D97-AF65-F5344CB8AC3E}">
        <p14:creationId xmlns:p14="http://schemas.microsoft.com/office/powerpoint/2010/main" val="164092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92338A-AA11-7A16-3CEC-941E20B0DE7A}"/>
              </a:ext>
            </a:extLst>
          </p:cNvPr>
          <p:cNvPicPr>
            <a:picLocks noChangeAspect="1"/>
          </p:cNvPicPr>
          <p:nvPr/>
        </p:nvPicPr>
        <p:blipFill rotWithShape="1">
          <a:blip r:embed="rId3">
            <a:extLst>
              <a:ext uri="{28A0092B-C50C-407E-A947-70E740481C1C}">
                <a14:useLocalDpi xmlns:a14="http://schemas.microsoft.com/office/drawing/2010/main" val="0"/>
              </a:ext>
            </a:extLst>
          </a:blip>
          <a:srcRect t="9362" b="8653"/>
          <a:stretch/>
        </p:blipFill>
        <p:spPr>
          <a:xfrm>
            <a:off x="0" y="0"/>
            <a:ext cx="12191999" cy="6858000"/>
          </a:xfrm>
          <a:prstGeom prst="rect">
            <a:avLst/>
          </a:prstGeom>
        </p:spPr>
      </p:pic>
    </p:spTree>
    <p:extLst>
      <p:ext uri="{BB962C8B-B14F-4D97-AF65-F5344CB8AC3E}">
        <p14:creationId xmlns:p14="http://schemas.microsoft.com/office/powerpoint/2010/main" val="361067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Seven_Hills_of_Rome-it">
            <a:extLst>
              <a:ext uri="{FF2B5EF4-FFF2-40B4-BE49-F238E27FC236}">
                <a16:creationId xmlns:a16="http://schemas.microsoft.com/office/drawing/2014/main" id="{58956D27-F4BF-7AE6-C7B9-B91463DA4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5750351" cy="6858000"/>
          </a:xfrm>
          <a:prstGeom prst="rect">
            <a:avLst/>
          </a:prstGeom>
        </p:spPr>
      </p:pic>
      <p:sp>
        <p:nvSpPr>
          <p:cNvPr id="6" name="CasetăText 5">
            <a:extLst>
              <a:ext uri="{FF2B5EF4-FFF2-40B4-BE49-F238E27FC236}">
                <a16:creationId xmlns:a16="http://schemas.microsoft.com/office/drawing/2014/main" id="{3230BF7D-9139-E376-9160-365147237809}"/>
              </a:ext>
            </a:extLst>
          </p:cNvPr>
          <p:cNvSpPr txBox="1"/>
          <p:nvPr/>
        </p:nvSpPr>
        <p:spPr>
          <a:xfrm>
            <a:off x="5750351" y="0"/>
            <a:ext cx="6441649" cy="538609"/>
          </a:xfrm>
          <a:prstGeom prst="rect">
            <a:avLst/>
          </a:prstGeom>
          <a:solidFill>
            <a:schemeClr val="accent2"/>
          </a:solidFill>
        </p:spPr>
        <p:txBody>
          <a:bodyPr wrap="square">
            <a:spAutoFit/>
          </a:bodyPr>
          <a:lstStyle/>
          <a:p>
            <a:pPr algn="ctr"/>
            <a:r>
              <a:rPr lang="ro-RO" sz="2900" b="1" i="1" dirty="0">
                <a:solidFill>
                  <a:schemeClr val="tx1"/>
                </a:solidFill>
                <a:latin typeface="Arial Narrow" panose="020B0606020202030204" pitchFamily="34" charset="0"/>
                <a:cs typeface="Times New Roman" pitchFamily="18" charset="0"/>
              </a:rPr>
              <a:t>C</a:t>
            </a:r>
            <a:r>
              <a:rPr lang="ro-RO" sz="2900" b="1" i="1" dirty="0">
                <a:latin typeface="Arial Narrow" panose="020B0606020202030204" pitchFamily="34" charset="0"/>
                <a:cs typeface="Times New Roman" pitchFamily="18" charset="0"/>
              </a:rPr>
              <a:t>ELE ȘAPTE COLINE</a:t>
            </a:r>
            <a:endParaRPr lang="ro-RO" sz="2900" dirty="0">
              <a:latin typeface="Arial Narrow" panose="020B0606020202030204" pitchFamily="34" charset="0"/>
            </a:endParaRPr>
          </a:p>
        </p:txBody>
      </p:sp>
      <p:sp>
        <p:nvSpPr>
          <p:cNvPr id="8" name="CasetăText 7">
            <a:extLst>
              <a:ext uri="{FF2B5EF4-FFF2-40B4-BE49-F238E27FC236}">
                <a16:creationId xmlns:a16="http://schemas.microsoft.com/office/drawing/2014/main" id="{E0313761-0208-398B-D556-25ADAED13F5D}"/>
              </a:ext>
            </a:extLst>
          </p:cNvPr>
          <p:cNvSpPr txBox="1"/>
          <p:nvPr/>
        </p:nvSpPr>
        <p:spPr>
          <a:xfrm>
            <a:off x="5750350" y="538609"/>
            <a:ext cx="6441649" cy="6263253"/>
          </a:xfrm>
          <a:prstGeom prst="rect">
            <a:avLst/>
          </a:prstGeom>
          <a:solidFill>
            <a:schemeClr val="accent5">
              <a:lumMod val="40000"/>
              <a:lumOff val="60000"/>
            </a:schemeClr>
          </a:solidFill>
        </p:spPr>
        <p:txBody>
          <a:bodyPr wrap="square">
            <a:spAutoFit/>
          </a:bodyPr>
          <a:lstStyle/>
          <a:p>
            <a:pPr algn="just" eaLnBrk="1" hangingPunct="1">
              <a:spcAft>
                <a:spcPts val="600"/>
              </a:spcAft>
            </a:pPr>
            <a:r>
              <a:rPr lang="ro-RO" altLang="ro-RO" sz="2000" dirty="0">
                <a:latin typeface="Arial Narrow" panose="020B0606020202030204" pitchFamily="34" charset="0"/>
              </a:rPr>
              <a:t>    </a:t>
            </a:r>
            <a:r>
              <a:rPr lang="ro-RO" altLang="ro-RO" sz="2300" dirty="0">
                <a:latin typeface="Arial Narrow" panose="020B0606020202030204" pitchFamily="34" charset="0"/>
              </a:rPr>
              <a:t>Zona în care a fost întemeiată </a:t>
            </a:r>
            <a:r>
              <a:rPr lang="ro-RO" altLang="ro-RO" sz="2300" b="1" dirty="0">
                <a:latin typeface="Arial Narrow" panose="020B0606020202030204" pitchFamily="34" charset="0"/>
              </a:rPr>
              <a:t>Roma</a:t>
            </a:r>
            <a:r>
              <a:rPr lang="ro-RO" altLang="ro-RO" sz="2300" dirty="0">
                <a:latin typeface="Arial Narrow" panose="020B0606020202030204" pitchFamily="34" charset="0"/>
              </a:rPr>
              <a:t>, aflată la o depărtare de 40 de kilometri de gurile Tibrului, nu favoriza dezvoltarea comerţului maritim, dar în acele vremuri când pirateria era în toi, faptul că se afla mai în interiorul uscatului reprezenta un avantaj. Din punct de vedere al negoţului de pe continent, </a:t>
            </a:r>
            <a:r>
              <a:rPr lang="ro-RO" altLang="ro-RO" sz="2300" b="1" dirty="0">
                <a:latin typeface="Arial Narrow" panose="020B0606020202030204" pitchFamily="34" charset="0"/>
              </a:rPr>
              <a:t>Roma</a:t>
            </a:r>
            <a:r>
              <a:rPr lang="ro-RO" altLang="ro-RO" sz="2300" dirty="0">
                <a:latin typeface="Arial Narrow" panose="020B0606020202030204" pitchFamily="34" charset="0"/>
              </a:rPr>
              <a:t> era bine situată, la răscrucea dintre fluviu şi drumul şerpuind de la N la S. </a:t>
            </a:r>
          </a:p>
          <a:p>
            <a:pPr algn="just" eaLnBrk="1" hangingPunct="1">
              <a:spcAft>
                <a:spcPts val="600"/>
              </a:spcAft>
            </a:pPr>
            <a:r>
              <a:rPr lang="ro-RO" altLang="ro-RO" sz="2300" dirty="0">
                <a:latin typeface="Arial Narrow" panose="020B0606020202030204" pitchFamily="34" charset="0"/>
              </a:rPr>
              <a:t>    Regiunea nu era salubră; inundaţii, ploi şi izvoare perpetuau natura mlăştinoasă a solului. Aşa se explică pe de o parte ravagiile provocate de malarie în câmpia din jur şi până în partea cea mai de jos a oraşului, iar pe de altă parte popularitatea celor şapte coline. </a:t>
            </a:r>
          </a:p>
          <a:p>
            <a:pPr algn="just" eaLnBrk="1" hangingPunct="1"/>
            <a:r>
              <a:rPr lang="ro-RO" altLang="ro-RO" sz="2300" dirty="0">
                <a:latin typeface="Arial Narrow" panose="020B0606020202030204" pitchFamily="34" charset="0"/>
              </a:rPr>
              <a:t>    Colina pe care, potrivit tradiţiei, s-a stabilit prima colonie a fost Palatinul, poate pentru că, datorită prezenţei unei insule în apropiere, se putea atât traversa Tibrul cu piciorul, cât şi construi, destul de uşor, un pod.</a:t>
            </a:r>
            <a:r>
              <a:rPr lang="ro-RO" altLang="ro-RO" sz="1200" dirty="0">
                <a:latin typeface="Arial Narrow" panose="020B0606020202030204" pitchFamily="34" charset="0"/>
              </a:rPr>
              <a:t> </a:t>
            </a:r>
          </a:p>
          <a:p>
            <a:pPr algn="just" eaLnBrk="1" hangingPunct="1"/>
            <a:endParaRPr lang="ro-RO" altLang="ro-RO" sz="2300" dirty="0">
              <a:latin typeface="Arial Narrow" panose="020B0606020202030204" pitchFamily="34" charset="0"/>
            </a:endParaRPr>
          </a:p>
        </p:txBody>
      </p:sp>
    </p:spTree>
    <p:extLst>
      <p:ext uri="{BB962C8B-B14F-4D97-AF65-F5344CB8AC3E}">
        <p14:creationId xmlns:p14="http://schemas.microsoft.com/office/powerpoint/2010/main" val="391275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9679EB58-569D-E901-7476-2FB210FB6426}"/>
              </a:ext>
            </a:extLst>
          </p:cNvPr>
          <p:cNvSpPr txBox="1"/>
          <p:nvPr/>
        </p:nvSpPr>
        <p:spPr>
          <a:xfrm>
            <a:off x="0" y="0"/>
            <a:ext cx="6094428" cy="6909584"/>
          </a:xfrm>
          <a:prstGeom prst="rect">
            <a:avLst/>
          </a:prstGeom>
          <a:solidFill>
            <a:schemeClr val="accent5">
              <a:lumMod val="40000"/>
              <a:lumOff val="60000"/>
            </a:schemeClr>
          </a:solidFill>
        </p:spPr>
        <p:txBody>
          <a:bodyPr wrap="square">
            <a:spAutoFit/>
          </a:bodyPr>
          <a:lstStyle/>
          <a:p>
            <a:pPr algn="just">
              <a:spcAft>
                <a:spcPts val="600"/>
              </a:spcAft>
            </a:pPr>
            <a:r>
              <a:rPr lang="ro-RO" altLang="ro-RO" sz="2100" dirty="0">
                <a:latin typeface="Arial Narrow" panose="020B0606020202030204" pitchFamily="34" charset="0"/>
              </a:rPr>
              <a:t>    </a:t>
            </a:r>
            <a:r>
              <a:rPr lang="ro-RO" altLang="ro-RO" sz="2400" dirty="0">
                <a:latin typeface="Arial Narrow" panose="020B0606020202030204" pitchFamily="34" charset="0"/>
              </a:rPr>
              <a:t>Rând pe rând, s-au populat şi dealurile învecinate, până ce excedentul de locuitori, trecând fluviul, a ridicat aşezări spre Vatican şi Ianicul. </a:t>
            </a:r>
          </a:p>
          <a:p>
            <a:pPr algn="just">
              <a:spcAft>
                <a:spcPts val="600"/>
              </a:spcAft>
            </a:pPr>
            <a:r>
              <a:rPr lang="es-ES" altLang="ro-RO" sz="2400" dirty="0">
                <a:latin typeface="Arial Narrow" panose="020B0606020202030204" pitchFamily="34" charset="0"/>
              </a:rPr>
              <a:t>De fapt, erau mai mult de şapte asemenea mici ridicături de pământ. De la o epocă la alta, lista „celor şapte” variază. </a:t>
            </a:r>
            <a:endParaRPr lang="ro-RO" altLang="ro-RO" sz="2400" dirty="0">
              <a:latin typeface="Arial Narrow" panose="020B0606020202030204" pitchFamily="34" charset="0"/>
            </a:endParaRPr>
          </a:p>
          <a:p>
            <a:pPr algn="just">
              <a:spcAft>
                <a:spcPts val="600"/>
              </a:spcAft>
            </a:pPr>
            <a:r>
              <a:rPr lang="ro-RO" altLang="ro-RO" sz="2400" dirty="0">
                <a:latin typeface="Arial Narrow" panose="020B0606020202030204" pitchFamily="34" charset="0"/>
              </a:rPr>
              <a:t>    În vremea lui Cicero, cele şapte coline erau: Palatin, Capitolin, Caelio, Esquilin, Aventin, Viminal şi Quirinal. Cele trei triburi stabilite pe coline, latinii, sabinii şi etruscii, s-au unit într-o federaţie, Septimontium, şi s-au contopit treptat formând cetatea Romei.</a:t>
            </a:r>
          </a:p>
          <a:p>
            <a:pPr algn="just">
              <a:spcAft>
                <a:spcPts val="600"/>
              </a:spcAft>
            </a:pPr>
            <a:endParaRPr lang="ro-RO" sz="2400" dirty="0">
              <a:latin typeface="Arial Narrow" panose="020B0606020202030204" pitchFamily="34" charset="0"/>
            </a:endParaRPr>
          </a:p>
          <a:p>
            <a:pPr algn="just">
              <a:spcAft>
                <a:spcPts val="600"/>
              </a:spcAft>
            </a:pPr>
            <a:endParaRPr lang="ro-RO" sz="2400" dirty="0">
              <a:latin typeface="Arial Narrow" panose="020B0606020202030204" pitchFamily="34" charset="0"/>
            </a:endParaRPr>
          </a:p>
          <a:p>
            <a:pPr algn="just">
              <a:spcAft>
                <a:spcPts val="600"/>
              </a:spcAft>
            </a:pPr>
            <a:endParaRPr lang="ro-RO" sz="2400" dirty="0">
              <a:latin typeface="Arial Narrow" panose="020B0606020202030204" pitchFamily="34" charset="0"/>
            </a:endParaRPr>
          </a:p>
          <a:p>
            <a:pPr algn="just">
              <a:spcAft>
                <a:spcPts val="600"/>
              </a:spcAft>
            </a:pPr>
            <a:endParaRPr lang="ro-RO" sz="2400" dirty="0">
              <a:latin typeface="Arial Narrow" panose="020B0606020202030204" pitchFamily="34" charset="0"/>
            </a:endParaRPr>
          </a:p>
          <a:p>
            <a:pPr algn="just">
              <a:spcAft>
                <a:spcPts val="600"/>
              </a:spcAft>
            </a:pPr>
            <a:endParaRPr lang="ro-RO" sz="2400" dirty="0"/>
          </a:p>
        </p:txBody>
      </p:sp>
      <p:pic>
        <p:nvPicPr>
          <p:cNvPr id="2" name="Imagine 1">
            <a:extLst>
              <a:ext uri="{FF2B5EF4-FFF2-40B4-BE49-F238E27FC236}">
                <a16:creationId xmlns:a16="http://schemas.microsoft.com/office/drawing/2014/main" id="{CA96ECBB-4701-1055-85B4-0D6BE9A619A0}"/>
              </a:ext>
            </a:extLst>
          </p:cNvPr>
          <p:cNvPicPr>
            <a:picLocks noChangeAspect="1"/>
          </p:cNvPicPr>
          <p:nvPr/>
        </p:nvPicPr>
        <p:blipFill>
          <a:blip r:embed="rId3"/>
          <a:stretch>
            <a:fillRect/>
          </a:stretch>
        </p:blipFill>
        <p:spPr>
          <a:xfrm>
            <a:off x="6094427" y="0"/>
            <a:ext cx="6094427" cy="6858000"/>
          </a:xfrm>
          <a:prstGeom prst="rect">
            <a:avLst/>
          </a:prstGeom>
        </p:spPr>
      </p:pic>
    </p:spTree>
    <p:extLst>
      <p:ext uri="{BB962C8B-B14F-4D97-AF65-F5344CB8AC3E}">
        <p14:creationId xmlns:p14="http://schemas.microsoft.com/office/powerpoint/2010/main" val="364095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E4C57B-25FC-5720-DB18-A4CECBCDC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 name="CasetăText 4">
            <a:extLst>
              <a:ext uri="{FF2B5EF4-FFF2-40B4-BE49-F238E27FC236}">
                <a16:creationId xmlns:a16="http://schemas.microsoft.com/office/drawing/2014/main" id="{A34025EF-8034-B1A3-59B4-E7617AAEF100}"/>
              </a:ext>
            </a:extLst>
          </p:cNvPr>
          <p:cNvSpPr txBox="1"/>
          <p:nvPr/>
        </p:nvSpPr>
        <p:spPr>
          <a:xfrm>
            <a:off x="9104279" y="0"/>
            <a:ext cx="3087721" cy="461665"/>
          </a:xfrm>
          <a:prstGeom prst="rect">
            <a:avLst/>
          </a:prstGeom>
          <a:solidFill>
            <a:schemeClr val="accent2"/>
          </a:solidFill>
        </p:spPr>
        <p:txBody>
          <a:bodyPr wrap="square">
            <a:spAutoFit/>
          </a:bodyPr>
          <a:lstStyle/>
          <a:p>
            <a:r>
              <a:rPr lang="ro-RO" sz="2400" b="1" i="1" dirty="0">
                <a:latin typeface="Arial Narrow" panose="020B0606020202030204" pitchFamily="34" charset="0"/>
              </a:rPr>
              <a:t>HARTA ROMEI ANTICE</a:t>
            </a:r>
            <a:endParaRPr lang="ro-RO" sz="2400" i="1" dirty="0">
              <a:latin typeface="Arial Narrow" panose="020B0606020202030204" pitchFamily="34" charset="0"/>
            </a:endParaRPr>
          </a:p>
        </p:txBody>
      </p:sp>
    </p:spTree>
    <p:extLst>
      <p:ext uri="{BB962C8B-B14F-4D97-AF65-F5344CB8AC3E}">
        <p14:creationId xmlns:p14="http://schemas.microsoft.com/office/powerpoint/2010/main" val="155320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CAD4-CF23-6A49-20F5-E4C7DD86CEEB}"/>
              </a:ext>
            </a:extLst>
          </p:cNvPr>
          <p:cNvSpPr txBox="1">
            <a:spLocks/>
          </p:cNvSpPr>
          <p:nvPr/>
        </p:nvSpPr>
        <p:spPr>
          <a:xfrm>
            <a:off x="-1" y="0"/>
            <a:ext cx="12156255" cy="490194"/>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ro-RO" sz="3200" b="1" i="1" dirty="0">
                <a:latin typeface="Arial Narrow" panose="020B0606020202030204" pitchFamily="34" charset="0"/>
              </a:rPr>
              <a:t>ENEAS- ENEIDA</a:t>
            </a:r>
          </a:p>
        </p:txBody>
      </p:sp>
      <p:sp>
        <p:nvSpPr>
          <p:cNvPr id="4" name="CasetăText 3">
            <a:extLst>
              <a:ext uri="{FF2B5EF4-FFF2-40B4-BE49-F238E27FC236}">
                <a16:creationId xmlns:a16="http://schemas.microsoft.com/office/drawing/2014/main" id="{2E4A53C9-A35A-3E7B-EF5F-E0315C57A5A6}"/>
              </a:ext>
            </a:extLst>
          </p:cNvPr>
          <p:cNvSpPr txBox="1"/>
          <p:nvPr/>
        </p:nvSpPr>
        <p:spPr>
          <a:xfrm>
            <a:off x="0" y="490194"/>
            <a:ext cx="6094428" cy="6334042"/>
          </a:xfrm>
          <a:prstGeom prst="rect">
            <a:avLst/>
          </a:prstGeom>
          <a:solidFill>
            <a:srgbClr val="FF99FF"/>
          </a:solidFill>
        </p:spPr>
        <p:txBody>
          <a:bodyPr wrap="square">
            <a:spAutoFit/>
          </a:bodyPr>
          <a:lstStyle/>
          <a:p>
            <a:pPr algn="just" eaLnBrk="1" hangingPunct="1">
              <a:lnSpc>
                <a:spcPct val="80000"/>
              </a:lnSpc>
            </a:pPr>
            <a:r>
              <a:rPr lang="ro-RO" altLang="ro-RO" sz="2400" dirty="0">
                <a:latin typeface="Arial Narrow" panose="020B0606020202030204" pitchFamily="34" charset="0"/>
              </a:rPr>
              <a:t>    </a:t>
            </a:r>
            <a:r>
              <a:rPr lang="ro-RO" altLang="ro-RO" sz="2300" dirty="0">
                <a:latin typeface="Arial Narrow" panose="020B0606020202030204" pitchFamily="34" charset="0"/>
              </a:rPr>
              <a:t>Cu vreo trei mii de ani în urmă, pe ţărmul unei ţărişoare din partea de mijloc a Italiei, la apus de Munţii Apenini, numită Latium, au debarcat pe câteva corăbii mai mulţi războinici avându-l în frunte pe</a:t>
            </a:r>
            <a:r>
              <a:rPr lang="ro-RO" altLang="ro-RO" sz="2300" b="1" dirty="0">
                <a:latin typeface="Arial Narrow" panose="020B0606020202030204" pitchFamily="34" charset="0"/>
              </a:rPr>
              <a:t> Aeneas</a:t>
            </a:r>
            <a:r>
              <a:rPr lang="ro-RO" altLang="ro-RO" sz="2300" dirty="0">
                <a:latin typeface="Arial Narrow" panose="020B0606020202030204" pitchFamily="34" charset="0"/>
              </a:rPr>
              <a:t>.</a:t>
            </a:r>
          </a:p>
          <a:p>
            <a:pPr algn="just" eaLnBrk="1" hangingPunct="1">
              <a:lnSpc>
                <a:spcPct val="80000"/>
              </a:lnSpc>
            </a:pPr>
            <a:r>
              <a:rPr lang="ro-RO" altLang="ro-RO" sz="2300" dirty="0">
                <a:latin typeface="Arial Narrow" panose="020B0606020202030204" pitchFamily="34" charset="0"/>
              </a:rPr>
              <a:t>    Regele acelor locuri, </a:t>
            </a:r>
            <a:r>
              <a:rPr lang="ro-RO" altLang="ro-RO" sz="2300" b="1" dirty="0">
                <a:latin typeface="Arial Narrow" panose="020B0606020202030204" pitchFamily="34" charset="0"/>
              </a:rPr>
              <a:t>Latinus</a:t>
            </a:r>
            <a:r>
              <a:rPr lang="ro-RO" altLang="ro-RO" sz="2300" dirty="0">
                <a:latin typeface="Arial Narrow" panose="020B0606020202030204" pitchFamily="34" charset="0"/>
              </a:rPr>
              <a:t>, i-a primit ospitalier şi ospitalitatea i-a crescut când i-au povestit că sunt troieni, din vestita cetate nu de mult cucerită de greci. Aeneas s-a lăudat că este fiul zeiţei frumuseţii şi a dragostei, Venus, după cum s-a lăudat şi cu faptele sale de arme. Nu ştim dacă Latinus i-a crezut sau nu, dar troienii aveau corăbii şi ştiau să navigheze, aveau arme mai bune şi se pricepeau la nenumărate lucruri. De aceea, l-a poftit să se aşeze aici, iar lui Aeneas, chiar dacă nu mai era aşa de tânăr, i-a dat-o de soţie pe fiica sa, Lavinia.</a:t>
            </a:r>
          </a:p>
          <a:p>
            <a:pPr algn="just" eaLnBrk="1" hangingPunct="1">
              <a:lnSpc>
                <a:spcPct val="80000"/>
              </a:lnSpc>
            </a:pPr>
            <a:r>
              <a:rPr lang="ro-RO" altLang="ro-RO" sz="2300" dirty="0">
                <a:latin typeface="Arial Narrow" panose="020B0606020202030204" pitchFamily="34" charset="0"/>
              </a:rPr>
              <a:t>    Cu voia regelui, Aeneas a pornit să ridice un oraş pe care l-a numit Lavinium.</a:t>
            </a:r>
          </a:p>
          <a:p>
            <a:pPr algn="just" eaLnBrk="1" hangingPunct="1">
              <a:lnSpc>
                <a:spcPct val="80000"/>
              </a:lnSpc>
            </a:pPr>
            <a:r>
              <a:rPr lang="ro-RO" altLang="ro-RO" sz="2300" dirty="0">
                <a:latin typeface="Arial Narrow" panose="020B0606020202030204" pitchFamily="34" charset="0"/>
              </a:rPr>
              <a:t>    Dar împotriva lui s-a ridicat Tornus, regele rutulilor, care se considera jignit deoarece Lavinia îi fusese lui promisă înainte. Au început lupte grele şi lungi şi printre primii căzuţi a fost chiar Latinus, Aeneas rămânând singur conducător. </a:t>
            </a:r>
          </a:p>
        </p:txBody>
      </p:sp>
      <p:sp>
        <p:nvSpPr>
          <p:cNvPr id="6" name="CasetăText 5">
            <a:extLst>
              <a:ext uri="{FF2B5EF4-FFF2-40B4-BE49-F238E27FC236}">
                <a16:creationId xmlns:a16="http://schemas.microsoft.com/office/drawing/2014/main" id="{151C7E29-C914-8742-74E7-1F6F73AB79ED}"/>
              </a:ext>
            </a:extLst>
          </p:cNvPr>
          <p:cNvSpPr txBox="1"/>
          <p:nvPr/>
        </p:nvSpPr>
        <p:spPr>
          <a:xfrm>
            <a:off x="6019407" y="490194"/>
            <a:ext cx="6136848" cy="6401753"/>
          </a:xfrm>
          <a:prstGeom prst="rect">
            <a:avLst/>
          </a:prstGeom>
          <a:solidFill>
            <a:schemeClr val="accent5">
              <a:lumMod val="20000"/>
              <a:lumOff val="80000"/>
            </a:schemeClr>
          </a:solidFill>
        </p:spPr>
        <p:txBody>
          <a:bodyPr wrap="square">
            <a:spAutoFit/>
          </a:bodyPr>
          <a:lstStyle/>
          <a:p>
            <a:pPr algn="just" eaLnBrk="1" hangingPunct="1">
              <a:spcAft>
                <a:spcPts val="600"/>
              </a:spcAft>
            </a:pPr>
            <a:r>
              <a:rPr lang="ro-RO" altLang="ro-RO" sz="2300" dirty="0">
                <a:latin typeface="Arial Narrow" panose="020B0606020202030204" pitchFamily="34" charset="0"/>
              </a:rPr>
              <a:t>    Pentru a se bucura de sprijinul băştinaşilor de aici, el i-a unit cu troienii săi dându-le tuturor un singur nume, cel de latini. Aceasta i-a sporit mult puterea, amândouă neamurile urmându-l cu credinţă ca unul singur. Până la urmă Aeneas a reuşit să-l ucidă în luptă pe Tornus, dar pieri şi el tocmai în momentul în care câştigau biruinţă asupra duşmanilor.</a:t>
            </a:r>
          </a:p>
          <a:p>
            <a:pPr algn="ctr" eaLnBrk="1" hangingPunct="1">
              <a:spcAft>
                <a:spcPts val="600"/>
              </a:spcAft>
            </a:pPr>
            <a:r>
              <a:rPr lang="ro-RO" altLang="ro-RO" sz="3200" b="1" i="1" dirty="0">
                <a:latin typeface="Arial Narrow" panose="020B0606020202030204" pitchFamily="34" charset="0"/>
              </a:rPr>
              <a:t>Legenda fondării Romei</a:t>
            </a:r>
          </a:p>
          <a:p>
            <a:pPr algn="just" eaLnBrk="1" hangingPunct="1"/>
            <a:r>
              <a:rPr lang="ro-RO" altLang="ro-RO" sz="2300" dirty="0">
                <a:latin typeface="Arial Narrow" panose="020B0606020202030204" pitchFamily="34" charset="0"/>
              </a:rPr>
              <a:t>    Legenda referitoare la Romulus si Remus îşi are probabil originea în </a:t>
            </a:r>
            <a:r>
              <a:rPr lang="ro-RO" altLang="ro-RO" sz="2300" b="1" i="1" dirty="0">
                <a:solidFill>
                  <a:srgbClr val="C00000"/>
                </a:solidFill>
                <a:latin typeface="Arial Narrow" panose="020B0606020202030204" pitchFamily="34" charset="0"/>
              </a:rPr>
              <a:t>secolul IV î.Hr</a:t>
            </a:r>
            <a:r>
              <a:rPr lang="ro-RO" altLang="ro-RO" sz="2300" dirty="0">
                <a:latin typeface="Arial Narrow" panose="020B0606020202030204" pitchFamily="34" charset="0"/>
              </a:rPr>
              <a:t>., iar data exactă a întemeierii Romei a fost stabilita de către istoricul roman </a:t>
            </a:r>
            <a:r>
              <a:rPr lang="ro-RO" altLang="ro-RO" sz="2300" b="1" i="1" dirty="0">
                <a:solidFill>
                  <a:srgbClr val="C00000"/>
                </a:solidFill>
                <a:latin typeface="Arial Narrow" panose="020B0606020202030204" pitchFamily="34" charset="0"/>
              </a:rPr>
              <a:t>Marcus Terentius Varro</a:t>
            </a:r>
            <a:r>
              <a:rPr lang="ro-RO" altLang="ro-RO" sz="2300" dirty="0">
                <a:latin typeface="Arial Narrow" panose="020B0606020202030204" pitchFamily="34" charset="0"/>
              </a:rPr>
              <a:t>, în secolul I î.Hr.</a:t>
            </a:r>
          </a:p>
          <a:p>
            <a:pPr algn="just" eaLnBrk="1" hangingPunct="1"/>
            <a:r>
              <a:rPr lang="ro-RO" altLang="ro-RO" sz="2300" dirty="0">
                <a:latin typeface="Arial Narrow" panose="020B0606020202030204" pitchFamily="34" charset="0"/>
              </a:rPr>
              <a:t>    Potrivit legendei, la </a:t>
            </a:r>
            <a:r>
              <a:rPr lang="ro-RO" altLang="ro-RO" sz="2300" b="1" i="1" dirty="0">
                <a:solidFill>
                  <a:srgbClr val="C00000"/>
                </a:solidFill>
                <a:latin typeface="Arial Narrow" panose="020B0606020202030204" pitchFamily="34" charset="0"/>
              </a:rPr>
              <a:t>21 aprilie 753 î.Hr., Romulus </a:t>
            </a:r>
            <a:r>
              <a:rPr lang="ro-RO" altLang="ro-RO" sz="2300" dirty="0">
                <a:latin typeface="Arial Narrow" panose="020B0606020202030204" pitchFamily="34" charset="0"/>
              </a:rPr>
              <a:t>si fratele sau geamăn </a:t>
            </a:r>
            <a:r>
              <a:rPr lang="ro-RO" altLang="ro-RO" sz="2300" b="1" i="1" dirty="0">
                <a:solidFill>
                  <a:srgbClr val="C00000"/>
                </a:solidFill>
                <a:latin typeface="Arial Narrow" panose="020B0606020202030204" pitchFamily="34" charset="0"/>
              </a:rPr>
              <a:t>Remus</a:t>
            </a:r>
            <a:r>
              <a:rPr lang="ro-RO" altLang="ro-RO" sz="2300" dirty="0">
                <a:latin typeface="Arial Narrow" panose="020B0606020202030204" pitchFamily="34" charset="0"/>
              </a:rPr>
              <a:t> au întemeiat oraşul </a:t>
            </a:r>
            <a:r>
              <a:rPr lang="ro-RO" altLang="ro-RO" sz="2300" b="1" i="1" dirty="0">
                <a:solidFill>
                  <a:srgbClr val="C00000"/>
                </a:solidFill>
                <a:latin typeface="Arial Narrow" panose="020B0606020202030204" pitchFamily="34" charset="0"/>
              </a:rPr>
              <a:t>Roma</a:t>
            </a:r>
            <a:r>
              <a:rPr lang="ro-RO" altLang="ro-RO" sz="2300" dirty="0">
                <a:latin typeface="Arial Narrow" panose="020B0606020202030204" pitchFamily="34" charset="0"/>
              </a:rPr>
              <a:t> în locul unde fuseseră alăptaţi de o lupoaica atunci când erau sugari.</a:t>
            </a:r>
          </a:p>
          <a:p>
            <a:pPr algn="just" eaLnBrk="1" hangingPunct="1"/>
            <a:endParaRPr lang="ro-RO" altLang="ro-RO" sz="2300" dirty="0">
              <a:latin typeface="Arial Narrow" panose="020B0606020202030204" pitchFamily="34" charset="0"/>
            </a:endParaRPr>
          </a:p>
        </p:txBody>
      </p:sp>
    </p:spTree>
    <p:extLst>
      <p:ext uri="{BB962C8B-B14F-4D97-AF65-F5344CB8AC3E}">
        <p14:creationId xmlns:p14="http://schemas.microsoft.com/office/powerpoint/2010/main" val="51477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31D2EC70-FBDD-9739-427E-C6DE359B4725}"/>
              </a:ext>
            </a:extLst>
          </p:cNvPr>
          <p:cNvSpPr txBox="1"/>
          <p:nvPr/>
        </p:nvSpPr>
        <p:spPr>
          <a:xfrm>
            <a:off x="0" y="0"/>
            <a:ext cx="6094378" cy="6878806"/>
          </a:xfrm>
          <a:prstGeom prst="rect">
            <a:avLst/>
          </a:prstGeom>
          <a:solidFill>
            <a:schemeClr val="accent5">
              <a:lumMod val="20000"/>
              <a:lumOff val="80000"/>
            </a:schemeClr>
          </a:solidFill>
        </p:spPr>
        <p:txBody>
          <a:bodyPr wrap="square">
            <a:spAutoFit/>
          </a:bodyPr>
          <a:lstStyle/>
          <a:p>
            <a:pPr algn="ctr">
              <a:spcAft>
                <a:spcPts val="600"/>
              </a:spcAft>
            </a:pPr>
            <a:r>
              <a:rPr lang="en-US" sz="2400" b="1" dirty="0">
                <a:solidFill>
                  <a:srgbClr val="C00000"/>
                </a:solidFill>
                <a:latin typeface="Arial Narrow" panose="020B0606020202030204" pitchFamily="34" charset="0"/>
                <a:cs typeface="Times New Roman" pitchFamily="18" charset="0"/>
              </a:rPr>
              <a:t>L</a:t>
            </a:r>
            <a:r>
              <a:rPr lang="ro-RO" sz="2400" b="1" dirty="0">
                <a:solidFill>
                  <a:srgbClr val="C00000"/>
                </a:solidFill>
                <a:latin typeface="Arial Narrow" panose="020B0606020202030204" pitchFamily="34" charset="0"/>
                <a:cs typeface="Times New Roman" pitchFamily="18" charset="0"/>
              </a:rPr>
              <a:t>EGENDA</a:t>
            </a:r>
            <a:r>
              <a:rPr lang="en-US" sz="2400" b="1" dirty="0">
                <a:solidFill>
                  <a:srgbClr val="C00000"/>
                </a:solidFill>
                <a:latin typeface="Arial Narrow" panose="020B0606020202030204" pitchFamily="34" charset="0"/>
                <a:cs typeface="Times New Roman" pitchFamily="18" charset="0"/>
              </a:rPr>
              <a:t> </a:t>
            </a:r>
            <a:r>
              <a:rPr lang="ro-RO" sz="2400" b="1" dirty="0">
                <a:solidFill>
                  <a:srgbClr val="C00000"/>
                </a:solidFill>
                <a:latin typeface="Arial Narrow" panose="020B0606020202030204" pitchFamily="34" charset="0"/>
                <a:cs typeface="Times New Roman" pitchFamily="18" charset="0"/>
              </a:rPr>
              <a:t>ÎNTEMEIERII</a:t>
            </a:r>
            <a:r>
              <a:rPr lang="en-US" sz="2400" b="1" dirty="0">
                <a:solidFill>
                  <a:srgbClr val="C00000"/>
                </a:solidFill>
                <a:latin typeface="Arial Narrow" panose="020B0606020202030204" pitchFamily="34" charset="0"/>
                <a:cs typeface="Times New Roman" pitchFamily="18" charset="0"/>
              </a:rPr>
              <a:t> R</a:t>
            </a:r>
            <a:r>
              <a:rPr lang="ro-RO" sz="2400" b="1" dirty="0">
                <a:solidFill>
                  <a:srgbClr val="C00000"/>
                </a:solidFill>
                <a:latin typeface="Arial Narrow" panose="020B0606020202030204" pitchFamily="34" charset="0"/>
                <a:cs typeface="Times New Roman" pitchFamily="18" charset="0"/>
              </a:rPr>
              <a:t>OMEI</a:t>
            </a:r>
            <a:r>
              <a:rPr lang="en-US" sz="2400" b="1" dirty="0">
                <a:solidFill>
                  <a:srgbClr val="C00000"/>
                </a:solidFill>
                <a:latin typeface="Arial Narrow" panose="020B0606020202030204" pitchFamily="34" charset="0"/>
                <a:cs typeface="Times New Roman" pitchFamily="18" charset="0"/>
              </a:rPr>
              <a:t> </a:t>
            </a:r>
            <a:r>
              <a:rPr lang="en-US" sz="2400" dirty="0">
                <a:latin typeface="Arial Narrow" panose="020B0606020202030204" pitchFamily="34" charset="0"/>
                <a:cs typeface="Times New Roman" pitchFamily="18" charset="0"/>
              </a:rPr>
              <a:t>după </a:t>
            </a:r>
            <a:r>
              <a:rPr lang="en-US" sz="2400" b="1" i="1" dirty="0">
                <a:latin typeface="Arial Narrow" panose="020B0606020202030204" pitchFamily="34" charset="0"/>
                <a:cs typeface="Times New Roman" pitchFamily="18" charset="0"/>
              </a:rPr>
              <a:t>Titus Livius</a:t>
            </a:r>
            <a:endParaRPr lang="ro-RO" sz="2400" b="1" i="1" dirty="0">
              <a:latin typeface="Arial Narrow" panose="020B0606020202030204" pitchFamily="34" charset="0"/>
              <a:cs typeface="Times New Roman" pitchFamily="18" charset="0"/>
            </a:endParaRPr>
          </a:p>
          <a:p>
            <a:pPr algn="just"/>
            <a:r>
              <a:rPr lang="ro-RO" sz="2100" dirty="0">
                <a:latin typeface="Arial Narrow" panose="020B0606020202030204" pitchFamily="34" charset="0"/>
                <a:cs typeface="Times New Roman" pitchFamily="18" charset="0"/>
              </a:rPr>
              <a:t>    </a:t>
            </a:r>
            <a:r>
              <a:rPr lang="ro-RO" sz="2200" dirty="0">
                <a:latin typeface="Arial Narrow" panose="020B0606020202030204" pitchFamily="34" charset="0"/>
                <a:cs typeface="Times New Roman" pitchFamily="18" charset="0"/>
              </a:rPr>
              <a:t>Legenda spune că </a:t>
            </a:r>
            <a:r>
              <a:rPr lang="ro-RO" sz="2200" b="1" i="1" dirty="0">
                <a:solidFill>
                  <a:srgbClr val="C00000"/>
                </a:solidFill>
                <a:latin typeface="Arial Narrow" panose="020B0606020202030204" pitchFamily="34" charset="0"/>
                <a:cs typeface="Times New Roman" pitchFamily="18" charset="0"/>
              </a:rPr>
              <a:t>Enea</a:t>
            </a:r>
            <a:r>
              <a:rPr lang="ro-RO" sz="2200" dirty="0">
                <a:latin typeface="Arial Narrow" panose="020B0606020202030204" pitchFamily="34" charset="0"/>
                <a:cs typeface="Times New Roman" pitchFamily="18" charset="0"/>
              </a:rPr>
              <a:t>, fiul troianului Anchise şi a zeiţei Venus, a debarcat în regiunea Latium în fruntea celor ce supravieţuiseră distrugerii Troiei. După unele lupte cu băştinaşii, Enea s-a însurat cu </a:t>
            </a:r>
            <a:r>
              <a:rPr lang="ro-RO" sz="2200" b="1" i="1" dirty="0">
                <a:solidFill>
                  <a:srgbClr val="C00000"/>
                </a:solidFill>
                <a:latin typeface="Arial Narrow" panose="020B0606020202030204" pitchFamily="34" charset="0"/>
                <a:cs typeface="Times New Roman" pitchFamily="18" charset="0"/>
              </a:rPr>
              <a:t>Lavinia</a:t>
            </a:r>
            <a:r>
              <a:rPr lang="ro-RO" sz="2200" dirty="0">
                <a:latin typeface="Arial Narrow" panose="020B0606020202030204" pitchFamily="34" charset="0"/>
                <a:cs typeface="Times New Roman" pitchFamily="18" charset="0"/>
              </a:rPr>
              <a:t>, fiica regelui local Latinus şi a domnit în </a:t>
            </a:r>
            <a:r>
              <a:rPr lang="ro-RO" sz="2200" b="1" i="1" dirty="0">
                <a:solidFill>
                  <a:srgbClr val="C00000"/>
                </a:solidFill>
                <a:latin typeface="Arial Narrow" panose="020B0606020202030204" pitchFamily="34" charset="0"/>
                <a:cs typeface="Times New Roman" pitchFamily="18" charset="0"/>
              </a:rPr>
              <a:t>Latium. </a:t>
            </a:r>
            <a:r>
              <a:rPr lang="ro-RO" sz="2200" dirty="0">
                <a:latin typeface="Arial Narrow" panose="020B0606020202030204" pitchFamily="34" charset="0"/>
                <a:cs typeface="Times New Roman" pitchFamily="18" charset="0"/>
              </a:rPr>
              <a:t>După moartea lui Enea, fiul său </a:t>
            </a:r>
            <a:r>
              <a:rPr lang="ro-RO" sz="2200" b="1" i="1" dirty="0">
                <a:solidFill>
                  <a:srgbClr val="C00000"/>
                </a:solidFill>
                <a:latin typeface="Arial Narrow" panose="020B0606020202030204" pitchFamily="34" charset="0"/>
                <a:cs typeface="Times New Roman" pitchFamily="18" charset="0"/>
              </a:rPr>
              <a:t>Iulus</a:t>
            </a:r>
            <a:r>
              <a:rPr lang="ro-RO" sz="2200" dirty="0">
                <a:latin typeface="Arial Narrow" panose="020B0606020202030204" pitchFamily="34" charset="0"/>
                <a:cs typeface="Times New Roman" pitchFamily="18" charset="0"/>
              </a:rPr>
              <a:t> a întemeiat cetatea </a:t>
            </a:r>
            <a:r>
              <a:rPr lang="ro-RO" sz="2200" b="1" i="1" dirty="0">
                <a:solidFill>
                  <a:srgbClr val="C00000"/>
                </a:solidFill>
                <a:latin typeface="Arial Narrow" panose="020B0606020202030204" pitchFamily="34" charset="0"/>
                <a:cs typeface="Times New Roman" pitchFamily="18" charset="0"/>
              </a:rPr>
              <a:t>Alba Longa</a:t>
            </a:r>
            <a:r>
              <a:rPr lang="ro-RO" sz="2200" dirty="0">
                <a:latin typeface="Arial Narrow" panose="020B0606020202030204" pitchFamily="34" charset="0"/>
                <a:cs typeface="Times New Roman" pitchFamily="18" charset="0"/>
              </a:rPr>
              <a:t>, al cărei rege a devenit. Un urmaş al lui Iulus, </a:t>
            </a:r>
            <a:r>
              <a:rPr lang="ro-RO" sz="2200" b="1" i="1" dirty="0">
                <a:solidFill>
                  <a:srgbClr val="C00000"/>
                </a:solidFill>
                <a:latin typeface="Arial Narrow" panose="020B0606020202030204" pitchFamily="34" charset="0"/>
                <a:cs typeface="Times New Roman" pitchFamily="18" charset="0"/>
              </a:rPr>
              <a:t>Numitor</a:t>
            </a:r>
            <a:r>
              <a:rPr lang="ro-RO" sz="2200" dirty="0">
                <a:latin typeface="Arial Narrow" panose="020B0606020202030204" pitchFamily="34" charset="0"/>
                <a:cs typeface="Times New Roman" pitchFamily="18" charset="0"/>
              </a:rPr>
              <a:t>, a fost detronat de fratele său, </a:t>
            </a:r>
            <a:r>
              <a:rPr lang="ro-RO" sz="2200" b="1" i="1" dirty="0">
                <a:solidFill>
                  <a:srgbClr val="C00000"/>
                </a:solidFill>
                <a:latin typeface="Arial Narrow" panose="020B0606020202030204" pitchFamily="34" charset="0"/>
                <a:cs typeface="Times New Roman" pitchFamily="18" charset="0"/>
              </a:rPr>
              <a:t>Amulius</a:t>
            </a:r>
            <a:r>
              <a:rPr lang="ro-RO" sz="2200" dirty="0">
                <a:latin typeface="Arial Narrow" panose="020B0606020202030204" pitchFamily="34" charset="0"/>
                <a:cs typeface="Times New Roman" pitchFamily="18" charset="0"/>
              </a:rPr>
              <a:t>. Fiica lui Numitor, </a:t>
            </a:r>
            <a:r>
              <a:rPr lang="ro-RO" sz="2200" b="1" i="1" dirty="0">
                <a:solidFill>
                  <a:srgbClr val="C00000"/>
                </a:solidFill>
                <a:latin typeface="Arial Narrow" panose="020B0606020202030204" pitchFamily="34" charset="0"/>
                <a:cs typeface="Times New Roman" pitchFamily="18" charset="0"/>
              </a:rPr>
              <a:t>Rhea Silvia</a:t>
            </a:r>
            <a:r>
              <a:rPr lang="ro-RO" sz="2200" dirty="0">
                <a:latin typeface="Arial Narrow" panose="020B0606020202030204" pitchFamily="34" charset="0"/>
                <a:cs typeface="Times New Roman" pitchFamily="18" charset="0"/>
              </a:rPr>
              <a:t>, a născut doi gemeni, pe </a:t>
            </a:r>
            <a:r>
              <a:rPr lang="ro-RO" sz="2200" b="1" i="1" dirty="0">
                <a:solidFill>
                  <a:srgbClr val="C00000"/>
                </a:solidFill>
                <a:latin typeface="Arial Narrow" panose="020B0606020202030204" pitchFamily="34" charset="0"/>
                <a:cs typeface="Times New Roman" pitchFamily="18" charset="0"/>
              </a:rPr>
              <a:t>Romulus</a:t>
            </a:r>
            <a:r>
              <a:rPr lang="ro-RO" sz="2200" dirty="0">
                <a:latin typeface="Arial Narrow" panose="020B0606020202030204" pitchFamily="34" charset="0"/>
                <a:cs typeface="Times New Roman" pitchFamily="18" charset="0"/>
              </a:rPr>
              <a:t> şi </a:t>
            </a:r>
            <a:r>
              <a:rPr lang="ro-RO" sz="2200" b="1" i="1" dirty="0">
                <a:solidFill>
                  <a:srgbClr val="C00000"/>
                </a:solidFill>
                <a:latin typeface="Arial Narrow" panose="020B0606020202030204" pitchFamily="34" charset="0"/>
                <a:cs typeface="Times New Roman" pitchFamily="18" charset="0"/>
              </a:rPr>
              <a:t>Remus</a:t>
            </a:r>
            <a:r>
              <a:rPr lang="ro-RO" sz="2200" dirty="0">
                <a:latin typeface="Arial Narrow" panose="020B0606020202030204" pitchFamily="34" charset="0"/>
                <a:cs typeface="Times New Roman" pitchFamily="18" charset="0"/>
              </a:rPr>
              <a:t>, care erau copiii zeului Marte. Amulius a silit-o pe Rhea Silvia să abandoneze pe gemeni pe râul Tibru. Ei au fost salvaţi de o lupoaică şi apoi de un păstor care i-a crescut ca pe fiii săi. Ajunşi mari, </a:t>
            </a:r>
            <a:r>
              <a:rPr lang="ro-RO" sz="2200" b="1" i="1" dirty="0">
                <a:solidFill>
                  <a:srgbClr val="C00000"/>
                </a:solidFill>
                <a:latin typeface="Arial Narrow" panose="020B0606020202030204" pitchFamily="34" charset="0"/>
                <a:cs typeface="Times New Roman" pitchFamily="18" charset="0"/>
              </a:rPr>
              <a:t>Romulus</a:t>
            </a:r>
            <a:r>
              <a:rPr lang="ro-RO" sz="2200" b="1" dirty="0">
                <a:solidFill>
                  <a:srgbClr val="C00000"/>
                </a:solidFill>
                <a:latin typeface="Arial Narrow" panose="020B0606020202030204" pitchFamily="34" charset="0"/>
                <a:cs typeface="Times New Roman" pitchFamily="18" charset="0"/>
              </a:rPr>
              <a:t> </a:t>
            </a:r>
            <a:r>
              <a:rPr lang="ro-RO" sz="2200" dirty="0">
                <a:latin typeface="Arial Narrow" panose="020B0606020202030204" pitchFamily="34" charset="0"/>
                <a:cs typeface="Times New Roman" pitchFamily="18" charset="0"/>
              </a:rPr>
              <a:t>şi </a:t>
            </a:r>
            <a:r>
              <a:rPr lang="ro-RO" sz="2200" b="1" i="1" dirty="0">
                <a:solidFill>
                  <a:srgbClr val="C00000"/>
                </a:solidFill>
                <a:latin typeface="Arial Narrow" panose="020B0606020202030204" pitchFamily="34" charset="0"/>
                <a:cs typeface="Times New Roman" pitchFamily="18" charset="0"/>
              </a:rPr>
              <a:t>Remus</a:t>
            </a:r>
            <a:r>
              <a:rPr lang="ro-RO" sz="2200" dirty="0">
                <a:latin typeface="Arial Narrow" panose="020B0606020202030204" pitchFamily="34" charset="0"/>
                <a:cs typeface="Times New Roman" pitchFamily="18" charset="0"/>
              </a:rPr>
              <a:t> au redat domnia cetăţii Alba Longa bunicului lor, apoi au întemeiat Roma. În timpul construirii oraşului între gemeni a izbucnit o încăierare, în urma căreia Remus a fost ucis. </a:t>
            </a:r>
            <a:r>
              <a:rPr lang="en-US" sz="2200" dirty="0">
                <a:latin typeface="Arial Narrow" panose="020B0606020202030204" pitchFamily="34" charset="0"/>
                <a:cs typeface="Times New Roman" pitchFamily="18" charset="0"/>
              </a:rPr>
              <a:t>Cetatea construită a luat numele de </a:t>
            </a:r>
            <a:r>
              <a:rPr lang="en-US" sz="2200" b="1" i="1" dirty="0">
                <a:solidFill>
                  <a:srgbClr val="C00000"/>
                </a:solidFill>
                <a:latin typeface="Arial Narrow" panose="020B0606020202030204" pitchFamily="34" charset="0"/>
                <a:cs typeface="Times New Roman" pitchFamily="18" charset="0"/>
              </a:rPr>
              <a:t>Roma </a:t>
            </a:r>
            <a:r>
              <a:rPr lang="en-US" sz="2200" dirty="0">
                <a:latin typeface="Arial Narrow" panose="020B0606020202030204" pitchFamily="34" charset="0"/>
                <a:cs typeface="Times New Roman" pitchFamily="18" charset="0"/>
              </a:rPr>
              <a:t>de la întemeietorul ei, iar Romulus a rămas singur la putere.</a:t>
            </a:r>
            <a:r>
              <a:rPr lang="ro-RO" sz="400" dirty="0">
                <a:latin typeface="Arial Narrow" panose="020B0606020202030204" pitchFamily="34" charset="0"/>
                <a:cs typeface="Times New Roman" pitchFamily="18" charset="0"/>
              </a:rPr>
              <a:t>    </a:t>
            </a:r>
          </a:p>
          <a:p>
            <a:pPr algn="just"/>
            <a:endParaRPr lang="ro-RO" sz="400" dirty="0">
              <a:latin typeface="Arial Narrow" panose="020B0606020202030204" pitchFamily="34" charset="0"/>
              <a:cs typeface="Times New Roman" pitchFamily="18" charset="0"/>
            </a:endParaRPr>
          </a:p>
          <a:p>
            <a:pPr algn="just"/>
            <a:endParaRPr lang="ro-RO" sz="400" dirty="0">
              <a:latin typeface="Arial Narrow" panose="020B0606020202030204" pitchFamily="34" charset="0"/>
              <a:cs typeface="Times New Roman" pitchFamily="18" charset="0"/>
            </a:endParaRPr>
          </a:p>
          <a:p>
            <a:pPr algn="just"/>
            <a:endParaRPr lang="ro-RO" sz="400" dirty="0">
              <a:latin typeface="Arial Narrow" panose="020B0606020202030204" pitchFamily="34" charset="0"/>
              <a:cs typeface="Times New Roman" pitchFamily="18" charset="0"/>
            </a:endParaRPr>
          </a:p>
          <a:p>
            <a:pPr algn="just"/>
            <a:endParaRPr lang="ro-RO" sz="400" dirty="0">
              <a:latin typeface="Arial Narrow" panose="020B0606020202030204" pitchFamily="34" charset="0"/>
              <a:cs typeface="Times New Roman" pitchFamily="18" charset="0"/>
            </a:endParaRPr>
          </a:p>
        </p:txBody>
      </p:sp>
      <p:pic>
        <p:nvPicPr>
          <p:cNvPr id="1026" name="Picture 2" descr="De la fundarea Romei - Titus Livius - Cumpără din Anticariat Online">
            <a:extLst>
              <a:ext uri="{FF2B5EF4-FFF2-40B4-BE49-F238E27FC236}">
                <a16:creationId xmlns:a16="http://schemas.microsoft.com/office/drawing/2014/main" id="{5E01CEE4-BA13-DFA0-949C-8390E70A5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378" y="0"/>
            <a:ext cx="6097621" cy="687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78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tăText 9">
            <a:extLst>
              <a:ext uri="{FF2B5EF4-FFF2-40B4-BE49-F238E27FC236}">
                <a16:creationId xmlns:a16="http://schemas.microsoft.com/office/drawing/2014/main" id="{A150964B-50CB-9CCB-4BF1-0C8F7E950F2C}"/>
              </a:ext>
            </a:extLst>
          </p:cNvPr>
          <p:cNvSpPr txBox="1"/>
          <p:nvPr/>
        </p:nvSpPr>
        <p:spPr>
          <a:xfrm>
            <a:off x="1572" y="-1"/>
            <a:ext cx="6094428" cy="6878806"/>
          </a:xfrm>
          <a:prstGeom prst="rect">
            <a:avLst/>
          </a:prstGeom>
          <a:solidFill>
            <a:srgbClr val="FFCC66"/>
          </a:solidFill>
        </p:spPr>
        <p:txBody>
          <a:bodyPr wrap="square">
            <a:spAutoFit/>
          </a:bodyPr>
          <a:lstStyle/>
          <a:p>
            <a:pPr marR="182880" algn="just"/>
            <a:r>
              <a:rPr lang="ro-RO" sz="21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 Întemeierea Romei</a:t>
            </a:r>
            <a:endParaRPr lang="ro-RO" sz="2100" dirty="0">
              <a:effectLst/>
              <a:latin typeface="Calibri" panose="020F0502020204030204" pitchFamily="34" charset="0"/>
              <a:ea typeface="Calibri" panose="020F0502020204030204" pitchFamily="34" charset="0"/>
              <a:cs typeface="Times New Roman" panose="02020603050405020304" pitchFamily="18" charset="0"/>
            </a:endParaRPr>
          </a:p>
          <a:p>
            <a:pPr marR="182880" algn="just"/>
            <a:r>
              <a:rPr lang="ro-RO" sz="2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o-RO" sz="2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Roma a fost construită pe </a:t>
            </a:r>
            <a:r>
              <a:rPr lang="ro-RO" sz="2100" b="1" i="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șapte coline</a:t>
            </a:r>
            <a:r>
              <a:rPr lang="ro-RO" sz="2100" b="1" i="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t>
            </a:r>
            <a:endParaRPr lang="ro-RO" sz="2100" dirty="0">
              <a:effectLst/>
              <a:latin typeface="Calibri" panose="020F0502020204030204" pitchFamily="34" charset="0"/>
              <a:ea typeface="Calibri" panose="020F0502020204030204" pitchFamily="34" charset="0"/>
              <a:cs typeface="Times New Roman" panose="02020603050405020304" pitchFamily="18" charset="0"/>
            </a:endParaRPr>
          </a:p>
          <a:p>
            <a:pPr marR="182880" algn="just"/>
            <a:r>
              <a:rPr lang="ro-RO" sz="2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 toate sunt la est de râul </a:t>
            </a:r>
            <a:r>
              <a:rPr lang="ro-RO" sz="2100" b="1" i="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Tibru</a:t>
            </a:r>
            <a:r>
              <a:rPr lang="ro-RO" sz="2100" b="1" i="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t>
            </a:r>
            <a:r>
              <a:rPr lang="ro-RO" sz="2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ro-RO" sz="2100" dirty="0">
              <a:effectLst/>
              <a:latin typeface="Calibri" panose="020F0502020204030204" pitchFamily="34" charset="0"/>
              <a:ea typeface="Calibri" panose="020F0502020204030204" pitchFamily="34" charset="0"/>
              <a:cs typeface="Times New Roman" panose="02020603050405020304" pitchFamily="18" charset="0"/>
            </a:endParaRPr>
          </a:p>
          <a:p>
            <a:pPr marR="182880" algn="just"/>
            <a:r>
              <a:rPr lang="ro-RO" sz="2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 ele au un rol deosebit de important în mitologia religia și politica Romei antice</a:t>
            </a:r>
            <a:r>
              <a:rPr lang="ro-RO" sz="2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t>
            </a:r>
            <a:endParaRPr lang="ro-RO" sz="2100" dirty="0">
              <a:effectLst/>
              <a:latin typeface="Calibri" panose="020F0502020204030204" pitchFamily="34" charset="0"/>
              <a:ea typeface="Calibri" panose="020F0502020204030204" pitchFamily="34" charset="0"/>
              <a:cs typeface="Times New Roman" panose="02020603050405020304" pitchFamily="18" charset="0"/>
            </a:endParaRPr>
          </a:p>
          <a:p>
            <a:pPr marR="182880" algn="just"/>
            <a:r>
              <a:rPr lang="ro-RO" sz="2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 prin tradiție, orașul a fost întemeiat de </a:t>
            </a:r>
            <a:r>
              <a:rPr lang="ro-RO" sz="2100" b="1" i="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Romulus</a:t>
            </a:r>
            <a:r>
              <a:rPr lang="ro-RO" sz="2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pe dealul Palatin;</a:t>
            </a:r>
            <a:endParaRPr lang="ro-RO" sz="2100" dirty="0">
              <a:effectLst/>
              <a:latin typeface="Calibri" panose="020F0502020204030204" pitchFamily="34" charset="0"/>
              <a:ea typeface="Calibri" panose="020F0502020204030204" pitchFamily="34" charset="0"/>
              <a:cs typeface="Times New Roman" panose="02020603050405020304" pitchFamily="18" charset="0"/>
            </a:endParaRPr>
          </a:p>
          <a:p>
            <a:pPr marR="182880" algn="just"/>
            <a:r>
              <a:rPr lang="ro-RO" sz="2100"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 potrivit legendei, </a:t>
            </a:r>
            <a:r>
              <a:rPr lang="ro-RO" sz="2100" b="1" i="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Romulus și Remus </a:t>
            </a:r>
            <a:r>
              <a:rPr lang="ro-RO" sz="2100"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au fost fiii lui </a:t>
            </a:r>
            <a:r>
              <a:rPr lang="ro-RO" sz="2100" b="1" i="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Rhea Silvia</a:t>
            </a:r>
            <a:r>
              <a:rPr lang="ro-RO" sz="2100"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fiica regelui </a:t>
            </a:r>
            <a:r>
              <a:rPr lang="ro-RO" sz="2100" b="1" i="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Numitor</a:t>
            </a:r>
            <a:r>
              <a:rPr lang="ro-RO" sz="2100"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din Alba Longa. Alba Longa este un oraș mitologic, localizat pe muntele Alban, în sud-estul viitoarei Rome. </a:t>
            </a:r>
            <a:endParaRPr lang="ro-RO" sz="2100" dirty="0">
              <a:effectLst/>
              <a:latin typeface="Calibri" panose="020F0502020204030204" pitchFamily="34" charset="0"/>
              <a:ea typeface="Calibri" panose="020F0502020204030204" pitchFamily="34" charset="0"/>
              <a:cs typeface="Times New Roman" panose="02020603050405020304" pitchFamily="18" charset="0"/>
            </a:endParaRPr>
          </a:p>
          <a:p>
            <a:pPr marR="182880" algn="just"/>
            <a:r>
              <a:rPr lang="ro-RO" sz="2100" i="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o-RO" sz="2100"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înainte de nașterea gemenilor, Numitor a fost ucis de către fratele său mai mic </a:t>
            </a:r>
            <a:r>
              <a:rPr lang="ro-RO" sz="2100" b="1" i="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Amulius,</a:t>
            </a:r>
            <a:r>
              <a:rPr lang="ro-RO" sz="2100"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care a obligat-o pe Rhea sa devină vestală, pentru a nu putea da naștere unor posibili rivali la titlul său. </a:t>
            </a:r>
            <a:endParaRPr lang="ro-RO" sz="2100" dirty="0">
              <a:effectLst/>
              <a:latin typeface="Calibri" panose="020F0502020204030204" pitchFamily="34" charset="0"/>
              <a:ea typeface="Calibri" panose="020F0502020204030204" pitchFamily="34" charset="0"/>
              <a:cs typeface="Times New Roman" panose="02020603050405020304" pitchFamily="18" charset="0"/>
            </a:endParaRPr>
          </a:p>
          <a:p>
            <a:pPr marR="182880" algn="just"/>
            <a:r>
              <a:rPr lang="ro-RO" sz="2100"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 totuși, Rhea a rămas însărcinată cu zeul războiului Marte și le-a dat naștere lui Romulus și Remus. Amulius a cerut ca sugarii să fie înecați în Tibru, însă aceștia au supraviețuit și au ajuns la mal la poalele muntelui Palatin, unde au fost alăptați de o lupoaică, până când au fost găsiți de ciobanul </a:t>
            </a:r>
            <a:r>
              <a:rPr lang="ro-RO" sz="2100" b="1" i="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Faustulus.</a:t>
            </a:r>
            <a:endParaRPr lang="ro-RO" sz="2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
            <a:extLst>
              <a:ext uri="{FF2B5EF4-FFF2-40B4-BE49-F238E27FC236}">
                <a16:creationId xmlns:a16="http://schemas.microsoft.com/office/drawing/2014/main" id="{2ED66B11-6801-5076-B97C-0CA8E848C1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5363" y="3307403"/>
            <a:ext cx="3096638" cy="3550597"/>
          </a:xfrm>
          <a:prstGeom prst="rect">
            <a:avLst/>
          </a:prstGeom>
        </p:spPr>
      </p:pic>
      <p:pic>
        <p:nvPicPr>
          <p:cNvPr id="2050" name="Picture 2">
            <a:extLst>
              <a:ext uri="{FF2B5EF4-FFF2-40B4-BE49-F238E27FC236}">
                <a16:creationId xmlns:a16="http://schemas.microsoft.com/office/drawing/2014/main" id="{17E88E54-072C-E0F7-77A6-89D23B3C2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3790" y="0"/>
            <a:ext cx="3096638" cy="33074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genda întemeierii Romei Romulus și Rem. Legende despre întemeierea Romei  pe scurt">
            <a:extLst>
              <a:ext uri="{FF2B5EF4-FFF2-40B4-BE49-F238E27FC236}">
                <a16:creationId xmlns:a16="http://schemas.microsoft.com/office/drawing/2014/main" id="{09473D58-B590-1AE7-E9C9-097B1E51F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3307402"/>
            <a:ext cx="2996217" cy="35505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temeierea Romei - Scurta Istorie si Legenda - Enigmatica.ro | Cannon">
            <a:extLst>
              <a:ext uri="{FF2B5EF4-FFF2-40B4-BE49-F238E27FC236}">
                <a16:creationId xmlns:a16="http://schemas.microsoft.com/office/drawing/2014/main" id="{C8B0EC60-D746-C169-BBEC-5B44E8D5AD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9" y="0"/>
            <a:ext cx="2996217" cy="330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88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0184A290-8D8D-7A5B-DDF8-58BC0F1F5452}"/>
              </a:ext>
            </a:extLst>
          </p:cNvPr>
          <p:cNvSpPr txBox="1"/>
          <p:nvPr/>
        </p:nvSpPr>
        <p:spPr>
          <a:xfrm>
            <a:off x="0" y="0"/>
            <a:ext cx="5995447" cy="6909584"/>
          </a:xfrm>
          <a:prstGeom prst="rect">
            <a:avLst/>
          </a:prstGeom>
          <a:solidFill>
            <a:srgbClr val="FFCC66"/>
          </a:solidFill>
        </p:spPr>
        <p:txBody>
          <a:bodyPr wrap="square">
            <a:spAutoFit/>
          </a:bodyPr>
          <a:lstStyle/>
          <a:p>
            <a:pPr marR="182880" algn="just">
              <a:spcAft>
                <a:spcPts val="600"/>
              </a:spcAft>
            </a:pPr>
            <a:r>
              <a:rPr lang="ro-RO" sz="2200"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crescuți de Faustulus și nevasta sa, gemenii au devenit mai târziu liderii unei trupe de tineri ciobani războinici;</a:t>
            </a:r>
          </a:p>
          <a:p>
            <a:pPr marR="182880" algn="just">
              <a:spcAft>
                <a:spcPts val="600"/>
              </a:spcAft>
            </a:pPr>
            <a:r>
              <a:rPr lang="ro-RO" sz="2200" i="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t>
            </a:r>
            <a:r>
              <a:rPr lang="ro-RO" sz="2200"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după ce au aflat adevărata lor identitate, ei au atacat orașul Alba Longa, l-au ucis pe maleficul Amulius și l-au repus pe tron pe bunicul lor. După aceea gemenii au decis sa întemeieze un oraș pe locul în care fuseseră salvați când erau copii.</a:t>
            </a:r>
            <a:endParaRPr lang="ro-RO" sz="2200" dirty="0">
              <a:effectLst/>
              <a:latin typeface="Calibri" panose="020F0502020204030204" pitchFamily="34" charset="0"/>
              <a:ea typeface="Calibri" panose="020F0502020204030204" pitchFamily="34" charset="0"/>
              <a:cs typeface="Times New Roman" panose="02020603050405020304" pitchFamily="18" charset="0"/>
            </a:endParaRPr>
          </a:p>
          <a:p>
            <a:pPr marR="182880" algn="just">
              <a:spcAft>
                <a:spcPts val="600"/>
              </a:spcAft>
            </a:pPr>
            <a:r>
              <a:rPr lang="ro-RO" sz="2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totuși, la scurt timp, au ajuns să se certe și Remus a fost ucis de fratele lui. </a:t>
            </a:r>
          </a:p>
          <a:p>
            <a:pPr marR="182880" algn="just">
              <a:spcAft>
                <a:spcPts val="600"/>
              </a:spcAft>
            </a:pPr>
            <a:r>
              <a:rPr lang="ro-RO" sz="22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o-RO" sz="2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Romulus a devenit astfel conducătorul așezării, care a fost denumita </a:t>
            </a:r>
            <a:r>
              <a:rPr lang="ro-RO" sz="2200" b="1" i="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a:t>
            </a:r>
            <a:r>
              <a:rPr lang="ro-RO" sz="2200" b="1" i="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Roma”, </a:t>
            </a:r>
            <a:r>
              <a:rPr lang="ro-RO" sz="2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după numele său.</a:t>
            </a:r>
          </a:p>
          <a:p>
            <a:pPr marR="182880" algn="just">
              <a:spcAft>
                <a:spcPts val="600"/>
              </a:spcAft>
            </a:pPr>
            <a:r>
              <a:rPr lang="ro-RO" sz="2200" dirty="0">
                <a:solidFill>
                  <a:srgbClr val="000000"/>
                </a:solidFill>
                <a:latin typeface="Arial Narrow" panose="020B0606020202030204" pitchFamily="34" charset="0"/>
                <a:cs typeface="Times New Roman" panose="02020603050405020304" pitchFamily="18" charset="0"/>
              </a:rPr>
              <a:t>- o altă legendă ne povestește că între cei doi frați a izbucnit un conflict în momentul în care s-a pus problema cine să fie rege. Au consultat voința zeilor, cu ajutorul preoților auguri.</a:t>
            </a:r>
          </a:p>
          <a:p>
            <a:pPr marR="182880" algn="just">
              <a:spcAft>
                <a:spcPts val="600"/>
              </a:spcAft>
            </a:pPr>
            <a:r>
              <a:rPr lang="ro-RO" sz="2200" dirty="0">
                <a:solidFill>
                  <a:srgbClr val="000000"/>
                </a:solidFill>
                <a:latin typeface="Arial Narrow" panose="020B0606020202030204" pitchFamily="34" charset="0"/>
                <a:cs typeface="Times New Roman" panose="02020603050405020304" pitchFamily="18" charset="0"/>
              </a:rPr>
              <a:t>- Remus a pierdut, deoarece a văzut pe cer doar șase vulturi, iar fratele său, 12. Romulus a devenit primul rege al Romei.</a:t>
            </a:r>
            <a:endParaRPr lang="ro-RO" sz="2200" dirty="0"/>
          </a:p>
        </p:txBody>
      </p:sp>
      <p:pic>
        <p:nvPicPr>
          <p:cNvPr id="4" name="Picture 1">
            <a:extLst>
              <a:ext uri="{FF2B5EF4-FFF2-40B4-BE49-F238E27FC236}">
                <a16:creationId xmlns:a16="http://schemas.microsoft.com/office/drawing/2014/main" id="{05B0A45F-BF16-A4C1-F019-DECB6EFDA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447" y="-1"/>
            <a:ext cx="6196553" cy="3813243"/>
          </a:xfrm>
          <a:prstGeom prst="rect">
            <a:avLst/>
          </a:prstGeom>
        </p:spPr>
      </p:pic>
      <p:pic>
        <p:nvPicPr>
          <p:cNvPr id="5" name="Picture 6">
            <a:extLst>
              <a:ext uri="{FF2B5EF4-FFF2-40B4-BE49-F238E27FC236}">
                <a16:creationId xmlns:a16="http://schemas.microsoft.com/office/drawing/2014/main" id="{A4FB2C1A-59E8-786D-588A-0870B9AAF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447" y="3813243"/>
            <a:ext cx="6196553" cy="309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tăText 5">
            <a:extLst>
              <a:ext uri="{FF2B5EF4-FFF2-40B4-BE49-F238E27FC236}">
                <a16:creationId xmlns:a16="http://schemas.microsoft.com/office/drawing/2014/main" id="{A4D1C026-6537-F003-6D15-FC694E13EC1F}"/>
              </a:ext>
            </a:extLst>
          </p:cNvPr>
          <p:cNvSpPr txBox="1"/>
          <p:nvPr/>
        </p:nvSpPr>
        <p:spPr>
          <a:xfrm>
            <a:off x="5995447" y="0"/>
            <a:ext cx="6196553" cy="430887"/>
          </a:xfrm>
          <a:prstGeom prst="rect">
            <a:avLst/>
          </a:prstGeom>
          <a:solidFill>
            <a:schemeClr val="accent2"/>
          </a:solidFill>
        </p:spPr>
        <p:txBody>
          <a:bodyPr wrap="square">
            <a:spAutoFit/>
          </a:bodyPr>
          <a:lstStyle/>
          <a:p>
            <a:pPr algn="ctr"/>
            <a:r>
              <a:rPr lang="ro-RO" sz="2200" dirty="0">
                <a:latin typeface="Arial Narrow" panose="020B0606020202030204" pitchFamily="34" charset="0"/>
                <a:cs typeface="Times New Roman" pitchFamily="18" charset="0"/>
              </a:rPr>
              <a:t>Ciobanul </a:t>
            </a:r>
            <a:r>
              <a:rPr lang="ro-RO" sz="2200" b="1" dirty="0">
                <a:solidFill>
                  <a:schemeClr val="tx1">
                    <a:lumMod val="85000"/>
                    <a:lumOff val="15000"/>
                  </a:schemeClr>
                </a:solidFill>
                <a:latin typeface="Arial Narrow" panose="020B0606020202030204" pitchFamily="34" charset="0"/>
                <a:cs typeface="Times New Roman" pitchFamily="18" charset="0"/>
              </a:rPr>
              <a:t>Faustulus</a:t>
            </a:r>
            <a:r>
              <a:rPr lang="ro-RO" sz="2200" dirty="0">
                <a:latin typeface="Arial Narrow" panose="020B0606020202030204" pitchFamily="34" charset="0"/>
                <a:cs typeface="Times New Roman" pitchFamily="18" charset="0"/>
              </a:rPr>
              <a:t> cu gemenii </a:t>
            </a:r>
            <a:r>
              <a:rPr lang="ro-RO" sz="2200" b="1" dirty="0">
                <a:solidFill>
                  <a:schemeClr val="tx2">
                    <a:lumMod val="50000"/>
                  </a:schemeClr>
                </a:solidFill>
                <a:latin typeface="Arial Narrow" panose="020B0606020202030204" pitchFamily="34" charset="0"/>
                <a:cs typeface="Times New Roman" pitchFamily="18" charset="0"/>
              </a:rPr>
              <a:t>Romulus şi Remus</a:t>
            </a:r>
            <a:endParaRPr lang="en-US" sz="2200" b="1" dirty="0">
              <a:solidFill>
                <a:schemeClr val="tx2">
                  <a:lumMod val="50000"/>
                </a:schemeClr>
              </a:solidFill>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25996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50CCA4-962F-1BA1-CC82-6AF79CD1F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85" y="130278"/>
            <a:ext cx="6254885" cy="6727722"/>
          </a:xfrm>
          <a:prstGeom prst="rect">
            <a:avLst/>
          </a:prstGeom>
        </p:spPr>
      </p:pic>
      <p:sp>
        <p:nvSpPr>
          <p:cNvPr id="4" name="CasetăText 3">
            <a:extLst>
              <a:ext uri="{FF2B5EF4-FFF2-40B4-BE49-F238E27FC236}">
                <a16:creationId xmlns:a16="http://schemas.microsoft.com/office/drawing/2014/main" id="{D3264F16-B943-0156-A4E5-A65D4B1C5423}"/>
              </a:ext>
            </a:extLst>
          </p:cNvPr>
          <p:cNvSpPr txBox="1"/>
          <p:nvPr/>
        </p:nvSpPr>
        <p:spPr>
          <a:xfrm>
            <a:off x="6096000" y="0"/>
            <a:ext cx="6096000" cy="6971139"/>
          </a:xfrm>
          <a:prstGeom prst="rect">
            <a:avLst/>
          </a:prstGeom>
          <a:solidFill>
            <a:schemeClr val="accent5">
              <a:lumMod val="40000"/>
              <a:lumOff val="60000"/>
            </a:schemeClr>
          </a:solidFill>
        </p:spPr>
        <p:txBody>
          <a:bodyPr wrap="square">
            <a:spAutoFit/>
          </a:bodyPr>
          <a:lstStyle/>
          <a:p>
            <a:pPr algn="just"/>
            <a:r>
              <a:rPr lang="ro-RO" sz="1800" b="1" u="none" strike="noStrike" baseline="0" dirty="0">
                <a:solidFill>
                  <a:srgbClr val="000000"/>
                </a:solidFill>
                <a:latin typeface="Arial Narrow" panose="020B0606020202030204" pitchFamily="34" charset="0"/>
              </a:rPr>
              <a:t>    </a:t>
            </a:r>
            <a:r>
              <a:rPr lang="it-IT" sz="2400" b="1" u="none" strike="noStrike" baseline="0" dirty="0">
                <a:solidFill>
                  <a:srgbClr val="000000"/>
                </a:solidFill>
                <a:latin typeface="Arial Narrow" panose="020B0606020202030204" pitchFamily="34" charset="0"/>
              </a:rPr>
              <a:t>Citește și răspunde la cerințe.</a:t>
            </a:r>
            <a:endParaRPr lang="ro-RO" sz="2400" b="1" u="none" strike="noStrike" baseline="0" dirty="0">
              <a:solidFill>
                <a:srgbClr val="000000"/>
              </a:solidFill>
              <a:latin typeface="Arial Narrow" panose="020B0606020202030204" pitchFamily="34" charset="0"/>
            </a:endParaRPr>
          </a:p>
          <a:p>
            <a:pPr algn="just"/>
            <a:r>
              <a:rPr lang="ro-RO" dirty="0">
                <a:solidFill>
                  <a:srgbClr val="000000"/>
                </a:solidFill>
                <a:latin typeface="Arial Narrow" panose="020B0606020202030204" pitchFamily="34" charset="0"/>
              </a:rPr>
              <a:t>    </a:t>
            </a:r>
            <a:r>
              <a:rPr lang="ro-RO" sz="2400" u="none" strike="noStrike" baseline="0" dirty="0">
                <a:latin typeface="Arial Narrow" panose="020B0606020202030204" pitchFamily="34" charset="0"/>
              </a:rPr>
              <a:t>Se spune că, mai întâi, lui Remus i s-au arătat șase vulturi; dar numai ce s-a anunțat această prevestire, că lui Romulus i se arătară de două ori mai mulți vulturi, astfel că amândoi au fost proclamați ca regi de tabăra sa, unii invocând faptul că Remus văzuse mai întâi vulturii, iar ceilalți că Romulus a văzut un număr mai mare. Din această pricină s-a iscat mare vrajbă, ce s-a transformat în încăierare sângeroasă; în învălmășeală, grav lovit de fratele său, Remus a căzut fără suflare. Astfel a ajuns Romulus singurul stăpân </a:t>
            </a:r>
            <a:r>
              <a:rPr lang="it-IT" sz="2400" u="none" strike="noStrike" baseline="0" dirty="0">
                <a:latin typeface="Arial Narrow" panose="020B0606020202030204" pitchFamily="34" charset="0"/>
              </a:rPr>
              <a:t>pe putere, iar cetatea a luat numele fondatorului său, Roma.</a:t>
            </a:r>
          </a:p>
          <a:p>
            <a:pPr algn="l">
              <a:spcAft>
                <a:spcPts val="600"/>
              </a:spcAft>
            </a:pPr>
            <a:r>
              <a:rPr lang="ro-RO" sz="2400" u="none" strike="noStrike" baseline="0" dirty="0">
                <a:latin typeface="Arial Narrow" panose="020B0606020202030204" pitchFamily="34" charset="0"/>
              </a:rPr>
              <a:t>                    </a:t>
            </a:r>
            <a:r>
              <a:rPr lang="ro-RO" sz="2400" b="1" i="1" u="none" strike="noStrike" baseline="0" dirty="0">
                <a:latin typeface="Arial Narrow" panose="020B0606020202030204" pitchFamily="34" charset="0"/>
              </a:rPr>
              <a:t>Titus Liviu, De la fondarea Romei</a:t>
            </a:r>
          </a:p>
          <a:p>
            <a:pPr algn="just"/>
            <a:r>
              <a:rPr lang="ro-RO" sz="2400" u="none" strike="noStrike" baseline="0" dirty="0">
                <a:latin typeface="Arial Narrow" panose="020B0606020202030204" pitchFamily="34" charset="0"/>
              </a:rPr>
              <a:t>1. Ce anume a dus la declanșarea conflictului între tabăra lui Romulus și cea a lui Remus?</a:t>
            </a:r>
          </a:p>
          <a:p>
            <a:pPr algn="just"/>
            <a:r>
              <a:rPr lang="ro-RO" sz="2400" u="none" strike="noStrike" baseline="0" dirty="0">
                <a:latin typeface="Arial Narrow" panose="020B0606020202030204" pitchFamily="34" charset="0"/>
              </a:rPr>
              <a:t>2. Care dintre cei doi frați a ieșit învingător?</a:t>
            </a:r>
          </a:p>
          <a:p>
            <a:pPr algn="just"/>
            <a:r>
              <a:rPr lang="pt-BR" sz="2400" u="none" strike="noStrike" baseline="0" dirty="0">
                <a:latin typeface="Arial Narrow" panose="020B0606020202030204" pitchFamily="34" charset="0"/>
              </a:rPr>
              <a:t>3. Cum a ajuns cetatea să se numească Roma?</a:t>
            </a:r>
            <a:endParaRPr lang="ro-RO" sz="2400" dirty="0">
              <a:latin typeface="Arial Narrow" panose="020B0606020202030204" pitchFamily="34" charset="0"/>
            </a:endParaRPr>
          </a:p>
        </p:txBody>
      </p:sp>
    </p:spTree>
    <p:extLst>
      <p:ext uri="{BB962C8B-B14F-4D97-AF65-F5344CB8AC3E}">
        <p14:creationId xmlns:p14="http://schemas.microsoft.com/office/powerpoint/2010/main" val="418377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1038" name="Rectangle 103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setăText 4">
            <a:extLst>
              <a:ext uri="{FF2B5EF4-FFF2-40B4-BE49-F238E27FC236}">
                <a16:creationId xmlns:a16="http://schemas.microsoft.com/office/drawing/2014/main" id="{A0A4BFE3-B0F2-A0A8-4E27-DC7EDD2659C1}"/>
              </a:ext>
            </a:extLst>
          </p:cNvPr>
          <p:cNvSpPr txBox="1"/>
          <p:nvPr/>
        </p:nvSpPr>
        <p:spPr>
          <a:xfrm>
            <a:off x="0" y="-1"/>
            <a:ext cx="6089173" cy="6858001"/>
          </a:xfrm>
          <a:prstGeom prst="rect">
            <a:avLst/>
          </a:prstGeom>
          <a:solidFill>
            <a:schemeClr val="accent5">
              <a:lumMod val="40000"/>
              <a:lumOff val="60000"/>
            </a:schemeClr>
          </a:solidFill>
        </p:spPr>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pPr>
            <a:r>
              <a:rPr lang="en-US" sz="2000" b="0" i="1" u="none" strike="noStrike" baseline="0" dirty="0"/>
              <a:t>    </a:t>
            </a:r>
            <a:r>
              <a:rPr lang="en-US" sz="2800" b="0" i="1" u="none" strike="noStrike" baseline="0" dirty="0">
                <a:latin typeface="Arial Narrow" panose="020B0606020202030204" pitchFamily="34" charset="0"/>
              </a:rPr>
              <a:t>Romulus a început construirea orașului. A chemat și oameni din rândul populațiilor vecine să dea o mână de ajutor. Pentru a trasa granița acestuia, a hotărât să sape un șanț în jurul centrului orașului.</a:t>
            </a:r>
          </a:p>
          <a:p>
            <a:pPr indent="-228600" algn="just">
              <a:lnSpc>
                <a:spcPct val="90000"/>
              </a:lnSpc>
              <a:spcAft>
                <a:spcPts val="600"/>
              </a:spcAft>
              <a:buFont typeface="Arial" panose="020B0604020202020204" pitchFamily="34" charset="0"/>
              <a:buChar char="•"/>
            </a:pPr>
            <a:r>
              <a:rPr lang="en-US" sz="2800" b="0" i="1" u="none" strike="noStrike" baseline="0" dirty="0">
                <a:latin typeface="Arial Narrow" panose="020B0606020202030204" pitchFamily="34" charset="0"/>
              </a:rPr>
              <a:t>    Trăgând de jug boii înhămați la plug, Romulus a săpat o brazdă adâncă peste care s-au ridicat apoi </a:t>
            </a:r>
            <a:r>
              <a:rPr lang="ro-RO" sz="2800" b="0" i="1" u="none" strike="noStrike" baseline="0" dirty="0">
                <a:latin typeface="Arial Narrow" panose="020B0606020202030204" pitchFamily="34" charset="0"/>
              </a:rPr>
              <a:t>primele</a:t>
            </a:r>
            <a:r>
              <a:rPr lang="en-US" sz="2800" b="0" i="1" u="none" strike="noStrike" baseline="0" dirty="0">
                <a:latin typeface="Arial Narrow" panose="020B0606020202030204" pitchFamily="34" charset="0"/>
              </a:rPr>
              <a:t> ziduri.</a:t>
            </a:r>
          </a:p>
          <a:p>
            <a:pPr>
              <a:lnSpc>
                <a:spcPct val="90000"/>
              </a:lnSpc>
            </a:pPr>
            <a:r>
              <a:rPr lang="ro-RO" sz="2800" dirty="0">
                <a:latin typeface="Arial Narrow" panose="020B0606020202030204" pitchFamily="34" charset="0"/>
              </a:rPr>
              <a:t>              </a:t>
            </a:r>
            <a:r>
              <a:rPr lang="en-US" sz="2800" b="0" i="0" u="none" strike="noStrike" baseline="0" dirty="0">
                <a:latin typeface="Arial Narrow" panose="020B0606020202030204" pitchFamily="34" charset="0"/>
              </a:rPr>
              <a:t>     </a:t>
            </a:r>
            <a:r>
              <a:rPr lang="en-US" sz="2800" b="1" i="1" u="none" strike="noStrike" baseline="0" dirty="0">
                <a:latin typeface="Arial Narrow" panose="020B0606020202030204" pitchFamily="34" charset="0"/>
              </a:rPr>
              <a:t>(după Plutarh, Vieți paralele)</a:t>
            </a:r>
            <a:endParaRPr lang="en-US" sz="2800" b="1" i="1" dirty="0">
              <a:latin typeface="Arial Narrow" panose="020B0606020202030204" pitchFamily="34" charset="0"/>
            </a:endParaRPr>
          </a:p>
        </p:txBody>
      </p:sp>
      <p:pic>
        <p:nvPicPr>
          <p:cNvPr id="1028" name="Picture 4">
            <a:extLst>
              <a:ext uri="{FF2B5EF4-FFF2-40B4-BE49-F238E27FC236}">
                <a16:creationId xmlns:a16="http://schemas.microsoft.com/office/drawing/2014/main" id="{0E83F744-6F49-A04F-2855-39C7FED354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96" r="6724" b="1"/>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950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3E4A3443-F174-774C-332D-E0D326F4DA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33" r="1" b="1"/>
          <a:stretch/>
        </p:blipFill>
        <p:spPr bwMode="auto">
          <a:xfrm>
            <a:off x="1" y="10"/>
            <a:ext cx="7066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2">
            <a:extLst>
              <a:ext uri="{FF2B5EF4-FFF2-40B4-BE49-F238E27FC236}">
                <a16:creationId xmlns:a16="http://schemas.microsoft.com/office/drawing/2014/main" id="{2F32053A-2450-2B70-E810-FCBBF2930337}"/>
              </a:ext>
            </a:extLst>
          </p:cNvPr>
          <p:cNvSpPr txBox="1">
            <a:spLocks/>
          </p:cNvSpPr>
          <p:nvPr/>
        </p:nvSpPr>
        <p:spPr>
          <a:xfrm>
            <a:off x="7066980" y="1"/>
            <a:ext cx="5121971" cy="848412"/>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200"/>
              </a:spcAft>
              <a:defRPr/>
            </a:pPr>
            <a:r>
              <a:rPr lang="en-US" sz="3600" b="1" i="1" dirty="0">
                <a:latin typeface="Arial Narrow" panose="020B0606020202030204" pitchFamily="34" charset="0"/>
              </a:rPr>
              <a:t>RĂPIREA SABINELOR</a:t>
            </a:r>
          </a:p>
        </p:txBody>
      </p:sp>
      <p:sp>
        <p:nvSpPr>
          <p:cNvPr id="4" name="CasetăText 3">
            <a:extLst>
              <a:ext uri="{FF2B5EF4-FFF2-40B4-BE49-F238E27FC236}">
                <a16:creationId xmlns:a16="http://schemas.microsoft.com/office/drawing/2014/main" id="{46A2C0CD-DEF4-119C-3F82-A3E54EE8E403}"/>
              </a:ext>
            </a:extLst>
          </p:cNvPr>
          <p:cNvSpPr txBox="1"/>
          <p:nvPr/>
        </p:nvSpPr>
        <p:spPr>
          <a:xfrm>
            <a:off x="7063934" y="848413"/>
            <a:ext cx="5118925" cy="6009587"/>
          </a:xfrm>
          <a:prstGeom prst="rect">
            <a:avLst/>
          </a:prstGeom>
          <a:solidFill>
            <a:schemeClr val="accent5">
              <a:lumMod val="60000"/>
              <a:lumOff val="40000"/>
            </a:schemeClr>
          </a:solidFill>
        </p:spPr>
        <p:txBody>
          <a:bodyPr vert="horz" lIns="91440" tIns="45720" rIns="91440" bIns="45720" rtlCol="0">
            <a:noAutofit/>
          </a:bodyPr>
          <a:lstStyle/>
          <a:p>
            <a:pPr algn="just"/>
            <a:r>
              <a:rPr lang="ro-RO" altLang="ro-RO" sz="2300" dirty="0">
                <a:latin typeface="Arial Narrow" panose="020B0606020202030204" pitchFamily="34" charset="0"/>
              </a:rPr>
              <a:t>    Istoria veche a Romei începe prin a povesti ce a plănuit Romulus pentru a le găsi neveste coloniştilor săi. Ca să populeze Roma, Romulus a primit tot felul de oameni din vecinătate, exilaţi, datornici, sclavi fugiţi, ucigaşi. Dar lipseau femeile. </a:t>
            </a:r>
          </a:p>
          <a:p>
            <a:pPr algn="just"/>
            <a:r>
              <a:rPr lang="ro-RO" altLang="ro-RO" sz="2300" dirty="0">
                <a:latin typeface="Arial Narrow" panose="020B0606020202030204" pitchFamily="34" charset="0"/>
              </a:rPr>
              <a:t>    Romulus a recurs la un vicleşug: a organizat jocuri publice la care i-a invitat pe sabini, alături de celelalte triburi din zonă. În timpul curselor, romanii au răpit femeile sabine şi i-au izgonit pe sabini. Neînarmaţi, aceştia n-au putut să se apere şi au plecat blestemându-i pe romanii care călcaseră în picioare legile ospitalităţii. </a:t>
            </a:r>
          </a:p>
          <a:p>
            <a:pPr algn="just"/>
            <a:r>
              <a:rPr lang="ro-RO" altLang="ro-RO" sz="2300" dirty="0">
                <a:latin typeface="Arial Narrow" panose="020B0606020202030204" pitchFamily="34" charset="0"/>
              </a:rPr>
              <a:t>    Întregul conflict a sfârșit însă printr-o împăcare, căci sabinele au luat în cele din urmă apărarea soților lor.</a:t>
            </a:r>
          </a:p>
          <a:p>
            <a:pPr algn="just">
              <a:spcAft>
                <a:spcPts val="600"/>
              </a:spcAft>
            </a:pPr>
            <a:endParaRPr lang="ro-RO" altLang="ro-RO" sz="2300" dirty="0">
              <a:latin typeface="Arial Narrow" panose="020B0606020202030204" pitchFamily="34" charset="0"/>
            </a:endParaRPr>
          </a:p>
        </p:txBody>
      </p:sp>
    </p:spTree>
    <p:extLst>
      <p:ext uri="{BB962C8B-B14F-4D97-AF65-F5344CB8AC3E}">
        <p14:creationId xmlns:p14="http://schemas.microsoft.com/office/powerpoint/2010/main" val="1211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5D6D6704-0A9C-BA01-385E-FC96BFAAB3A1}"/>
              </a:ext>
            </a:extLst>
          </p:cNvPr>
          <p:cNvSpPr txBox="1"/>
          <p:nvPr/>
        </p:nvSpPr>
        <p:spPr>
          <a:xfrm>
            <a:off x="0" y="523220"/>
            <a:ext cx="5995448" cy="6386364"/>
          </a:xfrm>
          <a:prstGeom prst="rect">
            <a:avLst/>
          </a:prstGeom>
          <a:solidFill>
            <a:schemeClr val="accent5">
              <a:lumMod val="40000"/>
              <a:lumOff val="60000"/>
            </a:schemeClr>
          </a:solidFill>
        </p:spPr>
        <p:txBody>
          <a:bodyPr wrap="square">
            <a:spAutoFit/>
          </a:bodyPr>
          <a:lstStyle/>
          <a:p>
            <a:pPr algn="just" eaLnBrk="1" hangingPunct="1">
              <a:spcAft>
                <a:spcPts val="600"/>
              </a:spcAft>
              <a:buFont typeface="Wingdings 2" panose="05020102010507070707" pitchFamily="18" charset="2"/>
              <a:buNone/>
            </a:pPr>
            <a:r>
              <a:rPr lang="ro-RO" altLang="ro-RO" sz="2400" dirty="0">
                <a:latin typeface="Arial Narrow" panose="020B0606020202030204" pitchFamily="34" charset="0"/>
              </a:rPr>
              <a:t>    Legenda spune că Romulus a adus în cetate tot soiul de oameni care au răpit fetele sabinilor, care locuiau pe alte coline, şi astfel s-a iscat un război care s-a sfârşit printr-o împăcare. </a:t>
            </a:r>
          </a:p>
          <a:p>
            <a:pPr algn="just" eaLnBrk="1" hangingPunct="1">
              <a:spcAft>
                <a:spcPts val="600"/>
              </a:spcAft>
              <a:buFont typeface="Wingdings 2" panose="05020102010507070707" pitchFamily="18" charset="2"/>
              <a:buNone/>
            </a:pPr>
            <a:r>
              <a:rPr lang="ro-RO" altLang="ro-RO" sz="2400" dirty="0">
                <a:latin typeface="Arial Narrow" panose="020B0606020202030204" pitchFamily="34" charset="0"/>
              </a:rPr>
              <a:t>    Adevărul istoric spune este că cele mai vechi aşezări se aflau pe colina Palatin aparţinând latinilor, iar pe alte coline locuiau sabinii.  </a:t>
            </a:r>
          </a:p>
          <a:p>
            <a:pPr algn="just" eaLnBrk="1" hangingPunct="1">
              <a:spcAft>
                <a:spcPts val="600"/>
              </a:spcAft>
              <a:buFont typeface="Wingdings 2" panose="05020102010507070707" pitchFamily="18" charset="2"/>
              <a:buNone/>
            </a:pPr>
            <a:r>
              <a:rPr lang="ro-RO" altLang="ro-RO" sz="2400" dirty="0">
                <a:latin typeface="Arial Narrow" panose="020B0606020202030204" pitchFamily="34" charset="0"/>
              </a:rPr>
              <a:t>    Roma a fost condusă alternativ de regi latini şi sabini  până când Tarquinii etrusci au preluat conducerea. Aceasta este perioadă când civilizaţia etrusca îşi face intrarea în Roma, care la aceea vreme era o uniune de sate. Tuscii au făcut din ea o mare cetate</a:t>
            </a:r>
          </a:p>
          <a:p>
            <a:pPr algn="just" eaLnBrk="1" hangingPunct="1">
              <a:spcAft>
                <a:spcPts val="600"/>
              </a:spcAft>
              <a:buFont typeface="Wingdings 2" panose="05020102010507070707" pitchFamily="18" charset="2"/>
              <a:buNone/>
            </a:pPr>
            <a:endParaRPr lang="ro-RO" altLang="ro-RO" sz="2400" dirty="0">
              <a:latin typeface="Arial Narrow" panose="020B0606020202030204" pitchFamily="34" charset="0"/>
            </a:endParaRPr>
          </a:p>
          <a:p>
            <a:pPr algn="just" eaLnBrk="1" hangingPunct="1">
              <a:spcAft>
                <a:spcPts val="600"/>
              </a:spcAft>
              <a:buFont typeface="Wingdings 2" panose="05020102010507070707" pitchFamily="18" charset="2"/>
              <a:buNone/>
            </a:pPr>
            <a:endParaRPr lang="ro-RO" altLang="ro-RO" sz="2400" dirty="0">
              <a:latin typeface="Arial Narrow" panose="020B0606020202030204" pitchFamily="34" charset="0"/>
            </a:endParaRPr>
          </a:p>
          <a:p>
            <a:pPr algn="just" eaLnBrk="1" hangingPunct="1">
              <a:spcAft>
                <a:spcPts val="600"/>
              </a:spcAft>
              <a:buFont typeface="Wingdings 2" panose="05020102010507070707" pitchFamily="18" charset="2"/>
              <a:buNone/>
            </a:pPr>
            <a:endParaRPr lang="en-US" altLang="ro-RO" sz="2400" dirty="0">
              <a:latin typeface="Arial Narrow" panose="020B0606020202030204" pitchFamily="34" charset="0"/>
            </a:endParaRPr>
          </a:p>
        </p:txBody>
      </p:sp>
      <p:sp>
        <p:nvSpPr>
          <p:cNvPr id="5" name="CasetăText 4">
            <a:extLst>
              <a:ext uri="{FF2B5EF4-FFF2-40B4-BE49-F238E27FC236}">
                <a16:creationId xmlns:a16="http://schemas.microsoft.com/office/drawing/2014/main" id="{C5988F28-AD27-9126-7FDD-7D7882DCA35D}"/>
              </a:ext>
            </a:extLst>
          </p:cNvPr>
          <p:cNvSpPr txBox="1"/>
          <p:nvPr/>
        </p:nvSpPr>
        <p:spPr>
          <a:xfrm>
            <a:off x="0" y="0"/>
            <a:ext cx="5995448" cy="523220"/>
          </a:xfrm>
          <a:prstGeom prst="rect">
            <a:avLst/>
          </a:prstGeom>
          <a:solidFill>
            <a:schemeClr val="accent2">
              <a:lumMod val="75000"/>
            </a:schemeClr>
          </a:solidFill>
        </p:spPr>
        <p:txBody>
          <a:bodyPr wrap="square">
            <a:spAutoFit/>
          </a:bodyPr>
          <a:lstStyle/>
          <a:p>
            <a:pPr algn="ctr">
              <a:spcAft>
                <a:spcPts val="1200"/>
              </a:spcAft>
            </a:pPr>
            <a:r>
              <a:rPr lang="ro-RO" sz="2800" b="1" i="1" dirty="0">
                <a:solidFill>
                  <a:schemeClr val="tx1"/>
                </a:solidFill>
                <a:latin typeface="Arial Narrow" panose="020B0606020202030204" pitchFamily="34" charset="0"/>
                <a:cs typeface="Times New Roman" pitchFamily="18" charset="0"/>
              </a:rPr>
              <a:t>LEGENDĂ ȘI ADEVĂR ISTORIC</a:t>
            </a:r>
            <a:endParaRPr lang="ro-RO" sz="2800" dirty="0">
              <a:latin typeface="Arial Narrow" panose="020B0606020202030204" pitchFamily="34" charset="0"/>
            </a:endParaRPr>
          </a:p>
        </p:txBody>
      </p:sp>
      <p:sp>
        <p:nvSpPr>
          <p:cNvPr id="2" name="TextBox 1">
            <a:extLst>
              <a:ext uri="{FF2B5EF4-FFF2-40B4-BE49-F238E27FC236}">
                <a16:creationId xmlns:a16="http://schemas.microsoft.com/office/drawing/2014/main" id="{9D00A860-01D1-46FA-F22B-0C72F954ED3E}"/>
              </a:ext>
            </a:extLst>
          </p:cNvPr>
          <p:cNvSpPr txBox="1"/>
          <p:nvPr/>
        </p:nvSpPr>
        <p:spPr>
          <a:xfrm>
            <a:off x="5995448" y="0"/>
            <a:ext cx="6196552" cy="6801862"/>
          </a:xfrm>
          <a:prstGeom prst="rect">
            <a:avLst/>
          </a:prstGeom>
          <a:solidFill>
            <a:schemeClr val="accent5">
              <a:lumMod val="60000"/>
              <a:lumOff val="40000"/>
            </a:schemeClr>
          </a:solidFill>
        </p:spPr>
        <p:txBody>
          <a:bodyPr wrap="square" rtlCol="0">
            <a:spAutoFit/>
          </a:bodyPr>
          <a:lstStyle/>
          <a:p>
            <a:pPr algn="just"/>
            <a:r>
              <a:rPr lang="ro-RO" sz="2800" dirty="0">
                <a:latin typeface="Arial Narrow" panose="020B0606020202030204" pitchFamily="34" charset="0"/>
                <a:cs typeface="Times New Roman" pitchFamily="18" charset="0"/>
              </a:rPr>
              <a:t>    </a:t>
            </a:r>
            <a:r>
              <a:rPr lang="ro-RO" sz="2400" dirty="0">
                <a:latin typeface="Arial Narrow" panose="020B0606020202030204" pitchFamily="34" charset="0"/>
                <a:cs typeface="Times New Roman" pitchFamily="18" charset="0"/>
              </a:rPr>
              <a:t>Săpăturile arheologice arată că legendele privitoare la întemeierea Romei conţin un </a:t>
            </a:r>
            <a:r>
              <a:rPr lang="ro-RO" sz="2400" b="1" i="1" dirty="0">
                <a:solidFill>
                  <a:srgbClr val="C00000"/>
                </a:solidFill>
                <a:latin typeface="Arial Narrow" panose="020B0606020202030204" pitchFamily="34" charset="0"/>
                <a:cs typeface="Times New Roman" pitchFamily="18" charset="0"/>
              </a:rPr>
              <a:t>sâmbure de adevăr</a:t>
            </a:r>
            <a:r>
              <a:rPr lang="ro-RO" sz="2400" dirty="0">
                <a:solidFill>
                  <a:srgbClr val="C00000"/>
                </a:solidFill>
                <a:latin typeface="Arial Narrow" panose="020B0606020202030204" pitchFamily="34" charset="0"/>
                <a:cs typeface="Times New Roman" pitchFamily="18" charset="0"/>
              </a:rPr>
              <a:t>. </a:t>
            </a:r>
          </a:p>
          <a:p>
            <a:pPr algn="just"/>
            <a:r>
              <a:rPr lang="ro-RO" sz="2400" dirty="0">
                <a:latin typeface="Arial Narrow" panose="020B0606020202030204" pitchFamily="34" charset="0"/>
                <a:cs typeface="Times New Roman" pitchFamily="18" charset="0"/>
              </a:rPr>
              <a:t>    Primele aşezări descoperite în perimetrul anticei Rome se aflau pe colina </a:t>
            </a:r>
            <a:r>
              <a:rPr lang="ro-RO" sz="2400" b="1" dirty="0">
                <a:solidFill>
                  <a:srgbClr val="C00000"/>
                </a:solidFill>
                <a:latin typeface="Arial Narrow" panose="020B0606020202030204" pitchFamily="34" charset="0"/>
                <a:cs typeface="Times New Roman" pitchFamily="18" charset="0"/>
              </a:rPr>
              <a:t>Palatin</a:t>
            </a:r>
            <a:r>
              <a:rPr lang="ro-RO" sz="2400" dirty="0">
                <a:latin typeface="Arial Narrow" panose="020B0606020202030204" pitchFamily="34" charset="0"/>
                <a:cs typeface="Times New Roman" pitchFamily="18" charset="0"/>
              </a:rPr>
              <a:t> şi erau locuite de păstori şi agricultori latini şi sabini.  </a:t>
            </a:r>
          </a:p>
          <a:p>
            <a:pPr algn="just"/>
            <a:r>
              <a:rPr lang="ro-RO" sz="2400" dirty="0">
                <a:latin typeface="Arial Narrow" panose="020B0606020202030204" pitchFamily="34" charset="0"/>
                <a:cs typeface="Times New Roman" pitchFamily="18" charset="0"/>
              </a:rPr>
              <a:t>    La sfârşitul secolului al VII-lea î.Hr. a fost instaurată dominaţia </a:t>
            </a:r>
            <a:r>
              <a:rPr lang="ro-RO" sz="2400" b="1" i="1" dirty="0">
                <a:latin typeface="Arial Narrow" panose="020B0606020202030204" pitchFamily="34" charset="0"/>
                <a:cs typeface="Times New Roman" pitchFamily="18" charset="0"/>
              </a:rPr>
              <a:t>etruscilor</a:t>
            </a:r>
            <a:r>
              <a:rPr lang="ro-RO" sz="2400" dirty="0">
                <a:latin typeface="Arial Narrow" panose="020B0606020202030204" pitchFamily="34" charset="0"/>
                <a:cs typeface="Times New Roman" pitchFamily="18" charset="0"/>
              </a:rPr>
              <a:t> şi</a:t>
            </a:r>
            <a:r>
              <a:rPr lang="ro-RO" sz="2400" b="1" dirty="0">
                <a:solidFill>
                  <a:srgbClr val="C00000"/>
                </a:solidFill>
                <a:latin typeface="Arial Narrow" panose="020B0606020202030204" pitchFamily="34" charset="0"/>
                <a:cs typeface="Times New Roman" pitchFamily="18" charset="0"/>
              </a:rPr>
              <a:t> Roma </a:t>
            </a:r>
            <a:r>
              <a:rPr lang="ro-RO" sz="2400" dirty="0">
                <a:latin typeface="Arial Narrow" panose="020B0606020202030204" pitchFamily="34" charset="0"/>
                <a:cs typeface="Times New Roman" pitchFamily="18" charset="0"/>
              </a:rPr>
              <a:t>a devenit un adevărat oraş înconjurat de ziduri puternice şi care şi-a impus dominaţia în Latium. </a:t>
            </a:r>
          </a:p>
          <a:p>
            <a:pPr algn="just"/>
            <a:r>
              <a:rPr lang="ro-RO" sz="2400" dirty="0">
                <a:latin typeface="Arial Narrow" panose="020B0606020202030204" pitchFamily="34" charset="0"/>
                <a:cs typeface="Times New Roman" pitchFamily="18" charset="0"/>
              </a:rPr>
              <a:t>    </a:t>
            </a:r>
            <a:r>
              <a:rPr lang="en-US" sz="2400" dirty="0">
                <a:latin typeface="Arial Narrow" panose="020B0606020202030204" pitchFamily="34" charset="0"/>
                <a:cs typeface="Times New Roman" pitchFamily="18" charset="0"/>
              </a:rPr>
              <a:t>La începutul secolului al XX-lea, săpăturile arheologice au început să scoată la lumină cele mai vechi vestigii (contribuţii importante ale arheologului Andrea Carandini).</a:t>
            </a:r>
          </a:p>
          <a:p>
            <a:pPr algn="just"/>
            <a:r>
              <a:rPr lang="ro-RO" sz="2400" dirty="0">
                <a:latin typeface="Arial Narrow" panose="020B0606020202030204" pitchFamily="34" charset="0"/>
                <a:cs typeface="Times New Roman" pitchFamily="18" charset="0"/>
              </a:rPr>
              <a:t>    </a:t>
            </a:r>
            <a:r>
              <a:rPr lang="en-US" sz="2400" dirty="0">
                <a:latin typeface="Arial Narrow" panose="020B0606020202030204" pitchFamily="34" charset="0"/>
                <a:cs typeface="Times New Roman" pitchFamily="18" charset="0"/>
              </a:rPr>
              <a:t>S-au găsit pe Palatin resturile a două sate formate din adăposturi din stâlpi de lemn şi argilă, pe care vestigiile de ceramică permit să le datăm în cea de a doua jumătate a secolului al Vlll-lea. </a:t>
            </a:r>
          </a:p>
        </p:txBody>
      </p:sp>
    </p:spTree>
    <p:extLst>
      <p:ext uri="{BB962C8B-B14F-4D97-AF65-F5344CB8AC3E}">
        <p14:creationId xmlns:p14="http://schemas.microsoft.com/office/powerpoint/2010/main" val="971003151"/>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277</TotalTime>
  <Words>1902</Words>
  <Application>Microsoft Office PowerPoint</Application>
  <PresentationFormat>Ecran lat</PresentationFormat>
  <Paragraphs>70</Paragraphs>
  <Slides>13</Slides>
  <Notes>7</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13</vt:i4>
      </vt:variant>
    </vt:vector>
  </HeadingPairs>
  <TitlesOfParts>
    <vt:vector size="20" baseType="lpstr">
      <vt:lpstr>Aptos</vt:lpstr>
      <vt:lpstr>Aptos Display</vt:lpstr>
      <vt:lpstr>Arial</vt:lpstr>
      <vt:lpstr>Arial Narrow</vt:lpstr>
      <vt:lpstr>Calibri</vt:lpstr>
      <vt:lpstr>Wingdings 2</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Contact Scoala Pauca</dc:creator>
  <cp:lastModifiedBy>Contact Scoala Pauca</cp:lastModifiedBy>
  <cp:revision>6</cp:revision>
  <dcterms:created xsi:type="dcterms:W3CDTF">2024-01-20T14:01:36Z</dcterms:created>
  <dcterms:modified xsi:type="dcterms:W3CDTF">2024-02-02T16:50:35Z</dcterms:modified>
</cp:coreProperties>
</file>