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10972800"/>
  <p:notesSz cx="10972800" cy="14630400"/>
  <p:embeddedFontLst>
    <p:embeddedFont>
      <p:font typeface="Calibri" panose="020F0502020204030204" pitchFamily="34" charset="0"/>
      <p:regular r:id="rId13"/>
      <p:bold r:id="rId14"/>
      <p:italic r:id="rId15"/>
      <p:boldItalic r:id="rId16"/>
    </p:embeddedFont>
    <p:embeddedFont>
      <p:font typeface="Cambria" panose="02040503050406030204" pitchFamily="18" charset="0"/>
      <p:regular r:id="rId17"/>
      <p:bold r:id="rId18"/>
      <p:italic r:id="rId19"/>
      <p:boldItalic r:id="rId20"/>
    </p:embeddedFont>
    <p:embeddedFont>
      <p:font typeface="Gadugi" panose="020B0502040204020203" pitchFamily="34" charset="0"/>
      <p:regular r:id="rId21"/>
      <p:bold r:id="rId22"/>
    </p:embeddedFont>
    <p:embeddedFont>
      <p:font typeface="Geist" panose="020B0604020202020204" charset="0"/>
      <p:regular r:id="rId2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6" d="100"/>
          <a:sy n="66" d="100"/>
        </p:scale>
        <p:origin x="1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33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006747">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10972800"/>
          </a:xfrm>
          <a:prstGeom prst="rect">
            <a:avLst/>
          </a:prstGeom>
        </p:spPr>
      </p:pic>
      <p:sp>
        <p:nvSpPr>
          <p:cNvPr id="3" name="Shape 0"/>
          <p:cNvSpPr/>
          <p:nvPr/>
        </p:nvSpPr>
        <p:spPr>
          <a:xfrm>
            <a:off x="0" y="0"/>
            <a:ext cx="14630400" cy="109728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104927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10972800"/>
          </a:xfrm>
          <a:prstGeom prst="rect">
            <a:avLst/>
          </a:prstGeom>
        </p:spPr>
      </p:pic>
      <p:sp>
        <p:nvSpPr>
          <p:cNvPr id="3" name="Text 0"/>
          <p:cNvSpPr/>
          <p:nvPr/>
        </p:nvSpPr>
        <p:spPr>
          <a:xfrm>
            <a:off x="5922382" y="2226365"/>
            <a:ext cx="8270696" cy="1240155"/>
          </a:xfrm>
          <a:prstGeom prst="rect">
            <a:avLst/>
          </a:prstGeom>
          <a:noFill/>
          <a:ln/>
        </p:spPr>
        <p:txBody>
          <a:bodyPr wrap="square" lIns="0" tIns="0" rIns="0" bIns="0" rtlCol="0" anchor="t"/>
          <a:lstStyle/>
          <a:p>
            <a:pPr marL="0" indent="0" algn="ctr">
              <a:lnSpc>
                <a:spcPts val="4850"/>
              </a:lnSpc>
              <a:buNone/>
            </a:pPr>
            <a:r>
              <a:rPr lang="en-US" sz="6600" b="1" dirty="0">
                <a:solidFill>
                  <a:srgbClr val="006747"/>
                </a:solidFill>
                <a:latin typeface="Cambria" panose="02040503050406030204" pitchFamily="18" charset="0"/>
                <a:ea typeface="Cambria" panose="02040503050406030204" pitchFamily="18" charset="0"/>
                <a:cs typeface="Noto Serif SC Bold" pitchFamily="34" charset="-120"/>
              </a:rPr>
              <a:t>Fotosinteza – </a:t>
            </a:r>
            <a:endParaRPr lang="ro-RO" sz="6600" b="1" dirty="0">
              <a:solidFill>
                <a:srgbClr val="006747"/>
              </a:solidFill>
              <a:latin typeface="Cambria" panose="02040503050406030204" pitchFamily="18" charset="0"/>
              <a:ea typeface="Cambria" panose="02040503050406030204" pitchFamily="18" charset="0"/>
              <a:cs typeface="Noto Serif SC Bold" pitchFamily="34" charset="-120"/>
            </a:endParaRPr>
          </a:p>
          <a:p>
            <a:pPr marL="0" indent="0" algn="ctr">
              <a:lnSpc>
                <a:spcPts val="4850"/>
              </a:lnSpc>
              <a:buNone/>
            </a:pPr>
            <a:r>
              <a:rPr lang="en-US" sz="6600" b="1" dirty="0" err="1">
                <a:solidFill>
                  <a:srgbClr val="006747"/>
                </a:solidFill>
                <a:latin typeface="Cambria" panose="02040503050406030204" pitchFamily="18" charset="0"/>
                <a:ea typeface="Cambria" panose="02040503050406030204" pitchFamily="18" charset="0"/>
                <a:cs typeface="Noto Serif SC Bold" pitchFamily="34" charset="-120"/>
              </a:rPr>
              <a:t>fabrica</a:t>
            </a:r>
            <a:r>
              <a:rPr lang="en-US" sz="6600" b="1" dirty="0">
                <a:solidFill>
                  <a:srgbClr val="006747"/>
                </a:solidFill>
                <a:latin typeface="Cambria" panose="02040503050406030204" pitchFamily="18" charset="0"/>
                <a:ea typeface="Cambria" panose="02040503050406030204" pitchFamily="18" charset="0"/>
                <a:cs typeface="Noto Serif SC Bold" pitchFamily="34" charset="-120"/>
              </a:rPr>
              <a:t> verde a vieții</a:t>
            </a:r>
            <a:endParaRPr lang="en-US" sz="6600" dirty="0">
              <a:latin typeface="Cambria" panose="02040503050406030204" pitchFamily="18" charset="0"/>
              <a:ea typeface="Cambria" panose="02040503050406030204" pitchFamily="18" charset="0"/>
            </a:endParaRPr>
          </a:p>
        </p:txBody>
      </p:sp>
      <p:sp>
        <p:nvSpPr>
          <p:cNvPr id="4" name="Text 1"/>
          <p:cNvSpPr/>
          <p:nvPr/>
        </p:nvSpPr>
        <p:spPr>
          <a:xfrm>
            <a:off x="6280190" y="5620226"/>
            <a:ext cx="7912888" cy="3126209"/>
          </a:xfrm>
          <a:prstGeom prst="rect">
            <a:avLst/>
          </a:prstGeom>
          <a:noFill/>
          <a:ln/>
        </p:spPr>
        <p:txBody>
          <a:bodyPr wrap="square" lIns="0" tIns="0" rIns="0" bIns="0" rtlCol="0" anchor="t"/>
          <a:lstStyle/>
          <a:p>
            <a:pPr marL="0" indent="0" algn="just">
              <a:lnSpc>
                <a:spcPts val="2500"/>
              </a:lnSpc>
              <a:buNone/>
            </a:pPr>
            <a:r>
              <a:rPr lang="ro-RO" sz="3200" b="1" dirty="0">
                <a:solidFill>
                  <a:srgbClr val="4B4A4A"/>
                </a:solidFill>
                <a:latin typeface="Cambria" panose="02040503050406030204" pitchFamily="18" charset="0"/>
                <a:ea typeface="Cambria" panose="02040503050406030204" pitchFamily="18" charset="0"/>
                <a:cs typeface="Geist" pitchFamily="34" charset="-120"/>
              </a:rPr>
              <a:t>       </a:t>
            </a:r>
            <a:r>
              <a:rPr lang="en-US" sz="3200" b="1" dirty="0">
                <a:latin typeface="Cambria" panose="02040503050406030204" pitchFamily="18" charset="0"/>
                <a:ea typeface="Cambria" panose="02040503050406030204" pitchFamily="18" charset="0"/>
                <a:cs typeface="Geist" pitchFamily="34" charset="-120"/>
              </a:rPr>
              <a:t>Bun venit la o explorare profundă a fotosintezei, procesul fundamental care stă la baza întregii vieți pe Pământ. Vom descoperi cum plantele transformă lumina soarelui în energie, producând oxigenul esențial pe care îl respirăm și hrana care susține ecosistemele noastre.</a:t>
            </a:r>
            <a:endParaRPr lang="en-US" sz="3200" b="1" dirty="0">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sp>
        <p:nvSpPr>
          <p:cNvPr id="2" name="Text 0"/>
          <p:cNvSpPr/>
          <p:nvPr/>
        </p:nvSpPr>
        <p:spPr>
          <a:xfrm>
            <a:off x="1398984" y="1042154"/>
            <a:ext cx="11832431" cy="620078"/>
          </a:xfrm>
          <a:prstGeom prst="rect">
            <a:avLst/>
          </a:prstGeom>
          <a:noFill/>
          <a:ln/>
        </p:spPr>
        <p:txBody>
          <a:bodyPr wrap="none" lIns="0" tIns="0" rIns="0" bIns="0" rtlCol="0" anchor="t"/>
          <a:lstStyle/>
          <a:p>
            <a:pPr marL="0" indent="0" algn="ctr">
              <a:lnSpc>
                <a:spcPts val="4850"/>
              </a:lnSpc>
              <a:buNone/>
            </a:pPr>
            <a:r>
              <a:rPr lang="en-US" sz="3900" b="1" dirty="0">
                <a:latin typeface="Noto Serif SC Bold" pitchFamily="34" charset="0"/>
                <a:ea typeface="Noto Serif SC Bold" pitchFamily="34" charset="-122"/>
                <a:cs typeface="Noto Serif SC Bold" pitchFamily="34" charset="-120"/>
              </a:rPr>
              <a:t>Concluzie: Fotosinteza – motorul verde al vieții</a:t>
            </a:r>
            <a:endParaRPr lang="en-US" sz="3900" b="1" dirty="0"/>
          </a:p>
        </p:txBody>
      </p:sp>
      <p:sp>
        <p:nvSpPr>
          <p:cNvPr id="3" name="Text 1"/>
          <p:cNvSpPr/>
          <p:nvPr/>
        </p:nvSpPr>
        <p:spPr>
          <a:xfrm>
            <a:off x="793790" y="1959888"/>
            <a:ext cx="13042821" cy="1711643"/>
          </a:xfrm>
          <a:prstGeom prst="rect">
            <a:avLst/>
          </a:prstGeom>
          <a:noFill/>
          <a:ln/>
        </p:spPr>
        <p:txBody>
          <a:bodyPr wrap="square" lIns="0" tIns="0" rIns="0" bIns="0" rtlCol="0" anchor="t"/>
          <a:lstStyle/>
          <a:p>
            <a:pPr marL="0" indent="0" algn="ctr">
              <a:lnSpc>
                <a:spcPts val="6700"/>
              </a:lnSpc>
              <a:buNone/>
            </a:pPr>
            <a:r>
              <a:rPr lang="en-US" sz="5350" b="1" dirty="0">
                <a:latin typeface="Noto Serif SC Bold" pitchFamily="34" charset="0"/>
                <a:ea typeface="Noto Serif SC Bold" pitchFamily="34" charset="-122"/>
                <a:cs typeface="Noto Serif SC Bold" pitchFamily="34" charset="-120"/>
              </a:rPr>
              <a:t>Un proces esențial, fundamental, indispensabil.</a:t>
            </a:r>
            <a:endParaRPr lang="en-US" sz="5350" b="1" dirty="0"/>
          </a:p>
        </p:txBody>
      </p:sp>
      <p:sp>
        <p:nvSpPr>
          <p:cNvPr id="4" name="Text 2"/>
          <p:cNvSpPr/>
          <p:nvPr/>
        </p:nvSpPr>
        <p:spPr>
          <a:xfrm>
            <a:off x="793790" y="3969187"/>
            <a:ext cx="13042821" cy="1190863"/>
          </a:xfrm>
          <a:prstGeom prst="rect">
            <a:avLst/>
          </a:prstGeom>
          <a:noFill/>
          <a:ln/>
        </p:spPr>
        <p:txBody>
          <a:bodyPr wrap="square" lIns="0" tIns="0" rIns="0" bIns="0" rtlCol="0" anchor="t"/>
          <a:lstStyle/>
          <a:p>
            <a:pPr marL="0" indent="0" algn="ctr">
              <a:lnSpc>
                <a:spcPts val="3100"/>
              </a:lnSpc>
              <a:buNone/>
            </a:pPr>
            <a:r>
              <a:rPr lang="en-US" sz="1950" b="1" dirty="0">
                <a:latin typeface="Geist" pitchFamily="34" charset="0"/>
                <a:ea typeface="Geist" pitchFamily="34" charset="-122"/>
                <a:cs typeface="Geist" pitchFamily="34" charset="-120"/>
              </a:rPr>
              <a:t>Am parcurs complexitatea și importanța unui fenomen care, deși adesea invizibil cu ochiul liber, stă la baza fiecărui aspect al vieții noastre. Fotosinteza nu este doar o lecție de biologie, ci o constantă reamintire a echilibrului delicat al naturii și a rolului nostru în menținerea acestuia.</a:t>
            </a:r>
            <a:endParaRPr lang="en-US" sz="1950" b="1" dirty="0"/>
          </a:p>
        </p:txBody>
      </p:sp>
      <p:pic>
        <p:nvPicPr>
          <p:cNvPr id="5" name="Image 0" descr="preencoded.png"/>
          <p:cNvPicPr>
            <a:picLocks noChangeAspect="1"/>
          </p:cNvPicPr>
          <p:nvPr/>
        </p:nvPicPr>
        <p:blipFill>
          <a:blip r:embed="rId3"/>
          <a:stretch>
            <a:fillRect/>
          </a:stretch>
        </p:blipFill>
        <p:spPr>
          <a:xfrm>
            <a:off x="793790" y="5383292"/>
            <a:ext cx="496133" cy="496133"/>
          </a:xfrm>
          <a:prstGeom prst="rect">
            <a:avLst/>
          </a:prstGeom>
        </p:spPr>
      </p:pic>
      <p:sp>
        <p:nvSpPr>
          <p:cNvPr id="6" name="Text 3"/>
          <p:cNvSpPr/>
          <p:nvPr/>
        </p:nvSpPr>
        <p:spPr>
          <a:xfrm>
            <a:off x="793790" y="6127433"/>
            <a:ext cx="2480905" cy="310158"/>
          </a:xfrm>
          <a:prstGeom prst="rect">
            <a:avLst/>
          </a:prstGeom>
          <a:noFill/>
          <a:ln/>
        </p:spPr>
        <p:txBody>
          <a:bodyPr wrap="none" lIns="0" tIns="0" rIns="0" bIns="0" rtlCol="0" anchor="t"/>
          <a:lstStyle/>
          <a:p>
            <a:pPr marL="0" indent="0" algn="l">
              <a:lnSpc>
                <a:spcPts val="2400"/>
              </a:lnSpc>
              <a:buNone/>
            </a:pPr>
            <a:r>
              <a:rPr lang="en-US" sz="1950" b="1" dirty="0">
                <a:latin typeface="Noto Serif SC Bold" pitchFamily="34" charset="0"/>
                <a:ea typeface="Noto Serif SC Bold" pitchFamily="34" charset="-122"/>
                <a:cs typeface="Noto Serif SC Bold" pitchFamily="34" charset="-120"/>
              </a:rPr>
              <a:t>Pilonul Vieții</a:t>
            </a:r>
            <a:endParaRPr lang="en-US" sz="1950" b="1" dirty="0"/>
          </a:p>
        </p:txBody>
      </p:sp>
      <p:sp>
        <p:nvSpPr>
          <p:cNvPr id="7" name="Text 4"/>
          <p:cNvSpPr/>
          <p:nvPr/>
        </p:nvSpPr>
        <p:spPr>
          <a:xfrm>
            <a:off x="793790" y="6556653"/>
            <a:ext cx="4182189" cy="1587698"/>
          </a:xfrm>
          <a:prstGeom prst="rect">
            <a:avLst/>
          </a:prstGeom>
          <a:noFill/>
          <a:ln/>
        </p:spPr>
        <p:txBody>
          <a:bodyPr wrap="square" lIns="0" tIns="0" rIns="0" bIns="0" rtlCol="0" anchor="t"/>
          <a:lstStyle/>
          <a:p>
            <a:pPr marL="0" indent="0" algn="l">
              <a:lnSpc>
                <a:spcPts val="2500"/>
              </a:lnSpc>
              <a:buNone/>
            </a:pPr>
            <a:r>
              <a:rPr lang="en-US" sz="1550" b="1" dirty="0">
                <a:latin typeface="Geist" pitchFamily="34" charset="0"/>
                <a:ea typeface="Geist" pitchFamily="34" charset="-122"/>
                <a:cs typeface="Geist" pitchFamily="34" charset="-120"/>
              </a:rPr>
              <a:t>Fără fotosinteză, nu ar exista oxigen liber în atmosferă și nici baza alimentară care susține lanțurile trofice. Planeta ar fi un loc complet diferit, inospitalier pentru organismele complexe.</a:t>
            </a:r>
            <a:endParaRPr lang="en-US" sz="1550" b="1" dirty="0"/>
          </a:p>
        </p:txBody>
      </p:sp>
      <p:pic>
        <p:nvPicPr>
          <p:cNvPr id="8" name="Image 1" descr="preencoded.png"/>
          <p:cNvPicPr>
            <a:picLocks noChangeAspect="1"/>
          </p:cNvPicPr>
          <p:nvPr/>
        </p:nvPicPr>
        <p:blipFill>
          <a:blip r:embed="rId4"/>
          <a:stretch>
            <a:fillRect/>
          </a:stretch>
        </p:blipFill>
        <p:spPr>
          <a:xfrm>
            <a:off x="5223986" y="5383292"/>
            <a:ext cx="496133" cy="496133"/>
          </a:xfrm>
          <a:prstGeom prst="rect">
            <a:avLst/>
          </a:prstGeom>
        </p:spPr>
      </p:pic>
      <p:sp>
        <p:nvSpPr>
          <p:cNvPr id="9" name="Text 5"/>
          <p:cNvSpPr/>
          <p:nvPr/>
        </p:nvSpPr>
        <p:spPr>
          <a:xfrm>
            <a:off x="5223986" y="6127433"/>
            <a:ext cx="2480905" cy="310158"/>
          </a:xfrm>
          <a:prstGeom prst="rect">
            <a:avLst/>
          </a:prstGeom>
          <a:noFill/>
          <a:ln/>
        </p:spPr>
        <p:txBody>
          <a:bodyPr wrap="none" lIns="0" tIns="0" rIns="0" bIns="0" rtlCol="0" anchor="t"/>
          <a:lstStyle/>
          <a:p>
            <a:pPr marL="0" indent="0" algn="l">
              <a:lnSpc>
                <a:spcPts val="2400"/>
              </a:lnSpc>
              <a:buNone/>
            </a:pPr>
            <a:r>
              <a:rPr lang="en-US" sz="1950" b="1" dirty="0">
                <a:latin typeface="Noto Serif SC Bold" pitchFamily="34" charset="0"/>
                <a:ea typeface="Noto Serif SC Bold" pitchFamily="34" charset="-122"/>
                <a:cs typeface="Noto Serif SC Bold" pitchFamily="34" charset="-120"/>
              </a:rPr>
              <a:t>Regulator Climatic</a:t>
            </a:r>
            <a:endParaRPr lang="en-US" sz="1950" b="1" dirty="0"/>
          </a:p>
        </p:txBody>
      </p:sp>
      <p:sp>
        <p:nvSpPr>
          <p:cNvPr id="10" name="Text 6"/>
          <p:cNvSpPr/>
          <p:nvPr/>
        </p:nvSpPr>
        <p:spPr>
          <a:xfrm>
            <a:off x="5223986" y="6556653"/>
            <a:ext cx="4182308" cy="1587698"/>
          </a:xfrm>
          <a:prstGeom prst="rect">
            <a:avLst/>
          </a:prstGeom>
          <a:noFill/>
          <a:ln/>
        </p:spPr>
        <p:txBody>
          <a:bodyPr wrap="square" lIns="0" tIns="0" rIns="0" bIns="0" rtlCol="0" anchor="t"/>
          <a:lstStyle/>
          <a:p>
            <a:pPr marL="0" indent="0" algn="l">
              <a:lnSpc>
                <a:spcPts val="2500"/>
              </a:lnSpc>
              <a:buNone/>
            </a:pPr>
            <a:r>
              <a:rPr lang="en-US" sz="1550" b="1" dirty="0">
                <a:latin typeface="Geist" pitchFamily="34" charset="0"/>
                <a:ea typeface="Geist" pitchFamily="34" charset="-122"/>
                <a:cs typeface="Geist" pitchFamily="34" charset="-120"/>
              </a:rPr>
              <a:t>Plantele acționează ca plămânii Pământului, absorbind dioxidul de carbon și atenuând efectul de seră. Protejarea pădurilor și ecosistemelor vegetale este o strategie climatică vitală.</a:t>
            </a:r>
            <a:endParaRPr lang="en-US" sz="1550" b="1" dirty="0"/>
          </a:p>
        </p:txBody>
      </p:sp>
      <p:pic>
        <p:nvPicPr>
          <p:cNvPr id="11" name="Image 2" descr="preencoded.png"/>
          <p:cNvPicPr>
            <a:picLocks noChangeAspect="1"/>
          </p:cNvPicPr>
          <p:nvPr/>
        </p:nvPicPr>
        <p:blipFill>
          <a:blip r:embed="rId5"/>
          <a:stretch>
            <a:fillRect/>
          </a:stretch>
        </p:blipFill>
        <p:spPr>
          <a:xfrm>
            <a:off x="9654302" y="5383292"/>
            <a:ext cx="496133" cy="496133"/>
          </a:xfrm>
          <a:prstGeom prst="rect">
            <a:avLst/>
          </a:prstGeom>
        </p:spPr>
      </p:pic>
      <p:sp>
        <p:nvSpPr>
          <p:cNvPr id="12" name="Text 7"/>
          <p:cNvSpPr/>
          <p:nvPr/>
        </p:nvSpPr>
        <p:spPr>
          <a:xfrm>
            <a:off x="9654302" y="6127433"/>
            <a:ext cx="2480905" cy="310158"/>
          </a:xfrm>
          <a:prstGeom prst="rect">
            <a:avLst/>
          </a:prstGeom>
          <a:noFill/>
          <a:ln/>
        </p:spPr>
        <p:txBody>
          <a:bodyPr wrap="none" lIns="0" tIns="0" rIns="0" bIns="0" rtlCol="0" anchor="t"/>
          <a:lstStyle/>
          <a:p>
            <a:pPr marL="0" indent="0" algn="l">
              <a:lnSpc>
                <a:spcPts val="2400"/>
              </a:lnSpc>
              <a:buNone/>
            </a:pPr>
            <a:r>
              <a:rPr lang="en-US" sz="1950" b="1" dirty="0">
                <a:latin typeface="Noto Serif SC Bold" pitchFamily="34" charset="0"/>
                <a:ea typeface="Noto Serif SC Bold" pitchFamily="34" charset="-122"/>
                <a:cs typeface="Noto Serif SC Bold" pitchFamily="34" charset="-120"/>
              </a:rPr>
              <a:t>Speranța Viitorului</a:t>
            </a:r>
            <a:endParaRPr lang="en-US" sz="1950" b="1" dirty="0"/>
          </a:p>
        </p:txBody>
      </p:sp>
      <p:sp>
        <p:nvSpPr>
          <p:cNvPr id="13" name="Text 8"/>
          <p:cNvSpPr/>
          <p:nvPr/>
        </p:nvSpPr>
        <p:spPr>
          <a:xfrm>
            <a:off x="9654302" y="6556653"/>
            <a:ext cx="4182308" cy="1587698"/>
          </a:xfrm>
          <a:prstGeom prst="rect">
            <a:avLst/>
          </a:prstGeom>
          <a:noFill/>
          <a:ln/>
        </p:spPr>
        <p:txBody>
          <a:bodyPr wrap="square" lIns="0" tIns="0" rIns="0" bIns="0" rtlCol="0" anchor="t"/>
          <a:lstStyle/>
          <a:p>
            <a:pPr marL="0" indent="0" algn="l">
              <a:lnSpc>
                <a:spcPts val="2500"/>
              </a:lnSpc>
              <a:buNone/>
            </a:pPr>
            <a:r>
              <a:rPr lang="en-US" sz="1550" b="1" dirty="0">
                <a:latin typeface="Geist" pitchFamily="34" charset="0"/>
                <a:ea typeface="Geist" pitchFamily="34" charset="-122"/>
                <a:cs typeface="Geist" pitchFamily="34" charset="-120"/>
              </a:rPr>
              <a:t>Cercetarea în fotosinteză, de la ingineria genetică la fotosinteza artificială, deschide noi orizonturi pentru securitatea alimentară și energetică, oferind soluții inovatoare pentru provocările globale.</a:t>
            </a:r>
            <a:endParaRPr lang="en-US" sz="1550" b="1" dirty="0"/>
          </a:p>
        </p:txBody>
      </p:sp>
      <p:sp>
        <p:nvSpPr>
          <p:cNvPr id="14" name="Text 9"/>
          <p:cNvSpPr/>
          <p:nvPr/>
        </p:nvSpPr>
        <p:spPr>
          <a:xfrm>
            <a:off x="793790" y="8367593"/>
            <a:ext cx="13042821" cy="793909"/>
          </a:xfrm>
          <a:prstGeom prst="rect">
            <a:avLst/>
          </a:prstGeom>
          <a:noFill/>
          <a:ln/>
        </p:spPr>
        <p:txBody>
          <a:bodyPr wrap="square" lIns="0" tIns="0" rIns="0" bIns="0" rtlCol="0" anchor="t"/>
          <a:lstStyle/>
          <a:p>
            <a:pPr marL="0" indent="0" algn="ctr">
              <a:lnSpc>
                <a:spcPts val="3100"/>
              </a:lnSpc>
              <a:buNone/>
            </a:pPr>
            <a:r>
              <a:rPr lang="en-US" sz="1950" b="1" dirty="0">
                <a:latin typeface="Geist" pitchFamily="34" charset="0"/>
                <a:ea typeface="Geist" pitchFamily="34" charset="-122"/>
                <a:cs typeface="Geist" pitchFamily="34" charset="-120"/>
              </a:rPr>
              <a:t>Așadar, să prețuim și să susținem „fabrica verde” care ne susține viața! Să fim conștienți de rolul nostru în protejarea acestei minuni naturale, asigurând un viitor prosper pentru generațiile care vin.</a:t>
            </a:r>
            <a:endParaRPr lang="en-US" sz="195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name="Slide 2">
    <p:spTree>
      <p:nvGrpSpPr>
        <p:cNvPr id="1" name=""/>
        <p:cNvGrpSpPr/>
        <p:nvPr/>
      </p:nvGrpSpPr>
      <p:grpSpPr>
        <a:xfrm>
          <a:off x="0" y="0"/>
          <a:ext cx="0" cy="0"/>
          <a:chOff x="0" y="0"/>
          <a:chExt cx="0" cy="0"/>
        </a:xfrm>
      </p:grpSpPr>
      <p:sp>
        <p:nvSpPr>
          <p:cNvPr id="2" name="Text 0"/>
          <p:cNvSpPr/>
          <p:nvPr/>
        </p:nvSpPr>
        <p:spPr>
          <a:xfrm>
            <a:off x="877926" y="1016048"/>
            <a:ext cx="4961811" cy="620078"/>
          </a:xfrm>
          <a:prstGeom prst="rect">
            <a:avLst/>
          </a:prstGeom>
          <a:noFill/>
          <a:ln/>
        </p:spPr>
        <p:txBody>
          <a:bodyPr wrap="none" lIns="0" tIns="0" rIns="0" bIns="0" rtlCol="0" anchor="t"/>
          <a:lstStyle/>
          <a:p>
            <a:pPr marL="0" indent="0" algn="l">
              <a:lnSpc>
                <a:spcPts val="4850"/>
              </a:lnSpc>
              <a:buNone/>
            </a:pPr>
            <a:r>
              <a:rPr lang="en-US" sz="4800" b="1" dirty="0">
                <a:solidFill>
                  <a:srgbClr val="006747"/>
                </a:solidFill>
                <a:latin typeface="Cambria" panose="02040503050406030204" pitchFamily="18" charset="0"/>
                <a:ea typeface="Cambria" panose="02040503050406030204" pitchFamily="18" charset="0"/>
                <a:cs typeface="Noto Serif SC Bold" pitchFamily="34" charset="-120"/>
              </a:rPr>
              <a:t>Ce este fotosinteza?</a:t>
            </a:r>
            <a:endParaRPr lang="en-US" sz="4800" dirty="0">
              <a:latin typeface="Cambria" panose="02040503050406030204" pitchFamily="18" charset="0"/>
              <a:ea typeface="Cambria" panose="02040503050406030204" pitchFamily="18" charset="0"/>
            </a:endParaRPr>
          </a:p>
        </p:txBody>
      </p:sp>
      <p:sp>
        <p:nvSpPr>
          <p:cNvPr id="3" name="Text 1"/>
          <p:cNvSpPr/>
          <p:nvPr/>
        </p:nvSpPr>
        <p:spPr>
          <a:xfrm>
            <a:off x="828020" y="2140786"/>
            <a:ext cx="13042821" cy="952619"/>
          </a:xfrm>
          <a:prstGeom prst="rect">
            <a:avLst/>
          </a:prstGeom>
          <a:noFill/>
          <a:ln/>
        </p:spPr>
        <p:txBody>
          <a:bodyPr wrap="square" lIns="0" tIns="0" rIns="0" bIns="0" rtlCol="0" anchor="t"/>
          <a:lstStyle/>
          <a:p>
            <a:pPr marL="0" indent="0" algn="just">
              <a:lnSpc>
                <a:spcPts val="2500"/>
              </a:lnSpc>
              <a:buNone/>
            </a:pPr>
            <a:r>
              <a:rPr lang="ro-RO" sz="2800" b="1" dirty="0">
                <a:solidFill>
                  <a:srgbClr val="4B4A4A"/>
                </a:solidFill>
                <a:latin typeface="Cambria" panose="02040503050406030204" pitchFamily="18" charset="0"/>
                <a:ea typeface="Cambria" panose="02040503050406030204" pitchFamily="18" charset="0"/>
                <a:cs typeface="Geist" pitchFamily="34" charset="-120"/>
              </a:rPr>
              <a:t>    </a:t>
            </a:r>
            <a:r>
              <a:rPr lang="en-US" sz="2800" b="1" dirty="0" err="1">
                <a:latin typeface="Gadugi" panose="020B0502040204020203" pitchFamily="34" charset="0"/>
                <a:ea typeface="Gadugi" panose="020B0502040204020203" pitchFamily="34" charset="0"/>
                <a:cs typeface="Geist" pitchFamily="34" charset="-120"/>
              </a:rPr>
              <a:t>Fotosinteza</a:t>
            </a:r>
            <a:r>
              <a:rPr lang="en-US" sz="2800" b="1" dirty="0">
                <a:latin typeface="Gadugi" panose="020B0502040204020203" pitchFamily="34" charset="0"/>
                <a:ea typeface="Gadugi" panose="020B0502040204020203" pitchFamily="34" charset="0"/>
                <a:cs typeface="Geist" pitchFamily="34" charset="-120"/>
              </a:rPr>
              <a:t> este un miracol biochimic, un proces vital prin care organismele autotrofe — în special plantele, algele și anumite bacterii — utilizează energia luminoasă pentru a sintetiza compuși organici. Este, în esență, "bucătăria" lumii, unde ingrediente simple sunt transformate în elementele nutritive esențiale vieții.</a:t>
            </a:r>
            <a:endParaRPr lang="en-US" sz="2800" b="1" dirty="0">
              <a:latin typeface="Gadugi" panose="020B0502040204020203" pitchFamily="34" charset="0"/>
              <a:ea typeface="Gadugi" panose="020B0502040204020203" pitchFamily="34" charset="0"/>
            </a:endParaRPr>
          </a:p>
        </p:txBody>
      </p:sp>
      <p:sp>
        <p:nvSpPr>
          <p:cNvPr id="4" name="Shape 2"/>
          <p:cNvSpPr/>
          <p:nvPr/>
        </p:nvSpPr>
        <p:spPr>
          <a:xfrm>
            <a:off x="793790" y="3876261"/>
            <a:ext cx="4215289" cy="3824582"/>
          </a:xfrm>
          <a:prstGeom prst="roundRect">
            <a:avLst>
              <a:gd name="adj" fmla="val 3546"/>
            </a:avLst>
          </a:prstGeom>
          <a:solidFill>
            <a:schemeClr val="accent4">
              <a:lumMod val="20000"/>
              <a:lumOff val="80000"/>
              <a:alpha val="95000"/>
            </a:schemeClr>
          </a:solidFill>
          <a:ln w="22860">
            <a:solidFill>
              <a:srgbClr val="B7D5CA"/>
            </a:solidFill>
            <a:prstDash val="solid"/>
          </a:ln>
        </p:spPr>
      </p:sp>
      <p:sp>
        <p:nvSpPr>
          <p:cNvPr id="5" name="Shape 3"/>
          <p:cNvSpPr/>
          <p:nvPr/>
        </p:nvSpPr>
        <p:spPr>
          <a:xfrm>
            <a:off x="770930" y="4606409"/>
            <a:ext cx="91440" cy="3094434"/>
          </a:xfrm>
          <a:prstGeom prst="roundRect">
            <a:avLst>
              <a:gd name="adj" fmla="val 195349"/>
            </a:avLst>
          </a:prstGeom>
          <a:solidFill>
            <a:srgbClr val="006747"/>
          </a:solidFill>
          <a:ln/>
        </p:spPr>
      </p:sp>
      <p:sp>
        <p:nvSpPr>
          <p:cNvPr id="6" name="Text 4"/>
          <p:cNvSpPr/>
          <p:nvPr/>
        </p:nvSpPr>
        <p:spPr>
          <a:xfrm>
            <a:off x="1083529" y="4227637"/>
            <a:ext cx="3856911" cy="620316"/>
          </a:xfrm>
          <a:prstGeom prst="rect">
            <a:avLst/>
          </a:prstGeom>
          <a:noFill/>
          <a:ln/>
        </p:spPr>
        <p:txBody>
          <a:bodyPr wrap="square" lIns="0" tIns="0" rIns="0" bIns="0" rtlCol="0" anchor="t"/>
          <a:lstStyle/>
          <a:p>
            <a:pPr marL="0" indent="0" algn="ctr">
              <a:lnSpc>
                <a:spcPts val="2400"/>
              </a:lnSpc>
              <a:buNone/>
            </a:pPr>
            <a:r>
              <a:rPr lang="en-US" sz="2800" b="1" dirty="0" err="1">
                <a:solidFill>
                  <a:srgbClr val="4B4A4A"/>
                </a:solidFill>
                <a:latin typeface="Cambria" panose="02040503050406030204" pitchFamily="18" charset="0"/>
                <a:ea typeface="Cambria" panose="02040503050406030204" pitchFamily="18" charset="0"/>
                <a:cs typeface="Noto Serif SC Bold" pitchFamily="34" charset="-120"/>
              </a:rPr>
              <a:t>Conversia</a:t>
            </a:r>
            <a:r>
              <a:rPr lang="en-US" sz="2800" b="1" dirty="0">
                <a:solidFill>
                  <a:srgbClr val="4B4A4A"/>
                </a:solidFill>
                <a:latin typeface="Cambria" panose="02040503050406030204" pitchFamily="18" charset="0"/>
                <a:ea typeface="Cambria" panose="02040503050406030204" pitchFamily="18" charset="0"/>
                <a:cs typeface="Noto Serif SC Bold" pitchFamily="34" charset="-120"/>
              </a:rPr>
              <a:t> </a:t>
            </a:r>
            <a:r>
              <a:rPr lang="en-US" sz="2800" b="1" dirty="0" err="1">
                <a:solidFill>
                  <a:srgbClr val="4B4A4A"/>
                </a:solidFill>
                <a:latin typeface="Cambria" panose="02040503050406030204" pitchFamily="18" charset="0"/>
                <a:ea typeface="Cambria" panose="02040503050406030204" pitchFamily="18" charset="0"/>
                <a:cs typeface="Noto Serif SC Bold" pitchFamily="34" charset="-120"/>
              </a:rPr>
              <a:t>energiei</a:t>
            </a:r>
            <a:r>
              <a:rPr lang="en-US" sz="2800" b="1" dirty="0">
                <a:solidFill>
                  <a:srgbClr val="4B4A4A"/>
                </a:solidFill>
                <a:latin typeface="Cambria" panose="02040503050406030204" pitchFamily="18" charset="0"/>
                <a:ea typeface="Cambria" panose="02040503050406030204" pitchFamily="18" charset="0"/>
                <a:cs typeface="Noto Serif SC Bold" pitchFamily="34" charset="-120"/>
              </a:rPr>
              <a:t> </a:t>
            </a:r>
            <a:r>
              <a:rPr lang="en-US" sz="2800" b="1" dirty="0" err="1">
                <a:solidFill>
                  <a:srgbClr val="4B4A4A"/>
                </a:solidFill>
                <a:latin typeface="Cambria" panose="02040503050406030204" pitchFamily="18" charset="0"/>
                <a:ea typeface="Cambria" panose="02040503050406030204" pitchFamily="18" charset="0"/>
                <a:cs typeface="Noto Serif SC Bold" pitchFamily="34" charset="-120"/>
              </a:rPr>
              <a:t>luminoase</a:t>
            </a:r>
            <a:endParaRPr lang="en-US" sz="2800" dirty="0">
              <a:latin typeface="Cambria" panose="02040503050406030204" pitchFamily="18" charset="0"/>
              <a:ea typeface="Cambria" panose="02040503050406030204" pitchFamily="18" charset="0"/>
            </a:endParaRPr>
          </a:p>
        </p:txBody>
      </p:sp>
      <p:sp>
        <p:nvSpPr>
          <p:cNvPr id="7" name="Text 5"/>
          <p:cNvSpPr/>
          <p:nvPr/>
        </p:nvSpPr>
        <p:spPr>
          <a:xfrm>
            <a:off x="1133862" y="5137785"/>
            <a:ext cx="3704273" cy="1587698"/>
          </a:xfrm>
          <a:prstGeom prst="rect">
            <a:avLst/>
          </a:prstGeom>
          <a:noFill/>
          <a:ln/>
        </p:spPr>
        <p:txBody>
          <a:bodyPr wrap="square" lIns="0" tIns="0" rIns="0" bIns="0" rtlCol="0" anchor="t"/>
          <a:lstStyle/>
          <a:p>
            <a:pPr marL="0" indent="0" algn="just">
              <a:lnSpc>
                <a:spcPts val="2500"/>
              </a:lnSpc>
              <a:buNone/>
            </a:pPr>
            <a:r>
              <a:rPr lang="en-US" sz="2000" b="1" dirty="0">
                <a:solidFill>
                  <a:srgbClr val="4B4A4A"/>
                </a:solidFill>
                <a:latin typeface="Cambria" panose="02040503050406030204" pitchFamily="18" charset="0"/>
                <a:ea typeface="Cambria" panose="02040503050406030204" pitchFamily="18" charset="0"/>
                <a:cs typeface="Geist" pitchFamily="34" charset="-120"/>
              </a:rPr>
              <a:t>Acest proces transformă </a:t>
            </a:r>
            <a:r>
              <a:rPr lang="en-US" sz="2000" b="1" dirty="0">
                <a:solidFill>
                  <a:srgbClr val="006747"/>
                </a:solidFill>
                <a:latin typeface="Cambria" panose="02040503050406030204" pitchFamily="18" charset="0"/>
                <a:ea typeface="Cambria" panose="02040503050406030204" pitchFamily="18" charset="0"/>
                <a:cs typeface="Geist" pitchFamily="34" charset="-120"/>
              </a:rPr>
              <a:t>energia luminoasă</a:t>
            </a:r>
            <a:r>
              <a:rPr lang="en-US" sz="2000" b="1" dirty="0">
                <a:solidFill>
                  <a:srgbClr val="4B4A4A"/>
                </a:solidFill>
                <a:latin typeface="Cambria" panose="02040503050406030204" pitchFamily="18" charset="0"/>
                <a:ea typeface="Cambria" panose="02040503050406030204" pitchFamily="18" charset="0"/>
                <a:cs typeface="Geist" pitchFamily="34" charset="-120"/>
              </a:rPr>
              <a:t> (de la soare) în </a:t>
            </a:r>
            <a:r>
              <a:rPr lang="en-US" sz="2000" b="1" dirty="0">
                <a:solidFill>
                  <a:srgbClr val="006747"/>
                </a:solidFill>
                <a:latin typeface="Cambria" panose="02040503050406030204" pitchFamily="18" charset="0"/>
                <a:ea typeface="Cambria" panose="02040503050406030204" pitchFamily="18" charset="0"/>
                <a:cs typeface="Geist" pitchFamily="34" charset="-120"/>
              </a:rPr>
              <a:t>energie chimică</a:t>
            </a:r>
            <a:r>
              <a:rPr lang="en-US" sz="2000" b="1" dirty="0">
                <a:solidFill>
                  <a:srgbClr val="4B4A4A"/>
                </a:solidFill>
                <a:latin typeface="Cambria" panose="02040503050406030204" pitchFamily="18" charset="0"/>
                <a:ea typeface="Cambria" panose="02040503050406030204" pitchFamily="18" charset="0"/>
                <a:cs typeface="Geist" pitchFamily="34" charset="-120"/>
              </a:rPr>
              <a:t>, stocată sub formă de zaharuri. Este principala cale prin care energia solară pătrunde în biosferă.</a:t>
            </a:r>
            <a:endParaRPr lang="en-US" sz="2000" b="1" dirty="0">
              <a:latin typeface="Cambria" panose="02040503050406030204" pitchFamily="18" charset="0"/>
              <a:ea typeface="Cambria" panose="02040503050406030204" pitchFamily="18" charset="0"/>
            </a:endParaRPr>
          </a:p>
        </p:txBody>
      </p:sp>
      <p:sp>
        <p:nvSpPr>
          <p:cNvPr id="8" name="Shape 6"/>
          <p:cNvSpPr/>
          <p:nvPr/>
        </p:nvSpPr>
        <p:spPr>
          <a:xfrm>
            <a:off x="5138838" y="4606409"/>
            <a:ext cx="4215408" cy="3094434"/>
          </a:xfrm>
          <a:prstGeom prst="roundRect">
            <a:avLst>
              <a:gd name="adj" fmla="val 3546"/>
            </a:avLst>
          </a:prstGeom>
          <a:solidFill>
            <a:schemeClr val="accent4">
              <a:lumMod val="20000"/>
              <a:lumOff val="80000"/>
              <a:alpha val="95000"/>
            </a:schemeClr>
          </a:solidFill>
          <a:ln w="22860">
            <a:solidFill>
              <a:srgbClr val="B7D5CA"/>
            </a:solidFill>
            <a:prstDash val="solid"/>
          </a:ln>
        </p:spPr>
      </p:sp>
      <p:sp>
        <p:nvSpPr>
          <p:cNvPr id="9" name="Shape 7"/>
          <p:cNvSpPr/>
          <p:nvPr/>
        </p:nvSpPr>
        <p:spPr>
          <a:xfrm>
            <a:off x="5184577" y="4606409"/>
            <a:ext cx="91440" cy="3094434"/>
          </a:xfrm>
          <a:prstGeom prst="roundRect">
            <a:avLst>
              <a:gd name="adj" fmla="val 195349"/>
            </a:avLst>
          </a:prstGeom>
          <a:solidFill>
            <a:srgbClr val="006747"/>
          </a:solidFill>
          <a:ln/>
        </p:spPr>
      </p:sp>
      <p:sp>
        <p:nvSpPr>
          <p:cNvPr id="10" name="Text 8"/>
          <p:cNvSpPr/>
          <p:nvPr/>
        </p:nvSpPr>
        <p:spPr>
          <a:xfrm>
            <a:off x="5957283" y="4827627"/>
            <a:ext cx="2715697" cy="310158"/>
          </a:xfrm>
          <a:prstGeom prst="rect">
            <a:avLst/>
          </a:prstGeom>
          <a:noFill/>
          <a:ln/>
        </p:spPr>
        <p:txBody>
          <a:bodyPr wrap="none" lIns="0" tIns="0" rIns="0" bIns="0" rtlCol="0" anchor="t"/>
          <a:lstStyle/>
          <a:p>
            <a:pPr marL="0" indent="0" algn="ctr">
              <a:lnSpc>
                <a:spcPts val="2400"/>
              </a:lnSpc>
              <a:buNone/>
            </a:pPr>
            <a:r>
              <a:rPr lang="en-US" sz="2800" b="1" dirty="0">
                <a:solidFill>
                  <a:srgbClr val="4B4A4A"/>
                </a:solidFill>
                <a:latin typeface="Cambria" panose="02040503050406030204" pitchFamily="18" charset="0"/>
                <a:ea typeface="Cambria" panose="02040503050406030204" pitchFamily="18" charset="0"/>
                <a:cs typeface="Noto Serif SC Bold" pitchFamily="34" charset="-120"/>
              </a:rPr>
              <a:t>Ingrediente Esențiale</a:t>
            </a:r>
            <a:endParaRPr lang="en-US" sz="2800" dirty="0">
              <a:latin typeface="Cambria" panose="02040503050406030204" pitchFamily="18" charset="0"/>
              <a:ea typeface="Cambria" panose="02040503050406030204" pitchFamily="18" charset="0"/>
            </a:endParaRPr>
          </a:p>
        </p:txBody>
      </p:sp>
      <p:sp>
        <p:nvSpPr>
          <p:cNvPr id="11" name="Text 9"/>
          <p:cNvSpPr/>
          <p:nvPr/>
        </p:nvSpPr>
        <p:spPr>
          <a:xfrm>
            <a:off x="5497235" y="5377276"/>
            <a:ext cx="3704392" cy="1679060"/>
          </a:xfrm>
          <a:prstGeom prst="rect">
            <a:avLst/>
          </a:prstGeom>
          <a:noFill/>
          <a:ln/>
        </p:spPr>
        <p:txBody>
          <a:bodyPr wrap="square" lIns="0" tIns="0" rIns="0" bIns="0" rtlCol="0" anchor="t"/>
          <a:lstStyle/>
          <a:p>
            <a:pPr marL="0" indent="0" algn="just">
              <a:lnSpc>
                <a:spcPts val="2500"/>
              </a:lnSpc>
              <a:buNone/>
            </a:pPr>
            <a:r>
              <a:rPr lang="en-US" sz="2000" b="1" dirty="0">
                <a:solidFill>
                  <a:srgbClr val="4B4A4A"/>
                </a:solidFill>
                <a:latin typeface="Cambria" panose="02040503050406030204" pitchFamily="18" charset="0"/>
                <a:ea typeface="Cambria" panose="02040503050406030204" pitchFamily="18" charset="0"/>
                <a:cs typeface="Geist" pitchFamily="34" charset="-120"/>
              </a:rPr>
              <a:t>Plantele absorb </a:t>
            </a:r>
            <a:r>
              <a:rPr lang="en-US" sz="2000" b="1" dirty="0">
                <a:solidFill>
                  <a:srgbClr val="006747"/>
                </a:solidFill>
                <a:latin typeface="Cambria" panose="02040503050406030204" pitchFamily="18" charset="0"/>
                <a:ea typeface="Cambria" panose="02040503050406030204" pitchFamily="18" charset="0"/>
                <a:cs typeface="Geist" pitchFamily="34" charset="-120"/>
              </a:rPr>
              <a:t>apă</a:t>
            </a:r>
            <a:r>
              <a:rPr lang="en-US" sz="2000" b="1" dirty="0">
                <a:solidFill>
                  <a:srgbClr val="4B4A4A"/>
                </a:solidFill>
                <a:latin typeface="Cambria" panose="02040503050406030204" pitchFamily="18" charset="0"/>
                <a:ea typeface="Cambria" panose="02040503050406030204" pitchFamily="18" charset="0"/>
                <a:cs typeface="Geist" pitchFamily="34" charset="-120"/>
              </a:rPr>
              <a:t> (H₂O) prin rădăcini și </a:t>
            </a:r>
            <a:r>
              <a:rPr lang="en-US" sz="2000" b="1" dirty="0">
                <a:solidFill>
                  <a:srgbClr val="006747"/>
                </a:solidFill>
                <a:latin typeface="Cambria" panose="02040503050406030204" pitchFamily="18" charset="0"/>
                <a:ea typeface="Cambria" panose="02040503050406030204" pitchFamily="18" charset="0"/>
                <a:cs typeface="Geist" pitchFamily="34" charset="-120"/>
              </a:rPr>
              <a:t>dioxid de carbon</a:t>
            </a:r>
            <a:r>
              <a:rPr lang="en-US" sz="2000" b="1" dirty="0">
                <a:solidFill>
                  <a:srgbClr val="4B4A4A"/>
                </a:solidFill>
                <a:latin typeface="Cambria" panose="02040503050406030204" pitchFamily="18" charset="0"/>
                <a:ea typeface="Cambria" panose="02040503050406030204" pitchFamily="18" charset="0"/>
                <a:cs typeface="Geist" pitchFamily="34" charset="-120"/>
              </a:rPr>
              <a:t> (CO₂) din atmosferă prin stomate (pori mici pe frunze).</a:t>
            </a:r>
            <a:endParaRPr lang="en-US" sz="2000" b="1" dirty="0">
              <a:latin typeface="Cambria" panose="02040503050406030204" pitchFamily="18" charset="0"/>
              <a:ea typeface="Cambria" panose="02040503050406030204" pitchFamily="18" charset="0"/>
            </a:endParaRPr>
          </a:p>
        </p:txBody>
      </p:sp>
      <p:sp>
        <p:nvSpPr>
          <p:cNvPr id="12" name="Shape 10"/>
          <p:cNvSpPr/>
          <p:nvPr/>
        </p:nvSpPr>
        <p:spPr>
          <a:xfrm>
            <a:off x="9621203" y="3876261"/>
            <a:ext cx="4215289" cy="3824582"/>
          </a:xfrm>
          <a:prstGeom prst="roundRect">
            <a:avLst>
              <a:gd name="adj" fmla="val 3546"/>
            </a:avLst>
          </a:prstGeom>
          <a:solidFill>
            <a:schemeClr val="accent4">
              <a:lumMod val="20000"/>
              <a:lumOff val="80000"/>
              <a:alpha val="95000"/>
            </a:schemeClr>
          </a:solidFill>
          <a:ln w="22860">
            <a:solidFill>
              <a:srgbClr val="B7D5CA"/>
            </a:solidFill>
            <a:prstDash val="solid"/>
          </a:ln>
        </p:spPr>
      </p:sp>
      <p:sp>
        <p:nvSpPr>
          <p:cNvPr id="13" name="Shape 11"/>
          <p:cNvSpPr/>
          <p:nvPr/>
        </p:nvSpPr>
        <p:spPr>
          <a:xfrm>
            <a:off x="9598343" y="4606409"/>
            <a:ext cx="91440" cy="3094434"/>
          </a:xfrm>
          <a:prstGeom prst="roundRect">
            <a:avLst>
              <a:gd name="adj" fmla="val 195349"/>
            </a:avLst>
          </a:prstGeom>
          <a:solidFill>
            <a:srgbClr val="006747"/>
          </a:solidFill>
          <a:ln/>
        </p:spPr>
      </p:sp>
      <p:sp>
        <p:nvSpPr>
          <p:cNvPr id="14" name="Text 12"/>
          <p:cNvSpPr/>
          <p:nvPr/>
        </p:nvSpPr>
        <p:spPr>
          <a:xfrm>
            <a:off x="10328445" y="4120945"/>
            <a:ext cx="2480905" cy="310158"/>
          </a:xfrm>
          <a:prstGeom prst="rect">
            <a:avLst/>
          </a:prstGeom>
          <a:noFill/>
          <a:ln/>
        </p:spPr>
        <p:txBody>
          <a:bodyPr wrap="none" lIns="0" tIns="0" rIns="0" bIns="0" rtlCol="0" anchor="t"/>
          <a:lstStyle/>
          <a:p>
            <a:pPr marL="0" indent="0" algn="ctr">
              <a:lnSpc>
                <a:spcPts val="2400"/>
              </a:lnSpc>
              <a:buNone/>
            </a:pPr>
            <a:r>
              <a:rPr lang="en-US" sz="2800" b="1" dirty="0" err="1">
                <a:latin typeface="Noto Serif SC Bold" pitchFamily="34" charset="0"/>
                <a:ea typeface="Noto Serif SC Bold" pitchFamily="34" charset="-122"/>
                <a:cs typeface="Noto Serif SC Bold" pitchFamily="34" charset="-120"/>
              </a:rPr>
              <a:t>Produse</a:t>
            </a:r>
            <a:r>
              <a:rPr lang="en-US" sz="2800" b="1" dirty="0">
                <a:latin typeface="Noto Serif SC Bold" pitchFamily="34" charset="0"/>
                <a:ea typeface="Noto Serif SC Bold" pitchFamily="34" charset="-122"/>
                <a:cs typeface="Noto Serif SC Bold" pitchFamily="34" charset="-120"/>
              </a:rPr>
              <a:t> </a:t>
            </a:r>
            <a:r>
              <a:rPr lang="en-US" sz="2800" b="1" dirty="0" err="1">
                <a:latin typeface="Noto Serif SC Bold" pitchFamily="34" charset="0"/>
                <a:ea typeface="Noto Serif SC Bold" pitchFamily="34" charset="-122"/>
                <a:cs typeface="Noto Serif SC Bold" pitchFamily="34" charset="-120"/>
              </a:rPr>
              <a:t>vitale</a:t>
            </a:r>
            <a:endParaRPr lang="en-US" sz="2800" dirty="0"/>
          </a:p>
        </p:txBody>
      </p:sp>
      <p:sp>
        <p:nvSpPr>
          <p:cNvPr id="15" name="Text 13"/>
          <p:cNvSpPr/>
          <p:nvPr/>
        </p:nvSpPr>
        <p:spPr>
          <a:xfrm>
            <a:off x="9823251" y="4432573"/>
            <a:ext cx="3811191" cy="2222778"/>
          </a:xfrm>
          <a:prstGeom prst="rect">
            <a:avLst/>
          </a:prstGeom>
          <a:noFill/>
          <a:ln/>
        </p:spPr>
        <p:txBody>
          <a:bodyPr wrap="square" lIns="0" tIns="0" rIns="0" bIns="0" rtlCol="0" anchor="t"/>
          <a:lstStyle/>
          <a:p>
            <a:pPr marL="0" indent="0" algn="just">
              <a:lnSpc>
                <a:spcPts val="2500"/>
              </a:lnSpc>
              <a:buNone/>
            </a:pPr>
            <a:r>
              <a:rPr lang="en-US" sz="2000" b="1" dirty="0">
                <a:solidFill>
                  <a:srgbClr val="4B4A4A"/>
                </a:solidFill>
                <a:latin typeface="Cambria" panose="02040503050406030204" pitchFamily="18" charset="0"/>
                <a:ea typeface="Cambria" panose="02040503050406030204" pitchFamily="18" charset="0"/>
                <a:cs typeface="Geist" pitchFamily="34" charset="-120"/>
              </a:rPr>
              <a:t>Rezultatul acestui proces sunt </a:t>
            </a:r>
            <a:r>
              <a:rPr lang="en-US" sz="2000" b="1" dirty="0">
                <a:solidFill>
                  <a:srgbClr val="006747"/>
                </a:solidFill>
                <a:latin typeface="Cambria" panose="02040503050406030204" pitchFamily="18" charset="0"/>
                <a:ea typeface="Cambria" panose="02040503050406030204" pitchFamily="18" charset="0"/>
                <a:cs typeface="Geist" pitchFamily="34" charset="-120"/>
              </a:rPr>
              <a:t>zaharurile</a:t>
            </a:r>
            <a:r>
              <a:rPr lang="en-US" sz="2000" b="1" dirty="0">
                <a:solidFill>
                  <a:srgbClr val="4B4A4A"/>
                </a:solidFill>
                <a:latin typeface="Cambria" panose="02040503050406030204" pitchFamily="18" charset="0"/>
                <a:ea typeface="Cambria" panose="02040503050406030204" pitchFamily="18" charset="0"/>
                <a:cs typeface="Geist" pitchFamily="34" charset="-120"/>
              </a:rPr>
              <a:t> (în special glucoza), care servesc drept sursă de energie și material de construcție pentru plantă, și </a:t>
            </a:r>
            <a:r>
              <a:rPr lang="en-US" sz="2000" b="1" dirty="0">
                <a:solidFill>
                  <a:srgbClr val="006747"/>
                </a:solidFill>
                <a:latin typeface="Cambria" panose="02040503050406030204" pitchFamily="18" charset="0"/>
                <a:ea typeface="Cambria" panose="02040503050406030204" pitchFamily="18" charset="0"/>
                <a:cs typeface="Geist" pitchFamily="34" charset="-120"/>
              </a:rPr>
              <a:t>oxigenul</a:t>
            </a:r>
            <a:r>
              <a:rPr lang="en-US" sz="2000" b="1" dirty="0">
                <a:solidFill>
                  <a:srgbClr val="4B4A4A"/>
                </a:solidFill>
                <a:latin typeface="Cambria" panose="02040503050406030204" pitchFamily="18" charset="0"/>
                <a:ea typeface="Cambria" panose="02040503050406030204" pitchFamily="18" charset="0"/>
                <a:cs typeface="Geist" pitchFamily="34" charset="-120"/>
              </a:rPr>
              <a:t> (O₂), eliberat în atmosferă ca un produs secundar esențial pentru respirația majorității viețuitoarelor.</a:t>
            </a:r>
            <a:endParaRPr lang="en-US" sz="2000" b="1" dirty="0">
              <a:latin typeface="Cambria" panose="02040503050406030204" pitchFamily="18" charset="0"/>
              <a:ea typeface="Cambria" panose="02040503050406030204" pitchFamily="18" charset="0"/>
            </a:endParaRPr>
          </a:p>
        </p:txBody>
      </p:sp>
      <p:sp>
        <p:nvSpPr>
          <p:cNvPr id="16" name="Text 14"/>
          <p:cNvSpPr/>
          <p:nvPr/>
        </p:nvSpPr>
        <p:spPr>
          <a:xfrm>
            <a:off x="980972" y="9321673"/>
            <a:ext cx="13042821" cy="635079"/>
          </a:xfrm>
          <a:prstGeom prst="rect">
            <a:avLst/>
          </a:prstGeom>
          <a:noFill/>
          <a:ln/>
        </p:spPr>
        <p:txBody>
          <a:bodyPr wrap="square" lIns="0" tIns="0" rIns="0" bIns="0" rtlCol="0" anchor="t"/>
          <a:lstStyle/>
          <a:p>
            <a:pPr marL="0" indent="0" algn="l">
              <a:lnSpc>
                <a:spcPts val="2500"/>
              </a:lnSpc>
              <a:buNone/>
            </a:pPr>
            <a:r>
              <a:rPr lang="en-US" sz="2800" b="1" dirty="0">
                <a:latin typeface="Gadugi" panose="020B0502040204020203" pitchFamily="34" charset="0"/>
                <a:ea typeface="Gadugi" panose="020B0502040204020203" pitchFamily="34" charset="0"/>
                <a:cs typeface="Geist" pitchFamily="34" charset="-120"/>
              </a:rPr>
              <a:t>Fără fotosinteză, atmosfera Pământului ar fi drastic diferită, iar lanțurile trofice nu ar putea exista, transformând planeta într-un loc inospitalier pentru viața complexă.</a:t>
            </a:r>
            <a:endParaRPr lang="en-US" sz="2800" b="1" dirty="0">
              <a:latin typeface="Gadugi" panose="020B0502040204020203" pitchFamily="34" charset="0"/>
              <a:ea typeface="Gadugi"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sp>
        <p:nvSpPr>
          <p:cNvPr id="2" name="Text 0"/>
          <p:cNvSpPr/>
          <p:nvPr/>
        </p:nvSpPr>
        <p:spPr>
          <a:xfrm>
            <a:off x="2917626" y="1095493"/>
            <a:ext cx="7786926" cy="620078"/>
          </a:xfrm>
          <a:prstGeom prst="rect">
            <a:avLst/>
          </a:prstGeom>
          <a:noFill/>
          <a:ln/>
        </p:spPr>
        <p:txBody>
          <a:bodyPr wrap="none" lIns="0" tIns="0" rIns="0" bIns="0" rtlCol="0" anchor="t"/>
          <a:lstStyle/>
          <a:p>
            <a:pPr marL="0" indent="0" algn="ctr">
              <a:lnSpc>
                <a:spcPts val="4850"/>
              </a:lnSpc>
              <a:buNone/>
            </a:pPr>
            <a:r>
              <a:rPr lang="en-US" sz="3600" b="1" dirty="0">
                <a:solidFill>
                  <a:srgbClr val="006747"/>
                </a:solidFill>
                <a:latin typeface="Gadugi" panose="020B0502040204020203" pitchFamily="34" charset="0"/>
                <a:ea typeface="Gadugi" panose="020B0502040204020203" pitchFamily="34" charset="0"/>
                <a:cs typeface="Noto Serif SC Bold" pitchFamily="34" charset="-120"/>
              </a:rPr>
              <a:t>Formula</a:t>
            </a:r>
            <a:r>
              <a:rPr lang="en-US" b="1" dirty="0">
                <a:solidFill>
                  <a:srgbClr val="006747"/>
                </a:solidFill>
                <a:latin typeface="Gadugi" panose="020B0502040204020203" pitchFamily="34" charset="0"/>
                <a:ea typeface="Gadugi" panose="020B0502040204020203" pitchFamily="34" charset="0"/>
                <a:cs typeface="Noto Serif SC Bold" pitchFamily="34" charset="-120"/>
              </a:rPr>
              <a:t> </a:t>
            </a:r>
            <a:r>
              <a:rPr lang="en-US" sz="3600" b="1" dirty="0">
                <a:solidFill>
                  <a:srgbClr val="006747"/>
                </a:solidFill>
                <a:latin typeface="Gadugi" panose="020B0502040204020203" pitchFamily="34" charset="0"/>
                <a:ea typeface="Gadugi" panose="020B0502040204020203" pitchFamily="34" charset="0"/>
                <a:cs typeface="Noto Serif SC Bold" pitchFamily="34" charset="-120"/>
              </a:rPr>
              <a:t>chimică a fotosintezei</a:t>
            </a:r>
            <a:endParaRPr lang="en-US" sz="3600" b="1" dirty="0">
              <a:latin typeface="Gadugi" panose="020B0502040204020203" pitchFamily="34" charset="0"/>
              <a:ea typeface="Gadugi" panose="020B0502040204020203" pitchFamily="34" charset="0"/>
            </a:endParaRPr>
          </a:p>
        </p:txBody>
      </p:sp>
      <p:sp>
        <p:nvSpPr>
          <p:cNvPr id="3" name="Text 1"/>
          <p:cNvSpPr/>
          <p:nvPr/>
        </p:nvSpPr>
        <p:spPr>
          <a:xfrm>
            <a:off x="793790" y="2395180"/>
            <a:ext cx="13042821" cy="1625441"/>
          </a:xfrm>
          <a:prstGeom prst="rect">
            <a:avLst/>
          </a:prstGeom>
          <a:noFill/>
          <a:ln/>
        </p:spPr>
        <p:txBody>
          <a:bodyPr wrap="square" lIns="0" tIns="0" rIns="0" bIns="0" rtlCol="0" anchor="t"/>
          <a:lstStyle/>
          <a:p>
            <a:pPr marL="0" indent="0" algn="just">
              <a:lnSpc>
                <a:spcPts val="2500"/>
              </a:lnSpc>
              <a:buNone/>
            </a:pPr>
            <a:r>
              <a:rPr lang="en-US" b="1" dirty="0">
                <a:latin typeface="Gadugi" panose="020B0502040204020203" pitchFamily="34" charset="0"/>
                <a:ea typeface="Gadugi" panose="020B0502040204020203" pitchFamily="34" charset="0"/>
                <a:cs typeface="Geist" pitchFamily="34" charset="-120"/>
              </a:rPr>
              <a:t>În spatele complexității biologice a fotosintezei se află o ecuație chimică elegantă și fundamentală, care sintetizează transformările energetice și materiale. Aceasta descrie cum șase molecule de dioxid de carbon și șase molecule de apă, în prezența luminii solare, generează o moleculă de glucoză și șase molecule de oxigen.</a:t>
            </a:r>
            <a:endParaRPr lang="en-US" b="1" dirty="0">
              <a:latin typeface="Gadugi" panose="020B0502040204020203" pitchFamily="34" charset="0"/>
              <a:ea typeface="Gadugi" panose="020B0502040204020203" pitchFamily="34" charset="0"/>
            </a:endParaRPr>
          </a:p>
        </p:txBody>
      </p:sp>
      <p:sp>
        <p:nvSpPr>
          <p:cNvPr id="4" name="Text 2"/>
          <p:cNvSpPr/>
          <p:nvPr/>
        </p:nvSpPr>
        <p:spPr>
          <a:xfrm>
            <a:off x="793790" y="4271724"/>
            <a:ext cx="13042821" cy="402550"/>
          </a:xfrm>
          <a:prstGeom prst="rect">
            <a:avLst/>
          </a:prstGeom>
          <a:noFill/>
          <a:ln/>
        </p:spPr>
        <p:txBody>
          <a:bodyPr wrap="none" lIns="0" tIns="0" rIns="0" bIns="0" rtlCol="0" anchor="t"/>
          <a:lstStyle/>
          <a:p>
            <a:pPr marL="0" indent="0" algn="l">
              <a:lnSpc>
                <a:spcPts val="2800"/>
              </a:lnSpc>
              <a:buNone/>
            </a:pPr>
            <a:endParaRPr lang="en-US" b="1" dirty="0"/>
          </a:p>
        </p:txBody>
      </p:sp>
      <p:pic>
        <p:nvPicPr>
          <p:cNvPr id="5" name="Image 0" descr="preencoded.png"/>
          <p:cNvPicPr>
            <a:picLocks noChangeAspect="1"/>
          </p:cNvPicPr>
          <p:nvPr/>
        </p:nvPicPr>
        <p:blipFill>
          <a:blip r:embed="rId3"/>
          <a:stretch>
            <a:fillRect/>
          </a:stretch>
        </p:blipFill>
        <p:spPr>
          <a:xfrm>
            <a:off x="793790" y="4271724"/>
            <a:ext cx="13042821" cy="402550"/>
          </a:xfrm>
          <a:prstGeom prst="rect">
            <a:avLst/>
          </a:prstGeom>
        </p:spPr>
      </p:pic>
      <p:sp>
        <p:nvSpPr>
          <p:cNvPr id="6" name="Text 3"/>
          <p:cNvSpPr/>
          <p:nvPr/>
        </p:nvSpPr>
        <p:spPr>
          <a:xfrm>
            <a:off x="793790" y="5123736"/>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006747"/>
                </a:solidFill>
                <a:latin typeface="Noto Serif SC Bold" pitchFamily="34" charset="0"/>
                <a:ea typeface="Noto Serif SC Bold" pitchFamily="34" charset="-122"/>
                <a:cs typeface="Noto Serif SC Bold" pitchFamily="34" charset="-120"/>
              </a:rPr>
              <a:t>Reactanții</a:t>
            </a:r>
            <a:r>
              <a:rPr lang="en-US" b="1" dirty="0">
                <a:solidFill>
                  <a:srgbClr val="006747"/>
                </a:solidFill>
                <a:latin typeface="Noto Serif SC Bold" pitchFamily="34" charset="0"/>
                <a:ea typeface="Noto Serif SC Bold" pitchFamily="34" charset="-122"/>
                <a:cs typeface="Noto Serif SC Bold" pitchFamily="34" charset="-120"/>
              </a:rPr>
              <a:t>:</a:t>
            </a:r>
            <a:endParaRPr lang="en-US" b="1" dirty="0"/>
          </a:p>
        </p:txBody>
      </p:sp>
      <p:sp>
        <p:nvSpPr>
          <p:cNvPr id="7" name="Text 4"/>
          <p:cNvSpPr/>
          <p:nvPr/>
        </p:nvSpPr>
        <p:spPr>
          <a:xfrm>
            <a:off x="793790" y="5632252"/>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4B4A4A"/>
                </a:solidFill>
                <a:latin typeface="Geist" pitchFamily="34" charset="0"/>
                <a:ea typeface="Geist" pitchFamily="34" charset="-122"/>
                <a:cs typeface="Geist" pitchFamily="34" charset="-120"/>
              </a:rPr>
              <a:t>Dioxid de Carbon (CO₂): Sursa de carbon pentru sinteza compușilor organici. Este preluat din atmosferă.</a:t>
            </a:r>
            <a:endParaRPr lang="en-US" b="1" dirty="0"/>
          </a:p>
        </p:txBody>
      </p:sp>
      <p:sp>
        <p:nvSpPr>
          <p:cNvPr id="8" name="Text 5"/>
          <p:cNvSpPr/>
          <p:nvPr/>
        </p:nvSpPr>
        <p:spPr>
          <a:xfrm>
            <a:off x="801409" y="6654284"/>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4B4A4A"/>
                </a:solidFill>
                <a:latin typeface="Geist" pitchFamily="34" charset="0"/>
                <a:ea typeface="Geist" pitchFamily="34" charset="-122"/>
                <a:cs typeface="Geist" pitchFamily="34" charset="-120"/>
              </a:rPr>
              <a:t>Apă (H₂O): Furnizează electroni și protoni, fiind de asemenea descompusă pentru a elibera oxigen. Este absorbită din sol.</a:t>
            </a:r>
            <a:endParaRPr lang="en-US" b="1" dirty="0"/>
          </a:p>
        </p:txBody>
      </p:sp>
      <p:sp>
        <p:nvSpPr>
          <p:cNvPr id="9" name="Text 6"/>
          <p:cNvSpPr/>
          <p:nvPr/>
        </p:nvSpPr>
        <p:spPr>
          <a:xfrm>
            <a:off x="801409" y="7676316"/>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4B4A4A"/>
                </a:solidFill>
                <a:latin typeface="Geist" pitchFamily="34" charset="0"/>
                <a:ea typeface="Geist" pitchFamily="34" charset="-122"/>
                <a:cs typeface="Geist" pitchFamily="34" charset="-120"/>
              </a:rPr>
              <a:t>Lumină: Energia necesară pentru a declanșa și susține reacția. Este absorbită de pigmenți, în special clorofila.</a:t>
            </a:r>
            <a:endParaRPr lang="en-US" b="1" dirty="0"/>
          </a:p>
        </p:txBody>
      </p:sp>
      <p:sp>
        <p:nvSpPr>
          <p:cNvPr id="10" name="Text 7"/>
          <p:cNvSpPr/>
          <p:nvPr/>
        </p:nvSpPr>
        <p:spPr>
          <a:xfrm>
            <a:off x="7564874" y="5123736"/>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006747"/>
                </a:solidFill>
                <a:latin typeface="Noto Serif SC Bold" pitchFamily="34" charset="0"/>
                <a:ea typeface="Noto Serif SC Bold" pitchFamily="34" charset="-122"/>
                <a:cs typeface="Noto Serif SC Bold" pitchFamily="34" charset="-120"/>
              </a:rPr>
              <a:t>Produșii:</a:t>
            </a:r>
            <a:endParaRPr lang="en-US" sz="2400" b="1" dirty="0"/>
          </a:p>
        </p:txBody>
      </p:sp>
      <p:sp>
        <p:nvSpPr>
          <p:cNvPr id="11" name="Text 8"/>
          <p:cNvSpPr/>
          <p:nvPr/>
        </p:nvSpPr>
        <p:spPr>
          <a:xfrm>
            <a:off x="7564874" y="5852248"/>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4B4A4A"/>
                </a:solidFill>
                <a:latin typeface="Geist" pitchFamily="34" charset="0"/>
                <a:ea typeface="Geist" pitchFamily="34" charset="-122"/>
                <a:cs typeface="Geist" pitchFamily="34" charset="-120"/>
              </a:rPr>
              <a:t>Glucoză (C₆H₁₂O₆): Un zahar simplu, principala sursă de energie chimică pentru plantă și baza pentru sinteza altor molecule organice (amidon, celuloză, proteine, lipide).</a:t>
            </a:r>
            <a:endParaRPr lang="en-US" b="1" dirty="0"/>
          </a:p>
        </p:txBody>
      </p:sp>
      <p:sp>
        <p:nvSpPr>
          <p:cNvPr id="12" name="Text 9"/>
          <p:cNvSpPr/>
          <p:nvPr/>
        </p:nvSpPr>
        <p:spPr>
          <a:xfrm>
            <a:off x="7564874" y="7127765"/>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b="1" dirty="0">
                <a:solidFill>
                  <a:srgbClr val="4B4A4A"/>
                </a:solidFill>
                <a:latin typeface="Geist" pitchFamily="34" charset="0"/>
                <a:ea typeface="Geist" pitchFamily="34" charset="-122"/>
                <a:cs typeface="Geist" pitchFamily="34" charset="-120"/>
              </a:rPr>
              <a:t>Oxigen (O₂): Un produs secundar esențial, eliberat în atmosferă și utilizat de majoritatea organismelor pentru respirația celulară.</a:t>
            </a:r>
            <a:endParaRPr lang="en-US" b="1" dirty="0"/>
          </a:p>
        </p:txBody>
      </p:sp>
      <p:sp>
        <p:nvSpPr>
          <p:cNvPr id="13" name="Text 10"/>
          <p:cNvSpPr/>
          <p:nvPr/>
        </p:nvSpPr>
        <p:spPr>
          <a:xfrm>
            <a:off x="801409" y="8940818"/>
            <a:ext cx="13042821" cy="952619"/>
          </a:xfrm>
          <a:prstGeom prst="rect">
            <a:avLst/>
          </a:prstGeom>
          <a:noFill/>
          <a:ln/>
        </p:spPr>
        <p:txBody>
          <a:bodyPr wrap="square" lIns="0" tIns="0" rIns="0" bIns="0" rtlCol="0" anchor="t"/>
          <a:lstStyle/>
          <a:p>
            <a:pPr marL="0" indent="0" algn="l">
              <a:lnSpc>
                <a:spcPts val="2500"/>
              </a:lnSpc>
              <a:buNone/>
            </a:pPr>
            <a:r>
              <a:rPr lang="en-US" b="1" dirty="0">
                <a:solidFill>
                  <a:srgbClr val="4B4A4A"/>
                </a:solidFill>
                <a:latin typeface="Geist" pitchFamily="34" charset="0"/>
                <a:ea typeface="Geist" pitchFamily="34" charset="-122"/>
                <a:cs typeface="Geist" pitchFamily="34" charset="-120"/>
              </a:rPr>
              <a:t>Această reacție nu este doar o ecuație abstractă; este motorul care susține </a:t>
            </a:r>
            <a:r>
              <a:rPr lang="en-US" b="1" dirty="0">
                <a:solidFill>
                  <a:srgbClr val="006747"/>
                </a:solidFill>
                <a:latin typeface="Geist" pitchFamily="34" charset="0"/>
                <a:ea typeface="Geist" pitchFamily="34" charset="-122"/>
                <a:cs typeface="Geist" pitchFamily="34" charset="-120"/>
              </a:rPr>
              <a:t>lanțurile trofice</a:t>
            </a:r>
            <a:r>
              <a:rPr lang="en-US" b="1" dirty="0">
                <a:solidFill>
                  <a:srgbClr val="4B4A4A"/>
                </a:solidFill>
                <a:latin typeface="Geist" pitchFamily="34" charset="0"/>
                <a:ea typeface="Geist" pitchFamily="34" charset="-122"/>
                <a:cs typeface="Geist" pitchFamily="34" charset="-120"/>
              </a:rPr>
              <a:t> de pe Pământ, de la plantele consumate de erbivore, la carnivorele ce se hrănesc cu acestea. În plus, procesul a contribuit decisiv la formarea și menținerea </a:t>
            </a:r>
            <a:r>
              <a:rPr lang="en-US" b="1" dirty="0">
                <a:solidFill>
                  <a:srgbClr val="006747"/>
                </a:solidFill>
                <a:latin typeface="Geist" pitchFamily="34" charset="0"/>
                <a:ea typeface="Geist" pitchFamily="34" charset="-122"/>
                <a:cs typeface="Geist" pitchFamily="34" charset="-120"/>
              </a:rPr>
              <a:t>atmosferei bogate în oxigen</a:t>
            </a:r>
            <a:r>
              <a:rPr lang="en-US" b="1" dirty="0">
                <a:solidFill>
                  <a:srgbClr val="4B4A4A"/>
                </a:solidFill>
                <a:latin typeface="Geist" pitchFamily="34" charset="0"/>
                <a:ea typeface="Geist" pitchFamily="34" charset="-122"/>
                <a:cs typeface="Geist" pitchFamily="34" charset="-120"/>
              </a:rPr>
              <a:t> pe care o avem astăzi, o condiție prealabilă pentru evoluția vieții aerobe complexe.</a:t>
            </a:r>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name="Slide 4">
    <p:spTree>
      <p:nvGrpSpPr>
        <p:cNvPr id="1" name=""/>
        <p:cNvGrpSpPr/>
        <p:nvPr/>
      </p:nvGrpSpPr>
      <p:grpSpPr>
        <a:xfrm>
          <a:off x="0" y="0"/>
          <a:ext cx="0" cy="0"/>
          <a:chOff x="0" y="0"/>
          <a:chExt cx="0" cy="0"/>
        </a:xfrm>
      </p:grpSpPr>
      <p:sp>
        <p:nvSpPr>
          <p:cNvPr id="2" name="Text 0"/>
          <p:cNvSpPr/>
          <p:nvPr/>
        </p:nvSpPr>
        <p:spPr>
          <a:xfrm>
            <a:off x="4755083" y="357577"/>
            <a:ext cx="3476387" cy="250269"/>
          </a:xfrm>
          <a:prstGeom prst="rect">
            <a:avLst/>
          </a:prstGeom>
          <a:noFill/>
          <a:ln/>
        </p:spPr>
        <p:txBody>
          <a:bodyPr wrap="none" lIns="0" tIns="0" rIns="0" bIns="0" rtlCol="0" anchor="t"/>
          <a:lstStyle/>
          <a:p>
            <a:pPr marL="0" indent="0" algn="ctr">
              <a:lnSpc>
                <a:spcPts val="1950"/>
              </a:lnSpc>
              <a:buNone/>
            </a:pPr>
            <a:r>
              <a:rPr lang="en-US" sz="3600" b="1" dirty="0">
                <a:solidFill>
                  <a:srgbClr val="006747"/>
                </a:solidFill>
                <a:latin typeface="Gadugi" panose="020B0502040204020203" pitchFamily="34" charset="0"/>
                <a:ea typeface="Gadugi" panose="020B0502040204020203" pitchFamily="34" charset="0"/>
                <a:cs typeface="Noto Serif SC Bold" pitchFamily="34" charset="-120"/>
              </a:rPr>
              <a:t>Rolul clorofilei și al cloroplastului</a:t>
            </a:r>
            <a:endParaRPr lang="en-US" sz="3600" b="1" dirty="0">
              <a:latin typeface="Gadugi" panose="020B0502040204020203" pitchFamily="34" charset="0"/>
              <a:ea typeface="Gadugi" panose="020B0502040204020203" pitchFamily="34" charset="0"/>
            </a:endParaRPr>
          </a:p>
        </p:txBody>
      </p:sp>
      <p:sp>
        <p:nvSpPr>
          <p:cNvPr id="3" name="Text 1"/>
          <p:cNvSpPr/>
          <p:nvPr/>
        </p:nvSpPr>
        <p:spPr>
          <a:xfrm>
            <a:off x="492800" y="941348"/>
            <a:ext cx="13644801" cy="513518"/>
          </a:xfrm>
          <a:prstGeom prst="rect">
            <a:avLst/>
          </a:prstGeom>
          <a:noFill/>
          <a:ln/>
        </p:spPr>
        <p:txBody>
          <a:bodyPr wrap="none" lIns="0" tIns="0" rIns="0" bIns="0" rtlCol="0" anchor="t"/>
          <a:lstStyle/>
          <a:p>
            <a:pPr marL="0" indent="0" algn="just">
              <a:lnSpc>
                <a:spcPts val="1000"/>
              </a:lnSpc>
              <a:buNone/>
            </a:pPr>
            <a:r>
              <a:rPr lang="en-US" sz="1600" b="1" dirty="0">
                <a:solidFill>
                  <a:srgbClr val="4B4A4A"/>
                </a:solidFill>
                <a:latin typeface="Gadugi" panose="020B0502040204020203" pitchFamily="34" charset="0"/>
                <a:ea typeface="Gadugi" panose="020B0502040204020203" pitchFamily="34" charset="0"/>
                <a:cs typeface="Geist" pitchFamily="34" charset="-120"/>
              </a:rPr>
              <a:t>În inima fotosintezei se află două componente esențiale: </a:t>
            </a:r>
            <a:r>
              <a:rPr lang="en-US" sz="1600" b="1" dirty="0">
                <a:solidFill>
                  <a:srgbClr val="006747"/>
                </a:solidFill>
                <a:latin typeface="Gadugi" panose="020B0502040204020203" pitchFamily="34" charset="0"/>
                <a:ea typeface="Gadugi" panose="020B0502040204020203" pitchFamily="34" charset="0"/>
                <a:cs typeface="Geist" pitchFamily="34" charset="-120"/>
              </a:rPr>
              <a:t>clorofila</a:t>
            </a:r>
            <a:r>
              <a:rPr lang="en-US" sz="1600" b="1" dirty="0">
                <a:solidFill>
                  <a:srgbClr val="4B4A4A"/>
                </a:solidFill>
                <a:latin typeface="Gadugi" panose="020B0502040204020203" pitchFamily="34" charset="0"/>
                <a:ea typeface="Gadugi" panose="020B0502040204020203" pitchFamily="34" charset="0"/>
                <a:cs typeface="Geist" pitchFamily="34" charset="-120"/>
              </a:rPr>
              <a:t>, </a:t>
            </a:r>
            <a:endParaRPr lang="ro-RO" sz="1600" b="1" dirty="0">
              <a:solidFill>
                <a:srgbClr val="4B4A4A"/>
              </a:solidFill>
              <a:latin typeface="Gadugi" panose="020B0502040204020203" pitchFamily="34" charset="0"/>
              <a:ea typeface="Gadugi" panose="020B0502040204020203" pitchFamily="34" charset="0"/>
              <a:cs typeface="Geist" pitchFamily="34" charset="-120"/>
            </a:endParaRPr>
          </a:p>
          <a:p>
            <a:pPr marL="0" indent="0" algn="just">
              <a:lnSpc>
                <a:spcPts val="1000"/>
              </a:lnSpc>
              <a:buNone/>
            </a:pPr>
            <a:r>
              <a:rPr lang="en-US" sz="1600" b="1" dirty="0" err="1">
                <a:solidFill>
                  <a:srgbClr val="4B4A4A"/>
                </a:solidFill>
                <a:latin typeface="Gadugi" panose="020B0502040204020203" pitchFamily="34" charset="0"/>
                <a:ea typeface="Gadugi" panose="020B0502040204020203" pitchFamily="34" charset="0"/>
                <a:cs typeface="Geist" pitchFamily="34" charset="-120"/>
              </a:rPr>
              <a:t>pigmentul</a:t>
            </a:r>
            <a:r>
              <a:rPr lang="en-US" sz="1600" b="1" dirty="0">
                <a:solidFill>
                  <a:srgbClr val="4B4A4A"/>
                </a:solidFill>
                <a:latin typeface="Gadugi" panose="020B0502040204020203" pitchFamily="34" charset="0"/>
                <a:ea typeface="Gadugi" panose="020B0502040204020203" pitchFamily="34" charset="0"/>
                <a:cs typeface="Geist" pitchFamily="34" charset="-120"/>
              </a:rPr>
              <a:t> magic, și </a:t>
            </a:r>
            <a:r>
              <a:rPr lang="en-US" sz="1600" b="1" dirty="0">
                <a:solidFill>
                  <a:srgbClr val="006747"/>
                </a:solidFill>
                <a:latin typeface="Gadugi" panose="020B0502040204020203" pitchFamily="34" charset="0"/>
                <a:ea typeface="Gadugi" panose="020B0502040204020203" pitchFamily="34" charset="0"/>
                <a:cs typeface="Geist" pitchFamily="34" charset="-120"/>
              </a:rPr>
              <a:t>cloroplastul</a:t>
            </a:r>
            <a:r>
              <a:rPr lang="en-US" sz="1600" b="1" dirty="0">
                <a:solidFill>
                  <a:srgbClr val="4B4A4A"/>
                </a:solidFill>
                <a:latin typeface="Gadugi" panose="020B0502040204020203" pitchFamily="34" charset="0"/>
                <a:ea typeface="Gadugi" panose="020B0502040204020203" pitchFamily="34" charset="0"/>
                <a:cs typeface="Geist" pitchFamily="34" charset="-120"/>
              </a:rPr>
              <a:t>, „fabrica” unde are loc întregul proces.</a:t>
            </a:r>
            <a:endParaRPr lang="en-US" sz="1600" b="1" dirty="0">
              <a:latin typeface="Gadugi" panose="020B0502040204020203" pitchFamily="34" charset="0"/>
              <a:ea typeface="Gadugi" panose="020B0502040204020203" pitchFamily="34" charset="0"/>
            </a:endParaRPr>
          </a:p>
        </p:txBody>
      </p:sp>
      <p:sp>
        <p:nvSpPr>
          <p:cNvPr id="4" name="Text 2"/>
          <p:cNvSpPr/>
          <p:nvPr/>
        </p:nvSpPr>
        <p:spPr>
          <a:xfrm>
            <a:off x="1995591" y="1727836"/>
            <a:ext cx="1621750" cy="565476"/>
          </a:xfrm>
          <a:prstGeom prst="rect">
            <a:avLst/>
          </a:prstGeom>
          <a:noFill/>
          <a:ln/>
        </p:spPr>
        <p:txBody>
          <a:bodyPr wrap="none" lIns="0" tIns="0" rIns="0" bIns="0" rtlCol="0" anchor="t"/>
          <a:lstStyle/>
          <a:p>
            <a:pPr marL="0" indent="0" algn="just">
              <a:lnSpc>
                <a:spcPts val="950"/>
              </a:lnSpc>
              <a:buNone/>
            </a:pPr>
            <a:r>
              <a:rPr lang="en-US" sz="1600" b="1" dirty="0">
                <a:solidFill>
                  <a:srgbClr val="006747"/>
                </a:solidFill>
                <a:latin typeface="Gadugi" panose="020B0502040204020203" pitchFamily="34" charset="0"/>
                <a:ea typeface="Gadugi" panose="020B0502040204020203" pitchFamily="34" charset="0"/>
                <a:cs typeface="Noto Serif SC Bold" pitchFamily="34" charset="-120"/>
              </a:rPr>
              <a:t>Clorofila: </a:t>
            </a:r>
            <a:r>
              <a:rPr lang="en-US" sz="2800" b="1" dirty="0">
                <a:solidFill>
                  <a:srgbClr val="006747"/>
                </a:solidFill>
                <a:latin typeface="Gadugi" panose="020B0502040204020203" pitchFamily="34" charset="0"/>
                <a:ea typeface="Gadugi" panose="020B0502040204020203" pitchFamily="34" charset="0"/>
                <a:cs typeface="Noto Serif SC Bold" pitchFamily="34" charset="-120"/>
              </a:rPr>
              <a:t>Pigmentul Vieții Verzi</a:t>
            </a:r>
            <a:endParaRPr lang="en-US" sz="2800" b="1" dirty="0">
              <a:latin typeface="Gadugi" panose="020B0502040204020203" pitchFamily="34" charset="0"/>
              <a:ea typeface="Gadugi" panose="020B0502040204020203" pitchFamily="34" charset="0"/>
            </a:endParaRPr>
          </a:p>
        </p:txBody>
      </p:sp>
      <p:sp>
        <p:nvSpPr>
          <p:cNvPr id="5" name="Text 3"/>
          <p:cNvSpPr/>
          <p:nvPr/>
        </p:nvSpPr>
        <p:spPr>
          <a:xfrm>
            <a:off x="426658" y="2432479"/>
            <a:ext cx="8108752" cy="128111"/>
          </a:xfrm>
          <a:prstGeom prst="rect">
            <a:avLst/>
          </a:prstGeom>
          <a:noFill/>
          <a:ln/>
        </p:spPr>
        <p:txBody>
          <a:bodyPr wrap="none" lIns="0" tIns="0" rIns="0" bIns="0" rtlCol="0" anchor="t"/>
          <a:lstStyle/>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Absorbția Luminii: Clorofila este principalul pigment fotosintetic. </a:t>
            </a:r>
            <a:endParaRPr lang="ro-RO" sz="1600" b="1" dirty="0">
              <a:solidFill>
                <a:srgbClr val="4B4A4A"/>
              </a:solidFill>
              <a:latin typeface="Gadugi" panose="020B0502040204020203" pitchFamily="34" charset="0"/>
              <a:ea typeface="Gadugi" panose="020B0502040204020203" pitchFamily="34" charset="0"/>
              <a:cs typeface="Geist" pitchFamily="34" charset="-120"/>
            </a:endParaRPr>
          </a:p>
          <a:p>
            <a:pPr marL="342900" indent="-342900" algn="just">
              <a:lnSpc>
                <a:spcPts val="1000"/>
              </a:lnSpc>
              <a:buSzPct val="100000"/>
              <a:buChar char="•"/>
            </a:pPr>
            <a:r>
              <a:rPr lang="en-US" sz="1600" b="1" dirty="0" err="1">
                <a:solidFill>
                  <a:srgbClr val="4B4A4A"/>
                </a:solidFill>
                <a:latin typeface="Gadugi" panose="020B0502040204020203" pitchFamily="34" charset="0"/>
                <a:ea typeface="Gadugi" panose="020B0502040204020203" pitchFamily="34" charset="0"/>
                <a:cs typeface="Geist" pitchFamily="34" charset="-120"/>
              </a:rPr>
              <a:t>Rolul</a:t>
            </a:r>
            <a:r>
              <a:rPr lang="en-US" sz="1600" b="1" dirty="0">
                <a:solidFill>
                  <a:srgbClr val="4B4A4A"/>
                </a:solidFill>
                <a:latin typeface="Gadugi" panose="020B0502040204020203" pitchFamily="34" charset="0"/>
                <a:ea typeface="Gadugi" panose="020B0502040204020203" pitchFamily="34" charset="0"/>
                <a:cs typeface="Geist" pitchFamily="34" charset="-120"/>
              </a:rPr>
              <a:t> său crucial este de a absorbi energia luminoasă din spectrul vizibil. </a:t>
            </a:r>
            <a:endParaRPr lang="ro-RO" sz="1600" b="1" dirty="0">
              <a:solidFill>
                <a:srgbClr val="4B4A4A"/>
              </a:solidFill>
              <a:latin typeface="Gadugi" panose="020B0502040204020203" pitchFamily="34" charset="0"/>
              <a:ea typeface="Gadugi" panose="020B0502040204020203" pitchFamily="34" charset="0"/>
              <a:cs typeface="Geist" pitchFamily="34" charset="-120"/>
            </a:endParaRPr>
          </a:p>
          <a:p>
            <a:pPr marL="342900" indent="-342900" algn="just">
              <a:lnSpc>
                <a:spcPts val="1000"/>
              </a:lnSpc>
              <a:buSzPct val="100000"/>
              <a:buChar char="•"/>
            </a:pPr>
            <a:r>
              <a:rPr lang="en-US" sz="1600" b="1" dirty="0" err="1">
                <a:solidFill>
                  <a:srgbClr val="4B4A4A"/>
                </a:solidFill>
                <a:latin typeface="Gadugi" panose="020B0502040204020203" pitchFamily="34" charset="0"/>
                <a:ea typeface="Gadugi" panose="020B0502040204020203" pitchFamily="34" charset="0"/>
                <a:cs typeface="Geist" pitchFamily="34" charset="-120"/>
              </a:rPr>
              <a:t>Ea</a:t>
            </a:r>
            <a:r>
              <a:rPr lang="en-US" sz="1600" b="1" dirty="0">
                <a:solidFill>
                  <a:srgbClr val="4B4A4A"/>
                </a:solidFill>
                <a:latin typeface="Gadugi" panose="020B0502040204020203" pitchFamily="34" charset="0"/>
                <a:ea typeface="Gadugi" panose="020B0502040204020203" pitchFamily="34" charset="0"/>
                <a:cs typeface="Geist" pitchFamily="34" charset="-120"/>
              </a:rPr>
              <a:t> absoarbe eficient lumina în regiunile albastră și roșie ale spectrului.</a:t>
            </a:r>
            <a:endParaRPr lang="en-US" sz="1600" b="1" dirty="0">
              <a:latin typeface="Gadugi" panose="020B0502040204020203" pitchFamily="34" charset="0"/>
              <a:ea typeface="Gadugi" panose="020B0502040204020203" pitchFamily="34" charset="0"/>
            </a:endParaRPr>
          </a:p>
        </p:txBody>
      </p:sp>
      <p:sp>
        <p:nvSpPr>
          <p:cNvPr id="6" name="Text 4"/>
          <p:cNvSpPr/>
          <p:nvPr/>
        </p:nvSpPr>
        <p:spPr>
          <a:xfrm>
            <a:off x="391432" y="3082635"/>
            <a:ext cx="8108752" cy="256223"/>
          </a:xfrm>
          <a:prstGeom prst="rect">
            <a:avLst/>
          </a:prstGeom>
          <a:noFill/>
          <a:ln/>
        </p:spPr>
        <p:txBody>
          <a:bodyPr wrap="square" lIns="0" tIns="0" rIns="0" bIns="0" rtlCol="0" anchor="t"/>
          <a:lstStyle/>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Reflecția Luminii Verzi: Deoarece clorofila </a:t>
            </a:r>
            <a:r>
              <a:rPr lang="en-US" sz="1600" b="1" dirty="0">
                <a:solidFill>
                  <a:srgbClr val="006747"/>
                </a:solidFill>
                <a:latin typeface="Gadugi" panose="020B0502040204020203" pitchFamily="34" charset="0"/>
                <a:ea typeface="Gadugi" panose="020B0502040204020203" pitchFamily="34" charset="0"/>
                <a:cs typeface="Geist" pitchFamily="34" charset="-120"/>
              </a:rPr>
              <a:t>reflectă lumina verde</a:t>
            </a:r>
            <a:r>
              <a:rPr lang="en-US" sz="1600" b="1" dirty="0">
                <a:solidFill>
                  <a:srgbClr val="4B4A4A"/>
                </a:solidFill>
                <a:latin typeface="Gadugi" panose="020B0502040204020203" pitchFamily="34" charset="0"/>
                <a:ea typeface="Gadugi" panose="020B0502040204020203" pitchFamily="34" charset="0"/>
                <a:cs typeface="Geist" pitchFamily="34" charset="-120"/>
              </a:rPr>
              <a:t>, aceasta este lungimea de undă pe care ochiul nostru o percepe, conferind plantelor culoarea lor distinctivă. Această reflexie este motivul pentru care pădurile și câmpiile apar ca niște oaze verzi.</a:t>
            </a:r>
            <a:endParaRPr lang="en-US" sz="1600" b="1" dirty="0">
              <a:latin typeface="Gadugi" panose="020B0502040204020203" pitchFamily="34" charset="0"/>
              <a:ea typeface="Gadugi" panose="020B0502040204020203" pitchFamily="34" charset="0"/>
            </a:endParaRPr>
          </a:p>
        </p:txBody>
      </p:sp>
      <p:sp>
        <p:nvSpPr>
          <p:cNvPr id="7" name="Text 5"/>
          <p:cNvSpPr/>
          <p:nvPr/>
        </p:nvSpPr>
        <p:spPr>
          <a:xfrm>
            <a:off x="391432" y="3875969"/>
            <a:ext cx="8108752" cy="507976"/>
          </a:xfrm>
          <a:prstGeom prst="rect">
            <a:avLst/>
          </a:prstGeom>
          <a:noFill/>
          <a:ln/>
        </p:spPr>
        <p:txBody>
          <a:bodyPr wrap="none" lIns="0" tIns="0" rIns="0" bIns="0" rtlCol="0" anchor="t"/>
          <a:lstStyle/>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Tipuri de Clorofilă: Există mai multe tipuri de clorofilă (a, b, c, d, f), </a:t>
            </a:r>
            <a:endParaRPr lang="ro-RO" sz="1600" b="1" dirty="0">
              <a:solidFill>
                <a:srgbClr val="4B4A4A"/>
              </a:solidFill>
              <a:latin typeface="Gadugi" panose="020B0502040204020203" pitchFamily="34" charset="0"/>
              <a:ea typeface="Gadugi" panose="020B0502040204020203" pitchFamily="34" charset="0"/>
              <a:cs typeface="Geist" pitchFamily="34" charset="-120"/>
            </a:endParaRPr>
          </a:p>
          <a:p>
            <a:pPr marL="342900" indent="-342900" algn="just">
              <a:lnSpc>
                <a:spcPts val="1000"/>
              </a:lnSpc>
              <a:buSzPct val="100000"/>
              <a:buChar char="•"/>
            </a:pPr>
            <a:r>
              <a:rPr lang="en-US" sz="1600" b="1" dirty="0" err="1">
                <a:solidFill>
                  <a:srgbClr val="4B4A4A"/>
                </a:solidFill>
                <a:latin typeface="Gadugi" panose="020B0502040204020203" pitchFamily="34" charset="0"/>
                <a:ea typeface="Gadugi" panose="020B0502040204020203" pitchFamily="34" charset="0"/>
                <a:cs typeface="Geist" pitchFamily="34" charset="-120"/>
              </a:rPr>
              <a:t>cele</a:t>
            </a:r>
            <a:r>
              <a:rPr lang="en-US" sz="1600" b="1" dirty="0">
                <a:solidFill>
                  <a:srgbClr val="4B4A4A"/>
                </a:solidFill>
                <a:latin typeface="Gadugi" panose="020B0502040204020203" pitchFamily="34" charset="0"/>
                <a:ea typeface="Gadugi" panose="020B0502040204020203" pitchFamily="34" charset="0"/>
                <a:cs typeface="Geist" pitchFamily="34" charset="-120"/>
              </a:rPr>
              <a:t> mai comune fiind clorofila a și b. Fiecare tip absoarbe lumina la</a:t>
            </a:r>
            <a:endParaRPr lang="ro-RO" sz="1600" b="1" dirty="0">
              <a:solidFill>
                <a:srgbClr val="4B4A4A"/>
              </a:solidFill>
              <a:latin typeface="Gadugi" panose="020B0502040204020203" pitchFamily="34" charset="0"/>
              <a:ea typeface="Gadugi" panose="020B0502040204020203" pitchFamily="34" charset="0"/>
              <a:cs typeface="Geist" pitchFamily="34" charset="-120"/>
            </a:endParaRPr>
          </a:p>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 lungimi de undă ușor diferite, optimizând captarea energiei solare.</a:t>
            </a:r>
            <a:endParaRPr lang="en-US" sz="1600" b="1" dirty="0">
              <a:latin typeface="Gadugi" panose="020B0502040204020203" pitchFamily="34" charset="0"/>
              <a:ea typeface="Gadugi" panose="020B0502040204020203" pitchFamily="34" charset="0"/>
            </a:endParaRPr>
          </a:p>
        </p:txBody>
      </p:sp>
      <p:pic>
        <p:nvPicPr>
          <p:cNvPr id="8" name="Image 0" descr="preencoded.png"/>
          <p:cNvPicPr>
            <a:picLocks noChangeAspect="1"/>
          </p:cNvPicPr>
          <p:nvPr/>
        </p:nvPicPr>
        <p:blipFill>
          <a:blip r:embed="rId3"/>
          <a:stretch>
            <a:fillRect/>
          </a:stretch>
        </p:blipFill>
        <p:spPr>
          <a:xfrm>
            <a:off x="8804434" y="1057275"/>
            <a:ext cx="5340668" cy="7722513"/>
          </a:xfrm>
          <a:prstGeom prst="rect">
            <a:avLst/>
          </a:prstGeom>
        </p:spPr>
      </p:pic>
      <p:pic>
        <p:nvPicPr>
          <p:cNvPr id="9" name="Image 1" descr="preencoded.png"/>
          <p:cNvPicPr>
            <a:picLocks noChangeAspect="1"/>
          </p:cNvPicPr>
          <p:nvPr/>
        </p:nvPicPr>
        <p:blipFill>
          <a:blip r:embed="rId4"/>
          <a:stretch>
            <a:fillRect/>
          </a:stretch>
        </p:blipFill>
        <p:spPr>
          <a:xfrm>
            <a:off x="485298" y="4798814"/>
            <a:ext cx="5340668" cy="4574262"/>
          </a:xfrm>
          <a:prstGeom prst="rect">
            <a:avLst/>
          </a:prstGeom>
        </p:spPr>
      </p:pic>
      <p:sp>
        <p:nvSpPr>
          <p:cNvPr id="10" name="Text 6"/>
          <p:cNvSpPr/>
          <p:nvPr/>
        </p:nvSpPr>
        <p:spPr>
          <a:xfrm>
            <a:off x="6036350" y="9039820"/>
            <a:ext cx="1754981" cy="125135"/>
          </a:xfrm>
          <a:prstGeom prst="rect">
            <a:avLst/>
          </a:prstGeom>
          <a:noFill/>
          <a:ln/>
        </p:spPr>
        <p:txBody>
          <a:bodyPr wrap="none" lIns="0" tIns="0" rIns="0" bIns="0" rtlCol="0" anchor="t"/>
          <a:lstStyle/>
          <a:p>
            <a:pPr marL="0" indent="0" algn="just">
              <a:lnSpc>
                <a:spcPts val="950"/>
              </a:lnSpc>
              <a:buNone/>
            </a:pPr>
            <a:r>
              <a:rPr lang="en-US" sz="1600" b="1" dirty="0">
                <a:solidFill>
                  <a:srgbClr val="006747"/>
                </a:solidFill>
                <a:latin typeface="Gadugi" panose="020B0502040204020203" pitchFamily="34" charset="0"/>
                <a:ea typeface="Gadugi" panose="020B0502040204020203" pitchFamily="34" charset="0"/>
                <a:cs typeface="Noto Serif SC Bold" pitchFamily="34" charset="-120"/>
              </a:rPr>
              <a:t>Cloroplastul: Organitul Specializat</a:t>
            </a:r>
            <a:endParaRPr lang="en-US" sz="1600" b="1" dirty="0">
              <a:latin typeface="Gadugi" panose="020B0502040204020203" pitchFamily="34" charset="0"/>
              <a:ea typeface="Gadugi" panose="020B0502040204020203" pitchFamily="34" charset="0"/>
            </a:endParaRPr>
          </a:p>
        </p:txBody>
      </p:sp>
      <p:sp>
        <p:nvSpPr>
          <p:cNvPr id="11" name="Text 7"/>
          <p:cNvSpPr/>
          <p:nvPr/>
        </p:nvSpPr>
        <p:spPr>
          <a:xfrm>
            <a:off x="6036350" y="9244965"/>
            <a:ext cx="8108752" cy="128111"/>
          </a:xfrm>
          <a:prstGeom prst="rect">
            <a:avLst/>
          </a:prstGeom>
          <a:noFill/>
          <a:ln/>
        </p:spPr>
        <p:txBody>
          <a:bodyPr wrap="none" lIns="0" tIns="0" rIns="0" bIns="0" rtlCol="0" anchor="t"/>
          <a:lstStyle/>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Amplasament: Fotosinteza are loc în </a:t>
            </a:r>
            <a:r>
              <a:rPr lang="en-US" sz="1600" b="1" dirty="0">
                <a:solidFill>
                  <a:srgbClr val="006747"/>
                </a:solidFill>
                <a:latin typeface="Gadugi" panose="020B0502040204020203" pitchFamily="34" charset="0"/>
                <a:ea typeface="Gadugi" panose="020B0502040204020203" pitchFamily="34" charset="0"/>
                <a:cs typeface="Geist" pitchFamily="34" charset="-120"/>
              </a:rPr>
              <a:t>cloroplaste</a:t>
            </a:r>
            <a:r>
              <a:rPr lang="en-US" sz="1600" b="1" dirty="0">
                <a:solidFill>
                  <a:srgbClr val="4B4A4A"/>
                </a:solidFill>
                <a:latin typeface="Gadugi" panose="020B0502040204020203" pitchFamily="34" charset="0"/>
                <a:ea typeface="Gadugi" panose="020B0502040204020203" pitchFamily="34" charset="0"/>
                <a:cs typeface="Geist" pitchFamily="34" charset="-120"/>
              </a:rPr>
              <a:t>, organite celulare complexe, întâlnite predominant în celulele frunzelor și tulpinilor verzi ale plantelor, precum și în alge.</a:t>
            </a:r>
            <a:endParaRPr lang="en-US" sz="1600" b="1" dirty="0">
              <a:latin typeface="Gadugi" panose="020B0502040204020203" pitchFamily="34" charset="0"/>
              <a:ea typeface="Gadugi" panose="020B0502040204020203" pitchFamily="34" charset="0"/>
            </a:endParaRPr>
          </a:p>
        </p:txBody>
      </p:sp>
      <p:sp>
        <p:nvSpPr>
          <p:cNvPr id="12" name="Text 8"/>
          <p:cNvSpPr/>
          <p:nvPr/>
        </p:nvSpPr>
        <p:spPr>
          <a:xfrm>
            <a:off x="6036350" y="9752940"/>
            <a:ext cx="8108752" cy="256223"/>
          </a:xfrm>
          <a:prstGeom prst="rect">
            <a:avLst/>
          </a:prstGeom>
          <a:noFill/>
          <a:ln/>
        </p:spPr>
        <p:txBody>
          <a:bodyPr wrap="square" lIns="0" tIns="0" rIns="0" bIns="0" rtlCol="0" anchor="t"/>
          <a:lstStyle/>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Structură Internă: Cloroplastul este o structură uimitoare, cu un sistem elaborat de membrane interne numite tilacoide, care sunt aranjate în grămăjoare numite grana. Aceste membrane conțin clorofila și alte componente necesare captării luminii. Spațiul din jurul tilacoidelor se numește stromă.</a:t>
            </a:r>
            <a:endParaRPr lang="en-US" sz="1600" b="1" dirty="0">
              <a:latin typeface="Gadugi" panose="020B0502040204020203" pitchFamily="34" charset="0"/>
              <a:ea typeface="Gadugi" panose="020B0502040204020203" pitchFamily="34" charset="0"/>
            </a:endParaRPr>
          </a:p>
        </p:txBody>
      </p:sp>
      <p:sp>
        <p:nvSpPr>
          <p:cNvPr id="13" name="Text 9"/>
          <p:cNvSpPr/>
          <p:nvPr/>
        </p:nvSpPr>
        <p:spPr>
          <a:xfrm>
            <a:off x="6036350" y="10389028"/>
            <a:ext cx="8108752" cy="128111"/>
          </a:xfrm>
          <a:prstGeom prst="rect">
            <a:avLst/>
          </a:prstGeom>
          <a:noFill/>
          <a:ln/>
        </p:spPr>
        <p:txBody>
          <a:bodyPr wrap="none" lIns="0" tIns="0" rIns="0" bIns="0" rtlCol="0" anchor="t"/>
          <a:lstStyle/>
          <a:p>
            <a:pPr marL="342900" indent="-342900" algn="just">
              <a:lnSpc>
                <a:spcPts val="1000"/>
              </a:lnSpc>
              <a:buSzPct val="100000"/>
              <a:buChar char="•"/>
            </a:pPr>
            <a:r>
              <a:rPr lang="en-US" sz="1600" b="1" dirty="0">
                <a:solidFill>
                  <a:srgbClr val="4B4A4A"/>
                </a:solidFill>
                <a:latin typeface="Gadugi" panose="020B0502040204020203" pitchFamily="34" charset="0"/>
                <a:ea typeface="Gadugi" panose="020B0502040204020203" pitchFamily="34" charset="0"/>
                <a:cs typeface="Geist" pitchFamily="34" charset="-120"/>
              </a:rPr>
              <a:t>Eficientizarea Procesului: Structura complexă a cloroplastului, cu suprafața sa mare a membranelor tilacoidale, este optimizată pentru a maximiza eficiența absorbției luminii și a reacțiilor chimice ce urmează.</a:t>
            </a:r>
            <a:endParaRPr lang="en-US" sz="1600" b="1" dirty="0">
              <a:latin typeface="Gadugi" panose="020B0502040204020203" pitchFamily="34" charset="0"/>
              <a:ea typeface="Gadugi" panose="020B0502040204020203" pitchFamily="34" charset="0"/>
            </a:endParaRPr>
          </a:p>
        </p:txBody>
      </p:sp>
      <p:sp>
        <p:nvSpPr>
          <p:cNvPr id="14" name="Text 10"/>
          <p:cNvSpPr/>
          <p:nvPr/>
        </p:nvSpPr>
        <p:spPr>
          <a:xfrm>
            <a:off x="492800" y="13804106"/>
            <a:ext cx="13644801" cy="128111"/>
          </a:xfrm>
          <a:prstGeom prst="rect">
            <a:avLst/>
          </a:prstGeom>
          <a:noFill/>
          <a:ln/>
        </p:spPr>
        <p:txBody>
          <a:bodyPr wrap="none" lIns="0" tIns="0" rIns="0" bIns="0" rtlCol="0" anchor="t"/>
          <a:lstStyle/>
          <a:p>
            <a:pPr marL="0" indent="0" algn="just">
              <a:lnSpc>
                <a:spcPts val="1000"/>
              </a:lnSpc>
              <a:buNone/>
            </a:pPr>
            <a:r>
              <a:rPr lang="en-US" sz="1600" b="1" dirty="0">
                <a:solidFill>
                  <a:srgbClr val="4B4A4A"/>
                </a:solidFill>
                <a:latin typeface="Gadugi" panose="020B0502040204020203" pitchFamily="34" charset="0"/>
                <a:ea typeface="Gadugi" panose="020B0502040204020203" pitchFamily="34" charset="0"/>
                <a:cs typeface="Geist" pitchFamily="34" charset="-120"/>
              </a:rPr>
              <a:t>Interacțiunea dintre clorofilă și cloroplast este un exemplu remarcabil de specializare biologică, permițând plantelor să transforme o resursă abundentă (lumina solară) într-o formă utilizabilă de energie pentru a susține creșterea și dezvoltarea.</a:t>
            </a:r>
            <a:endParaRPr lang="en-US" sz="1600" b="1" dirty="0">
              <a:latin typeface="Gadugi" panose="020B0502040204020203" pitchFamily="34" charset="0"/>
              <a:ea typeface="Gadugi" panose="020B0502040204020203"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name="Slide 5">
    <p:spTree>
      <p:nvGrpSpPr>
        <p:cNvPr id="1" name=""/>
        <p:cNvGrpSpPr/>
        <p:nvPr/>
      </p:nvGrpSpPr>
      <p:grpSpPr>
        <a:xfrm>
          <a:off x="0" y="0"/>
          <a:ext cx="0" cy="0"/>
          <a:chOff x="0" y="0"/>
          <a:chExt cx="0" cy="0"/>
        </a:xfrm>
      </p:grpSpPr>
      <p:sp>
        <p:nvSpPr>
          <p:cNvPr id="2" name="Text 0"/>
          <p:cNvSpPr/>
          <p:nvPr/>
        </p:nvSpPr>
        <p:spPr>
          <a:xfrm>
            <a:off x="785098" y="539710"/>
            <a:ext cx="12839700" cy="459938"/>
          </a:xfrm>
          <a:prstGeom prst="rect">
            <a:avLst/>
          </a:prstGeom>
          <a:noFill/>
          <a:ln/>
        </p:spPr>
        <p:txBody>
          <a:bodyPr wrap="none" lIns="0" tIns="0" rIns="0" bIns="0" rtlCol="0" anchor="t"/>
          <a:lstStyle/>
          <a:p>
            <a:pPr marL="0" indent="0" algn="l">
              <a:lnSpc>
                <a:spcPts val="3600"/>
              </a:lnSpc>
              <a:buNone/>
            </a:pPr>
            <a:r>
              <a:rPr lang="en-US" sz="3600" b="1" dirty="0">
                <a:solidFill>
                  <a:srgbClr val="006747"/>
                </a:solidFill>
                <a:latin typeface="Noto Serif SC Bold" pitchFamily="34" charset="0"/>
                <a:ea typeface="Noto Serif SC Bold" pitchFamily="34" charset="-122"/>
                <a:cs typeface="Noto Serif SC Bold" pitchFamily="34" charset="-120"/>
              </a:rPr>
              <a:t>Etapele fotosintezei: reacțiile dependente și independente de lumină</a:t>
            </a:r>
            <a:endParaRPr lang="en-US" sz="3600" dirty="0"/>
          </a:p>
        </p:txBody>
      </p:sp>
      <p:sp>
        <p:nvSpPr>
          <p:cNvPr id="3" name="Text 1"/>
          <p:cNvSpPr/>
          <p:nvPr/>
        </p:nvSpPr>
        <p:spPr>
          <a:xfrm>
            <a:off x="785098" y="1293971"/>
            <a:ext cx="13060204" cy="994307"/>
          </a:xfrm>
          <a:prstGeom prst="rect">
            <a:avLst/>
          </a:prstGeom>
          <a:noFill/>
          <a:ln/>
        </p:spPr>
        <p:txBody>
          <a:bodyPr wrap="none" lIns="0" tIns="0" rIns="0" bIns="0" rtlCol="0" anchor="t"/>
          <a:lstStyle/>
          <a:p>
            <a:pPr marL="0" indent="0" algn="l">
              <a:lnSpc>
                <a:spcPts val="1850"/>
              </a:lnSpc>
              <a:buNone/>
            </a:pPr>
            <a:r>
              <a:rPr lang="en-US" sz="2000" b="1" dirty="0">
                <a:solidFill>
                  <a:srgbClr val="4B4A4A"/>
                </a:solidFill>
                <a:latin typeface="Gadugi" panose="020B0502040204020203" pitchFamily="34" charset="0"/>
                <a:ea typeface="Gadugi" panose="020B0502040204020203" pitchFamily="34" charset="0"/>
                <a:cs typeface="Geist" pitchFamily="34" charset="-120"/>
              </a:rPr>
              <a:t>Fotosinteza nu este un proces monolitic, ci o succesiune de două seturi de reacții interconectate, </a:t>
            </a:r>
            <a:endParaRPr lang="ro-RO" sz="2000" b="1" dirty="0">
              <a:solidFill>
                <a:srgbClr val="4B4A4A"/>
              </a:solidFill>
              <a:latin typeface="Gadugi" panose="020B0502040204020203" pitchFamily="34" charset="0"/>
              <a:ea typeface="Gadugi" panose="020B0502040204020203" pitchFamily="34" charset="0"/>
              <a:cs typeface="Geist" pitchFamily="34" charset="-120"/>
            </a:endParaRPr>
          </a:p>
          <a:p>
            <a:pPr marL="0" indent="0" algn="l">
              <a:lnSpc>
                <a:spcPts val="1850"/>
              </a:lnSpc>
              <a:buNone/>
            </a:pPr>
            <a:r>
              <a:rPr lang="en-US" sz="2000" b="1" dirty="0" err="1">
                <a:solidFill>
                  <a:srgbClr val="4B4A4A"/>
                </a:solidFill>
                <a:latin typeface="Gadugi" panose="020B0502040204020203" pitchFamily="34" charset="0"/>
                <a:ea typeface="Gadugi" panose="020B0502040204020203" pitchFamily="34" charset="0"/>
                <a:cs typeface="Geist" pitchFamily="34" charset="-120"/>
              </a:rPr>
              <a:t>fiecare</a:t>
            </a:r>
            <a:r>
              <a:rPr lang="en-US" sz="2000" b="1" dirty="0">
                <a:solidFill>
                  <a:srgbClr val="4B4A4A"/>
                </a:solidFill>
                <a:latin typeface="Gadugi" panose="020B0502040204020203" pitchFamily="34" charset="0"/>
                <a:ea typeface="Gadugi" panose="020B0502040204020203" pitchFamily="34" charset="0"/>
                <a:cs typeface="Geist" pitchFamily="34" charset="-120"/>
              </a:rPr>
              <a:t> cu rolul său distinct, dar ambele esențiale pentru producerea glucozei și oxigenului</a:t>
            </a:r>
            <a:r>
              <a:rPr lang="en-US" sz="1150" dirty="0">
                <a:solidFill>
                  <a:srgbClr val="4B4A4A"/>
                </a:solidFill>
                <a:latin typeface="Geist" pitchFamily="34" charset="0"/>
                <a:ea typeface="Geist" pitchFamily="34" charset="-122"/>
                <a:cs typeface="Geist" pitchFamily="34" charset="-120"/>
              </a:rPr>
              <a:t>.</a:t>
            </a:r>
            <a:endParaRPr lang="en-US" sz="1150" dirty="0"/>
          </a:p>
        </p:txBody>
      </p:sp>
      <p:pic>
        <p:nvPicPr>
          <p:cNvPr id="4" name="Image 0" descr="preencoded.png"/>
          <p:cNvPicPr>
            <a:picLocks noChangeAspect="1"/>
          </p:cNvPicPr>
          <p:nvPr/>
        </p:nvPicPr>
        <p:blipFill>
          <a:blip r:embed="rId3"/>
          <a:stretch>
            <a:fillRect/>
          </a:stretch>
        </p:blipFill>
        <p:spPr>
          <a:xfrm>
            <a:off x="5176718" y="1694974"/>
            <a:ext cx="4276963" cy="4541758"/>
          </a:xfrm>
          <a:prstGeom prst="rect">
            <a:avLst/>
          </a:prstGeom>
        </p:spPr>
      </p:pic>
      <p:sp>
        <p:nvSpPr>
          <p:cNvPr id="5" name="Text 2"/>
          <p:cNvSpPr/>
          <p:nvPr/>
        </p:nvSpPr>
        <p:spPr>
          <a:xfrm>
            <a:off x="5318647" y="4955557"/>
            <a:ext cx="2068120" cy="275484"/>
          </a:xfrm>
          <a:prstGeom prst="rect">
            <a:avLst/>
          </a:prstGeom>
          <a:noFill/>
          <a:ln/>
        </p:spPr>
        <p:txBody>
          <a:bodyPr wrap="none" lIns="0" tIns="0" rIns="0" bIns="0" rtlCol="0" anchor="t"/>
          <a:lstStyle/>
          <a:p>
            <a:pPr marL="0" indent="0" algn="ctr">
              <a:lnSpc>
                <a:spcPts val="1650"/>
              </a:lnSpc>
              <a:buNone/>
            </a:pPr>
            <a:r>
              <a:rPr lang="en-US" sz="1350" b="1" dirty="0">
                <a:solidFill>
                  <a:srgbClr val="4B4A4A"/>
                </a:solidFill>
                <a:latin typeface="Noto Serif SC Bold" pitchFamily="34" charset="0"/>
                <a:ea typeface="Noto Serif SC Bold" pitchFamily="34" charset="-122"/>
                <a:cs typeface="Noto Serif SC Bold" pitchFamily="34" charset="-120"/>
              </a:rPr>
              <a:t>Light Reactions</a:t>
            </a:r>
            <a:endParaRPr lang="en-US" sz="1350" dirty="0"/>
          </a:p>
        </p:txBody>
      </p:sp>
      <p:pic>
        <p:nvPicPr>
          <p:cNvPr id="6" name="Image 1" descr="preencoded.png"/>
          <p:cNvPicPr>
            <a:picLocks noChangeAspect="1"/>
          </p:cNvPicPr>
          <p:nvPr/>
        </p:nvPicPr>
        <p:blipFill>
          <a:blip r:embed="rId4"/>
          <a:stretch>
            <a:fillRect/>
          </a:stretch>
        </p:blipFill>
        <p:spPr>
          <a:xfrm>
            <a:off x="6102399" y="3582728"/>
            <a:ext cx="489750" cy="489750"/>
          </a:xfrm>
          <a:prstGeom prst="rect">
            <a:avLst/>
          </a:prstGeom>
        </p:spPr>
      </p:pic>
      <p:sp>
        <p:nvSpPr>
          <p:cNvPr id="7" name="Text 3"/>
          <p:cNvSpPr/>
          <p:nvPr/>
        </p:nvSpPr>
        <p:spPr>
          <a:xfrm>
            <a:off x="7154289" y="2700567"/>
            <a:ext cx="2068120" cy="275484"/>
          </a:xfrm>
          <a:prstGeom prst="rect">
            <a:avLst/>
          </a:prstGeom>
          <a:noFill/>
          <a:ln/>
        </p:spPr>
        <p:txBody>
          <a:bodyPr wrap="none" lIns="0" tIns="0" rIns="0" bIns="0" rtlCol="0" anchor="t"/>
          <a:lstStyle/>
          <a:p>
            <a:pPr marL="0" indent="0" algn="ctr">
              <a:lnSpc>
                <a:spcPts val="1650"/>
              </a:lnSpc>
              <a:buNone/>
            </a:pPr>
            <a:r>
              <a:rPr lang="en-US" sz="1350" b="1" dirty="0">
                <a:solidFill>
                  <a:srgbClr val="4B4A4A"/>
                </a:solidFill>
                <a:latin typeface="Noto Serif SC Bold" pitchFamily="34" charset="0"/>
                <a:ea typeface="Noto Serif SC Bold" pitchFamily="34" charset="-122"/>
                <a:cs typeface="Noto Serif SC Bold" pitchFamily="34" charset="-120"/>
              </a:rPr>
              <a:t>Calvin Cycle</a:t>
            </a:r>
            <a:endParaRPr lang="en-US" sz="1350" dirty="0"/>
          </a:p>
        </p:txBody>
      </p:sp>
      <p:pic>
        <p:nvPicPr>
          <p:cNvPr id="8" name="Image 2" descr="preencoded.png"/>
          <p:cNvPicPr>
            <a:picLocks noChangeAspect="1"/>
          </p:cNvPicPr>
          <p:nvPr/>
        </p:nvPicPr>
        <p:blipFill>
          <a:blip r:embed="rId5"/>
          <a:stretch>
            <a:fillRect/>
          </a:stretch>
        </p:blipFill>
        <p:spPr>
          <a:xfrm>
            <a:off x="7750100" y="3903361"/>
            <a:ext cx="489750" cy="489750"/>
          </a:xfrm>
          <a:prstGeom prst="rect">
            <a:avLst/>
          </a:prstGeom>
        </p:spPr>
      </p:pic>
      <p:sp>
        <p:nvSpPr>
          <p:cNvPr id="9" name="Text 4"/>
          <p:cNvSpPr/>
          <p:nvPr/>
        </p:nvSpPr>
        <p:spPr>
          <a:xfrm>
            <a:off x="785098" y="6549509"/>
            <a:ext cx="5949077" cy="275987"/>
          </a:xfrm>
          <a:prstGeom prst="rect">
            <a:avLst/>
          </a:prstGeom>
          <a:noFill/>
          <a:ln/>
        </p:spPr>
        <p:txBody>
          <a:bodyPr wrap="none" lIns="0" tIns="0" rIns="0" bIns="0" rtlCol="0" anchor="t"/>
          <a:lstStyle/>
          <a:p>
            <a:pPr marL="0" indent="0" algn="l">
              <a:lnSpc>
                <a:spcPts val="2150"/>
              </a:lnSpc>
              <a:buNone/>
            </a:pPr>
            <a:r>
              <a:rPr lang="en-US" sz="1700" b="1" dirty="0">
                <a:solidFill>
                  <a:srgbClr val="006747"/>
                </a:solidFill>
                <a:latin typeface="Noto Serif SC Bold" pitchFamily="34" charset="0"/>
                <a:ea typeface="Noto Serif SC Bold" pitchFamily="34" charset="-122"/>
                <a:cs typeface="Noto Serif SC Bold" pitchFamily="34" charset="-120"/>
              </a:rPr>
              <a:t>1. Reacțiile Dependente de Lumină (Faza Luminoasă)</a:t>
            </a:r>
            <a:endParaRPr lang="en-US" sz="1700" dirty="0"/>
          </a:p>
        </p:txBody>
      </p:sp>
      <p:sp>
        <p:nvSpPr>
          <p:cNvPr id="10" name="Text 5"/>
          <p:cNvSpPr/>
          <p:nvPr/>
        </p:nvSpPr>
        <p:spPr>
          <a:xfrm>
            <a:off x="785098" y="6972657"/>
            <a:ext cx="6350556" cy="706160"/>
          </a:xfrm>
          <a:prstGeom prst="rect">
            <a:avLst/>
          </a:prstGeom>
          <a:noFill/>
          <a:ln/>
        </p:spPr>
        <p:txBody>
          <a:bodyPr wrap="square" lIns="0" tIns="0" rIns="0" bIns="0" rtlCol="0" anchor="t"/>
          <a:lstStyle/>
          <a:p>
            <a:pPr marL="0" indent="0" algn="l">
              <a:lnSpc>
                <a:spcPts val="1850"/>
              </a:lnSpc>
              <a:buNone/>
            </a:pPr>
            <a:r>
              <a:rPr lang="en-US" sz="1150" dirty="0">
                <a:solidFill>
                  <a:srgbClr val="4B4A4A"/>
                </a:solidFill>
                <a:latin typeface="Geist" pitchFamily="34" charset="0"/>
                <a:ea typeface="Geist" pitchFamily="34" charset="-122"/>
                <a:cs typeface="Geist" pitchFamily="34" charset="-120"/>
              </a:rPr>
              <a:t>Aceste reacții au loc în </a:t>
            </a:r>
            <a:r>
              <a:rPr lang="en-US" sz="1150" dirty="0">
                <a:solidFill>
                  <a:srgbClr val="006747"/>
                </a:solidFill>
                <a:latin typeface="Geist" pitchFamily="34" charset="0"/>
                <a:ea typeface="Geist" pitchFamily="34" charset="-122"/>
                <a:cs typeface="Geist" pitchFamily="34" charset="-120"/>
              </a:rPr>
              <a:t>membranele tilacoidale</a:t>
            </a:r>
            <a:r>
              <a:rPr lang="en-US" sz="1150" dirty="0">
                <a:solidFill>
                  <a:srgbClr val="4B4A4A"/>
                </a:solidFill>
                <a:latin typeface="Geist" pitchFamily="34" charset="0"/>
                <a:ea typeface="Geist" pitchFamily="34" charset="-122"/>
                <a:cs typeface="Geist" pitchFamily="34" charset="-120"/>
              </a:rPr>
              <a:t> din interiorul cloroplastelor și necesită prezența directă a luminii. Ele sunt esențiale pentru conversia energiei luminoase în energie chimică utilizabilă:</a:t>
            </a:r>
            <a:endParaRPr lang="en-US" sz="1150" dirty="0"/>
          </a:p>
        </p:txBody>
      </p:sp>
      <p:sp>
        <p:nvSpPr>
          <p:cNvPr id="11" name="Text 6"/>
          <p:cNvSpPr/>
          <p:nvPr/>
        </p:nvSpPr>
        <p:spPr>
          <a:xfrm>
            <a:off x="785098" y="7811214"/>
            <a:ext cx="6350556" cy="470773"/>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4B4A4A"/>
                </a:solidFill>
                <a:latin typeface="Geist" pitchFamily="34" charset="0"/>
                <a:ea typeface="Geist" pitchFamily="34" charset="-122"/>
                <a:cs typeface="Geist" pitchFamily="34" charset="-120"/>
              </a:rPr>
              <a:t>Captarea Luminii:</a:t>
            </a:r>
            <a:r>
              <a:rPr lang="en-US" sz="1150" dirty="0">
                <a:solidFill>
                  <a:srgbClr val="4B4A4A"/>
                </a:solidFill>
                <a:latin typeface="Geist" pitchFamily="34" charset="0"/>
                <a:ea typeface="Geist" pitchFamily="34" charset="-122"/>
                <a:cs typeface="Geist" pitchFamily="34" charset="-120"/>
              </a:rPr>
              <a:t> Clorofila și alți pigmenți din fotosisteme (complexe proteice) absorb energia luminoasă.</a:t>
            </a:r>
            <a:endParaRPr lang="en-US" sz="1150" dirty="0"/>
          </a:p>
        </p:txBody>
      </p:sp>
      <p:sp>
        <p:nvSpPr>
          <p:cNvPr id="12" name="Text 7"/>
          <p:cNvSpPr/>
          <p:nvPr/>
        </p:nvSpPr>
        <p:spPr>
          <a:xfrm>
            <a:off x="785098" y="8333423"/>
            <a:ext cx="6350556" cy="470773"/>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4B4A4A"/>
                </a:solidFill>
                <a:latin typeface="Geist" pitchFamily="34" charset="0"/>
                <a:ea typeface="Geist" pitchFamily="34" charset="-122"/>
                <a:cs typeface="Geist" pitchFamily="34" charset="-120"/>
              </a:rPr>
              <a:t>Descompunerea Apei (Fotoliza):</a:t>
            </a:r>
            <a:r>
              <a:rPr lang="en-US" sz="1150" dirty="0">
                <a:solidFill>
                  <a:srgbClr val="4B4A4A"/>
                </a:solidFill>
                <a:latin typeface="Geist" pitchFamily="34" charset="0"/>
                <a:ea typeface="Geist" pitchFamily="34" charset="-122"/>
                <a:cs typeface="Geist" pitchFamily="34" charset="-120"/>
              </a:rPr>
              <a:t> Moleculele de apă (H₂O) sunt descompuse în oxigen (O₂), protoni (H⁺) și electroni (e⁻). </a:t>
            </a:r>
            <a:r>
              <a:rPr lang="en-US" sz="1150" dirty="0">
                <a:solidFill>
                  <a:srgbClr val="006747"/>
                </a:solidFill>
                <a:latin typeface="Geist" pitchFamily="34" charset="0"/>
                <a:ea typeface="Geist" pitchFamily="34" charset="-122"/>
                <a:cs typeface="Geist" pitchFamily="34" charset="-120"/>
              </a:rPr>
              <a:t>Oxigenul este eliberat în atmosferă</a:t>
            </a:r>
            <a:r>
              <a:rPr lang="en-US" sz="1150" dirty="0">
                <a:solidFill>
                  <a:srgbClr val="4B4A4A"/>
                </a:solidFill>
                <a:latin typeface="Geist" pitchFamily="34" charset="0"/>
                <a:ea typeface="Geist" pitchFamily="34" charset="-122"/>
                <a:cs typeface="Geist" pitchFamily="34" charset="-120"/>
              </a:rPr>
              <a:t>.</a:t>
            </a:r>
            <a:endParaRPr lang="en-US" sz="1150" dirty="0"/>
          </a:p>
        </p:txBody>
      </p:sp>
      <p:sp>
        <p:nvSpPr>
          <p:cNvPr id="13" name="Text 8"/>
          <p:cNvSpPr/>
          <p:nvPr/>
        </p:nvSpPr>
        <p:spPr>
          <a:xfrm>
            <a:off x="785098" y="8855631"/>
            <a:ext cx="6350556" cy="941546"/>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4B4A4A"/>
                </a:solidFill>
                <a:latin typeface="Geist" pitchFamily="34" charset="0"/>
                <a:ea typeface="Geist" pitchFamily="34" charset="-122"/>
                <a:cs typeface="Geist" pitchFamily="34" charset="-120"/>
              </a:rPr>
              <a:t>Generarea ATP și NADPH:</a:t>
            </a:r>
            <a:r>
              <a:rPr lang="en-US" sz="1150" dirty="0">
                <a:solidFill>
                  <a:srgbClr val="4B4A4A"/>
                </a:solidFill>
                <a:latin typeface="Geist" pitchFamily="34" charset="0"/>
                <a:ea typeface="Geist" pitchFamily="34" charset="-122"/>
                <a:cs typeface="Geist" pitchFamily="34" charset="-120"/>
              </a:rPr>
              <a:t> Energia luminoasă este utilizată pentru a produce două molecule purtătoare de energie: </a:t>
            </a:r>
            <a:r>
              <a:rPr lang="en-US" sz="1150" b="1" dirty="0">
                <a:solidFill>
                  <a:srgbClr val="4B4A4A"/>
                </a:solidFill>
                <a:latin typeface="Geist" pitchFamily="34" charset="0"/>
                <a:ea typeface="Geist" pitchFamily="34" charset="-122"/>
                <a:cs typeface="Geist" pitchFamily="34" charset="-120"/>
              </a:rPr>
              <a:t>ATP</a:t>
            </a:r>
            <a:r>
              <a:rPr lang="en-US" sz="1150" dirty="0">
                <a:solidFill>
                  <a:srgbClr val="4B4A4A"/>
                </a:solidFill>
                <a:latin typeface="Geist" pitchFamily="34" charset="0"/>
                <a:ea typeface="Geist" pitchFamily="34" charset="-122"/>
                <a:cs typeface="Geist" pitchFamily="34" charset="-120"/>
              </a:rPr>
              <a:t> (Adenozintrifosfat), o "monedă energetică" a celulei, și </a:t>
            </a:r>
            <a:r>
              <a:rPr lang="en-US" sz="1150" b="1" dirty="0">
                <a:solidFill>
                  <a:srgbClr val="4B4A4A"/>
                </a:solidFill>
                <a:latin typeface="Geist" pitchFamily="34" charset="0"/>
                <a:ea typeface="Geist" pitchFamily="34" charset="-122"/>
                <a:cs typeface="Geist" pitchFamily="34" charset="-120"/>
              </a:rPr>
              <a:t>NADPH</a:t>
            </a:r>
            <a:r>
              <a:rPr lang="en-US" sz="1150" dirty="0">
                <a:solidFill>
                  <a:srgbClr val="4B4A4A"/>
                </a:solidFill>
                <a:latin typeface="Geist" pitchFamily="34" charset="0"/>
                <a:ea typeface="Geist" pitchFamily="34" charset="-122"/>
                <a:cs typeface="Geist" pitchFamily="34" charset="-120"/>
              </a:rPr>
              <a:t> (Nicotinamid-adenin-dinucleotid-fosfat), un transportor de electroni și protoni. Acestea vor alimenta următoarea etapă.</a:t>
            </a:r>
            <a:endParaRPr lang="en-US" sz="1150" dirty="0"/>
          </a:p>
        </p:txBody>
      </p:sp>
      <p:sp>
        <p:nvSpPr>
          <p:cNvPr id="14" name="Text 9"/>
          <p:cNvSpPr/>
          <p:nvPr/>
        </p:nvSpPr>
        <p:spPr>
          <a:xfrm>
            <a:off x="7502366" y="6549509"/>
            <a:ext cx="6350556" cy="551974"/>
          </a:xfrm>
          <a:prstGeom prst="rect">
            <a:avLst/>
          </a:prstGeom>
          <a:noFill/>
          <a:ln/>
        </p:spPr>
        <p:txBody>
          <a:bodyPr wrap="square" lIns="0" tIns="0" rIns="0" bIns="0" rtlCol="0" anchor="t"/>
          <a:lstStyle/>
          <a:p>
            <a:pPr marL="0" indent="0" algn="l">
              <a:lnSpc>
                <a:spcPts val="2150"/>
              </a:lnSpc>
              <a:buNone/>
            </a:pPr>
            <a:r>
              <a:rPr lang="en-US" sz="1700" b="1" dirty="0">
                <a:solidFill>
                  <a:srgbClr val="006747"/>
                </a:solidFill>
                <a:latin typeface="Noto Serif SC Bold" pitchFamily="34" charset="0"/>
                <a:ea typeface="Noto Serif SC Bold" pitchFamily="34" charset="-122"/>
                <a:cs typeface="Noto Serif SC Bold" pitchFamily="34" charset="-120"/>
              </a:rPr>
              <a:t>2. Reacțiile Independente de Lumină (Ciclul Calvin / Faza de Întuneric)</a:t>
            </a:r>
            <a:endParaRPr lang="en-US" sz="1700" dirty="0"/>
          </a:p>
        </p:txBody>
      </p:sp>
      <p:sp>
        <p:nvSpPr>
          <p:cNvPr id="15" name="Text 10"/>
          <p:cNvSpPr/>
          <p:nvPr/>
        </p:nvSpPr>
        <p:spPr>
          <a:xfrm>
            <a:off x="7502366" y="7248644"/>
            <a:ext cx="6350556" cy="470773"/>
          </a:xfrm>
          <a:prstGeom prst="rect">
            <a:avLst/>
          </a:prstGeom>
          <a:noFill/>
          <a:ln/>
        </p:spPr>
        <p:txBody>
          <a:bodyPr wrap="square" lIns="0" tIns="0" rIns="0" bIns="0" rtlCol="0" anchor="t"/>
          <a:lstStyle/>
          <a:p>
            <a:pPr marL="0" indent="0" algn="l">
              <a:lnSpc>
                <a:spcPts val="1850"/>
              </a:lnSpc>
              <a:buNone/>
            </a:pPr>
            <a:r>
              <a:rPr lang="en-US" sz="1150" dirty="0">
                <a:solidFill>
                  <a:srgbClr val="4B4A4A"/>
                </a:solidFill>
                <a:latin typeface="Geist" pitchFamily="34" charset="0"/>
                <a:ea typeface="Geist" pitchFamily="34" charset="-122"/>
                <a:cs typeface="Geist" pitchFamily="34" charset="-120"/>
              </a:rPr>
              <a:t>Aceste reacții se desfășoară în </a:t>
            </a:r>
            <a:r>
              <a:rPr lang="en-US" sz="1150" dirty="0">
                <a:solidFill>
                  <a:srgbClr val="006747"/>
                </a:solidFill>
                <a:latin typeface="Geist" pitchFamily="34" charset="0"/>
                <a:ea typeface="Geist" pitchFamily="34" charset="-122"/>
                <a:cs typeface="Geist" pitchFamily="34" charset="-120"/>
              </a:rPr>
              <a:t>stroma cloroplastului</a:t>
            </a:r>
            <a:r>
              <a:rPr lang="en-US" sz="1150" dirty="0">
                <a:solidFill>
                  <a:srgbClr val="4B4A4A"/>
                </a:solidFill>
                <a:latin typeface="Geist" pitchFamily="34" charset="0"/>
                <a:ea typeface="Geist" pitchFamily="34" charset="-122"/>
                <a:cs typeface="Geist" pitchFamily="34" charset="-120"/>
              </a:rPr>
              <a:t> (lichidul din interiorul cloroplastului) și nu necesită lumină directă, dar depind de produsele fazei luminoase (ATP și NADPH).</a:t>
            </a:r>
            <a:endParaRPr lang="en-US" sz="1150" dirty="0"/>
          </a:p>
        </p:txBody>
      </p:sp>
      <p:sp>
        <p:nvSpPr>
          <p:cNvPr id="16" name="Text 11"/>
          <p:cNvSpPr/>
          <p:nvPr/>
        </p:nvSpPr>
        <p:spPr>
          <a:xfrm>
            <a:off x="7502366" y="7851815"/>
            <a:ext cx="6350556" cy="706160"/>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4B4A4A"/>
                </a:solidFill>
                <a:latin typeface="Geist" pitchFamily="34" charset="0"/>
                <a:ea typeface="Geist" pitchFamily="34" charset="-122"/>
                <a:cs typeface="Geist" pitchFamily="34" charset="-120"/>
              </a:rPr>
              <a:t>Fixarea Dioxidului de Carbon:</a:t>
            </a:r>
            <a:r>
              <a:rPr lang="en-US" sz="1150" dirty="0">
                <a:solidFill>
                  <a:srgbClr val="4B4A4A"/>
                </a:solidFill>
                <a:latin typeface="Geist" pitchFamily="34" charset="0"/>
                <a:ea typeface="Geist" pitchFamily="34" charset="-122"/>
                <a:cs typeface="Geist" pitchFamily="34" charset="-120"/>
              </a:rPr>
              <a:t> Dioxidul de carbon (CO₂) din atmosferă este "fixat" (încorporat) într-o moleculă organică existentă cu ajutorul enzimei RuBisCO. Acesta este primul pas crucial în transformarea carbonului anorganic în organic.</a:t>
            </a:r>
            <a:endParaRPr lang="en-US" sz="1150" dirty="0"/>
          </a:p>
        </p:txBody>
      </p:sp>
      <p:sp>
        <p:nvSpPr>
          <p:cNvPr id="17" name="Text 12"/>
          <p:cNvSpPr/>
          <p:nvPr/>
        </p:nvSpPr>
        <p:spPr>
          <a:xfrm>
            <a:off x="7502366" y="8609409"/>
            <a:ext cx="6350556" cy="706160"/>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4B4A4A"/>
                </a:solidFill>
                <a:latin typeface="Geist" pitchFamily="34" charset="0"/>
                <a:ea typeface="Geist" pitchFamily="34" charset="-122"/>
                <a:cs typeface="Geist" pitchFamily="34" charset="-120"/>
              </a:rPr>
              <a:t>Reducerea și Sinteza Glucozei:</a:t>
            </a:r>
            <a:r>
              <a:rPr lang="en-US" sz="1150" dirty="0">
                <a:solidFill>
                  <a:srgbClr val="4B4A4A"/>
                </a:solidFill>
                <a:latin typeface="Geist" pitchFamily="34" charset="0"/>
                <a:ea typeface="Geist" pitchFamily="34" charset="-122"/>
                <a:cs typeface="Geist" pitchFamily="34" charset="-120"/>
              </a:rPr>
              <a:t> Cu energia furnizată de </a:t>
            </a:r>
            <a:r>
              <a:rPr lang="en-US" sz="1150" dirty="0">
                <a:solidFill>
                  <a:srgbClr val="006747"/>
                </a:solidFill>
                <a:latin typeface="Geist" pitchFamily="34" charset="0"/>
                <a:ea typeface="Geist" pitchFamily="34" charset="-122"/>
                <a:cs typeface="Geist" pitchFamily="34" charset="-120"/>
              </a:rPr>
              <a:t>ATP</a:t>
            </a:r>
            <a:r>
              <a:rPr lang="en-US" sz="1150" dirty="0">
                <a:solidFill>
                  <a:srgbClr val="4B4A4A"/>
                </a:solidFill>
                <a:latin typeface="Geist" pitchFamily="34" charset="0"/>
                <a:ea typeface="Geist" pitchFamily="34" charset="-122"/>
                <a:cs typeface="Geist" pitchFamily="34" charset="-120"/>
              </a:rPr>
              <a:t> și puterea reductoare a </a:t>
            </a:r>
            <a:r>
              <a:rPr lang="en-US" sz="1150" dirty="0">
                <a:solidFill>
                  <a:srgbClr val="006747"/>
                </a:solidFill>
                <a:latin typeface="Geist" pitchFamily="34" charset="0"/>
                <a:ea typeface="Geist" pitchFamily="34" charset="-122"/>
                <a:cs typeface="Geist" pitchFamily="34" charset="-120"/>
              </a:rPr>
              <a:t>NADPH</a:t>
            </a:r>
            <a:r>
              <a:rPr lang="en-US" sz="1150" dirty="0">
                <a:solidFill>
                  <a:srgbClr val="4B4A4A"/>
                </a:solidFill>
                <a:latin typeface="Geist" pitchFamily="34" charset="0"/>
                <a:ea typeface="Geist" pitchFamily="34" charset="-122"/>
                <a:cs typeface="Geist" pitchFamily="34" charset="-120"/>
              </a:rPr>
              <a:t>, moleculele de carbon fixat sunt reduse și transformate treptat în </a:t>
            </a:r>
            <a:r>
              <a:rPr lang="en-US" sz="1150" dirty="0">
                <a:solidFill>
                  <a:srgbClr val="006747"/>
                </a:solidFill>
                <a:latin typeface="Geist" pitchFamily="34" charset="0"/>
                <a:ea typeface="Geist" pitchFamily="34" charset="-122"/>
                <a:cs typeface="Geist" pitchFamily="34" charset="-120"/>
              </a:rPr>
              <a:t>glucoză (C₆H₁₂O₆)</a:t>
            </a:r>
            <a:r>
              <a:rPr lang="en-US" sz="1150" dirty="0">
                <a:solidFill>
                  <a:srgbClr val="4B4A4A"/>
                </a:solidFill>
                <a:latin typeface="Geist" pitchFamily="34" charset="0"/>
                <a:ea typeface="Geist" pitchFamily="34" charset="-122"/>
                <a:cs typeface="Geist" pitchFamily="34" charset="-120"/>
              </a:rPr>
              <a:t> și alte zaharuri. O parte din molecule sunt reciclate pentru a continua ciclul.</a:t>
            </a:r>
            <a:endParaRPr lang="en-US" sz="1150" dirty="0"/>
          </a:p>
        </p:txBody>
      </p:sp>
      <p:sp>
        <p:nvSpPr>
          <p:cNvPr id="18" name="Text 13"/>
          <p:cNvSpPr/>
          <p:nvPr/>
        </p:nvSpPr>
        <p:spPr>
          <a:xfrm>
            <a:off x="785098" y="10014228"/>
            <a:ext cx="13060204" cy="470773"/>
          </a:xfrm>
          <a:prstGeom prst="rect">
            <a:avLst/>
          </a:prstGeom>
          <a:noFill/>
          <a:ln/>
        </p:spPr>
        <p:txBody>
          <a:bodyPr wrap="square" lIns="0" tIns="0" rIns="0" bIns="0" rtlCol="0" anchor="t"/>
          <a:lstStyle/>
          <a:p>
            <a:pPr marL="0" indent="0" algn="l">
              <a:lnSpc>
                <a:spcPts val="1850"/>
              </a:lnSpc>
              <a:buNone/>
            </a:pPr>
            <a:r>
              <a:rPr lang="en-US" sz="1150" dirty="0">
                <a:solidFill>
                  <a:srgbClr val="4B4A4A"/>
                </a:solidFill>
                <a:latin typeface="Geist" pitchFamily="34" charset="0"/>
                <a:ea typeface="Geist" pitchFamily="34" charset="-122"/>
                <a:cs typeface="Geist" pitchFamily="34" charset="-120"/>
              </a:rPr>
              <a:t>Cele două faze sunt strâns interconectate: faza luminoasă captează energia solară și o transformă în forme chimice (ATP, NADPH), care sunt apoi utilizate în faza de întuneric pentru a converti CO₂ în carbohidrați, demonstrând ingeniozitatea sistemelor biologice.</a:t>
            </a:r>
            <a:endParaRPr lang="en-US" sz="11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 6">
    <p:spTree>
      <p:nvGrpSpPr>
        <p:cNvPr id="1" name=""/>
        <p:cNvGrpSpPr/>
        <p:nvPr/>
      </p:nvGrpSpPr>
      <p:grpSpPr>
        <a:xfrm>
          <a:off x="0" y="0"/>
          <a:ext cx="0" cy="0"/>
          <a:chOff x="0" y="0"/>
          <a:chExt cx="0" cy="0"/>
        </a:xfrm>
      </p:grpSpPr>
      <p:sp>
        <p:nvSpPr>
          <p:cNvPr id="2" name="Text 0"/>
          <p:cNvSpPr/>
          <p:nvPr/>
        </p:nvSpPr>
        <p:spPr>
          <a:xfrm>
            <a:off x="793790" y="703778"/>
            <a:ext cx="7482840"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Tipuri de fotosinteză: C3 și C4</a:t>
            </a:r>
            <a:endParaRPr lang="en-US" sz="3900" b="1" dirty="0"/>
          </a:p>
        </p:txBody>
      </p:sp>
      <p:sp>
        <p:nvSpPr>
          <p:cNvPr id="3" name="Text 1"/>
          <p:cNvSpPr/>
          <p:nvPr/>
        </p:nvSpPr>
        <p:spPr>
          <a:xfrm>
            <a:off x="793790" y="1720691"/>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4B4A4A"/>
                </a:solidFill>
                <a:latin typeface="Geist" pitchFamily="34" charset="0"/>
                <a:ea typeface="Geist" pitchFamily="34" charset="-122"/>
                <a:cs typeface="Geist" pitchFamily="34" charset="-120"/>
              </a:rPr>
              <a:t>Deși formula chimică generală a fotosintezei este universală, plantele au evoluat diverse strategii pentru a optimiza procesul, în special în ceea ce privește fixarea carbonului. Cele mai studiate sunt căile </a:t>
            </a:r>
            <a:r>
              <a:rPr lang="en-US" sz="1550" b="1" dirty="0">
                <a:solidFill>
                  <a:srgbClr val="006747"/>
                </a:solidFill>
                <a:latin typeface="Geist" pitchFamily="34" charset="0"/>
                <a:ea typeface="Geist" pitchFamily="34" charset="-122"/>
                <a:cs typeface="Geist" pitchFamily="34" charset="-120"/>
              </a:rPr>
              <a:t>C3</a:t>
            </a:r>
            <a:r>
              <a:rPr lang="en-US" sz="1550" b="1" dirty="0">
                <a:solidFill>
                  <a:srgbClr val="4B4A4A"/>
                </a:solidFill>
                <a:latin typeface="Geist" pitchFamily="34" charset="0"/>
                <a:ea typeface="Geist" pitchFamily="34" charset="-122"/>
                <a:cs typeface="Geist" pitchFamily="34" charset="-120"/>
              </a:rPr>
              <a:t> și </a:t>
            </a:r>
            <a:r>
              <a:rPr lang="en-US" sz="1550" b="1" dirty="0">
                <a:solidFill>
                  <a:srgbClr val="006747"/>
                </a:solidFill>
                <a:latin typeface="Geist" pitchFamily="34" charset="0"/>
                <a:ea typeface="Geist" pitchFamily="34" charset="-122"/>
                <a:cs typeface="Geist" pitchFamily="34" charset="-120"/>
              </a:rPr>
              <a:t>C4</a:t>
            </a:r>
            <a:r>
              <a:rPr lang="en-US" sz="1550" b="1" dirty="0">
                <a:solidFill>
                  <a:srgbClr val="4B4A4A"/>
                </a:solidFill>
                <a:latin typeface="Geist" pitchFamily="34" charset="0"/>
                <a:ea typeface="Geist" pitchFamily="34" charset="-122"/>
                <a:cs typeface="Geist" pitchFamily="34" charset="-120"/>
              </a:rPr>
              <a:t>, adaptări la diferite condiții de mediu.</a:t>
            </a:r>
            <a:endParaRPr lang="en-US" sz="1550" b="1" dirty="0"/>
          </a:p>
        </p:txBody>
      </p:sp>
      <p:sp>
        <p:nvSpPr>
          <p:cNvPr id="4" name="Text 2"/>
          <p:cNvSpPr/>
          <p:nvPr/>
        </p:nvSpPr>
        <p:spPr>
          <a:xfrm>
            <a:off x="793790" y="277737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6747"/>
                </a:solidFill>
                <a:latin typeface="Noto Serif SC Bold" pitchFamily="34" charset="0"/>
                <a:ea typeface="Noto Serif SC Bold" pitchFamily="34" charset="-122"/>
                <a:cs typeface="Noto Serif SC Bold" pitchFamily="34" charset="-120"/>
              </a:rPr>
              <a:t>Fotosinteza C3</a:t>
            </a:r>
            <a:endParaRPr lang="en-US" sz="2300" b="1" dirty="0"/>
          </a:p>
        </p:txBody>
      </p:sp>
      <p:sp>
        <p:nvSpPr>
          <p:cNvPr id="5" name="Text 3"/>
          <p:cNvSpPr/>
          <p:nvPr/>
        </p:nvSpPr>
        <p:spPr>
          <a:xfrm>
            <a:off x="793790" y="3347799"/>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Mecanismul de Bază: Acest tip este cel mai comun și "standard". Primul compus stabil format după fixarea CO₂ este o moleculă cu 3 atomi de carbon, acidul 3-fosfogliceric (3-PGA).</a:t>
            </a:r>
            <a:endParaRPr lang="en-US" sz="1550" b="1" dirty="0"/>
          </a:p>
        </p:txBody>
      </p:sp>
      <p:sp>
        <p:nvSpPr>
          <p:cNvPr id="6" name="Text 4"/>
          <p:cNvSpPr/>
          <p:nvPr/>
        </p:nvSpPr>
        <p:spPr>
          <a:xfrm>
            <a:off x="793790" y="4369832"/>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Enzima Cheie: Enzima responsabilă pentru fixarea inițială a CO₂ este </a:t>
            </a:r>
            <a:r>
              <a:rPr lang="en-US" sz="1550" b="1" dirty="0">
                <a:solidFill>
                  <a:srgbClr val="006747"/>
                </a:solidFill>
                <a:latin typeface="Geist" pitchFamily="34" charset="0"/>
                <a:ea typeface="Geist" pitchFamily="34" charset="-122"/>
                <a:cs typeface="Geist" pitchFamily="34" charset="-120"/>
              </a:rPr>
              <a:t>RuBisCO</a:t>
            </a:r>
            <a:r>
              <a:rPr lang="en-US" sz="1550" b="1" dirty="0">
                <a:solidFill>
                  <a:srgbClr val="4B4A4A"/>
                </a:solidFill>
                <a:latin typeface="Geist" pitchFamily="34" charset="0"/>
                <a:ea typeface="Geist" pitchFamily="34" charset="-122"/>
                <a:cs typeface="Geist" pitchFamily="34" charset="-120"/>
              </a:rPr>
              <a:t> (Ribulozo-1,5-bifosfat carboxilază/oxigenază), o proteină abundentă pe Pământ.</a:t>
            </a:r>
            <a:endParaRPr lang="en-US" sz="1550" b="1" dirty="0"/>
          </a:p>
        </p:txBody>
      </p:sp>
      <p:sp>
        <p:nvSpPr>
          <p:cNvPr id="7" name="Text 5"/>
          <p:cNvSpPr/>
          <p:nvPr/>
        </p:nvSpPr>
        <p:spPr>
          <a:xfrm>
            <a:off x="793790" y="5391864"/>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Mediu Optim: Plantele C3 prosperă în medii cu temperaturi moderate, lumină suficientă și umiditate ridicată, unde riscul de fotorespirație este redus.</a:t>
            </a:r>
            <a:endParaRPr lang="en-US" sz="1550" b="1" dirty="0"/>
          </a:p>
        </p:txBody>
      </p:sp>
      <p:sp>
        <p:nvSpPr>
          <p:cNvPr id="8" name="Text 6"/>
          <p:cNvSpPr/>
          <p:nvPr/>
        </p:nvSpPr>
        <p:spPr>
          <a:xfrm>
            <a:off x="793790" y="6413897"/>
            <a:ext cx="6279356" cy="127015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Dezavantaje: În condiții de căldură și uscăciune, stomatele se închid pentru a reduce pierderea de apă, limitând aportul de CO₂. RuBisCO poate fixa și oxigen în loc de CO₂ (fotorespirație), reducând eficiența fotosintetică.</a:t>
            </a:r>
            <a:endParaRPr lang="en-US" sz="1550" b="1" dirty="0"/>
          </a:p>
        </p:txBody>
      </p:sp>
      <p:sp>
        <p:nvSpPr>
          <p:cNvPr id="9" name="Text 7"/>
          <p:cNvSpPr/>
          <p:nvPr/>
        </p:nvSpPr>
        <p:spPr>
          <a:xfrm>
            <a:off x="793790" y="7753469"/>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Exemple: Majoritatea plantelor cultivate (grâu, orez, soia, orz), copaci și majoritatea speciilor din regiunile temperate.</a:t>
            </a:r>
            <a:endParaRPr lang="en-US" sz="1550" b="1" dirty="0"/>
          </a:p>
        </p:txBody>
      </p:sp>
      <p:sp>
        <p:nvSpPr>
          <p:cNvPr id="10" name="Text 8"/>
          <p:cNvSpPr/>
          <p:nvPr/>
        </p:nvSpPr>
        <p:spPr>
          <a:xfrm>
            <a:off x="7564874" y="277737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6747"/>
                </a:solidFill>
                <a:latin typeface="Noto Serif SC Bold" pitchFamily="34" charset="0"/>
                <a:ea typeface="Noto Serif SC Bold" pitchFamily="34" charset="-122"/>
                <a:cs typeface="Noto Serif SC Bold" pitchFamily="34" charset="-120"/>
              </a:rPr>
              <a:t>Fotosinteza C4</a:t>
            </a:r>
            <a:endParaRPr lang="en-US" sz="2300" b="1" dirty="0"/>
          </a:p>
        </p:txBody>
      </p:sp>
      <p:sp>
        <p:nvSpPr>
          <p:cNvPr id="11" name="Text 9"/>
          <p:cNvSpPr/>
          <p:nvPr/>
        </p:nvSpPr>
        <p:spPr>
          <a:xfrm>
            <a:off x="7564874" y="3347799"/>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Mecanismul Avansat: Plantele C4 au dezvoltat un mecanism suplimentar de fixare a carbonului, în care primul compus stabil este o moleculă cu 4 atomi de carbon (de exemplu, oxaloacetatul).</a:t>
            </a:r>
            <a:endParaRPr lang="en-US" sz="1550" b="1" dirty="0"/>
          </a:p>
        </p:txBody>
      </p:sp>
      <p:sp>
        <p:nvSpPr>
          <p:cNvPr id="12" name="Text 10"/>
          <p:cNvSpPr/>
          <p:nvPr/>
        </p:nvSpPr>
        <p:spPr>
          <a:xfrm>
            <a:off x="7564874" y="4369832"/>
            <a:ext cx="6279356" cy="1587698"/>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Enzime Cheie: Inițial, CO₂ este fixat de enzima </a:t>
            </a:r>
            <a:r>
              <a:rPr lang="en-US" sz="1550" b="1" dirty="0">
                <a:solidFill>
                  <a:srgbClr val="006747"/>
                </a:solidFill>
                <a:latin typeface="Geist" pitchFamily="34" charset="0"/>
                <a:ea typeface="Geist" pitchFamily="34" charset="-122"/>
                <a:cs typeface="Geist" pitchFamily="34" charset="-120"/>
              </a:rPr>
              <a:t>PEP carboxilaza</a:t>
            </a:r>
            <a:r>
              <a:rPr lang="en-US" sz="1550" b="1" dirty="0">
                <a:solidFill>
                  <a:srgbClr val="4B4A4A"/>
                </a:solidFill>
                <a:latin typeface="Geist" pitchFamily="34" charset="0"/>
                <a:ea typeface="Geist" pitchFamily="34" charset="-122"/>
                <a:cs typeface="Geist" pitchFamily="34" charset="-120"/>
              </a:rPr>
              <a:t> (Fosfoenolpiruvat carboxilaza), care are o afinitate mult mai mare pentru CO₂ decât RuBisCO. Ulterior, CO₂ este transportat și eliberat într-un compartiment intern al frunzei, unde RuBisCO operează în condiții de CO₂ concentrat.</a:t>
            </a:r>
            <a:endParaRPr lang="en-US" sz="1550" b="1" dirty="0"/>
          </a:p>
        </p:txBody>
      </p:sp>
      <p:sp>
        <p:nvSpPr>
          <p:cNvPr id="13" name="Text 11"/>
          <p:cNvSpPr/>
          <p:nvPr/>
        </p:nvSpPr>
        <p:spPr>
          <a:xfrm>
            <a:off x="7564874" y="6026944"/>
            <a:ext cx="6279356" cy="127015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Anatomie Specializată: Frunzele plantelor C4 prezintă o anatomie specifică numită </a:t>
            </a:r>
            <a:r>
              <a:rPr lang="en-US" sz="1550" b="1" dirty="0">
                <a:solidFill>
                  <a:srgbClr val="006747"/>
                </a:solidFill>
                <a:latin typeface="Geist" pitchFamily="34" charset="0"/>
                <a:ea typeface="Geist" pitchFamily="34" charset="-122"/>
                <a:cs typeface="Geist" pitchFamily="34" charset="-120"/>
              </a:rPr>
              <a:t>anatomie Kranz</a:t>
            </a:r>
            <a:r>
              <a:rPr lang="en-US" sz="1550" b="1" dirty="0">
                <a:solidFill>
                  <a:srgbClr val="4B4A4A"/>
                </a:solidFill>
                <a:latin typeface="Geist" pitchFamily="34" charset="0"/>
                <a:ea typeface="Geist" pitchFamily="34" charset="-122"/>
                <a:cs typeface="Geist" pitchFamily="34" charset="-120"/>
              </a:rPr>
              <a:t>, cu celule ale tecii perivasculare aranjate în jurul fasciculelor vasculare, unde are loc ciclul Calvin.</a:t>
            </a:r>
            <a:endParaRPr lang="en-US" sz="1550" b="1" dirty="0"/>
          </a:p>
        </p:txBody>
      </p:sp>
      <p:sp>
        <p:nvSpPr>
          <p:cNvPr id="14" name="Text 12"/>
          <p:cNvSpPr/>
          <p:nvPr/>
        </p:nvSpPr>
        <p:spPr>
          <a:xfrm>
            <a:off x="7564874" y="7366516"/>
            <a:ext cx="6279356" cy="127015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Avantaje: Eficiență sporită în medii calde, uscate și cu lumină intensă. Reduc drastic fotorespirația, deoarece RuBisCO este expus la concentrații mult mai mari de CO₂. Necesită mai puțină apă pe unitate de carbon fixat.</a:t>
            </a:r>
            <a:endParaRPr lang="en-US" sz="1550" b="1" dirty="0"/>
          </a:p>
        </p:txBody>
      </p:sp>
      <p:sp>
        <p:nvSpPr>
          <p:cNvPr id="15" name="Text 13"/>
          <p:cNvSpPr/>
          <p:nvPr/>
        </p:nvSpPr>
        <p:spPr>
          <a:xfrm>
            <a:off x="7564874" y="8706088"/>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Exemple: Plante adaptate la climate aride și tropicale, cum ar fi porumbul, trestia de zahăr, sorgul și unele ierburi.</a:t>
            </a:r>
            <a:endParaRPr lang="en-US" sz="1550" b="1" dirty="0"/>
          </a:p>
        </p:txBody>
      </p:sp>
      <p:sp>
        <p:nvSpPr>
          <p:cNvPr id="16" name="Text 14"/>
          <p:cNvSpPr/>
          <p:nvPr/>
        </p:nvSpPr>
        <p:spPr>
          <a:xfrm>
            <a:off x="793790" y="9633823"/>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4B4A4A"/>
                </a:solidFill>
                <a:latin typeface="Geist" pitchFamily="34" charset="0"/>
                <a:ea typeface="Geist" pitchFamily="34" charset="-122"/>
                <a:cs typeface="Geist" pitchFamily="34" charset="-120"/>
              </a:rPr>
              <a:t>Înțelegerea acestor adaptări ne permite să apreciem diversitatea biologică și ingeniozitatea evoluției în optimizarea proceselor esențiale pentru supraviețuire în diferite nișe ecologice.</a:t>
            </a:r>
            <a:endParaRPr lang="en-US" sz="155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sp>
        <p:nvSpPr>
          <p:cNvPr id="2" name="Text 0"/>
          <p:cNvSpPr/>
          <p:nvPr/>
        </p:nvSpPr>
        <p:spPr>
          <a:xfrm>
            <a:off x="793790" y="1740694"/>
            <a:ext cx="12053173"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Importanța fotosintezei pentru viața pe Pământ</a:t>
            </a:r>
            <a:endParaRPr lang="en-US" sz="3900" dirty="0"/>
          </a:p>
        </p:txBody>
      </p:sp>
      <p:sp>
        <p:nvSpPr>
          <p:cNvPr id="3" name="Text 1"/>
          <p:cNvSpPr/>
          <p:nvPr/>
        </p:nvSpPr>
        <p:spPr>
          <a:xfrm>
            <a:off x="793790" y="275760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Fotosinteza este mai mult decât un simplu proces biologic; este fundația pe care se construiește întreaga biosferă, o "piatră de temelie" fără de care viața așa cum o cunoaștem nu ar fi posibilă. Impactul său se resimte la fiecare nivel al existenței planetare.</a:t>
            </a:r>
            <a:endParaRPr lang="en-US" sz="1550" dirty="0"/>
          </a:p>
        </p:txBody>
      </p:sp>
      <p:sp>
        <p:nvSpPr>
          <p:cNvPr id="4" name="Shape 2"/>
          <p:cNvSpPr/>
          <p:nvPr/>
        </p:nvSpPr>
        <p:spPr>
          <a:xfrm>
            <a:off x="793790" y="3615928"/>
            <a:ext cx="446484" cy="446484"/>
          </a:xfrm>
          <a:prstGeom prst="roundRect">
            <a:avLst>
              <a:gd name="adj" fmla="val 40008"/>
            </a:avLst>
          </a:prstGeom>
          <a:solidFill>
            <a:srgbClr val="D1EFE4"/>
          </a:solidFill>
          <a:ln w="7620">
            <a:solidFill>
              <a:srgbClr val="B7D5CA"/>
            </a:solidFill>
            <a:prstDash val="solid"/>
          </a:ln>
        </p:spPr>
      </p:sp>
      <p:sp>
        <p:nvSpPr>
          <p:cNvPr id="5" name="Text 3"/>
          <p:cNvSpPr/>
          <p:nvPr/>
        </p:nvSpPr>
        <p:spPr>
          <a:xfrm>
            <a:off x="1438632" y="3680341"/>
            <a:ext cx="12397978"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4"/>
          <p:cNvSpPr/>
          <p:nvPr/>
        </p:nvSpPr>
        <p:spPr>
          <a:xfrm>
            <a:off x="793790" y="4285655"/>
            <a:ext cx="13042821"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Sursa Principală de Oxigen:</a:t>
            </a:r>
            <a:r>
              <a:rPr lang="en-US" sz="1550" dirty="0">
                <a:solidFill>
                  <a:srgbClr val="4B4A4A"/>
                </a:solidFill>
                <a:latin typeface="Geist" pitchFamily="34" charset="0"/>
                <a:ea typeface="Geist" pitchFamily="34" charset="-122"/>
                <a:cs typeface="Geist" pitchFamily="34" charset="-120"/>
              </a:rPr>
              <a:t> Aproximativ 21% din atmosfera Pământului este oxigen, iar majoritatea acestuia provine din fotosinteză. Prin fotoliza apei, plantele eliberează continuu O₂ esențial pentru respirația aerobă a majorității organismelor, inclusiv a oamenilor. Fără acest proces, atmosfera ar fi dominată de gaze toxice, incompatibile cu viața complexă.</a:t>
            </a:r>
            <a:endParaRPr lang="en-US" sz="1550" dirty="0"/>
          </a:p>
        </p:txBody>
      </p:sp>
      <p:sp>
        <p:nvSpPr>
          <p:cNvPr id="7" name="Text 5"/>
          <p:cNvSpPr/>
          <p:nvPr/>
        </p:nvSpPr>
        <p:spPr>
          <a:xfrm>
            <a:off x="793790" y="5307687"/>
            <a:ext cx="13042821"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Producătorul Universal de Hrană:</a:t>
            </a:r>
            <a:r>
              <a:rPr lang="en-US" sz="1550" dirty="0">
                <a:solidFill>
                  <a:srgbClr val="4B4A4A"/>
                </a:solidFill>
                <a:latin typeface="Geist" pitchFamily="34" charset="0"/>
                <a:ea typeface="Geist" pitchFamily="34" charset="-122"/>
                <a:cs typeface="Geist" pitchFamily="34" charset="-120"/>
              </a:rPr>
              <a:t> Prin sinteza glucozei și a altor compuși organici (carbohidrați, proteine, lipide), plantele sunt </a:t>
            </a:r>
            <a:r>
              <a:rPr lang="en-US" sz="1550" dirty="0">
                <a:solidFill>
                  <a:srgbClr val="006747"/>
                </a:solidFill>
                <a:latin typeface="Geist" pitchFamily="34" charset="0"/>
                <a:ea typeface="Geist" pitchFamily="34" charset="-122"/>
                <a:cs typeface="Geist" pitchFamily="34" charset="-120"/>
              </a:rPr>
              <a:t>producători primari</a:t>
            </a:r>
            <a:r>
              <a:rPr lang="en-US" sz="1550" dirty="0">
                <a:solidFill>
                  <a:srgbClr val="4B4A4A"/>
                </a:solidFill>
                <a:latin typeface="Geist" pitchFamily="34" charset="0"/>
                <a:ea typeface="Geist" pitchFamily="34" charset="-122"/>
                <a:cs typeface="Geist" pitchFamily="34" charset="-120"/>
              </a:rPr>
              <a:t>. Ele convertesc energia solară în energie chimică stocată, formând baza tuturor </a:t>
            </a:r>
            <a:r>
              <a:rPr lang="en-US" sz="1550" dirty="0">
                <a:solidFill>
                  <a:srgbClr val="006747"/>
                </a:solidFill>
                <a:latin typeface="Geist" pitchFamily="34" charset="0"/>
                <a:ea typeface="Geist" pitchFamily="34" charset="-122"/>
                <a:cs typeface="Geist" pitchFamily="34" charset="-120"/>
              </a:rPr>
              <a:t>lanțurilor alimentare</a:t>
            </a:r>
            <a:r>
              <a:rPr lang="en-US" sz="1550" dirty="0">
                <a:solidFill>
                  <a:srgbClr val="4B4A4A"/>
                </a:solidFill>
                <a:latin typeface="Geist" pitchFamily="34" charset="0"/>
                <a:ea typeface="Geist" pitchFamily="34" charset="-122"/>
                <a:cs typeface="Geist" pitchFamily="34" charset="-120"/>
              </a:rPr>
              <a:t>. De la iarbă consumată de un cerb la carne de lup, fiecare nivel trofic depinde, în cele din urmă, de energia captată prin fotosinteză.</a:t>
            </a:r>
            <a:endParaRPr lang="en-US" sz="1550" dirty="0"/>
          </a:p>
        </p:txBody>
      </p:sp>
      <p:sp>
        <p:nvSpPr>
          <p:cNvPr id="8" name="Text 6"/>
          <p:cNvSpPr/>
          <p:nvPr/>
        </p:nvSpPr>
        <p:spPr>
          <a:xfrm>
            <a:off x="793790" y="6329720"/>
            <a:ext cx="1304282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Modelarea Atmosferei Terestre:</a:t>
            </a:r>
            <a:r>
              <a:rPr lang="en-US" sz="1550" dirty="0">
                <a:solidFill>
                  <a:srgbClr val="4B4A4A"/>
                </a:solidFill>
                <a:latin typeface="Geist" pitchFamily="34" charset="0"/>
                <a:ea typeface="Geist" pitchFamily="34" charset="-122"/>
                <a:cs typeface="Geist" pitchFamily="34" charset="-120"/>
              </a:rPr>
              <a:t> De-a lungul a miliarde de ani, acumularea treptată a oxigenului fotosintetic a transformat atmosfera primitivă a Pământului, permițând evoluția vieții aerobe și formarea stratului de ozon, care protejează Pământul de radiațiile UV dăunătoare.</a:t>
            </a:r>
            <a:endParaRPr lang="en-US" sz="1550" dirty="0"/>
          </a:p>
        </p:txBody>
      </p:sp>
      <p:sp>
        <p:nvSpPr>
          <p:cNvPr id="9" name="Text 7"/>
          <p:cNvSpPr/>
          <p:nvPr/>
        </p:nvSpPr>
        <p:spPr>
          <a:xfrm>
            <a:off x="793790" y="7034212"/>
            <a:ext cx="1304282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Ciclul Carbonului:</a:t>
            </a:r>
            <a:r>
              <a:rPr lang="en-US" sz="1550" dirty="0">
                <a:solidFill>
                  <a:srgbClr val="4B4A4A"/>
                </a:solidFill>
                <a:latin typeface="Geist" pitchFamily="34" charset="0"/>
                <a:ea typeface="Geist" pitchFamily="34" charset="-122"/>
                <a:cs typeface="Geist" pitchFamily="34" charset="-120"/>
              </a:rPr>
              <a:t> Fotosinteza este un component vital al ciclului global al carbonului, absorbind dioxid de carbon din atmosferă și integrându-l în biomasă. Acest proces ajută la reglarea climei planetare și la menținerea unui echilibru delicat al gazelor atmosferice.</a:t>
            </a:r>
            <a:endParaRPr lang="en-US" sz="1550" dirty="0"/>
          </a:p>
        </p:txBody>
      </p:sp>
      <p:sp>
        <p:nvSpPr>
          <p:cNvPr id="10" name="Text 8"/>
          <p:cNvSpPr/>
          <p:nvPr/>
        </p:nvSpPr>
        <p:spPr>
          <a:xfrm>
            <a:off x="793790" y="7738705"/>
            <a:ext cx="13042821"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B4A4A"/>
                </a:solidFill>
                <a:latin typeface="Geist" pitchFamily="34" charset="0"/>
                <a:ea typeface="Geist" pitchFamily="34" charset="-122"/>
                <a:cs typeface="Geist" pitchFamily="34" charset="-120"/>
              </a:rPr>
              <a:t>Resurse Naturale:</a:t>
            </a:r>
            <a:r>
              <a:rPr lang="en-US" sz="1550" dirty="0">
                <a:solidFill>
                  <a:srgbClr val="4B4A4A"/>
                </a:solidFill>
                <a:latin typeface="Geist" pitchFamily="34" charset="0"/>
                <a:ea typeface="Geist" pitchFamily="34" charset="-122"/>
                <a:cs typeface="Geist" pitchFamily="34" charset="-120"/>
              </a:rPr>
              <a:t> Pe lângă hrană și oxigen, fotosinteza indirect a contribuit la formarea </a:t>
            </a:r>
            <a:r>
              <a:rPr lang="en-US" sz="1550" dirty="0">
                <a:solidFill>
                  <a:srgbClr val="006747"/>
                </a:solidFill>
                <a:latin typeface="Geist" pitchFamily="34" charset="0"/>
                <a:ea typeface="Geist" pitchFamily="34" charset="-122"/>
                <a:cs typeface="Geist" pitchFamily="34" charset="-120"/>
              </a:rPr>
              <a:t>combustibililor fosili</a:t>
            </a:r>
            <a:r>
              <a:rPr lang="en-US" sz="1550" dirty="0">
                <a:solidFill>
                  <a:srgbClr val="4B4A4A"/>
                </a:solidFill>
                <a:latin typeface="Geist" pitchFamily="34" charset="0"/>
                <a:ea typeface="Geist" pitchFamily="34" charset="-122"/>
                <a:cs typeface="Geist" pitchFamily="34" charset="-120"/>
              </a:rPr>
              <a:t> (cărbune, petrol, gaze naturale), care sunt depozite de energie solară antică, stocată de-a lungul a milioane de ani în materia organică.</a:t>
            </a:r>
            <a:endParaRPr lang="en-US" sz="1550" dirty="0"/>
          </a:p>
        </p:txBody>
      </p:sp>
      <p:sp>
        <p:nvSpPr>
          <p:cNvPr id="11" name="Text 9"/>
          <p:cNvSpPr/>
          <p:nvPr/>
        </p:nvSpPr>
        <p:spPr>
          <a:xfrm>
            <a:off x="793790" y="859702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În concluzie, fotosinteza nu este doar un proces biologic; este un pilon fundamental al vieții, esențial pentru menținerea echilibrului ecologic și pentru asigurarea resurselor necesare supraviețuirii pe Pământ.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name="Slide 8">
    <p:spTree>
      <p:nvGrpSpPr>
        <p:cNvPr id="1" name=""/>
        <p:cNvGrpSpPr/>
        <p:nvPr/>
      </p:nvGrpSpPr>
      <p:grpSpPr>
        <a:xfrm>
          <a:off x="0" y="0"/>
          <a:ext cx="0" cy="0"/>
          <a:chOff x="0" y="0"/>
          <a:chExt cx="0" cy="0"/>
        </a:xfrm>
      </p:grpSpPr>
      <p:sp>
        <p:nvSpPr>
          <p:cNvPr id="2" name="Text 0"/>
          <p:cNvSpPr/>
          <p:nvPr/>
        </p:nvSpPr>
        <p:spPr>
          <a:xfrm>
            <a:off x="780336" y="536377"/>
            <a:ext cx="10284023" cy="396240"/>
          </a:xfrm>
          <a:prstGeom prst="rect">
            <a:avLst/>
          </a:prstGeom>
          <a:noFill/>
          <a:ln/>
        </p:spPr>
        <p:txBody>
          <a:bodyPr wrap="none" lIns="0" tIns="0" rIns="0" bIns="0" rtlCol="0" anchor="t"/>
          <a:lstStyle/>
          <a:p>
            <a:pPr marL="0" indent="0" algn="l">
              <a:lnSpc>
                <a:spcPts val="3100"/>
              </a:lnSpc>
              <a:buNone/>
            </a:pPr>
            <a:r>
              <a:rPr lang="en-US" sz="2450" b="1" dirty="0">
                <a:solidFill>
                  <a:srgbClr val="006747"/>
                </a:solidFill>
                <a:latin typeface="Noto Serif SC Bold" pitchFamily="34" charset="0"/>
                <a:ea typeface="Noto Serif SC Bold" pitchFamily="34" charset="-122"/>
                <a:cs typeface="Noto Serif SC Bold" pitchFamily="34" charset="-120"/>
              </a:rPr>
              <a:t>Impactul fotosintezei asupra mediului și schimbărilor climatice</a:t>
            </a:r>
            <a:endParaRPr lang="en-US" sz="2450" b="1" dirty="0"/>
          </a:p>
        </p:txBody>
      </p:sp>
      <p:sp>
        <p:nvSpPr>
          <p:cNvPr id="3" name="Text 1"/>
          <p:cNvSpPr/>
          <p:nvPr/>
        </p:nvSpPr>
        <p:spPr>
          <a:xfrm>
            <a:off x="780336" y="1186220"/>
            <a:ext cx="13069729" cy="405765"/>
          </a:xfrm>
          <a:prstGeom prst="rect">
            <a:avLst/>
          </a:prstGeom>
          <a:noFill/>
          <a:ln/>
        </p:spPr>
        <p:txBody>
          <a:bodyPr wrap="square" lIns="0" tIns="0" rIns="0" bIns="0" rtlCol="0" anchor="t"/>
          <a:lstStyle/>
          <a:p>
            <a:pPr marL="0" indent="0" algn="l">
              <a:lnSpc>
                <a:spcPts val="1550"/>
              </a:lnSpc>
              <a:buNone/>
            </a:pPr>
            <a:r>
              <a:rPr lang="en-US" sz="950" b="1" dirty="0">
                <a:solidFill>
                  <a:srgbClr val="4B4A4A"/>
                </a:solidFill>
                <a:latin typeface="Geist" pitchFamily="34" charset="0"/>
                <a:ea typeface="Geist" pitchFamily="34" charset="-122"/>
                <a:cs typeface="Geist" pitchFamily="34" charset="-120"/>
              </a:rPr>
              <a:t>Fotosinteza joacă un rol crucial în reglarea climei globale, acționând ca un </a:t>
            </a:r>
            <a:r>
              <a:rPr lang="en-US" sz="950" b="1" dirty="0">
                <a:solidFill>
                  <a:srgbClr val="006747"/>
                </a:solidFill>
                <a:latin typeface="Geist" pitchFamily="34" charset="0"/>
                <a:ea typeface="Geist" pitchFamily="34" charset="-122"/>
                <a:cs typeface="Geist" pitchFamily="34" charset="-120"/>
              </a:rPr>
              <a:t>regulator natural al dioxidului de carbon</a:t>
            </a:r>
            <a:r>
              <a:rPr lang="en-US" sz="950" b="1" dirty="0">
                <a:solidFill>
                  <a:srgbClr val="4B4A4A"/>
                </a:solidFill>
                <a:latin typeface="Geist" pitchFamily="34" charset="0"/>
                <a:ea typeface="Geist" pitchFamily="34" charset="-122"/>
                <a:cs typeface="Geist" pitchFamily="34" charset="-120"/>
              </a:rPr>
              <a:t> din atmosferă. Înțelegerea acestei interacțiuni este fundamentală pentru abordarea provocărilor legate de schimbările climatice.</a:t>
            </a:r>
            <a:endParaRPr lang="en-US" sz="950" b="1" dirty="0"/>
          </a:p>
        </p:txBody>
      </p:sp>
      <p:sp>
        <p:nvSpPr>
          <p:cNvPr id="4" name="Text 2"/>
          <p:cNvSpPr/>
          <p:nvPr/>
        </p:nvSpPr>
        <p:spPr>
          <a:xfrm>
            <a:off x="780336" y="1861423"/>
            <a:ext cx="2708077" cy="237768"/>
          </a:xfrm>
          <a:prstGeom prst="rect">
            <a:avLst/>
          </a:prstGeom>
          <a:noFill/>
          <a:ln/>
        </p:spPr>
        <p:txBody>
          <a:bodyPr wrap="none" lIns="0" tIns="0" rIns="0" bIns="0" rtlCol="0" anchor="t"/>
          <a:lstStyle/>
          <a:p>
            <a:pPr marL="0" indent="0" algn="l">
              <a:lnSpc>
                <a:spcPts val="1850"/>
              </a:lnSpc>
              <a:buNone/>
            </a:pPr>
            <a:r>
              <a:rPr lang="en-US" sz="1450" b="1" dirty="0">
                <a:solidFill>
                  <a:srgbClr val="006747"/>
                </a:solidFill>
                <a:latin typeface="Noto Serif SC Bold" pitchFamily="34" charset="0"/>
                <a:ea typeface="Noto Serif SC Bold" pitchFamily="34" charset="-122"/>
                <a:cs typeface="Noto Serif SC Bold" pitchFamily="34" charset="-120"/>
              </a:rPr>
              <a:t>Fotosinteza ca Scut Climatic</a:t>
            </a:r>
            <a:endParaRPr lang="en-US" sz="1450" b="1" dirty="0"/>
          </a:p>
        </p:txBody>
      </p:sp>
      <p:sp>
        <p:nvSpPr>
          <p:cNvPr id="5" name="Text 3"/>
          <p:cNvSpPr/>
          <p:nvPr/>
        </p:nvSpPr>
        <p:spPr>
          <a:xfrm>
            <a:off x="780336" y="2225993"/>
            <a:ext cx="6380202" cy="405765"/>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Absorbția CO₂: Plantele, prin fotosinteză, extrag cantități masive de dioxid de carbon din atmosferă. Acest CO₂ este apoi încorporat în biomasă (frunze, tulpini, rădăcini), stocând carbonul pe termen scurt și mediu.</a:t>
            </a:r>
            <a:endParaRPr lang="en-US" sz="950" b="1" dirty="0"/>
          </a:p>
        </p:txBody>
      </p:sp>
      <p:sp>
        <p:nvSpPr>
          <p:cNvPr id="6" name="Text 4"/>
          <p:cNvSpPr/>
          <p:nvPr/>
        </p:nvSpPr>
        <p:spPr>
          <a:xfrm>
            <a:off x="780336" y="2676049"/>
            <a:ext cx="6380202" cy="608648"/>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Reducerea Efectului de Seră: Dioxidul de carbon este un gaz cu efect de seră, contribuind la încălzirea globală. Prin absorbția CO₂, fotosinteza ajută la reducerea concentrației acestui gaz în atmosferă, atenuând </a:t>
            </a:r>
            <a:r>
              <a:rPr lang="en-US" sz="950" b="1" dirty="0">
                <a:solidFill>
                  <a:srgbClr val="006747"/>
                </a:solidFill>
                <a:latin typeface="Geist" pitchFamily="34" charset="0"/>
                <a:ea typeface="Geist" pitchFamily="34" charset="-122"/>
                <a:cs typeface="Geist" pitchFamily="34" charset="-120"/>
              </a:rPr>
              <a:t>efectul de seră</a:t>
            </a:r>
            <a:r>
              <a:rPr lang="en-US" sz="950" b="1" dirty="0">
                <a:solidFill>
                  <a:srgbClr val="4B4A4A"/>
                </a:solidFill>
                <a:latin typeface="Geist" pitchFamily="34" charset="0"/>
                <a:ea typeface="Geist" pitchFamily="34" charset="-122"/>
                <a:cs typeface="Geist" pitchFamily="34" charset="-120"/>
              </a:rPr>
              <a:t> și încetinind ritmul schimbărilor climatice.</a:t>
            </a:r>
            <a:endParaRPr lang="en-US" sz="950" b="1" dirty="0"/>
          </a:p>
        </p:txBody>
      </p:sp>
      <p:sp>
        <p:nvSpPr>
          <p:cNvPr id="7" name="Text 5"/>
          <p:cNvSpPr/>
          <p:nvPr/>
        </p:nvSpPr>
        <p:spPr>
          <a:xfrm>
            <a:off x="780336" y="3328988"/>
            <a:ext cx="6380202" cy="608648"/>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Ciclul Global al Carbonului: Fotosinteza este o componentă cheie a ciclului global al carbonului, echilibrând emisiile de CO₂ (din respirație, descompunere, arderea combustibililor fosili) cu absorbția acestuia.</a:t>
            </a:r>
            <a:endParaRPr lang="en-US" sz="950" b="1" dirty="0"/>
          </a:p>
        </p:txBody>
      </p:sp>
      <p:pic>
        <p:nvPicPr>
          <p:cNvPr id="8" name="Image 0" descr="preencoded.png"/>
          <p:cNvPicPr>
            <a:picLocks noChangeAspect="1"/>
          </p:cNvPicPr>
          <p:nvPr/>
        </p:nvPicPr>
        <p:blipFill>
          <a:blip r:embed="rId3"/>
          <a:stretch>
            <a:fillRect/>
          </a:stretch>
        </p:blipFill>
        <p:spPr>
          <a:xfrm>
            <a:off x="7477482" y="1877258"/>
            <a:ext cx="6380202" cy="4785122"/>
          </a:xfrm>
          <a:prstGeom prst="rect">
            <a:avLst/>
          </a:prstGeom>
        </p:spPr>
      </p:pic>
      <p:sp>
        <p:nvSpPr>
          <p:cNvPr id="9" name="Text 6"/>
          <p:cNvSpPr/>
          <p:nvPr/>
        </p:nvSpPr>
        <p:spPr>
          <a:xfrm>
            <a:off x="970478" y="7090291"/>
            <a:ext cx="12879586" cy="202883"/>
          </a:xfrm>
          <a:prstGeom prst="rect">
            <a:avLst/>
          </a:prstGeom>
          <a:noFill/>
          <a:ln/>
        </p:spPr>
        <p:txBody>
          <a:bodyPr wrap="none" lIns="0" tIns="0" rIns="0" bIns="0" rtlCol="0" anchor="t"/>
          <a:lstStyle/>
          <a:p>
            <a:pPr marL="0" indent="0" algn="l">
              <a:lnSpc>
                <a:spcPts val="1550"/>
              </a:lnSpc>
              <a:buNone/>
            </a:pPr>
            <a:r>
              <a:rPr lang="en-US" sz="950" b="1" dirty="0">
                <a:solidFill>
                  <a:srgbClr val="F44444"/>
                </a:solidFill>
                <a:latin typeface="Geist" pitchFamily="34" charset="0"/>
                <a:ea typeface="Geist" pitchFamily="34" charset="-122"/>
                <a:cs typeface="Geist" pitchFamily="34" charset="-120"/>
              </a:rPr>
              <a:t>"Exploatarea intensivă a combustibililor fosili returnează rapid în atmosferă dioxidul de carbon care a fost stocat pe parcursul a milioane de ani, perturbând echilibrul natural al ciclului carbonului."</a:t>
            </a:r>
            <a:endParaRPr lang="en-US" sz="950" b="1" dirty="0"/>
          </a:p>
        </p:txBody>
      </p:sp>
      <p:sp>
        <p:nvSpPr>
          <p:cNvPr id="10" name="Shape 7"/>
          <p:cNvSpPr/>
          <p:nvPr/>
        </p:nvSpPr>
        <p:spPr>
          <a:xfrm>
            <a:off x="780336" y="6947654"/>
            <a:ext cx="15240" cy="488156"/>
          </a:xfrm>
          <a:prstGeom prst="rect">
            <a:avLst/>
          </a:prstGeom>
          <a:solidFill>
            <a:srgbClr val="006747"/>
          </a:solidFill>
          <a:ln/>
        </p:spPr>
      </p:sp>
      <p:sp>
        <p:nvSpPr>
          <p:cNvPr id="11" name="Text 8"/>
          <p:cNvSpPr/>
          <p:nvPr/>
        </p:nvSpPr>
        <p:spPr>
          <a:xfrm>
            <a:off x="780336" y="7625953"/>
            <a:ext cx="2736056" cy="237768"/>
          </a:xfrm>
          <a:prstGeom prst="rect">
            <a:avLst/>
          </a:prstGeom>
          <a:noFill/>
          <a:ln/>
        </p:spPr>
        <p:txBody>
          <a:bodyPr wrap="none" lIns="0" tIns="0" rIns="0" bIns="0" rtlCol="0" anchor="t"/>
          <a:lstStyle/>
          <a:p>
            <a:pPr marL="0" indent="0" algn="l">
              <a:lnSpc>
                <a:spcPts val="1850"/>
              </a:lnSpc>
              <a:buNone/>
            </a:pPr>
            <a:r>
              <a:rPr lang="en-US" sz="1450" b="1" dirty="0">
                <a:solidFill>
                  <a:srgbClr val="006747"/>
                </a:solidFill>
                <a:latin typeface="Noto Serif SC Bold" pitchFamily="34" charset="0"/>
                <a:ea typeface="Noto Serif SC Bold" pitchFamily="34" charset="-122"/>
                <a:cs typeface="Noto Serif SC Bold" pitchFamily="34" charset="-120"/>
              </a:rPr>
              <a:t>Impactul Acțiunilor Umane:</a:t>
            </a:r>
            <a:endParaRPr lang="en-US" sz="1450" b="1" dirty="0"/>
          </a:p>
        </p:txBody>
      </p:sp>
      <p:sp>
        <p:nvSpPr>
          <p:cNvPr id="12" name="Text 9"/>
          <p:cNvSpPr/>
          <p:nvPr/>
        </p:nvSpPr>
        <p:spPr>
          <a:xfrm>
            <a:off x="780336" y="8053864"/>
            <a:ext cx="13069729" cy="405765"/>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Defrișările: Tăierea pădurilor la scară largă (de exemplu, în Amazonia) reduce dramatic capacitatea planetei de a absorbi CO₂. Copacii acționează ca niște "depozite" de carbon, iar defrișarea eliberează acest carbon în atmosferă prin ardere sau descompunere.</a:t>
            </a:r>
            <a:endParaRPr lang="en-US" sz="950" b="1" dirty="0"/>
          </a:p>
        </p:txBody>
      </p:sp>
      <p:sp>
        <p:nvSpPr>
          <p:cNvPr id="13" name="Text 10"/>
          <p:cNvSpPr/>
          <p:nvPr/>
        </p:nvSpPr>
        <p:spPr>
          <a:xfrm>
            <a:off x="780336" y="8503920"/>
            <a:ext cx="13069729" cy="405765"/>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Arderea Combustibililor Fosili: Activitățile industriale și transporturile bazate pe arderea cărbunelui, petrolului și gazelor naturale eliberează în atmosferă cantități uriașe de CO₂ stocat de-a lungul erelor geologice. Acest lucru depășește cu mult capacitatea naturală de absorbție a plantelor, ducând la creșterea concentrațiilor de CO₂.</a:t>
            </a:r>
            <a:endParaRPr lang="en-US" sz="950" b="1" dirty="0"/>
          </a:p>
        </p:txBody>
      </p:sp>
      <p:sp>
        <p:nvSpPr>
          <p:cNvPr id="14" name="Text 11"/>
          <p:cNvSpPr/>
          <p:nvPr/>
        </p:nvSpPr>
        <p:spPr>
          <a:xfrm>
            <a:off x="780336" y="9099828"/>
            <a:ext cx="1902023" cy="237768"/>
          </a:xfrm>
          <a:prstGeom prst="rect">
            <a:avLst/>
          </a:prstGeom>
          <a:noFill/>
          <a:ln/>
        </p:spPr>
        <p:txBody>
          <a:bodyPr wrap="none" lIns="0" tIns="0" rIns="0" bIns="0" rtlCol="0" anchor="t"/>
          <a:lstStyle/>
          <a:p>
            <a:pPr marL="0" indent="0" algn="l">
              <a:lnSpc>
                <a:spcPts val="1850"/>
              </a:lnSpc>
              <a:buNone/>
            </a:pPr>
            <a:r>
              <a:rPr lang="en-US" sz="1450" b="1" dirty="0">
                <a:solidFill>
                  <a:srgbClr val="006747"/>
                </a:solidFill>
                <a:latin typeface="Noto Serif SC Bold" pitchFamily="34" charset="0"/>
                <a:ea typeface="Noto Serif SC Bold" pitchFamily="34" charset="-122"/>
                <a:cs typeface="Noto Serif SC Bold" pitchFamily="34" charset="-120"/>
              </a:rPr>
              <a:t>Soluții și Strategii:</a:t>
            </a:r>
            <a:endParaRPr lang="en-US" sz="1450" b="1" dirty="0"/>
          </a:p>
        </p:txBody>
      </p:sp>
      <p:sp>
        <p:nvSpPr>
          <p:cNvPr id="15" name="Text 12"/>
          <p:cNvSpPr/>
          <p:nvPr/>
        </p:nvSpPr>
        <p:spPr>
          <a:xfrm>
            <a:off x="780336" y="9527738"/>
            <a:ext cx="13069729" cy="202883"/>
          </a:xfrm>
          <a:prstGeom prst="rect">
            <a:avLst/>
          </a:prstGeom>
          <a:noFill/>
          <a:ln/>
        </p:spPr>
        <p:txBody>
          <a:bodyPr wrap="non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Conservarea Pădurilor: Protejarea și reîmpădurirea zonelor forestiere sunt esențiale pentru a menține și crește capacitatea naturală a planetei de a absorbi carbonul.</a:t>
            </a:r>
            <a:endParaRPr lang="en-US" sz="950" b="1" dirty="0"/>
          </a:p>
        </p:txBody>
      </p:sp>
      <p:sp>
        <p:nvSpPr>
          <p:cNvPr id="16" name="Text 13"/>
          <p:cNvSpPr/>
          <p:nvPr/>
        </p:nvSpPr>
        <p:spPr>
          <a:xfrm>
            <a:off x="780336" y="9774912"/>
            <a:ext cx="13069729" cy="202883"/>
          </a:xfrm>
          <a:prstGeom prst="rect">
            <a:avLst/>
          </a:prstGeom>
          <a:noFill/>
          <a:ln/>
        </p:spPr>
        <p:txBody>
          <a:bodyPr wrap="none" lIns="0" tIns="0" rIns="0" bIns="0" rtlCol="0" anchor="t"/>
          <a:lstStyle/>
          <a:p>
            <a:pPr marL="342900" indent="-342900" algn="l">
              <a:lnSpc>
                <a:spcPts val="1550"/>
              </a:lnSpc>
              <a:buSzPct val="100000"/>
              <a:buChar char="•"/>
            </a:pPr>
            <a:r>
              <a:rPr lang="en-US" sz="950" b="1" dirty="0">
                <a:solidFill>
                  <a:srgbClr val="4B4A4A"/>
                </a:solidFill>
                <a:latin typeface="Geist" pitchFamily="34" charset="0"/>
                <a:ea typeface="Geist" pitchFamily="34" charset="-122"/>
                <a:cs typeface="Geist" pitchFamily="34" charset="-120"/>
              </a:rPr>
              <a:t>Dezvoltarea Biotehnologiei: Cercetările pentru îmbunătățirea eficienței fotosintetice a culturilor ar putea contribui la o absorbție sporită a CO₂ și la o producție agricolă mai sustenabilă.</a:t>
            </a:r>
            <a:endParaRPr lang="en-US" sz="950" b="1" dirty="0"/>
          </a:p>
        </p:txBody>
      </p:sp>
      <p:sp>
        <p:nvSpPr>
          <p:cNvPr id="17" name="Text 14"/>
          <p:cNvSpPr/>
          <p:nvPr/>
        </p:nvSpPr>
        <p:spPr>
          <a:xfrm>
            <a:off x="780336" y="10120432"/>
            <a:ext cx="13069729" cy="405765"/>
          </a:xfrm>
          <a:prstGeom prst="rect">
            <a:avLst/>
          </a:prstGeom>
          <a:noFill/>
          <a:ln/>
        </p:spPr>
        <p:txBody>
          <a:bodyPr wrap="square" lIns="0" tIns="0" rIns="0" bIns="0" rtlCol="0" anchor="t"/>
          <a:lstStyle/>
          <a:p>
            <a:pPr marL="0" indent="0" algn="l">
              <a:lnSpc>
                <a:spcPts val="1550"/>
              </a:lnSpc>
              <a:buNone/>
            </a:pPr>
            <a:r>
              <a:rPr lang="en-US" sz="950" b="1" dirty="0">
                <a:solidFill>
                  <a:srgbClr val="4B4A4A"/>
                </a:solidFill>
                <a:latin typeface="Geist" pitchFamily="34" charset="0"/>
                <a:ea typeface="Geist" pitchFamily="34" charset="-122"/>
                <a:cs typeface="Geist" pitchFamily="34" charset="-120"/>
              </a:rPr>
              <a:t>Așadar, fotosinteza nu este doar un proces de "respirație" a Pământului, ci și un aliat puternic în lupta împotriva schimbărilor climatice. Responsabilitatea noastră este să protejăm și să sprijinim această "fabrică verde" pentru a asigura un viitor echilibrat.</a:t>
            </a:r>
            <a:endParaRPr lang="en-US" sz="95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sp>
        <p:nvSpPr>
          <p:cNvPr id="2" name="Text 0"/>
          <p:cNvSpPr/>
          <p:nvPr/>
        </p:nvSpPr>
        <p:spPr>
          <a:xfrm>
            <a:off x="782479" y="654963"/>
            <a:ext cx="6274594" cy="458510"/>
          </a:xfrm>
          <a:prstGeom prst="rect">
            <a:avLst/>
          </a:prstGeom>
          <a:noFill/>
          <a:ln/>
        </p:spPr>
        <p:txBody>
          <a:bodyPr wrap="none" lIns="0" tIns="0" rIns="0" bIns="0" rtlCol="0" anchor="t"/>
          <a:lstStyle/>
          <a:p>
            <a:pPr marL="0" indent="0" algn="l">
              <a:lnSpc>
                <a:spcPts val="3600"/>
              </a:lnSpc>
              <a:buNone/>
            </a:pPr>
            <a:r>
              <a:rPr lang="en-US" sz="2850" b="1" dirty="0">
                <a:solidFill>
                  <a:srgbClr val="006747"/>
                </a:solidFill>
                <a:latin typeface="Noto Serif SC Bold" pitchFamily="34" charset="0"/>
                <a:ea typeface="Noto Serif SC Bold" pitchFamily="34" charset="-122"/>
                <a:cs typeface="Noto Serif SC Bold" pitchFamily="34" charset="-120"/>
              </a:rPr>
              <a:t>Fotosinteza și inovațiile viitorului</a:t>
            </a:r>
            <a:endParaRPr lang="en-US" sz="2850" b="1" dirty="0"/>
          </a:p>
        </p:txBody>
      </p:sp>
      <p:sp>
        <p:nvSpPr>
          <p:cNvPr id="3" name="Text 1"/>
          <p:cNvSpPr/>
          <p:nvPr/>
        </p:nvSpPr>
        <p:spPr>
          <a:xfrm>
            <a:off x="782479" y="1406843"/>
            <a:ext cx="13065443" cy="469344"/>
          </a:xfrm>
          <a:prstGeom prst="rect">
            <a:avLst/>
          </a:prstGeom>
          <a:noFill/>
          <a:ln/>
        </p:spPr>
        <p:txBody>
          <a:bodyPr wrap="square" lIns="0" tIns="0" rIns="0" bIns="0" rtlCol="0" anchor="t"/>
          <a:lstStyle/>
          <a:p>
            <a:pPr marL="0" indent="0" algn="l">
              <a:lnSpc>
                <a:spcPts val="1800"/>
              </a:lnSpc>
              <a:buNone/>
            </a:pPr>
            <a:r>
              <a:rPr lang="en-US" sz="1150" b="1" dirty="0">
                <a:solidFill>
                  <a:srgbClr val="4B4A4A"/>
                </a:solidFill>
                <a:latin typeface="Geist" pitchFamily="34" charset="0"/>
                <a:ea typeface="Geist" pitchFamily="34" charset="-122"/>
                <a:cs typeface="Geist" pitchFamily="34" charset="-120"/>
              </a:rPr>
              <a:t>Pe măsură ce ne confruntăm cu provocările unei populații globale în creștere și a schimbărilor climatice, înțelegerea și </a:t>
            </a:r>
            <a:r>
              <a:rPr lang="en-US" sz="1150" b="1" dirty="0">
                <a:solidFill>
                  <a:srgbClr val="006747"/>
                </a:solidFill>
                <a:latin typeface="Geist" pitchFamily="34" charset="0"/>
                <a:ea typeface="Geist" pitchFamily="34" charset="-122"/>
                <a:cs typeface="Geist" pitchFamily="34" charset="-120"/>
              </a:rPr>
              <a:t>optimizarea fotosintezei</a:t>
            </a:r>
            <a:r>
              <a:rPr lang="en-US" sz="1150" b="1" dirty="0">
                <a:solidFill>
                  <a:srgbClr val="4B4A4A"/>
                </a:solidFill>
                <a:latin typeface="Geist" pitchFamily="34" charset="0"/>
                <a:ea typeface="Geist" pitchFamily="34" charset="-122"/>
                <a:cs typeface="Geist" pitchFamily="34" charset="-120"/>
              </a:rPr>
              <a:t> devin esențiale. Știința și inovația se axează pe deblocarea potențialului maxim al acestui proces pentru a asigura securitatea alimentară și un mediu mai curat.</a:t>
            </a:r>
            <a:endParaRPr lang="en-US" sz="1150" b="1" dirty="0"/>
          </a:p>
        </p:txBody>
      </p:sp>
      <p:pic>
        <p:nvPicPr>
          <p:cNvPr id="4" name="Image 0" descr="preencoded.png"/>
          <p:cNvPicPr>
            <a:picLocks noChangeAspect="1"/>
          </p:cNvPicPr>
          <p:nvPr/>
        </p:nvPicPr>
        <p:blipFill>
          <a:blip r:embed="rId3"/>
          <a:stretch>
            <a:fillRect/>
          </a:stretch>
        </p:blipFill>
        <p:spPr>
          <a:xfrm>
            <a:off x="790099" y="2138363"/>
            <a:ext cx="4587835" cy="1760577"/>
          </a:xfrm>
          <a:prstGeom prst="rect">
            <a:avLst/>
          </a:prstGeom>
        </p:spPr>
      </p:pic>
      <p:pic>
        <p:nvPicPr>
          <p:cNvPr id="5" name="Image 1" descr="preencoded.png"/>
          <p:cNvPicPr>
            <a:picLocks noChangeAspect="1"/>
          </p:cNvPicPr>
          <p:nvPr/>
        </p:nvPicPr>
        <p:blipFill>
          <a:blip r:embed="rId4"/>
          <a:stretch>
            <a:fillRect/>
          </a:stretch>
        </p:blipFill>
        <p:spPr>
          <a:xfrm>
            <a:off x="5495211" y="2138363"/>
            <a:ext cx="4128135" cy="1760577"/>
          </a:xfrm>
          <a:prstGeom prst="rect">
            <a:avLst/>
          </a:prstGeom>
        </p:spPr>
      </p:pic>
      <p:pic>
        <p:nvPicPr>
          <p:cNvPr id="6" name="Image 2" descr="preencoded.png"/>
          <p:cNvPicPr>
            <a:picLocks noChangeAspect="1"/>
          </p:cNvPicPr>
          <p:nvPr/>
        </p:nvPicPr>
        <p:blipFill>
          <a:blip r:embed="rId5"/>
          <a:stretch>
            <a:fillRect/>
          </a:stretch>
        </p:blipFill>
        <p:spPr>
          <a:xfrm>
            <a:off x="9740622" y="2138363"/>
            <a:ext cx="4099679" cy="1760577"/>
          </a:xfrm>
          <a:prstGeom prst="rect">
            <a:avLst/>
          </a:prstGeom>
        </p:spPr>
      </p:pic>
      <p:sp>
        <p:nvSpPr>
          <p:cNvPr id="7" name="Text 2"/>
          <p:cNvSpPr/>
          <p:nvPr/>
        </p:nvSpPr>
        <p:spPr>
          <a:xfrm>
            <a:off x="782479" y="4216122"/>
            <a:ext cx="5240298" cy="275034"/>
          </a:xfrm>
          <a:prstGeom prst="rect">
            <a:avLst/>
          </a:prstGeom>
          <a:noFill/>
          <a:ln/>
        </p:spPr>
        <p:txBody>
          <a:bodyPr wrap="none" lIns="0" tIns="0" rIns="0" bIns="0" rtlCol="0" anchor="t"/>
          <a:lstStyle/>
          <a:p>
            <a:pPr marL="0" indent="0" algn="l">
              <a:lnSpc>
                <a:spcPts val="2150"/>
              </a:lnSpc>
              <a:buNone/>
            </a:pPr>
            <a:r>
              <a:rPr lang="en-US" sz="1700" b="1" dirty="0">
                <a:solidFill>
                  <a:srgbClr val="006747"/>
                </a:solidFill>
                <a:latin typeface="Noto Serif SC Bold" pitchFamily="34" charset="0"/>
                <a:ea typeface="Noto Serif SC Bold" pitchFamily="34" charset="-122"/>
                <a:cs typeface="Noto Serif SC Bold" pitchFamily="34" charset="-120"/>
              </a:rPr>
              <a:t>1. Ingineria Genetică și Eficiența Fotosintetică:</a:t>
            </a:r>
            <a:endParaRPr lang="en-US" sz="1700" b="1" dirty="0"/>
          </a:p>
        </p:txBody>
      </p:sp>
      <p:sp>
        <p:nvSpPr>
          <p:cNvPr id="8" name="Text 3"/>
          <p:cNvSpPr/>
          <p:nvPr/>
        </p:nvSpPr>
        <p:spPr>
          <a:xfrm>
            <a:off x="782479" y="4711184"/>
            <a:ext cx="13065443" cy="234672"/>
          </a:xfrm>
          <a:prstGeom prst="rect">
            <a:avLst/>
          </a:prstGeom>
          <a:noFill/>
          <a:ln/>
        </p:spPr>
        <p:txBody>
          <a:bodyPr wrap="non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Obiectiv: Plantele utilizează în prezent doar o mică parte din energia luminoasă disponibilă (aproximativ 1-2%). Ingineria genetică își propune să </a:t>
            </a:r>
            <a:r>
              <a:rPr lang="en-US" sz="1150" b="1" dirty="0">
                <a:solidFill>
                  <a:srgbClr val="006747"/>
                </a:solidFill>
                <a:latin typeface="Geist" pitchFamily="34" charset="0"/>
                <a:ea typeface="Geist" pitchFamily="34" charset="-122"/>
                <a:cs typeface="Geist" pitchFamily="34" charset="-120"/>
              </a:rPr>
              <a:t>crească semnificativ această eficiență</a:t>
            </a:r>
            <a:r>
              <a:rPr lang="en-US" sz="1150" b="1" dirty="0">
                <a:solidFill>
                  <a:srgbClr val="4B4A4A"/>
                </a:solidFill>
                <a:latin typeface="Geist" pitchFamily="34" charset="0"/>
                <a:ea typeface="Geist" pitchFamily="34" charset="-122"/>
                <a:cs typeface="Geist" pitchFamily="34" charset="-120"/>
              </a:rPr>
              <a:t>.</a:t>
            </a:r>
            <a:endParaRPr lang="en-US" sz="1150" b="1" dirty="0"/>
          </a:p>
        </p:txBody>
      </p:sp>
      <p:sp>
        <p:nvSpPr>
          <p:cNvPr id="9" name="Text 4"/>
          <p:cNvSpPr/>
          <p:nvPr/>
        </p:nvSpPr>
        <p:spPr>
          <a:xfrm>
            <a:off x="782479" y="4997172"/>
            <a:ext cx="13065443" cy="469344"/>
          </a:xfrm>
          <a:prstGeom prst="rect">
            <a:avLst/>
          </a:prstGeom>
          <a:noFill/>
          <a:ln/>
        </p:spPr>
        <p:txBody>
          <a:bodyPr wrap="squar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Strategii: Cercetătorii manipulează genetic plantele pentru a îmbunătăți funcția enzimei RuBisCO (care este adesea ineficientă), pentru a optimiza structura cloroplastelor sau pentru a introduce gene de la plante C4 în culturi C3 (cum ar fi orezul), pentru a le face mai rezistente la secetă și căldură.</a:t>
            </a:r>
            <a:endParaRPr lang="en-US" sz="1150" b="1" dirty="0"/>
          </a:p>
        </p:txBody>
      </p:sp>
      <p:sp>
        <p:nvSpPr>
          <p:cNvPr id="10" name="Text 5"/>
          <p:cNvSpPr/>
          <p:nvPr/>
        </p:nvSpPr>
        <p:spPr>
          <a:xfrm>
            <a:off x="782479" y="5517833"/>
            <a:ext cx="13065443" cy="469344"/>
          </a:xfrm>
          <a:prstGeom prst="rect">
            <a:avLst/>
          </a:prstGeom>
          <a:noFill/>
          <a:ln/>
        </p:spPr>
        <p:txBody>
          <a:bodyPr wrap="squar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Impact Potențial: Creșterea randamentului culturilor cu 30-50% ar putea contribui la hrănirea unei populații globale estimate la 10 miliarde de oameni până în 2050, reducând presiunea asupra terenurilor agricole și a resurselor.</a:t>
            </a:r>
            <a:endParaRPr lang="en-US" sz="1150" b="1" dirty="0"/>
          </a:p>
        </p:txBody>
      </p:sp>
      <p:sp>
        <p:nvSpPr>
          <p:cNvPr id="11" name="Text 6"/>
          <p:cNvSpPr/>
          <p:nvPr/>
        </p:nvSpPr>
        <p:spPr>
          <a:xfrm>
            <a:off x="782479" y="6207204"/>
            <a:ext cx="3967401" cy="275034"/>
          </a:xfrm>
          <a:prstGeom prst="rect">
            <a:avLst/>
          </a:prstGeom>
          <a:noFill/>
          <a:ln/>
        </p:spPr>
        <p:txBody>
          <a:bodyPr wrap="none" lIns="0" tIns="0" rIns="0" bIns="0" rtlCol="0" anchor="t"/>
          <a:lstStyle/>
          <a:p>
            <a:pPr marL="0" indent="0" algn="l">
              <a:lnSpc>
                <a:spcPts val="2150"/>
              </a:lnSpc>
              <a:buNone/>
            </a:pPr>
            <a:r>
              <a:rPr lang="en-US" sz="1700" b="1" dirty="0">
                <a:solidFill>
                  <a:srgbClr val="006747"/>
                </a:solidFill>
                <a:latin typeface="Noto Serif SC Bold" pitchFamily="34" charset="0"/>
                <a:ea typeface="Noto Serif SC Bold" pitchFamily="34" charset="-122"/>
                <a:cs typeface="Noto Serif SC Bold" pitchFamily="34" charset="-120"/>
              </a:rPr>
              <a:t>2. Revoluția Verde și Biotehnologia:</a:t>
            </a:r>
            <a:endParaRPr lang="en-US" sz="1700" b="1" dirty="0"/>
          </a:p>
        </p:txBody>
      </p:sp>
      <p:sp>
        <p:nvSpPr>
          <p:cNvPr id="12" name="Text 7"/>
          <p:cNvSpPr/>
          <p:nvPr/>
        </p:nvSpPr>
        <p:spPr>
          <a:xfrm>
            <a:off x="782479" y="6702266"/>
            <a:ext cx="13065443" cy="469344"/>
          </a:xfrm>
          <a:prstGeom prst="rect">
            <a:avLst/>
          </a:prstGeom>
          <a:noFill/>
          <a:ln/>
        </p:spPr>
        <p:txBody>
          <a:bodyPr wrap="squar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Moștenirea "Revoluției Verzi": Progresele anterioare în selecția plantelor au dus la creșteri semnificative ale producției agricole. Biotehnologia modernă duce această revoluție la un alt nivel, permițând intervenții precise la nivel genetic.</a:t>
            </a:r>
            <a:endParaRPr lang="en-US" sz="1150" b="1" dirty="0"/>
          </a:p>
        </p:txBody>
      </p:sp>
      <p:sp>
        <p:nvSpPr>
          <p:cNvPr id="13" name="Text 8"/>
          <p:cNvSpPr/>
          <p:nvPr/>
        </p:nvSpPr>
        <p:spPr>
          <a:xfrm>
            <a:off x="782479" y="7222927"/>
            <a:ext cx="13065443" cy="234672"/>
          </a:xfrm>
          <a:prstGeom prst="rect">
            <a:avLst/>
          </a:prstGeom>
          <a:noFill/>
          <a:ln/>
        </p:spPr>
        <p:txBody>
          <a:bodyPr wrap="non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Cercetare Avansată: Studiile se concentrează pe înțelegerea detaliată a fiecărei etape a fotosintezei, de la absorbția luminii la fixarea carbonului, pentru a identifica "blocajele" și a le depăși.</a:t>
            </a:r>
            <a:endParaRPr lang="en-US" sz="1150" b="1" dirty="0"/>
          </a:p>
        </p:txBody>
      </p:sp>
      <p:sp>
        <p:nvSpPr>
          <p:cNvPr id="14" name="Text 9"/>
          <p:cNvSpPr/>
          <p:nvPr/>
        </p:nvSpPr>
        <p:spPr>
          <a:xfrm>
            <a:off x="782479" y="7508915"/>
            <a:ext cx="13065443" cy="469344"/>
          </a:xfrm>
          <a:prstGeom prst="rect">
            <a:avLst/>
          </a:prstGeom>
          <a:noFill/>
          <a:ln/>
        </p:spPr>
        <p:txBody>
          <a:bodyPr wrap="squar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Agricultura Sustenabilă: O fotosinteză mai eficientă înseamnă plante care cresc mai repede, utilizează mai puțină apă și nutrienți și produc mai mult, contribuind la o agricultură mai sustenabilă și la reducerea amprentei ecologice.</a:t>
            </a:r>
            <a:endParaRPr lang="en-US" sz="1150" b="1" dirty="0"/>
          </a:p>
        </p:txBody>
      </p:sp>
      <p:sp>
        <p:nvSpPr>
          <p:cNvPr id="15" name="Text 10"/>
          <p:cNvSpPr/>
          <p:nvPr/>
        </p:nvSpPr>
        <p:spPr>
          <a:xfrm>
            <a:off x="782479" y="8198287"/>
            <a:ext cx="2813090" cy="275034"/>
          </a:xfrm>
          <a:prstGeom prst="rect">
            <a:avLst/>
          </a:prstGeom>
          <a:noFill/>
          <a:ln/>
        </p:spPr>
        <p:txBody>
          <a:bodyPr wrap="none" lIns="0" tIns="0" rIns="0" bIns="0" rtlCol="0" anchor="t"/>
          <a:lstStyle/>
          <a:p>
            <a:pPr marL="0" indent="0" algn="l">
              <a:lnSpc>
                <a:spcPts val="2150"/>
              </a:lnSpc>
              <a:buNone/>
            </a:pPr>
            <a:r>
              <a:rPr lang="en-US" sz="1700" b="1" dirty="0">
                <a:solidFill>
                  <a:srgbClr val="006747"/>
                </a:solidFill>
                <a:latin typeface="Noto Serif SC Bold" pitchFamily="34" charset="0"/>
                <a:ea typeface="Noto Serif SC Bold" pitchFamily="34" charset="-122"/>
                <a:cs typeface="Noto Serif SC Bold" pitchFamily="34" charset="-120"/>
              </a:rPr>
              <a:t>3. Fotosinteza Artificială:</a:t>
            </a:r>
            <a:endParaRPr lang="en-US" sz="1700" b="1" dirty="0"/>
          </a:p>
        </p:txBody>
      </p:sp>
      <p:sp>
        <p:nvSpPr>
          <p:cNvPr id="16" name="Text 11"/>
          <p:cNvSpPr/>
          <p:nvPr/>
        </p:nvSpPr>
        <p:spPr>
          <a:xfrm>
            <a:off x="782479" y="8693348"/>
            <a:ext cx="13065443" cy="469344"/>
          </a:xfrm>
          <a:prstGeom prst="rect">
            <a:avLst/>
          </a:prstGeom>
          <a:noFill/>
          <a:ln/>
        </p:spPr>
        <p:txBody>
          <a:bodyPr wrap="squar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O Viziune Ambițioasă: Inspirată de natură, fotosinteza artificială implică crearea de sisteme sintetice (chimice sau electrochimice) care pot imita procesul natural pentru a produce combustibili din apă și CO₂ utilizând lumina solară.</a:t>
            </a:r>
            <a:endParaRPr lang="en-US" sz="1150" b="1" dirty="0"/>
          </a:p>
        </p:txBody>
      </p:sp>
      <p:sp>
        <p:nvSpPr>
          <p:cNvPr id="17" name="Text 12"/>
          <p:cNvSpPr/>
          <p:nvPr/>
        </p:nvSpPr>
        <p:spPr>
          <a:xfrm>
            <a:off x="782479" y="9214009"/>
            <a:ext cx="13065443" cy="469344"/>
          </a:xfrm>
          <a:prstGeom prst="rect">
            <a:avLst/>
          </a:prstGeom>
          <a:noFill/>
          <a:ln/>
        </p:spPr>
        <p:txBody>
          <a:bodyPr wrap="square" lIns="0" tIns="0" rIns="0" bIns="0" rtlCol="0" anchor="t"/>
          <a:lstStyle/>
          <a:p>
            <a:pPr marL="342900" indent="-342900" algn="l">
              <a:lnSpc>
                <a:spcPts val="1800"/>
              </a:lnSpc>
              <a:buSzPct val="100000"/>
              <a:buChar char="•"/>
            </a:pPr>
            <a:r>
              <a:rPr lang="en-US" sz="1150" b="1" dirty="0">
                <a:solidFill>
                  <a:srgbClr val="4B4A4A"/>
                </a:solidFill>
                <a:latin typeface="Geist" pitchFamily="34" charset="0"/>
                <a:ea typeface="Geist" pitchFamily="34" charset="-122"/>
                <a:cs typeface="Geist" pitchFamily="34" charset="-120"/>
              </a:rPr>
              <a:t>Potențial Energetic: Această tehnologie ar putea oferi o sursă de energie curată și regenerabilă, transformând dioxidul de carbon (un gaz de seră) în combustibili valoroși sau în substanțe chimice utile, revoluționând producția de energie.</a:t>
            </a:r>
            <a:endParaRPr lang="en-US" sz="1150" b="1" dirty="0"/>
          </a:p>
        </p:txBody>
      </p:sp>
      <p:sp>
        <p:nvSpPr>
          <p:cNvPr id="18" name="Text 13"/>
          <p:cNvSpPr/>
          <p:nvPr/>
        </p:nvSpPr>
        <p:spPr>
          <a:xfrm>
            <a:off x="782479" y="9848374"/>
            <a:ext cx="13065443" cy="469344"/>
          </a:xfrm>
          <a:prstGeom prst="rect">
            <a:avLst/>
          </a:prstGeom>
          <a:noFill/>
          <a:ln/>
        </p:spPr>
        <p:txBody>
          <a:bodyPr wrap="square" lIns="0" tIns="0" rIns="0" bIns="0" rtlCol="0" anchor="t"/>
          <a:lstStyle/>
          <a:p>
            <a:pPr marL="0" indent="0" algn="l">
              <a:lnSpc>
                <a:spcPts val="1800"/>
              </a:lnSpc>
              <a:buNone/>
            </a:pPr>
            <a:r>
              <a:rPr lang="en-US" sz="1150" b="1" dirty="0">
                <a:solidFill>
                  <a:srgbClr val="4B4A4A"/>
                </a:solidFill>
                <a:latin typeface="Geist" pitchFamily="34" charset="0"/>
                <a:ea typeface="Geist" pitchFamily="34" charset="-122"/>
                <a:cs typeface="Geist" pitchFamily="34" charset="-120"/>
              </a:rPr>
              <a:t>Investițiile în cercetarea fotosintezei sunt investiții în viitorul planetei noastre. Capacitatea de a îmbunătăți și de a imita acest proces natural promite soluții inovatoare pentru cele mai presante probleme ale omenirii.</a:t>
            </a:r>
            <a:endParaRPr lang="en-US" sz="115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2932</Words>
  <Application>Microsoft Office PowerPoint</Application>
  <PresentationFormat>Произвольный</PresentationFormat>
  <Paragraphs>124</Paragraphs>
  <Slides>10</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10</vt:i4>
      </vt:variant>
    </vt:vector>
  </HeadingPairs>
  <TitlesOfParts>
    <vt:vector size="17" baseType="lpstr">
      <vt:lpstr>Cambria</vt:lpstr>
      <vt:lpstr>Noto Serif SC Bold</vt:lpstr>
      <vt:lpstr>Geist</vt:lpstr>
      <vt:lpstr>Arial</vt:lpstr>
      <vt:lpstr>Gadugi</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Liliya Hovornyan</dc:creator>
  <cp:lastModifiedBy>Лилия</cp:lastModifiedBy>
  <cp:revision>2</cp:revision>
  <dcterms:created xsi:type="dcterms:W3CDTF">2025-08-19T13:07:12Z</dcterms:created>
  <dcterms:modified xsi:type="dcterms:W3CDTF">2025-08-19T13:26:01Z</dcterms:modified>
</cp:coreProperties>
</file>