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10972800"/>
  <p:notesSz cx="10972800" cy="14630400"/>
  <p:embeddedFontLst>
    <p:embeddedFont>
      <p:font typeface="Brygada 1918" panose="020B0604020202020204" charset="0"/>
      <p:regular r:id="rId13"/>
    </p:embeddedFont>
    <p:embeddedFont>
      <p:font typeface="Brygada 1918 Semi Bold" panose="020B0604020202020204" charset="0"/>
      <p:regular r:id="rId14"/>
    </p:embeddedFont>
    <p:embeddedFont>
      <p:font typeface="Calibri" panose="020F0502020204030204" pitchFamily="34" charset="0"/>
      <p:regular r:id="rId15"/>
      <p:bold r:id="rId16"/>
      <p:italic r:id="rId17"/>
      <p:boldItalic r:id="rId1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10"/>
  </p:normalViewPr>
  <p:slideViewPr>
    <p:cSldViewPr snapToGrid="0" snapToObjects="1">
      <p:cViewPr varScale="1">
        <p:scale>
          <a:sx n="48" d="100"/>
          <a:sy n="48" d="100"/>
        </p:scale>
        <p:origin x="72"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2613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EFAULT">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8D6348"/>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626C3B"/>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83792E"/>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10972800"/>
          </a:xfrm>
          <a:prstGeom prst="rect">
            <a:avLst/>
          </a:prstGeom>
          <a:solidFill>
            <a:srgbClr val="F1C064"/>
          </a:solidFill>
          <a:ln/>
        </p:spPr>
      </p:sp>
      <p:sp>
        <p:nvSpPr>
          <p:cNvPr id="3" name="Shape 1"/>
          <p:cNvSpPr/>
          <p:nvPr/>
        </p:nvSpPr>
        <p:spPr>
          <a:xfrm>
            <a:off x="0" y="0"/>
            <a:ext cx="14630400" cy="10972800"/>
          </a:xfrm>
          <a:prstGeom prst="rect">
            <a:avLst/>
          </a:prstGeom>
          <a:solidFill>
            <a:srgbClr val="CC914D"/>
          </a:solidFill>
          <a:ln/>
        </p:spPr>
      </p:sp>
      <p:pic>
        <p:nvPicPr>
          <p:cNvPr id="4" name="Image 0" descr="preencoded.png">
            <a:hlinkClick r:id="rId2"/>
          </p:cNvPr>
          <p:cNvPicPr>
            <a:picLocks noChangeAspect="1"/>
          </p:cNvPicPr>
          <p:nvPr/>
        </p:nvPicPr>
        <p:blipFill>
          <a:blip r:embed="rId3"/>
          <a:stretch>
            <a:fillRect/>
          </a:stretch>
        </p:blipFill>
        <p:spPr>
          <a:xfrm>
            <a:off x="12839215" y="104927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0" y="0"/>
            <a:ext cx="14630400" cy="10972800"/>
          </a:xfrm>
          <a:prstGeom prst="rect">
            <a:avLst/>
          </a:prstGeom>
        </p:spPr>
      </p:pic>
      <p:sp>
        <p:nvSpPr>
          <p:cNvPr id="3" name="Shape 0"/>
          <p:cNvSpPr/>
          <p:nvPr/>
        </p:nvSpPr>
        <p:spPr>
          <a:xfrm>
            <a:off x="914400" y="4093029"/>
            <a:ext cx="12922211" cy="2989942"/>
          </a:xfrm>
          <a:prstGeom prst="rect">
            <a:avLst/>
          </a:prstGeom>
          <a:solidFill>
            <a:schemeClr val="accent4">
              <a:lumMod val="20000"/>
              <a:lumOff val="80000"/>
              <a:alpha val="80000"/>
            </a:schemeClr>
          </a:solidFill>
          <a:ln/>
        </p:spPr>
      </p:sp>
      <p:sp>
        <p:nvSpPr>
          <p:cNvPr id="4" name="Text 1"/>
          <p:cNvSpPr/>
          <p:nvPr/>
        </p:nvSpPr>
        <p:spPr>
          <a:xfrm>
            <a:off x="1684973" y="4829056"/>
            <a:ext cx="11260336" cy="620078"/>
          </a:xfrm>
          <a:prstGeom prst="rect">
            <a:avLst/>
          </a:prstGeom>
          <a:noFill/>
          <a:ln/>
        </p:spPr>
        <p:txBody>
          <a:bodyPr wrap="none" lIns="0" tIns="0" rIns="0" bIns="0" rtlCol="0" anchor="t"/>
          <a:lstStyle/>
          <a:p>
            <a:pPr marL="0" indent="0" algn="ctr">
              <a:lnSpc>
                <a:spcPts val="4850"/>
              </a:lnSpc>
              <a:buNone/>
            </a:pPr>
            <a:r>
              <a:rPr lang="en-US" sz="5400" b="1" dirty="0">
                <a:latin typeface="Brygada 1918 Semi Bold" pitchFamily="34" charset="0"/>
                <a:ea typeface="Brygada 1918 Semi Bold" pitchFamily="34" charset="-122"/>
                <a:cs typeface="Brygada 1918 Semi Bold" pitchFamily="34" charset="-120"/>
              </a:rPr>
              <a:t>Munții: </a:t>
            </a:r>
            <a:endParaRPr lang="ro-RO" sz="5400" b="1" dirty="0">
              <a:latin typeface="Brygada 1918 Semi Bold" pitchFamily="34" charset="0"/>
              <a:ea typeface="Brygada 1918 Semi Bold" pitchFamily="34" charset="-122"/>
              <a:cs typeface="Brygada 1918 Semi Bold" pitchFamily="34" charset="-120"/>
            </a:endParaRPr>
          </a:p>
          <a:p>
            <a:pPr marL="0" indent="0" algn="ctr">
              <a:lnSpc>
                <a:spcPts val="4850"/>
              </a:lnSpc>
              <a:buNone/>
            </a:pPr>
            <a:r>
              <a:rPr lang="en-US" sz="5400" b="1" dirty="0" err="1">
                <a:latin typeface="Brygada 1918 Semi Bold" pitchFamily="34" charset="0"/>
                <a:ea typeface="Brygada 1918 Semi Bold" pitchFamily="34" charset="-122"/>
                <a:cs typeface="Brygada 1918 Semi Bold" pitchFamily="34" charset="-120"/>
              </a:rPr>
              <a:t>formarea</a:t>
            </a:r>
            <a:r>
              <a:rPr lang="en-US" sz="5400" b="1" dirty="0">
                <a:latin typeface="Brygada 1918 Semi Bold" pitchFamily="34" charset="0"/>
                <a:ea typeface="Brygada 1918 Semi Bold" pitchFamily="34" charset="-122"/>
                <a:cs typeface="Brygada 1918 Semi Bold" pitchFamily="34" charset="-120"/>
              </a:rPr>
              <a:t>, </a:t>
            </a:r>
            <a:r>
              <a:rPr lang="en-US" sz="5400" b="1" dirty="0" err="1">
                <a:latin typeface="Brygada 1918 Semi Bold" pitchFamily="34" charset="0"/>
                <a:ea typeface="Brygada 1918 Semi Bold" pitchFamily="34" charset="-122"/>
                <a:cs typeface="Brygada 1918 Semi Bold" pitchFamily="34" charset="-120"/>
              </a:rPr>
              <a:t>tipurile</a:t>
            </a:r>
            <a:r>
              <a:rPr lang="en-US" sz="5400" b="1" dirty="0">
                <a:latin typeface="Brygada 1918 Semi Bold" pitchFamily="34" charset="0"/>
                <a:ea typeface="Brygada 1918 Semi Bold" pitchFamily="34" charset="-122"/>
                <a:cs typeface="Brygada 1918 Semi Bold" pitchFamily="34" charset="-120"/>
              </a:rPr>
              <a:t> </a:t>
            </a:r>
            <a:r>
              <a:rPr lang="en-US" sz="5400" b="1" dirty="0" err="1">
                <a:latin typeface="Brygada 1918 Semi Bold" pitchFamily="34" charset="0"/>
                <a:ea typeface="Brygada 1918 Semi Bold" pitchFamily="34" charset="-122"/>
                <a:cs typeface="Brygada 1918 Semi Bold" pitchFamily="34" charset="-120"/>
              </a:rPr>
              <a:t>și</a:t>
            </a:r>
            <a:r>
              <a:rPr lang="en-US" sz="5400" b="1" dirty="0">
                <a:latin typeface="Brygada 1918 Semi Bold" pitchFamily="34" charset="0"/>
                <a:ea typeface="Brygada 1918 Semi Bold" pitchFamily="34" charset="-122"/>
                <a:cs typeface="Brygada 1918 Semi Bold" pitchFamily="34" charset="-120"/>
              </a:rPr>
              <a:t> </a:t>
            </a:r>
            <a:r>
              <a:rPr lang="en-US" sz="5400" b="1" dirty="0" err="1">
                <a:latin typeface="Brygada 1918 Semi Bold" pitchFamily="34" charset="0"/>
                <a:ea typeface="Brygada 1918 Semi Bold" pitchFamily="34" charset="-122"/>
                <a:cs typeface="Brygada 1918 Semi Bold" pitchFamily="34" charset="-120"/>
              </a:rPr>
              <a:t>rolul</a:t>
            </a:r>
            <a:r>
              <a:rPr lang="en-US" sz="5400" b="1" dirty="0">
                <a:latin typeface="Brygada 1918 Semi Bold" pitchFamily="34" charset="0"/>
                <a:ea typeface="Brygada 1918 Semi Bold" pitchFamily="34" charset="-122"/>
                <a:cs typeface="Brygada 1918 Semi Bold" pitchFamily="34" charset="-120"/>
              </a:rPr>
              <a:t> lor </a:t>
            </a:r>
            <a:r>
              <a:rPr lang="en-US" sz="5400" b="1" dirty="0" err="1">
                <a:latin typeface="Brygada 1918 Semi Bold" pitchFamily="34" charset="0"/>
                <a:ea typeface="Brygada 1918 Semi Bold" pitchFamily="34" charset="-122"/>
                <a:cs typeface="Brygada 1918 Semi Bold" pitchFamily="34" charset="-120"/>
              </a:rPr>
              <a:t>în</a:t>
            </a:r>
            <a:r>
              <a:rPr lang="en-US" sz="5400" b="1" dirty="0">
                <a:latin typeface="Brygada 1918 Semi Bold" pitchFamily="34" charset="0"/>
                <a:ea typeface="Brygada 1918 Semi Bold" pitchFamily="34" charset="-122"/>
                <a:cs typeface="Brygada 1918 Semi Bold" pitchFamily="34" charset="-120"/>
              </a:rPr>
              <a:t> </a:t>
            </a:r>
            <a:r>
              <a:rPr lang="en-US" sz="5400" b="1" dirty="0" err="1">
                <a:latin typeface="Brygada 1918 Semi Bold" pitchFamily="34" charset="0"/>
                <a:ea typeface="Brygada 1918 Semi Bold" pitchFamily="34" charset="-122"/>
                <a:cs typeface="Brygada 1918 Semi Bold" pitchFamily="34" charset="-120"/>
              </a:rPr>
              <a:t>natură</a:t>
            </a:r>
            <a:endParaRPr lang="ro-RO" sz="5400" b="1" dirty="0">
              <a:latin typeface="Brygada 1918 Semi Bold" pitchFamily="34" charset="0"/>
              <a:ea typeface="Brygada 1918 Semi Bold" pitchFamily="34" charset="-122"/>
              <a:cs typeface="Brygada 1918 Semi Bold" pitchFamily="34" charset="-120"/>
            </a:endParaRPr>
          </a:p>
          <a:p>
            <a:pPr marL="0" indent="0" algn="ctr">
              <a:lnSpc>
                <a:spcPts val="4850"/>
              </a:lnSpc>
              <a:buNone/>
            </a:pPr>
            <a:endParaRPr lang="en-US" sz="5400" dirty="0"/>
          </a:p>
        </p:txBody>
      </p:sp>
      <p:sp>
        <p:nvSpPr>
          <p:cNvPr id="5" name="Text 2"/>
          <p:cNvSpPr/>
          <p:nvPr/>
        </p:nvSpPr>
        <p:spPr>
          <a:xfrm>
            <a:off x="793790" y="6189362"/>
            <a:ext cx="13042821" cy="396954"/>
          </a:xfrm>
          <a:prstGeom prst="rect">
            <a:avLst/>
          </a:prstGeom>
          <a:noFill/>
          <a:ln/>
        </p:spPr>
        <p:txBody>
          <a:bodyPr wrap="none" lIns="0" tIns="0" rIns="0" bIns="0" rtlCol="0" anchor="t"/>
          <a:lstStyle/>
          <a:p>
            <a:pPr marL="0" indent="0" algn="ctr">
              <a:lnSpc>
                <a:spcPts val="3100"/>
              </a:lnSpc>
              <a:buNone/>
            </a:pPr>
            <a:r>
              <a:rPr lang="en-US" sz="1950" b="1" dirty="0">
                <a:solidFill>
                  <a:srgbClr val="C00000"/>
                </a:solidFill>
                <a:latin typeface="Brygada 1918" pitchFamily="34" charset="0"/>
                <a:ea typeface="Brygada 1918" pitchFamily="34" charset="-122"/>
                <a:cs typeface="Brygada 1918" pitchFamily="34" charset="-120"/>
              </a:rPr>
              <a:t>O explorare a giganților geologici care modelează peisajul planetei noastre</a:t>
            </a:r>
            <a:r>
              <a:rPr lang="en-US" sz="1950" dirty="0">
                <a:solidFill>
                  <a:srgbClr val="FFFFFF"/>
                </a:solidFill>
                <a:latin typeface="Brygada 1918" pitchFamily="34" charset="0"/>
                <a:ea typeface="Brygada 1918" pitchFamily="34" charset="-122"/>
                <a:cs typeface="Brygada 1918" pitchFamily="34" charset="-120"/>
              </a:rPr>
              <a:t>.</a:t>
            </a:r>
            <a:endParaRPr lang="en-US" sz="19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name="Slide 10">
    <p:bg>
      <p:bgPr>
        <a:solidFill>
          <a:schemeClr val="accent6">
            <a:lumMod val="75000"/>
          </a:schemeClr>
        </a:solidFill>
        <a:effectLst/>
      </p:bgPr>
    </p:bg>
    <p:spTree>
      <p:nvGrpSpPr>
        <p:cNvPr id="1" name=""/>
        <p:cNvGrpSpPr/>
        <p:nvPr/>
      </p:nvGrpSpPr>
      <p:grpSpPr>
        <a:xfrm>
          <a:off x="0" y="0"/>
          <a:ext cx="0" cy="0"/>
          <a:chOff x="0" y="0"/>
          <a:chExt cx="0" cy="0"/>
        </a:xfrm>
      </p:grpSpPr>
      <p:sp>
        <p:nvSpPr>
          <p:cNvPr id="2" name="Text 0"/>
          <p:cNvSpPr/>
          <p:nvPr/>
        </p:nvSpPr>
        <p:spPr>
          <a:xfrm>
            <a:off x="793790" y="2319814"/>
            <a:ext cx="13042821" cy="1711643"/>
          </a:xfrm>
          <a:prstGeom prst="rect">
            <a:avLst/>
          </a:prstGeom>
          <a:noFill/>
          <a:ln/>
        </p:spPr>
        <p:txBody>
          <a:bodyPr wrap="square" lIns="0" tIns="0" rIns="0" bIns="0" rtlCol="0" anchor="t"/>
          <a:lstStyle/>
          <a:p>
            <a:pPr marL="0" indent="0" algn="ctr">
              <a:lnSpc>
                <a:spcPts val="6700"/>
              </a:lnSpc>
              <a:buNone/>
            </a:pPr>
            <a:r>
              <a:rPr lang="en-US" sz="5350" dirty="0" err="1">
                <a:solidFill>
                  <a:srgbClr val="EFE0C2"/>
                </a:solidFill>
                <a:latin typeface="Brygada 1918 Semi Bold" pitchFamily="34" charset="0"/>
                <a:ea typeface="Brygada 1918 Semi Bold" pitchFamily="34" charset="-122"/>
                <a:cs typeface="Brygada 1918 Semi Bold" pitchFamily="34" charset="-120"/>
              </a:rPr>
              <a:t>Munții</a:t>
            </a:r>
            <a:r>
              <a:rPr lang="en-US" sz="5350" dirty="0">
                <a:solidFill>
                  <a:srgbClr val="EFE0C2"/>
                </a:solidFill>
                <a:latin typeface="Brygada 1918 Semi Bold" pitchFamily="34" charset="0"/>
                <a:ea typeface="Brygada 1918 Semi Bold" pitchFamily="34" charset="-122"/>
                <a:cs typeface="Brygada 1918 Semi Bold" pitchFamily="34" charset="-120"/>
              </a:rPr>
              <a:t> – </a:t>
            </a:r>
            <a:r>
              <a:rPr lang="en-US" sz="5350" dirty="0" err="1">
                <a:solidFill>
                  <a:srgbClr val="EFE0C2"/>
                </a:solidFill>
                <a:latin typeface="Brygada 1918 Semi Bold" pitchFamily="34" charset="0"/>
                <a:ea typeface="Brygada 1918 Semi Bold" pitchFamily="34" charset="-122"/>
                <a:cs typeface="Brygada 1918 Semi Bold" pitchFamily="34" charset="-120"/>
              </a:rPr>
              <a:t>coloana</a:t>
            </a:r>
            <a:r>
              <a:rPr lang="en-US" sz="5350" dirty="0">
                <a:solidFill>
                  <a:srgbClr val="EFE0C2"/>
                </a:solidFill>
                <a:latin typeface="Brygada 1918 Semi Bold" pitchFamily="34" charset="0"/>
                <a:ea typeface="Brygada 1918 Semi Bold" pitchFamily="34" charset="-122"/>
                <a:cs typeface="Brygada 1918 Semi Bold" pitchFamily="34" charset="-120"/>
              </a:rPr>
              <a:t> </a:t>
            </a:r>
            <a:r>
              <a:rPr lang="en-US" sz="5350" dirty="0" err="1">
                <a:solidFill>
                  <a:srgbClr val="EFE0C2"/>
                </a:solidFill>
                <a:latin typeface="Brygada 1918 Semi Bold" pitchFamily="34" charset="0"/>
                <a:ea typeface="Brygada 1918 Semi Bold" pitchFamily="34" charset="-122"/>
                <a:cs typeface="Brygada 1918 Semi Bold" pitchFamily="34" charset="-120"/>
              </a:rPr>
              <a:t>vertebrală</a:t>
            </a:r>
            <a:r>
              <a:rPr lang="en-US" sz="5350" dirty="0">
                <a:solidFill>
                  <a:srgbClr val="EFE0C2"/>
                </a:solidFill>
                <a:latin typeface="Brygada 1918 Semi Bold" pitchFamily="34" charset="0"/>
                <a:ea typeface="Brygada 1918 Semi Bold" pitchFamily="34" charset="-122"/>
                <a:cs typeface="Brygada 1918 Semi Bold" pitchFamily="34" charset="-120"/>
              </a:rPr>
              <a:t> a </a:t>
            </a:r>
            <a:r>
              <a:rPr lang="en-US" sz="5350" dirty="0" err="1">
                <a:solidFill>
                  <a:srgbClr val="EFE0C2"/>
                </a:solidFill>
                <a:latin typeface="Brygada 1918 Semi Bold" pitchFamily="34" charset="0"/>
                <a:ea typeface="Brygada 1918 Semi Bold" pitchFamily="34" charset="-122"/>
                <a:cs typeface="Brygada 1918 Semi Bold" pitchFamily="34" charset="-120"/>
              </a:rPr>
              <a:t>planetei</a:t>
            </a:r>
            <a:r>
              <a:rPr lang="en-US" sz="5350" dirty="0">
                <a:solidFill>
                  <a:srgbClr val="EFE0C2"/>
                </a:solidFill>
                <a:latin typeface="Brygada 1918 Semi Bold" pitchFamily="34" charset="0"/>
                <a:ea typeface="Brygada 1918 Semi Bold" pitchFamily="34" charset="-122"/>
                <a:cs typeface="Brygada 1918 Semi Bold" pitchFamily="34" charset="-120"/>
              </a:rPr>
              <a:t> </a:t>
            </a:r>
            <a:r>
              <a:rPr lang="en-US" sz="5350" dirty="0" err="1">
                <a:solidFill>
                  <a:srgbClr val="EFE0C2"/>
                </a:solidFill>
                <a:latin typeface="Brygada 1918 Semi Bold" pitchFamily="34" charset="0"/>
                <a:ea typeface="Brygada 1918 Semi Bold" pitchFamily="34" charset="-122"/>
                <a:cs typeface="Brygada 1918 Semi Bold" pitchFamily="34" charset="-120"/>
              </a:rPr>
              <a:t>noastre</a:t>
            </a:r>
            <a:endParaRPr lang="en-US" sz="5350" dirty="0"/>
          </a:p>
        </p:txBody>
      </p:sp>
      <p:sp>
        <p:nvSpPr>
          <p:cNvPr id="3" name="Text 1"/>
          <p:cNvSpPr/>
          <p:nvPr/>
        </p:nvSpPr>
        <p:spPr>
          <a:xfrm>
            <a:off x="793790" y="4428292"/>
            <a:ext cx="13042821" cy="793909"/>
          </a:xfrm>
          <a:prstGeom prst="rect">
            <a:avLst/>
          </a:prstGeom>
          <a:noFill/>
          <a:ln/>
        </p:spPr>
        <p:txBody>
          <a:bodyPr wrap="square" lIns="0" tIns="0" rIns="0" bIns="0" rtlCol="0" anchor="t"/>
          <a:lstStyle/>
          <a:p>
            <a:pPr marL="0" indent="0" algn="ctr">
              <a:lnSpc>
                <a:spcPts val="3100"/>
              </a:lnSpc>
              <a:buNone/>
            </a:pPr>
            <a:r>
              <a:rPr lang="en-US" sz="1950" dirty="0">
                <a:solidFill>
                  <a:srgbClr val="EFE0C2"/>
                </a:solidFill>
                <a:latin typeface="Brygada 1918" pitchFamily="34" charset="0"/>
                <a:ea typeface="Brygada 1918" pitchFamily="34" charset="-122"/>
                <a:cs typeface="Brygada 1918" pitchFamily="34" charset="-120"/>
              </a:rPr>
              <a:t>De la formarea lor spectaculoasă la rolul vital în susținerea vieții și a climei, munții sunt esențiali pentru viitorul nostru.</a:t>
            </a:r>
            <a:endParaRPr lang="en-US" sz="1950" dirty="0"/>
          </a:p>
        </p:txBody>
      </p:sp>
      <p:pic>
        <p:nvPicPr>
          <p:cNvPr id="4" name="Image 0" descr="preencoded.png"/>
          <p:cNvPicPr>
            <a:picLocks noChangeAspect="1"/>
          </p:cNvPicPr>
          <p:nvPr/>
        </p:nvPicPr>
        <p:blipFill>
          <a:blip r:embed="rId3"/>
          <a:stretch>
            <a:fillRect/>
          </a:stretch>
        </p:blipFill>
        <p:spPr>
          <a:xfrm>
            <a:off x="793790" y="5445443"/>
            <a:ext cx="4347567" cy="793790"/>
          </a:xfrm>
          <a:prstGeom prst="rect">
            <a:avLst/>
          </a:prstGeom>
        </p:spPr>
      </p:pic>
      <p:sp>
        <p:nvSpPr>
          <p:cNvPr id="5" name="Text 2"/>
          <p:cNvSpPr/>
          <p:nvPr/>
        </p:nvSpPr>
        <p:spPr>
          <a:xfrm>
            <a:off x="992148" y="6437590"/>
            <a:ext cx="3734276" cy="310158"/>
          </a:xfrm>
          <a:prstGeom prst="rect">
            <a:avLst/>
          </a:prstGeom>
          <a:noFill/>
          <a:ln/>
        </p:spPr>
        <p:txBody>
          <a:bodyPr wrap="none" lIns="0" tIns="0" rIns="0" bIns="0" rtlCol="0" anchor="t"/>
          <a:lstStyle/>
          <a:p>
            <a:pPr marL="0" indent="0" algn="l">
              <a:lnSpc>
                <a:spcPts val="2400"/>
              </a:lnSpc>
              <a:buNone/>
            </a:pPr>
            <a:r>
              <a:rPr lang="en-US" sz="1950" dirty="0" err="1">
                <a:solidFill>
                  <a:srgbClr val="FFFFFF"/>
                </a:solidFill>
                <a:latin typeface="Brygada 1918 Semi Bold" pitchFamily="34" charset="0"/>
                <a:ea typeface="Brygada 1918 Semi Bold" pitchFamily="34" charset="-122"/>
                <a:cs typeface="Brygada 1918 Semi Bold" pitchFamily="34" charset="-120"/>
              </a:rPr>
              <a:t>Creații</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en-US" sz="1950" dirty="0" err="1">
                <a:solidFill>
                  <a:srgbClr val="FFFFFF"/>
                </a:solidFill>
                <a:latin typeface="Brygada 1918 Semi Bold" pitchFamily="34" charset="0"/>
                <a:ea typeface="Brygada 1918 Semi Bold" pitchFamily="34" charset="-122"/>
                <a:cs typeface="Brygada 1918 Semi Bold" pitchFamily="34" charset="-120"/>
              </a:rPr>
              <a:t>geologice</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en-US" sz="1950" dirty="0" err="1">
                <a:solidFill>
                  <a:srgbClr val="FFFFFF"/>
                </a:solidFill>
                <a:latin typeface="Brygada 1918 Semi Bold" pitchFamily="34" charset="0"/>
                <a:ea typeface="Brygada 1918 Semi Bold" pitchFamily="34" charset="-122"/>
                <a:cs typeface="Brygada 1918 Semi Bold" pitchFamily="34" charset="-120"/>
              </a:rPr>
              <a:t>spectaculoase</a:t>
            </a:r>
            <a:endParaRPr lang="en-US" sz="1950" dirty="0"/>
          </a:p>
        </p:txBody>
      </p:sp>
      <p:sp>
        <p:nvSpPr>
          <p:cNvPr id="6" name="Text 3"/>
          <p:cNvSpPr/>
          <p:nvPr/>
        </p:nvSpPr>
        <p:spPr>
          <a:xfrm>
            <a:off x="992148" y="6866811"/>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Brygada 1918" pitchFamily="34" charset="0"/>
                <a:ea typeface="Brygada 1918" pitchFamily="34" charset="-122"/>
                <a:cs typeface="Brygada 1918" pitchFamily="34" charset="-120"/>
              </a:rPr>
              <a:t>Munții sunt rezultatul forțelor tectonice inimaginabile, o mărturie a dinamismului Pământului, aflați într-o continuă transformare prin ridicare și eroziune.</a:t>
            </a:r>
            <a:endParaRPr lang="en-US" sz="1550" dirty="0"/>
          </a:p>
        </p:txBody>
      </p:sp>
      <p:pic>
        <p:nvPicPr>
          <p:cNvPr id="7" name="Image 1" descr="preencoded.png"/>
          <p:cNvPicPr>
            <a:picLocks noChangeAspect="1"/>
          </p:cNvPicPr>
          <p:nvPr/>
        </p:nvPicPr>
        <p:blipFill>
          <a:blip r:embed="rId4"/>
          <a:stretch>
            <a:fillRect/>
          </a:stretch>
        </p:blipFill>
        <p:spPr>
          <a:xfrm>
            <a:off x="5141357" y="5445443"/>
            <a:ext cx="4347567" cy="793790"/>
          </a:xfrm>
          <a:prstGeom prst="rect">
            <a:avLst/>
          </a:prstGeom>
        </p:spPr>
      </p:pic>
      <p:sp>
        <p:nvSpPr>
          <p:cNvPr id="8" name="Text 4"/>
          <p:cNvSpPr/>
          <p:nvPr/>
        </p:nvSpPr>
        <p:spPr>
          <a:xfrm>
            <a:off x="5339715" y="6437590"/>
            <a:ext cx="3347442" cy="310158"/>
          </a:xfrm>
          <a:prstGeom prst="rect">
            <a:avLst/>
          </a:prstGeom>
          <a:noFill/>
          <a:ln/>
        </p:spPr>
        <p:txBody>
          <a:bodyPr wrap="none" lIns="0" tIns="0" rIns="0" bIns="0" rtlCol="0" anchor="t"/>
          <a:lstStyle/>
          <a:p>
            <a:pPr marL="0" indent="0" algn="l">
              <a:lnSpc>
                <a:spcPts val="2400"/>
              </a:lnSpc>
              <a:buNone/>
            </a:pPr>
            <a:r>
              <a:rPr lang="en-US" sz="1950" dirty="0" err="1">
                <a:solidFill>
                  <a:srgbClr val="FFFFFF"/>
                </a:solidFill>
                <a:latin typeface="Brygada 1918 Semi Bold" pitchFamily="34" charset="0"/>
                <a:ea typeface="Brygada 1918 Semi Bold" pitchFamily="34" charset="-122"/>
                <a:cs typeface="Brygada 1918 Semi Bold" pitchFamily="34" charset="-120"/>
              </a:rPr>
              <a:t>Susținători</a:t>
            </a:r>
            <a:r>
              <a:rPr lang="en-US" sz="1950" dirty="0">
                <a:solidFill>
                  <a:srgbClr val="FFFFFF"/>
                </a:solidFill>
                <a:latin typeface="Brygada 1918 Semi Bold" pitchFamily="34" charset="0"/>
                <a:ea typeface="Brygada 1918 Semi Bold" pitchFamily="34" charset="-122"/>
                <a:cs typeface="Brygada 1918 Semi Bold" pitchFamily="34" charset="-120"/>
              </a:rPr>
              <a:t> ai </a:t>
            </a:r>
            <a:r>
              <a:rPr lang="en-US" sz="1950" dirty="0" err="1">
                <a:solidFill>
                  <a:srgbClr val="FFFFFF"/>
                </a:solidFill>
                <a:latin typeface="Brygada 1918 Semi Bold" pitchFamily="34" charset="0"/>
                <a:ea typeface="Brygada 1918 Semi Bold" pitchFamily="34" charset="-122"/>
                <a:cs typeface="Brygada 1918 Semi Bold" pitchFamily="34" charset="-120"/>
              </a:rPr>
              <a:t>vieții</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en-US" sz="1950" dirty="0" err="1">
                <a:solidFill>
                  <a:srgbClr val="FFFFFF"/>
                </a:solidFill>
                <a:latin typeface="Brygada 1918 Semi Bold" pitchFamily="34" charset="0"/>
                <a:ea typeface="Brygada 1918 Semi Bold" pitchFamily="34" charset="-122"/>
                <a:cs typeface="Brygada 1918 Semi Bold" pitchFamily="34" charset="-120"/>
              </a:rPr>
              <a:t>și</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en-US" sz="1950" dirty="0" err="1">
                <a:solidFill>
                  <a:srgbClr val="FFFFFF"/>
                </a:solidFill>
                <a:latin typeface="Brygada 1918 Semi Bold" pitchFamily="34" charset="0"/>
                <a:ea typeface="Brygada 1918 Semi Bold" pitchFamily="34" charset="-122"/>
                <a:cs typeface="Brygada 1918 Semi Bold" pitchFamily="34" charset="-120"/>
              </a:rPr>
              <a:t>climei</a:t>
            </a:r>
            <a:endParaRPr lang="en-US" sz="1950" dirty="0"/>
          </a:p>
        </p:txBody>
      </p:sp>
      <p:sp>
        <p:nvSpPr>
          <p:cNvPr id="9" name="Text 5"/>
          <p:cNvSpPr/>
          <p:nvPr/>
        </p:nvSpPr>
        <p:spPr>
          <a:xfrm>
            <a:off x="5339715" y="6866811"/>
            <a:ext cx="3950851" cy="1270159"/>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Brygada 1918" pitchFamily="34" charset="0"/>
                <a:ea typeface="Brygada 1918" pitchFamily="34" charset="-122"/>
                <a:cs typeface="Brygada 1918" pitchFamily="34" charset="-120"/>
              </a:rPr>
              <a:t>De la surse de apă dulce la habitate pentru biodiversitate unică și influențatori ai climei, munții sunt piloni ecologici esențiali pentru echilibrul planetar.</a:t>
            </a:r>
            <a:endParaRPr lang="en-US" sz="1550" dirty="0"/>
          </a:p>
        </p:txBody>
      </p:sp>
      <p:pic>
        <p:nvPicPr>
          <p:cNvPr id="10" name="Image 2" descr="preencoded.png"/>
          <p:cNvPicPr>
            <a:picLocks noChangeAspect="1"/>
          </p:cNvPicPr>
          <p:nvPr/>
        </p:nvPicPr>
        <p:blipFill>
          <a:blip r:embed="rId5"/>
          <a:stretch>
            <a:fillRect/>
          </a:stretch>
        </p:blipFill>
        <p:spPr>
          <a:xfrm>
            <a:off x="9488924" y="5445443"/>
            <a:ext cx="4347567" cy="793790"/>
          </a:xfrm>
          <a:prstGeom prst="rect">
            <a:avLst/>
          </a:prstGeom>
        </p:spPr>
      </p:pic>
      <p:sp>
        <p:nvSpPr>
          <p:cNvPr id="11" name="Text 6"/>
          <p:cNvSpPr/>
          <p:nvPr/>
        </p:nvSpPr>
        <p:spPr>
          <a:xfrm>
            <a:off x="9687282" y="6437590"/>
            <a:ext cx="3320058" cy="310158"/>
          </a:xfrm>
          <a:prstGeom prst="rect">
            <a:avLst/>
          </a:prstGeom>
          <a:noFill/>
          <a:ln/>
        </p:spPr>
        <p:txBody>
          <a:bodyPr wrap="none" lIns="0" tIns="0" rIns="0" bIns="0" rtlCol="0" anchor="t"/>
          <a:lstStyle/>
          <a:p>
            <a:pPr marL="0" indent="0" algn="l">
              <a:lnSpc>
                <a:spcPts val="2400"/>
              </a:lnSpc>
              <a:buNone/>
            </a:pPr>
            <a:r>
              <a:rPr lang="en-US" sz="1950" dirty="0" err="1">
                <a:solidFill>
                  <a:srgbClr val="FFFFFF"/>
                </a:solidFill>
                <a:latin typeface="Brygada 1918 Semi Bold" pitchFamily="34" charset="0"/>
                <a:ea typeface="Brygada 1918 Semi Bold" pitchFamily="34" charset="-122"/>
                <a:cs typeface="Brygada 1918 Semi Bold" pitchFamily="34" charset="-120"/>
              </a:rPr>
              <a:t>Protejarea</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en-US" sz="1950" dirty="0" err="1">
                <a:solidFill>
                  <a:srgbClr val="FFFFFF"/>
                </a:solidFill>
                <a:latin typeface="Brygada 1918 Semi Bold" pitchFamily="34" charset="0"/>
                <a:ea typeface="Brygada 1918 Semi Bold" pitchFamily="34" charset="-122"/>
                <a:cs typeface="Brygada 1918 Semi Bold" pitchFamily="34" charset="-120"/>
              </a:rPr>
              <a:t>viitorului</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en-US" sz="1950" dirty="0" err="1">
                <a:solidFill>
                  <a:srgbClr val="FFFFFF"/>
                </a:solidFill>
                <a:latin typeface="Brygada 1918 Semi Bold" pitchFamily="34" charset="0"/>
                <a:ea typeface="Brygada 1918 Semi Bold" pitchFamily="34" charset="-122"/>
                <a:cs typeface="Brygada 1918 Semi Bold" pitchFamily="34" charset="-120"/>
              </a:rPr>
              <a:t>comun</a:t>
            </a:r>
            <a:endParaRPr lang="en-US" sz="1950" dirty="0"/>
          </a:p>
        </p:txBody>
      </p:sp>
      <p:sp>
        <p:nvSpPr>
          <p:cNvPr id="12" name="Text 7"/>
          <p:cNvSpPr/>
          <p:nvPr/>
        </p:nvSpPr>
        <p:spPr>
          <a:xfrm>
            <a:off x="9687282" y="6866811"/>
            <a:ext cx="3950851" cy="1587698"/>
          </a:xfrm>
          <a:prstGeom prst="rect">
            <a:avLst/>
          </a:prstGeom>
          <a:noFill/>
          <a:ln/>
        </p:spPr>
        <p:txBody>
          <a:bodyPr wrap="square" lIns="0" tIns="0" rIns="0" bIns="0" rtlCol="0" anchor="t"/>
          <a:lstStyle/>
          <a:p>
            <a:pPr marL="0" indent="0" algn="l">
              <a:lnSpc>
                <a:spcPts val="2500"/>
              </a:lnSpc>
              <a:buNone/>
            </a:pPr>
            <a:r>
              <a:rPr lang="en-US" sz="1550" dirty="0">
                <a:solidFill>
                  <a:srgbClr val="FFFFFF"/>
                </a:solidFill>
                <a:latin typeface="Brygada 1918" pitchFamily="34" charset="0"/>
                <a:ea typeface="Brygada 1918" pitchFamily="34" charset="-122"/>
                <a:cs typeface="Brygada 1918" pitchFamily="34" charset="-120"/>
              </a:rPr>
              <a:t>Recunoașterea valorii și fragilității munților este crucială. Eforturile de conservare și înțelegere a rolului lor sunt vitale pentru bunăstarea societății umane și a ecosistemelor.</a:t>
            </a:r>
            <a:endParaRPr lang="en-US" sz="1550" dirty="0"/>
          </a:p>
        </p:txBody>
      </p:sp>
      <p:pic>
        <p:nvPicPr>
          <p:cNvPr id="14" name="Рисунок 13">
            <a:extLst>
              <a:ext uri="{FF2B5EF4-FFF2-40B4-BE49-F238E27FC236}">
                <a16:creationId xmlns:a16="http://schemas.microsoft.com/office/drawing/2014/main" id="{4B68D413-4EE2-4516-9846-5E2816F1DE3F}"/>
              </a:ext>
            </a:extLst>
          </p:cNvPr>
          <p:cNvPicPr>
            <a:picLocks noChangeAspect="1"/>
          </p:cNvPicPr>
          <p:nvPr/>
        </p:nvPicPr>
        <p:blipFill>
          <a:blip r:embed="rId6"/>
          <a:stretch>
            <a:fillRect/>
          </a:stretch>
        </p:blipFill>
        <p:spPr>
          <a:xfrm>
            <a:off x="5391113" y="8454509"/>
            <a:ext cx="3244645" cy="22577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name="Slide 2">
    <p:spTree>
      <p:nvGrpSpPr>
        <p:cNvPr id="1" name=""/>
        <p:cNvGrpSpPr/>
        <p:nvPr/>
      </p:nvGrpSpPr>
      <p:grpSpPr>
        <a:xfrm>
          <a:off x="0" y="0"/>
          <a:ext cx="0" cy="0"/>
          <a:chOff x="0" y="0"/>
          <a:chExt cx="0" cy="0"/>
        </a:xfrm>
      </p:grpSpPr>
      <p:sp>
        <p:nvSpPr>
          <p:cNvPr id="2" name="Text 0"/>
          <p:cNvSpPr/>
          <p:nvPr/>
        </p:nvSpPr>
        <p:spPr>
          <a:xfrm>
            <a:off x="793790" y="602099"/>
            <a:ext cx="4961811" cy="620078"/>
          </a:xfrm>
          <a:prstGeom prst="rect">
            <a:avLst/>
          </a:prstGeom>
          <a:noFill/>
          <a:ln/>
        </p:spPr>
        <p:txBody>
          <a:bodyPr wrap="none" lIns="0" tIns="0" rIns="0" bIns="0" rtlCol="0" anchor="t"/>
          <a:lstStyle/>
          <a:p>
            <a:pPr marL="0" indent="0" algn="l">
              <a:lnSpc>
                <a:spcPts val="4850"/>
              </a:lnSpc>
              <a:buNone/>
            </a:pPr>
            <a:r>
              <a:rPr lang="en-US" sz="3900" dirty="0">
                <a:solidFill>
                  <a:srgbClr val="403011"/>
                </a:solidFill>
                <a:latin typeface="Brygada 1918 Semi Bold" pitchFamily="34" charset="0"/>
                <a:ea typeface="Brygada 1918 Semi Bold" pitchFamily="34" charset="-122"/>
                <a:cs typeface="Brygada 1918 Semi Bold" pitchFamily="34" charset="-120"/>
              </a:rPr>
              <a:t>Ce </a:t>
            </a:r>
            <a:r>
              <a:rPr lang="en-US" sz="3900" dirty="0" err="1">
                <a:solidFill>
                  <a:srgbClr val="403011"/>
                </a:solidFill>
                <a:latin typeface="Brygada 1918 Semi Bold" pitchFamily="34" charset="0"/>
                <a:ea typeface="Brygada 1918 Semi Bold" pitchFamily="34" charset="-122"/>
                <a:cs typeface="Brygada 1918 Semi Bold" pitchFamily="34" charset="-120"/>
              </a:rPr>
              <a:t>este</a:t>
            </a:r>
            <a:r>
              <a:rPr lang="en-US" sz="3900" dirty="0">
                <a:solidFill>
                  <a:srgbClr val="403011"/>
                </a:solidFill>
                <a:latin typeface="Brygada 1918 Semi Bold" pitchFamily="34" charset="0"/>
                <a:ea typeface="Brygada 1918 Semi Bold" pitchFamily="34" charset="-122"/>
                <a:cs typeface="Brygada 1918 Semi Bold" pitchFamily="34" charset="-120"/>
              </a:rPr>
              <a:t> un </a:t>
            </a:r>
            <a:r>
              <a:rPr lang="en-US" sz="3900" dirty="0" err="1">
                <a:solidFill>
                  <a:srgbClr val="403011"/>
                </a:solidFill>
                <a:latin typeface="Brygada 1918 Semi Bold" pitchFamily="34" charset="0"/>
                <a:ea typeface="Brygada 1918 Semi Bold" pitchFamily="34" charset="-122"/>
                <a:cs typeface="Brygada 1918 Semi Bold" pitchFamily="34" charset="-120"/>
              </a:rPr>
              <a:t>munte</a:t>
            </a:r>
            <a:r>
              <a:rPr lang="en-US" sz="3900" dirty="0">
                <a:solidFill>
                  <a:srgbClr val="403011"/>
                </a:solidFill>
                <a:latin typeface="Brygada 1918 Semi Bold" pitchFamily="34" charset="0"/>
                <a:ea typeface="Brygada 1918 Semi Bold" pitchFamily="34" charset="-122"/>
                <a:cs typeface="Brygada 1918 Semi Bold" pitchFamily="34" charset="-120"/>
              </a:rPr>
              <a:t>?</a:t>
            </a:r>
            <a:endParaRPr lang="en-US" sz="3900" dirty="0"/>
          </a:p>
        </p:txBody>
      </p:sp>
      <p:sp>
        <p:nvSpPr>
          <p:cNvPr id="3" name="Text 1"/>
          <p:cNvSpPr/>
          <p:nvPr/>
        </p:nvSpPr>
        <p:spPr>
          <a:xfrm>
            <a:off x="793790" y="1698427"/>
            <a:ext cx="6955631" cy="1270159"/>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Un munte este o formă de relief naturală, care se ridică semnificativ deasupra terenului înconjurător, caracterizată prin altitudini considerabile și, adesea, pante abrupte. Spre deosebire de dealuri, munții ating înălțimi mai mari și prezintă o complexitate geologică sporită.</a:t>
            </a:r>
            <a:endParaRPr lang="en-US" sz="1550" dirty="0"/>
          </a:p>
        </p:txBody>
      </p:sp>
      <p:sp>
        <p:nvSpPr>
          <p:cNvPr id="4" name="Text 2"/>
          <p:cNvSpPr/>
          <p:nvPr/>
        </p:nvSpPr>
        <p:spPr>
          <a:xfrm>
            <a:off x="793790" y="3147179"/>
            <a:ext cx="6955631" cy="158769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Acești giganți naturali acoperă aproximativ </a:t>
            </a:r>
            <a:r>
              <a:rPr lang="en-US" sz="1550" b="1" dirty="0">
                <a:solidFill>
                  <a:srgbClr val="403011"/>
                </a:solidFill>
                <a:latin typeface="Brygada 1918" pitchFamily="34" charset="0"/>
                <a:ea typeface="Brygada 1918" pitchFamily="34" charset="-122"/>
                <a:cs typeface="Brygada 1918" pitchFamily="34" charset="-120"/>
              </a:rPr>
              <a:t>22% din suprafața uscatului Terrei</a:t>
            </a:r>
            <a:r>
              <a:rPr lang="en-US" sz="1550" dirty="0">
                <a:solidFill>
                  <a:srgbClr val="403011"/>
                </a:solidFill>
                <a:latin typeface="Brygada 1918" pitchFamily="34" charset="0"/>
                <a:ea typeface="Brygada 1918" pitchFamily="34" charset="-122"/>
                <a:cs typeface="Brygada 1918" pitchFamily="34" charset="-120"/>
              </a:rPr>
              <a:t>, găzduind ecosisteme diverse și contribuind esențial la echilibrul hidrologic global. Deși par inospitalieri, </a:t>
            </a:r>
            <a:r>
              <a:rPr lang="en-US" sz="1550" b="1" dirty="0">
                <a:solidFill>
                  <a:srgbClr val="403011"/>
                </a:solidFill>
                <a:latin typeface="Brygada 1918" pitchFamily="34" charset="0"/>
                <a:ea typeface="Brygada 1918" pitchFamily="34" charset="-122"/>
                <a:cs typeface="Brygada 1918" pitchFamily="34" charset="-120"/>
              </a:rPr>
              <a:t>unul din zece oameni</a:t>
            </a:r>
            <a:r>
              <a:rPr lang="en-US" sz="1550" dirty="0">
                <a:solidFill>
                  <a:srgbClr val="403011"/>
                </a:solidFill>
                <a:latin typeface="Brygada 1918" pitchFamily="34" charset="0"/>
                <a:ea typeface="Brygada 1918" pitchFamily="34" charset="-122"/>
                <a:cs typeface="Brygada 1918" pitchFamily="34" charset="-120"/>
              </a:rPr>
              <a:t> trăiește în regiuni montane sau în proximitatea lor, adaptându-și viața la provocările și oportunitățile oferite de aceste medii.</a:t>
            </a:r>
            <a:endParaRPr lang="en-US" sz="1550" dirty="0"/>
          </a:p>
        </p:txBody>
      </p:sp>
      <p:sp>
        <p:nvSpPr>
          <p:cNvPr id="5" name="Text 3"/>
          <p:cNvSpPr/>
          <p:nvPr/>
        </p:nvSpPr>
        <p:spPr>
          <a:xfrm>
            <a:off x="793790" y="4913471"/>
            <a:ext cx="6955631" cy="190523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Un rol crucial al munților este cel de </a:t>
            </a:r>
            <a:r>
              <a:rPr lang="en-US" sz="1550" b="1" dirty="0">
                <a:solidFill>
                  <a:srgbClr val="403011"/>
                </a:solidFill>
                <a:latin typeface="Brygada 1918" pitchFamily="34" charset="0"/>
                <a:ea typeface="Brygada 1918" pitchFamily="34" charset="-122"/>
                <a:cs typeface="Brygada 1918" pitchFamily="34" charset="-120"/>
              </a:rPr>
              <a:t>„turnuri de apă” ale lumii</a:t>
            </a:r>
            <a:r>
              <a:rPr lang="en-US" sz="1550" dirty="0">
                <a:solidFill>
                  <a:srgbClr val="403011"/>
                </a:solidFill>
                <a:latin typeface="Brygada 1918" pitchFamily="34" charset="0"/>
                <a:ea typeface="Brygada 1918" pitchFamily="34" charset="-122"/>
                <a:cs typeface="Brygada 1918" pitchFamily="34" charset="-120"/>
              </a:rPr>
              <a:t>. Toate râurile majore, care alimentează orașe și susțin agricultura, își au izvoarele în zone montane. Această funcție este vitală, asigurând aprovizionarea cu apă proaspătă pentru </a:t>
            </a:r>
            <a:r>
              <a:rPr lang="en-US" sz="1550" b="1" dirty="0">
                <a:solidFill>
                  <a:srgbClr val="403011"/>
                </a:solidFill>
                <a:latin typeface="Brygada 1918" pitchFamily="34" charset="0"/>
                <a:ea typeface="Brygada 1918" pitchFamily="34" charset="-122"/>
                <a:cs typeface="Brygada 1918" pitchFamily="34" charset="-120"/>
              </a:rPr>
              <a:t>aproape jumătate din populația mondială</a:t>
            </a:r>
            <a:r>
              <a:rPr lang="en-US" sz="1550" dirty="0">
                <a:solidFill>
                  <a:srgbClr val="403011"/>
                </a:solidFill>
                <a:latin typeface="Brygada 1918" pitchFamily="34" charset="0"/>
                <a:ea typeface="Brygada 1918" pitchFamily="34" charset="-122"/>
                <a:cs typeface="Brygada 1918" pitchFamily="34" charset="-120"/>
              </a:rPr>
              <a:t>. Fără sistemele hidrografice montane, numeroase civilizații ar fi incapabile să prospere.</a:t>
            </a:r>
            <a:endParaRPr lang="en-US" sz="1550" dirty="0"/>
          </a:p>
        </p:txBody>
      </p:sp>
      <p:pic>
        <p:nvPicPr>
          <p:cNvPr id="6" name="Image 0" descr="preencoded.png"/>
          <p:cNvPicPr>
            <a:picLocks noChangeAspect="1"/>
          </p:cNvPicPr>
          <p:nvPr/>
        </p:nvPicPr>
        <p:blipFill>
          <a:blip r:embed="rId3"/>
          <a:stretch>
            <a:fillRect/>
          </a:stretch>
        </p:blipFill>
        <p:spPr>
          <a:xfrm>
            <a:off x="9052303" y="2039169"/>
            <a:ext cx="4365523" cy="6548239"/>
          </a:xfrm>
          <a:prstGeom prst="rect">
            <a:avLst/>
          </a:prstGeom>
        </p:spPr>
      </p:pic>
      <p:pic>
        <p:nvPicPr>
          <p:cNvPr id="8" name="Рисунок 7">
            <a:extLst>
              <a:ext uri="{FF2B5EF4-FFF2-40B4-BE49-F238E27FC236}">
                <a16:creationId xmlns:a16="http://schemas.microsoft.com/office/drawing/2014/main" id="{4C3E01C6-C178-470F-8BBD-E3A08F7473C2}"/>
              </a:ext>
            </a:extLst>
          </p:cNvPr>
          <p:cNvPicPr>
            <a:picLocks noChangeAspect="1"/>
          </p:cNvPicPr>
          <p:nvPr/>
        </p:nvPicPr>
        <p:blipFill>
          <a:blip r:embed="rId4"/>
          <a:stretch>
            <a:fillRect/>
          </a:stretch>
        </p:blipFill>
        <p:spPr>
          <a:xfrm>
            <a:off x="1993820" y="6997303"/>
            <a:ext cx="5755601" cy="35972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name="Slide 3">
    <p:spTree>
      <p:nvGrpSpPr>
        <p:cNvPr id="1" name=""/>
        <p:cNvGrpSpPr/>
        <p:nvPr/>
      </p:nvGrpSpPr>
      <p:grpSpPr>
        <a:xfrm>
          <a:off x="0" y="0"/>
          <a:ext cx="0" cy="0"/>
          <a:chOff x="0" y="0"/>
          <a:chExt cx="0" cy="0"/>
        </a:xfrm>
      </p:grpSpPr>
      <p:sp>
        <p:nvSpPr>
          <p:cNvPr id="2" name="Text 0"/>
          <p:cNvSpPr/>
          <p:nvPr/>
        </p:nvSpPr>
        <p:spPr>
          <a:xfrm>
            <a:off x="793790" y="2059305"/>
            <a:ext cx="10393085" cy="620078"/>
          </a:xfrm>
          <a:prstGeom prst="rect">
            <a:avLst/>
          </a:prstGeom>
          <a:noFill/>
          <a:ln/>
        </p:spPr>
        <p:txBody>
          <a:bodyPr wrap="none" lIns="0" tIns="0" rIns="0" bIns="0" rtlCol="0" anchor="t"/>
          <a:lstStyle/>
          <a:p>
            <a:pPr marL="0" indent="0" algn="l">
              <a:lnSpc>
                <a:spcPts val="4850"/>
              </a:lnSpc>
              <a:buNone/>
            </a:pPr>
            <a:r>
              <a:rPr lang="en-US" sz="3900" dirty="0">
                <a:solidFill>
                  <a:srgbClr val="403011"/>
                </a:solidFill>
                <a:latin typeface="Brygada 1918 Semi Bold" pitchFamily="34" charset="0"/>
                <a:ea typeface="Brygada 1918 Semi Bold" pitchFamily="34" charset="-122"/>
                <a:cs typeface="Brygada 1918 Semi Bold" pitchFamily="34" charset="-120"/>
              </a:rPr>
              <a:t>Cum se </a:t>
            </a:r>
            <a:r>
              <a:rPr lang="en-US" sz="3900" dirty="0" err="1">
                <a:solidFill>
                  <a:srgbClr val="403011"/>
                </a:solidFill>
                <a:latin typeface="Brygada 1918 Semi Bold" pitchFamily="34" charset="0"/>
                <a:ea typeface="Brygada 1918 Semi Bold" pitchFamily="34" charset="-122"/>
                <a:cs typeface="Brygada 1918 Semi Bold" pitchFamily="34" charset="-120"/>
              </a:rPr>
              <a:t>formează</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munții</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Procesul</a:t>
            </a:r>
            <a:r>
              <a:rPr lang="en-US" sz="3900" dirty="0">
                <a:solidFill>
                  <a:srgbClr val="403011"/>
                </a:solidFill>
                <a:latin typeface="Brygada 1918 Semi Bold" pitchFamily="34" charset="0"/>
                <a:ea typeface="Brygada 1918 Semi Bold" pitchFamily="34" charset="-122"/>
                <a:cs typeface="Brygada 1918 Semi Bold" pitchFamily="34" charset="-120"/>
              </a:rPr>
              <a:t> geologic</a:t>
            </a:r>
            <a:endParaRPr lang="en-US" sz="3900" dirty="0"/>
          </a:p>
        </p:txBody>
      </p:sp>
      <p:sp>
        <p:nvSpPr>
          <p:cNvPr id="3" name="Shape 1"/>
          <p:cNvSpPr/>
          <p:nvPr/>
        </p:nvSpPr>
        <p:spPr>
          <a:xfrm>
            <a:off x="793790" y="3076218"/>
            <a:ext cx="446484" cy="446484"/>
          </a:xfrm>
          <a:prstGeom prst="roundRect">
            <a:avLst>
              <a:gd name="adj" fmla="val 66679"/>
            </a:avLst>
          </a:prstGeom>
          <a:solidFill>
            <a:srgbClr val="626C3B"/>
          </a:solidFill>
          <a:ln w="7620">
            <a:solidFill>
              <a:srgbClr val="7B8554"/>
            </a:solidFill>
            <a:prstDash val="solid"/>
          </a:ln>
        </p:spPr>
      </p:sp>
      <p:sp>
        <p:nvSpPr>
          <p:cNvPr id="4" name="Text 2"/>
          <p:cNvSpPr/>
          <p:nvPr/>
        </p:nvSpPr>
        <p:spPr>
          <a:xfrm>
            <a:off x="868204" y="3113425"/>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FFFFFF"/>
                </a:solidFill>
                <a:latin typeface="Brygada 1918 Semi Bold" pitchFamily="34" charset="0"/>
                <a:ea typeface="Brygada 1918 Semi Bold" pitchFamily="34" charset="-122"/>
                <a:cs typeface="Brygada 1918 Semi Bold" pitchFamily="34" charset="-120"/>
              </a:rPr>
              <a:t>1</a:t>
            </a:r>
            <a:endParaRPr lang="en-US" sz="2300" dirty="0"/>
          </a:p>
        </p:txBody>
      </p:sp>
      <p:sp>
        <p:nvSpPr>
          <p:cNvPr id="5" name="Text 3"/>
          <p:cNvSpPr/>
          <p:nvPr/>
        </p:nvSpPr>
        <p:spPr>
          <a:xfrm>
            <a:off x="1438632" y="3144441"/>
            <a:ext cx="3214449" cy="310158"/>
          </a:xfrm>
          <a:prstGeom prst="rect">
            <a:avLst/>
          </a:prstGeom>
          <a:noFill/>
          <a:ln/>
        </p:spPr>
        <p:txBody>
          <a:bodyPr wrap="none" lIns="0" tIns="0" rIns="0" bIns="0" rtlCol="0" anchor="t"/>
          <a:lstStyle/>
          <a:p>
            <a:pPr marL="0" indent="0" algn="l">
              <a:lnSpc>
                <a:spcPts val="2400"/>
              </a:lnSpc>
              <a:buNone/>
            </a:pPr>
            <a:r>
              <a:rPr lang="en-US" sz="1950" dirty="0" err="1">
                <a:solidFill>
                  <a:srgbClr val="403011"/>
                </a:solidFill>
                <a:latin typeface="Brygada 1918 Semi Bold" pitchFamily="34" charset="0"/>
                <a:ea typeface="Brygada 1918 Semi Bold" pitchFamily="34" charset="-122"/>
                <a:cs typeface="Brygada 1918 Semi Bold" pitchFamily="34" charset="-120"/>
              </a:rPr>
              <a:t>Mișcarea</a:t>
            </a:r>
            <a:r>
              <a:rPr lang="en-US" sz="1950" dirty="0">
                <a:solidFill>
                  <a:srgbClr val="403011"/>
                </a:solidFill>
                <a:latin typeface="Brygada 1918 Semi Bold" pitchFamily="34" charset="0"/>
                <a:ea typeface="Brygada 1918 Semi Bold" pitchFamily="34" charset="-122"/>
                <a:cs typeface="Brygada 1918 Semi Bold" pitchFamily="34" charset="-120"/>
              </a:rPr>
              <a:t> </a:t>
            </a:r>
            <a:r>
              <a:rPr lang="en-US" sz="1950" dirty="0" err="1">
                <a:solidFill>
                  <a:srgbClr val="403011"/>
                </a:solidFill>
                <a:latin typeface="Brygada 1918 Semi Bold" pitchFamily="34" charset="0"/>
                <a:ea typeface="Brygada 1918 Semi Bold" pitchFamily="34" charset="-122"/>
                <a:cs typeface="Brygada 1918 Semi Bold" pitchFamily="34" charset="-120"/>
              </a:rPr>
              <a:t>plăcilor</a:t>
            </a:r>
            <a:r>
              <a:rPr lang="en-US" sz="1950" dirty="0">
                <a:solidFill>
                  <a:srgbClr val="403011"/>
                </a:solidFill>
                <a:latin typeface="Brygada 1918 Semi Bold" pitchFamily="34" charset="0"/>
                <a:ea typeface="Brygada 1918 Semi Bold" pitchFamily="34" charset="-122"/>
                <a:cs typeface="Brygada 1918 Semi Bold" pitchFamily="34" charset="-120"/>
              </a:rPr>
              <a:t> </a:t>
            </a:r>
            <a:r>
              <a:rPr lang="en-US" sz="1950" dirty="0" err="1">
                <a:solidFill>
                  <a:srgbClr val="403011"/>
                </a:solidFill>
                <a:latin typeface="Brygada 1918 Semi Bold" pitchFamily="34" charset="0"/>
                <a:ea typeface="Brygada 1918 Semi Bold" pitchFamily="34" charset="-122"/>
                <a:cs typeface="Brygada 1918 Semi Bold" pitchFamily="34" charset="-120"/>
              </a:rPr>
              <a:t>tectonice</a:t>
            </a:r>
            <a:endParaRPr lang="en-US" sz="1950" dirty="0"/>
          </a:p>
        </p:txBody>
      </p:sp>
      <p:sp>
        <p:nvSpPr>
          <p:cNvPr id="6" name="Text 4"/>
          <p:cNvSpPr/>
          <p:nvPr/>
        </p:nvSpPr>
        <p:spPr>
          <a:xfrm>
            <a:off x="1438632" y="3573661"/>
            <a:ext cx="5752505" cy="158769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Formarea munților este un proces geodinamic lent, determinat de mișcarea continuă a plăcilor tectonice. La scara milioanelor de ani, aceste plăci gigantice de scoarță terestră se deplasează, interacționând prin coliziuni, subducții (unde o placă glisează sub alta) sau mișcări laterale.</a:t>
            </a:r>
            <a:endParaRPr lang="en-US" sz="1550" dirty="0"/>
          </a:p>
        </p:txBody>
      </p:sp>
      <p:sp>
        <p:nvSpPr>
          <p:cNvPr id="7" name="Shape 5"/>
          <p:cNvSpPr/>
          <p:nvPr/>
        </p:nvSpPr>
        <p:spPr>
          <a:xfrm>
            <a:off x="7439144" y="3076218"/>
            <a:ext cx="446484" cy="446484"/>
          </a:xfrm>
          <a:prstGeom prst="roundRect">
            <a:avLst>
              <a:gd name="adj" fmla="val 66679"/>
            </a:avLst>
          </a:prstGeom>
          <a:solidFill>
            <a:srgbClr val="83792E"/>
          </a:solidFill>
          <a:ln w="7620">
            <a:solidFill>
              <a:srgbClr val="9C9247"/>
            </a:solidFill>
            <a:prstDash val="solid"/>
          </a:ln>
        </p:spPr>
      </p:sp>
      <p:sp>
        <p:nvSpPr>
          <p:cNvPr id="8" name="Text 6"/>
          <p:cNvSpPr/>
          <p:nvPr/>
        </p:nvSpPr>
        <p:spPr>
          <a:xfrm>
            <a:off x="7513558" y="3113425"/>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FFFFFF"/>
                </a:solidFill>
                <a:latin typeface="Brygada 1918 Semi Bold" pitchFamily="34" charset="0"/>
                <a:ea typeface="Brygada 1918 Semi Bold" pitchFamily="34" charset="-122"/>
                <a:cs typeface="Brygada 1918 Semi Bold" pitchFamily="34" charset="-120"/>
              </a:rPr>
              <a:t>2</a:t>
            </a:r>
            <a:endParaRPr lang="en-US" sz="2300" dirty="0"/>
          </a:p>
        </p:txBody>
      </p:sp>
      <p:sp>
        <p:nvSpPr>
          <p:cNvPr id="9" name="Text 7"/>
          <p:cNvSpPr/>
          <p:nvPr/>
        </p:nvSpPr>
        <p:spPr>
          <a:xfrm>
            <a:off x="8083987" y="3144441"/>
            <a:ext cx="2480905" cy="310158"/>
          </a:xfrm>
          <a:prstGeom prst="rect">
            <a:avLst/>
          </a:prstGeom>
          <a:noFill/>
          <a:ln/>
        </p:spPr>
        <p:txBody>
          <a:bodyPr wrap="none" lIns="0" tIns="0" rIns="0" bIns="0" rtlCol="0" anchor="t"/>
          <a:lstStyle/>
          <a:p>
            <a:pPr marL="0" indent="0" algn="l">
              <a:lnSpc>
                <a:spcPts val="2400"/>
              </a:lnSpc>
              <a:buNone/>
            </a:pPr>
            <a:r>
              <a:rPr lang="en-US" sz="1950" dirty="0" err="1">
                <a:solidFill>
                  <a:srgbClr val="403011"/>
                </a:solidFill>
                <a:latin typeface="Brygada 1918 Semi Bold" pitchFamily="34" charset="0"/>
                <a:ea typeface="Brygada 1918 Semi Bold" pitchFamily="34" charset="-122"/>
                <a:cs typeface="Brygada 1918 Semi Bold" pitchFamily="34" charset="-120"/>
              </a:rPr>
              <a:t>Coliziuni</a:t>
            </a:r>
            <a:r>
              <a:rPr lang="en-US" sz="1950" dirty="0">
                <a:solidFill>
                  <a:srgbClr val="403011"/>
                </a:solidFill>
                <a:latin typeface="Brygada 1918 Semi Bold" pitchFamily="34" charset="0"/>
                <a:ea typeface="Brygada 1918 Semi Bold" pitchFamily="34" charset="-122"/>
                <a:cs typeface="Brygada 1918 Semi Bold" pitchFamily="34" charset="-120"/>
              </a:rPr>
              <a:t> </a:t>
            </a:r>
            <a:r>
              <a:rPr lang="en-US" sz="1950" dirty="0" err="1">
                <a:solidFill>
                  <a:srgbClr val="403011"/>
                </a:solidFill>
                <a:latin typeface="Brygada 1918 Semi Bold" pitchFamily="34" charset="0"/>
                <a:ea typeface="Brygada 1918 Semi Bold" pitchFamily="34" charset="-122"/>
                <a:cs typeface="Brygada 1918 Semi Bold" pitchFamily="34" charset="-120"/>
              </a:rPr>
              <a:t>și</a:t>
            </a:r>
            <a:r>
              <a:rPr lang="en-US" sz="1950" dirty="0">
                <a:solidFill>
                  <a:srgbClr val="403011"/>
                </a:solidFill>
                <a:latin typeface="Brygada 1918 Semi Bold" pitchFamily="34" charset="0"/>
                <a:ea typeface="Brygada 1918 Semi Bold" pitchFamily="34" charset="-122"/>
                <a:cs typeface="Brygada 1918 Semi Bold" pitchFamily="34" charset="-120"/>
              </a:rPr>
              <a:t> </a:t>
            </a:r>
            <a:r>
              <a:rPr lang="en-US" sz="1950" dirty="0" err="1">
                <a:solidFill>
                  <a:srgbClr val="403011"/>
                </a:solidFill>
                <a:latin typeface="Brygada 1918 Semi Bold" pitchFamily="34" charset="0"/>
                <a:ea typeface="Brygada 1918 Semi Bold" pitchFamily="34" charset="-122"/>
                <a:cs typeface="Brygada 1918 Semi Bold" pitchFamily="34" charset="-120"/>
              </a:rPr>
              <a:t>încrețiri</a:t>
            </a:r>
            <a:endParaRPr lang="en-US" sz="1950" dirty="0"/>
          </a:p>
        </p:txBody>
      </p:sp>
      <p:sp>
        <p:nvSpPr>
          <p:cNvPr id="10" name="Text 8"/>
          <p:cNvSpPr/>
          <p:nvPr/>
        </p:nvSpPr>
        <p:spPr>
          <a:xfrm>
            <a:off x="8083987" y="3573661"/>
            <a:ext cx="5752624" cy="190523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Cele mai spectaculoase lanțuri muntoase, cum ar fi Himalaya, rezultă din coliziunea frontală a două plăci continentale. Straturile de rocă sunt împinse, comprimate și încrețite, formând structuri geologice complexe, precum sinclinale și anticlinale. Procesul de orogeneză poate dura zeci de milioane de ani.</a:t>
            </a:r>
            <a:endParaRPr lang="en-US" sz="1550" dirty="0"/>
          </a:p>
        </p:txBody>
      </p:sp>
      <p:sp>
        <p:nvSpPr>
          <p:cNvPr id="11" name="Shape 9"/>
          <p:cNvSpPr/>
          <p:nvPr/>
        </p:nvSpPr>
        <p:spPr>
          <a:xfrm>
            <a:off x="793790" y="5875734"/>
            <a:ext cx="446484" cy="446484"/>
          </a:xfrm>
          <a:prstGeom prst="roundRect">
            <a:avLst>
              <a:gd name="adj" fmla="val 66679"/>
            </a:avLst>
          </a:prstGeom>
          <a:solidFill>
            <a:srgbClr val="E8AF3B"/>
          </a:solidFill>
          <a:ln w="7620">
            <a:solidFill>
              <a:srgbClr val="CE9521"/>
            </a:solidFill>
            <a:prstDash val="solid"/>
          </a:ln>
        </p:spPr>
      </p:sp>
      <p:sp>
        <p:nvSpPr>
          <p:cNvPr id="12" name="Text 10"/>
          <p:cNvSpPr/>
          <p:nvPr/>
        </p:nvSpPr>
        <p:spPr>
          <a:xfrm>
            <a:off x="868204" y="5912941"/>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000000"/>
                </a:solidFill>
                <a:latin typeface="Brygada 1918 Semi Bold" pitchFamily="34" charset="0"/>
                <a:ea typeface="Brygada 1918 Semi Bold" pitchFamily="34" charset="-122"/>
                <a:cs typeface="Brygada 1918 Semi Bold" pitchFamily="34" charset="-120"/>
              </a:rPr>
              <a:t>3</a:t>
            </a:r>
            <a:endParaRPr lang="en-US" sz="2300" dirty="0"/>
          </a:p>
        </p:txBody>
      </p:sp>
      <p:sp>
        <p:nvSpPr>
          <p:cNvPr id="13" name="Text 11"/>
          <p:cNvSpPr/>
          <p:nvPr/>
        </p:nvSpPr>
        <p:spPr>
          <a:xfrm>
            <a:off x="1438632" y="5943957"/>
            <a:ext cx="2480905" cy="310158"/>
          </a:xfrm>
          <a:prstGeom prst="rect">
            <a:avLst/>
          </a:prstGeom>
          <a:noFill/>
          <a:ln/>
        </p:spPr>
        <p:txBody>
          <a:bodyPr wrap="none" lIns="0" tIns="0" rIns="0" bIns="0" rtlCol="0" anchor="t"/>
          <a:lstStyle/>
          <a:p>
            <a:pPr marL="0" indent="0" algn="l">
              <a:lnSpc>
                <a:spcPts val="2400"/>
              </a:lnSpc>
              <a:buNone/>
            </a:pPr>
            <a:r>
              <a:rPr lang="en-US" sz="1950" dirty="0" err="1">
                <a:solidFill>
                  <a:srgbClr val="403011"/>
                </a:solidFill>
                <a:latin typeface="Brygada 1918 Semi Bold" pitchFamily="34" charset="0"/>
                <a:ea typeface="Brygada 1918 Semi Bold" pitchFamily="34" charset="-122"/>
                <a:cs typeface="Brygada 1918 Semi Bold" pitchFamily="34" charset="-120"/>
              </a:rPr>
              <a:t>Exemplul</a:t>
            </a:r>
            <a:r>
              <a:rPr lang="en-US" sz="1950" dirty="0">
                <a:solidFill>
                  <a:srgbClr val="403011"/>
                </a:solidFill>
                <a:latin typeface="Brygada 1918 Semi Bold" pitchFamily="34" charset="0"/>
                <a:ea typeface="Brygada 1918 Semi Bold" pitchFamily="34" charset="-122"/>
                <a:cs typeface="Brygada 1918 Semi Bold" pitchFamily="34" charset="-120"/>
              </a:rPr>
              <a:t> Himalaya</a:t>
            </a:r>
            <a:endParaRPr lang="en-US" sz="1950" dirty="0"/>
          </a:p>
        </p:txBody>
      </p:sp>
      <p:sp>
        <p:nvSpPr>
          <p:cNvPr id="14" name="Text 12"/>
          <p:cNvSpPr/>
          <p:nvPr/>
        </p:nvSpPr>
        <p:spPr>
          <a:xfrm>
            <a:off x="1438632" y="6373178"/>
            <a:ext cx="5752505" cy="190523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Munții Himalaya, cel mai înalt lanț muntos din lume, s-au format acum aproximativ </a:t>
            </a:r>
            <a:r>
              <a:rPr lang="en-US" sz="1550" b="1" dirty="0">
                <a:solidFill>
                  <a:srgbClr val="403011"/>
                </a:solidFill>
                <a:latin typeface="Brygada 1918" pitchFamily="34" charset="0"/>
                <a:ea typeface="Brygada 1918" pitchFamily="34" charset="-122"/>
                <a:cs typeface="Brygada 1918" pitchFamily="34" charset="-120"/>
              </a:rPr>
              <a:t>15 milioane de ani</a:t>
            </a:r>
            <a:r>
              <a:rPr lang="en-US" sz="1550" dirty="0">
                <a:solidFill>
                  <a:srgbClr val="403011"/>
                </a:solidFill>
                <a:latin typeface="Brygada 1918" pitchFamily="34" charset="0"/>
                <a:ea typeface="Brygada 1918" pitchFamily="34" charset="-122"/>
                <a:cs typeface="Brygada 1918" pitchFamily="34" charset="-120"/>
              </a:rPr>
              <a:t> prin coliziunea lentă și continuă dintre placa indiană și cea eurasiatică. Această interacțiune continuă determină creșterea în înălțime a masivului și astăzi, deși cu o rată imperceptibilă la scară umană.</a:t>
            </a:r>
            <a:endParaRPr lang="en-US" sz="1550" dirty="0"/>
          </a:p>
        </p:txBody>
      </p:sp>
      <p:sp>
        <p:nvSpPr>
          <p:cNvPr id="15" name="Shape 13"/>
          <p:cNvSpPr/>
          <p:nvPr/>
        </p:nvSpPr>
        <p:spPr>
          <a:xfrm>
            <a:off x="7439144" y="5875734"/>
            <a:ext cx="446484" cy="446484"/>
          </a:xfrm>
          <a:prstGeom prst="roundRect">
            <a:avLst>
              <a:gd name="adj" fmla="val 66679"/>
            </a:avLst>
          </a:prstGeom>
          <a:solidFill>
            <a:srgbClr val="CC914D"/>
          </a:solidFill>
          <a:ln w="7620">
            <a:solidFill>
              <a:srgbClr val="B27733"/>
            </a:solidFill>
            <a:prstDash val="solid"/>
          </a:ln>
        </p:spPr>
      </p:sp>
      <p:sp>
        <p:nvSpPr>
          <p:cNvPr id="16" name="Text 14"/>
          <p:cNvSpPr/>
          <p:nvPr/>
        </p:nvSpPr>
        <p:spPr>
          <a:xfrm>
            <a:off x="7513558" y="5912941"/>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000000"/>
                </a:solidFill>
                <a:latin typeface="Brygada 1918 Semi Bold" pitchFamily="34" charset="0"/>
                <a:ea typeface="Brygada 1918 Semi Bold" pitchFamily="34" charset="-122"/>
                <a:cs typeface="Brygada 1918 Semi Bold" pitchFamily="34" charset="-120"/>
              </a:rPr>
              <a:t>4</a:t>
            </a:r>
            <a:endParaRPr lang="en-US" sz="2300" dirty="0"/>
          </a:p>
        </p:txBody>
      </p:sp>
      <p:sp>
        <p:nvSpPr>
          <p:cNvPr id="17" name="Text 15"/>
          <p:cNvSpPr/>
          <p:nvPr/>
        </p:nvSpPr>
        <p:spPr>
          <a:xfrm>
            <a:off x="8083987" y="5943957"/>
            <a:ext cx="2480905" cy="310158"/>
          </a:xfrm>
          <a:prstGeom prst="rect">
            <a:avLst/>
          </a:prstGeom>
          <a:noFill/>
          <a:ln/>
        </p:spPr>
        <p:txBody>
          <a:bodyPr wrap="none" lIns="0" tIns="0" rIns="0" bIns="0" rtlCol="0" anchor="t"/>
          <a:lstStyle/>
          <a:p>
            <a:pPr marL="0" indent="0" algn="l">
              <a:lnSpc>
                <a:spcPts val="2400"/>
              </a:lnSpc>
              <a:buNone/>
            </a:pPr>
            <a:r>
              <a:rPr lang="en-US" sz="1950" dirty="0" err="1">
                <a:solidFill>
                  <a:srgbClr val="403011"/>
                </a:solidFill>
                <a:latin typeface="Brygada 1918 Semi Bold" pitchFamily="34" charset="0"/>
                <a:ea typeface="Brygada 1918 Semi Bold" pitchFamily="34" charset="-122"/>
                <a:cs typeface="Brygada 1918 Semi Bold" pitchFamily="34" charset="-120"/>
              </a:rPr>
              <a:t>Ciclul</a:t>
            </a:r>
            <a:r>
              <a:rPr lang="en-US" sz="1950" dirty="0">
                <a:solidFill>
                  <a:srgbClr val="403011"/>
                </a:solidFill>
                <a:latin typeface="Brygada 1918 Semi Bold" pitchFamily="34" charset="0"/>
                <a:ea typeface="Brygada 1918 Semi Bold" pitchFamily="34" charset="-122"/>
                <a:cs typeface="Brygada 1918 Semi Bold" pitchFamily="34" charset="-120"/>
              </a:rPr>
              <a:t> orogenic</a:t>
            </a:r>
            <a:endParaRPr lang="en-US" sz="1950" dirty="0"/>
          </a:p>
        </p:txBody>
      </p:sp>
      <p:sp>
        <p:nvSpPr>
          <p:cNvPr id="18" name="Text 16"/>
          <p:cNvSpPr/>
          <p:nvPr/>
        </p:nvSpPr>
        <p:spPr>
          <a:xfrm>
            <a:off x="8083987" y="6373178"/>
            <a:ext cx="5752624" cy="254031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Formarea munților este parte a unui ciclu geologic mai amplu. După ridicare, munții sunt supuși eroziunii, un proces continuu de degradare a rocilor sub acțiunea apei, vântului și gheții. Materialele erodate sunt transportate și depuse, formând noi sedimente. În milioane de ani, aceste sedimente pot fi transformate în roci, care, la rândul lor, pot fi încrețite și ridicate, reluând ciclul orogenic. Astfel, peisajul terestru este într-o permanentă transformare.</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name="Slide 4">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 0"/>
          <p:cNvSpPr/>
          <p:nvPr/>
        </p:nvSpPr>
        <p:spPr>
          <a:xfrm>
            <a:off x="793790" y="2546628"/>
            <a:ext cx="13042821" cy="1711643"/>
          </a:xfrm>
          <a:prstGeom prst="rect">
            <a:avLst/>
          </a:prstGeom>
          <a:noFill/>
          <a:ln/>
        </p:spPr>
        <p:txBody>
          <a:bodyPr wrap="square" lIns="0" tIns="0" rIns="0" bIns="0" rtlCol="0" anchor="t"/>
          <a:lstStyle/>
          <a:p>
            <a:pPr marL="0" indent="0" algn="ctr">
              <a:lnSpc>
                <a:spcPts val="6700"/>
              </a:lnSpc>
              <a:buNone/>
            </a:pPr>
            <a:r>
              <a:rPr lang="en-US" sz="5350" dirty="0" err="1">
                <a:solidFill>
                  <a:srgbClr val="EFE0C2"/>
                </a:solidFill>
                <a:latin typeface="Brygada 1918 Semi Bold" pitchFamily="34" charset="0"/>
                <a:ea typeface="Brygada 1918 Semi Bold" pitchFamily="34" charset="-122"/>
                <a:cs typeface="Brygada 1918 Semi Bold" pitchFamily="34" charset="-120"/>
              </a:rPr>
              <a:t>Tipurile</a:t>
            </a:r>
            <a:r>
              <a:rPr lang="en-US" sz="5350" dirty="0">
                <a:solidFill>
                  <a:srgbClr val="EFE0C2"/>
                </a:solidFill>
                <a:latin typeface="Brygada 1918 Semi Bold" pitchFamily="34" charset="0"/>
                <a:ea typeface="Brygada 1918 Semi Bold" pitchFamily="34" charset="-122"/>
                <a:cs typeface="Brygada 1918 Semi Bold" pitchFamily="34" charset="-120"/>
              </a:rPr>
              <a:t> </a:t>
            </a:r>
            <a:r>
              <a:rPr lang="en-US" sz="5350" dirty="0" err="1">
                <a:solidFill>
                  <a:srgbClr val="EFE0C2"/>
                </a:solidFill>
                <a:latin typeface="Brygada 1918 Semi Bold" pitchFamily="34" charset="0"/>
                <a:ea typeface="Brygada 1918 Semi Bold" pitchFamily="34" charset="-122"/>
                <a:cs typeface="Brygada 1918 Semi Bold" pitchFamily="34" charset="-120"/>
              </a:rPr>
              <a:t>principale</a:t>
            </a:r>
            <a:r>
              <a:rPr lang="en-US" sz="5350" dirty="0">
                <a:solidFill>
                  <a:srgbClr val="EFE0C2"/>
                </a:solidFill>
                <a:latin typeface="Brygada 1918 Semi Bold" pitchFamily="34" charset="0"/>
                <a:ea typeface="Brygada 1918 Semi Bold" pitchFamily="34" charset="-122"/>
                <a:cs typeface="Brygada 1918 Semi Bold" pitchFamily="34" charset="-120"/>
              </a:rPr>
              <a:t> de </a:t>
            </a:r>
            <a:r>
              <a:rPr lang="en-US" sz="5350" dirty="0" err="1">
                <a:solidFill>
                  <a:srgbClr val="EFE0C2"/>
                </a:solidFill>
                <a:latin typeface="Brygada 1918 Semi Bold" pitchFamily="34" charset="0"/>
                <a:ea typeface="Brygada 1918 Semi Bold" pitchFamily="34" charset="-122"/>
                <a:cs typeface="Brygada 1918 Semi Bold" pitchFamily="34" charset="-120"/>
              </a:rPr>
              <a:t>munți</a:t>
            </a:r>
            <a:r>
              <a:rPr lang="en-US" sz="5350" dirty="0">
                <a:solidFill>
                  <a:srgbClr val="EFE0C2"/>
                </a:solidFill>
                <a:latin typeface="Brygada 1918 Semi Bold" pitchFamily="34" charset="0"/>
                <a:ea typeface="Brygada 1918 Semi Bold" pitchFamily="34" charset="-122"/>
                <a:cs typeface="Brygada 1918 Semi Bold" pitchFamily="34" charset="-120"/>
              </a:rPr>
              <a:t>: O </a:t>
            </a:r>
            <a:r>
              <a:rPr lang="en-US" sz="5350" dirty="0" err="1">
                <a:solidFill>
                  <a:srgbClr val="EFE0C2"/>
                </a:solidFill>
                <a:latin typeface="Brygada 1918 Semi Bold" pitchFamily="34" charset="0"/>
                <a:ea typeface="Brygada 1918 Semi Bold" pitchFamily="34" charset="-122"/>
                <a:cs typeface="Brygada 1918 Semi Bold" pitchFamily="34" charset="-120"/>
              </a:rPr>
              <a:t>privire</a:t>
            </a:r>
            <a:r>
              <a:rPr lang="en-US" sz="5350" dirty="0">
                <a:solidFill>
                  <a:srgbClr val="EFE0C2"/>
                </a:solidFill>
                <a:latin typeface="Brygada 1918 Semi Bold" pitchFamily="34" charset="0"/>
                <a:ea typeface="Brygada 1918 Semi Bold" pitchFamily="34" charset="-122"/>
                <a:cs typeface="Brygada 1918 Semi Bold" pitchFamily="34" charset="-120"/>
              </a:rPr>
              <a:t> de </a:t>
            </a:r>
            <a:r>
              <a:rPr lang="en-US" sz="5350" dirty="0" err="1">
                <a:solidFill>
                  <a:srgbClr val="EFE0C2"/>
                </a:solidFill>
                <a:latin typeface="Brygada 1918 Semi Bold" pitchFamily="34" charset="0"/>
                <a:ea typeface="Brygada 1918 Semi Bold" pitchFamily="34" charset="-122"/>
                <a:cs typeface="Brygada 1918 Semi Bold" pitchFamily="34" charset="-120"/>
              </a:rPr>
              <a:t>ansamblu</a:t>
            </a:r>
            <a:endParaRPr lang="en-US" sz="5350" dirty="0"/>
          </a:p>
        </p:txBody>
      </p:sp>
      <p:sp>
        <p:nvSpPr>
          <p:cNvPr id="3" name="Text 1"/>
          <p:cNvSpPr/>
          <p:nvPr/>
        </p:nvSpPr>
        <p:spPr>
          <a:xfrm>
            <a:off x="793790" y="4655106"/>
            <a:ext cx="13042821" cy="396954"/>
          </a:xfrm>
          <a:prstGeom prst="rect">
            <a:avLst/>
          </a:prstGeom>
          <a:noFill/>
          <a:ln/>
        </p:spPr>
        <p:txBody>
          <a:bodyPr wrap="none" lIns="0" tIns="0" rIns="0" bIns="0" rtlCol="0" anchor="t"/>
          <a:lstStyle/>
          <a:p>
            <a:pPr marL="0" indent="0" algn="ctr">
              <a:lnSpc>
                <a:spcPts val="3100"/>
              </a:lnSpc>
              <a:buNone/>
            </a:pPr>
            <a:r>
              <a:rPr lang="en-US" sz="1950" b="1" dirty="0">
                <a:solidFill>
                  <a:srgbClr val="EFE0C2"/>
                </a:solidFill>
                <a:latin typeface="Brygada 1918" pitchFamily="34" charset="0"/>
                <a:ea typeface="Brygada 1918" pitchFamily="34" charset="-122"/>
                <a:cs typeface="Brygada 1918" pitchFamily="34" charset="-120"/>
              </a:rPr>
              <a:t>Diversitatea formelor montane reflectă complexitatea proceselor geologice.</a:t>
            </a:r>
            <a:endParaRPr lang="en-US" sz="1950" b="1" dirty="0"/>
          </a:p>
        </p:txBody>
      </p:sp>
      <p:sp>
        <p:nvSpPr>
          <p:cNvPr id="4" name="Shape 2"/>
          <p:cNvSpPr/>
          <p:nvPr/>
        </p:nvSpPr>
        <p:spPr>
          <a:xfrm>
            <a:off x="793790" y="5275302"/>
            <a:ext cx="4215289" cy="1476256"/>
          </a:xfrm>
          <a:prstGeom prst="roundRect">
            <a:avLst>
              <a:gd name="adj" fmla="val 20167"/>
            </a:avLst>
          </a:prstGeom>
          <a:solidFill>
            <a:srgbClr val="626C3B"/>
          </a:solidFill>
          <a:ln w="7620">
            <a:solidFill>
              <a:srgbClr val="7B8554"/>
            </a:solidFill>
            <a:prstDash val="solid"/>
          </a:ln>
        </p:spPr>
      </p:sp>
      <p:sp>
        <p:nvSpPr>
          <p:cNvPr id="5" name="Text 3"/>
          <p:cNvSpPr/>
          <p:nvPr/>
        </p:nvSpPr>
        <p:spPr>
          <a:xfrm>
            <a:off x="1660922" y="5481280"/>
            <a:ext cx="2480905" cy="310158"/>
          </a:xfrm>
          <a:prstGeom prst="rect">
            <a:avLst/>
          </a:prstGeom>
          <a:noFill/>
          <a:ln/>
        </p:spPr>
        <p:txBody>
          <a:bodyPr wrap="none" lIns="0" tIns="0" rIns="0" bIns="0" rtlCol="0" anchor="t"/>
          <a:lstStyle/>
          <a:p>
            <a:pPr marL="0" indent="0" algn="ctr">
              <a:lnSpc>
                <a:spcPts val="2400"/>
              </a:lnSpc>
              <a:buNone/>
            </a:pPr>
            <a:r>
              <a:rPr lang="en-US" sz="1950" b="1" dirty="0">
                <a:solidFill>
                  <a:srgbClr val="FFFFFF"/>
                </a:solidFill>
                <a:latin typeface="Brygada 1918 Semi Bold" pitchFamily="34" charset="0"/>
                <a:ea typeface="Brygada 1918 Semi Bold" pitchFamily="34" charset="-122"/>
                <a:cs typeface="Brygada 1918 Semi Bold" pitchFamily="34" charset="-120"/>
              </a:rPr>
              <a:t>Munți de </a:t>
            </a:r>
            <a:r>
              <a:rPr lang="ro-RO" sz="1950" b="1" dirty="0">
                <a:solidFill>
                  <a:srgbClr val="FFFFFF"/>
                </a:solidFill>
                <a:latin typeface="Brygada 1918 Semi Bold" pitchFamily="34" charset="0"/>
                <a:ea typeface="Brygada 1918 Semi Bold" pitchFamily="34" charset="-122"/>
                <a:cs typeface="Brygada 1918 Semi Bold" pitchFamily="34" charset="-120"/>
              </a:rPr>
              <a:t>î</a:t>
            </a:r>
            <a:r>
              <a:rPr lang="en-US" sz="1950" b="1" dirty="0" err="1">
                <a:solidFill>
                  <a:srgbClr val="FFFFFF"/>
                </a:solidFill>
                <a:latin typeface="Brygada 1918 Semi Bold" pitchFamily="34" charset="0"/>
                <a:ea typeface="Brygada 1918 Semi Bold" pitchFamily="34" charset="-122"/>
                <a:cs typeface="Brygada 1918 Semi Bold" pitchFamily="34" charset="-120"/>
              </a:rPr>
              <a:t>ncrețire</a:t>
            </a:r>
            <a:endParaRPr lang="en-US" sz="1950" b="1" dirty="0"/>
          </a:p>
        </p:txBody>
      </p:sp>
      <p:sp>
        <p:nvSpPr>
          <p:cNvPr id="6" name="Text 4"/>
          <p:cNvSpPr/>
          <p:nvPr/>
        </p:nvSpPr>
        <p:spPr>
          <a:xfrm>
            <a:off x="999768" y="5910501"/>
            <a:ext cx="3803333" cy="635079"/>
          </a:xfrm>
          <a:prstGeom prst="rect">
            <a:avLst/>
          </a:prstGeom>
          <a:noFill/>
          <a:ln/>
        </p:spPr>
        <p:txBody>
          <a:bodyPr wrap="square" lIns="0" tIns="0" rIns="0" bIns="0" rtlCol="0" anchor="t"/>
          <a:lstStyle/>
          <a:p>
            <a:pPr marL="0" indent="0" algn="ctr">
              <a:lnSpc>
                <a:spcPts val="2500"/>
              </a:lnSpc>
              <a:buNone/>
            </a:pPr>
            <a:r>
              <a:rPr lang="en-US" sz="1550" b="1" dirty="0">
                <a:solidFill>
                  <a:srgbClr val="FFFFFF"/>
                </a:solidFill>
                <a:latin typeface="Brygada 1918" pitchFamily="34" charset="0"/>
                <a:ea typeface="Brygada 1918" pitchFamily="34" charset="-122"/>
                <a:cs typeface="Brygada 1918" pitchFamily="34" charset="-120"/>
              </a:rPr>
              <a:t>Formați prin coliziunea și plierea plăcilor tectonice.</a:t>
            </a:r>
            <a:endParaRPr lang="en-US" sz="1550" b="1" dirty="0"/>
          </a:p>
        </p:txBody>
      </p:sp>
      <p:sp>
        <p:nvSpPr>
          <p:cNvPr id="7" name="Shape 5"/>
          <p:cNvSpPr/>
          <p:nvPr/>
        </p:nvSpPr>
        <p:spPr>
          <a:xfrm>
            <a:off x="5207437" y="5275302"/>
            <a:ext cx="4215408" cy="1476256"/>
          </a:xfrm>
          <a:prstGeom prst="roundRect">
            <a:avLst>
              <a:gd name="adj" fmla="val 20167"/>
            </a:avLst>
          </a:prstGeom>
          <a:solidFill>
            <a:srgbClr val="83792E"/>
          </a:solidFill>
          <a:ln w="7620">
            <a:solidFill>
              <a:srgbClr val="9C9247"/>
            </a:solidFill>
            <a:prstDash val="solid"/>
          </a:ln>
        </p:spPr>
      </p:sp>
      <p:sp>
        <p:nvSpPr>
          <p:cNvPr id="8" name="Text 6"/>
          <p:cNvSpPr/>
          <p:nvPr/>
        </p:nvSpPr>
        <p:spPr>
          <a:xfrm>
            <a:off x="6074688" y="5481280"/>
            <a:ext cx="2480905" cy="310158"/>
          </a:xfrm>
          <a:prstGeom prst="rect">
            <a:avLst/>
          </a:prstGeom>
          <a:noFill/>
          <a:ln/>
        </p:spPr>
        <p:txBody>
          <a:bodyPr wrap="none" lIns="0" tIns="0" rIns="0" bIns="0" rtlCol="0" anchor="t"/>
          <a:lstStyle/>
          <a:p>
            <a:pPr marL="0" indent="0" algn="ctr">
              <a:lnSpc>
                <a:spcPts val="2400"/>
              </a:lnSpc>
              <a:buNone/>
            </a:pPr>
            <a:r>
              <a:rPr lang="en-US" sz="1950" dirty="0" err="1">
                <a:solidFill>
                  <a:srgbClr val="FFFFFF"/>
                </a:solidFill>
                <a:latin typeface="Brygada 1918 Semi Bold" pitchFamily="34" charset="0"/>
                <a:ea typeface="Brygada 1918 Semi Bold" pitchFamily="34" charset="-122"/>
                <a:cs typeface="Brygada 1918 Semi Bold" pitchFamily="34" charset="-120"/>
              </a:rPr>
              <a:t>Munți</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ro-RO" sz="1950" dirty="0">
                <a:solidFill>
                  <a:srgbClr val="FFFFFF"/>
                </a:solidFill>
                <a:latin typeface="Brygada 1918 Semi Bold" pitchFamily="34" charset="0"/>
                <a:ea typeface="Brygada 1918 Semi Bold" pitchFamily="34" charset="-122"/>
                <a:cs typeface="Brygada 1918 Semi Bold" pitchFamily="34" charset="-120"/>
              </a:rPr>
              <a:t>v</a:t>
            </a:r>
            <a:r>
              <a:rPr lang="en-US" sz="1950" dirty="0" err="1">
                <a:solidFill>
                  <a:srgbClr val="FFFFFF"/>
                </a:solidFill>
                <a:latin typeface="Brygada 1918 Semi Bold" pitchFamily="34" charset="0"/>
                <a:ea typeface="Brygada 1918 Semi Bold" pitchFamily="34" charset="-122"/>
                <a:cs typeface="Brygada 1918 Semi Bold" pitchFamily="34" charset="-120"/>
              </a:rPr>
              <a:t>ulcanici</a:t>
            </a:r>
            <a:endParaRPr lang="en-US" sz="1950" dirty="0"/>
          </a:p>
        </p:txBody>
      </p:sp>
      <p:sp>
        <p:nvSpPr>
          <p:cNvPr id="9" name="Text 7"/>
          <p:cNvSpPr/>
          <p:nvPr/>
        </p:nvSpPr>
        <p:spPr>
          <a:xfrm>
            <a:off x="5413415" y="5910501"/>
            <a:ext cx="3803452" cy="635079"/>
          </a:xfrm>
          <a:prstGeom prst="rect">
            <a:avLst/>
          </a:prstGeom>
          <a:noFill/>
          <a:ln/>
        </p:spPr>
        <p:txBody>
          <a:bodyPr wrap="square" lIns="0" tIns="0" rIns="0" bIns="0" rtlCol="0" anchor="t"/>
          <a:lstStyle/>
          <a:p>
            <a:pPr marL="0" indent="0" algn="ctr">
              <a:lnSpc>
                <a:spcPts val="2500"/>
              </a:lnSpc>
              <a:buNone/>
            </a:pPr>
            <a:r>
              <a:rPr lang="en-US" sz="1550" dirty="0">
                <a:solidFill>
                  <a:srgbClr val="FFFFFF"/>
                </a:solidFill>
                <a:latin typeface="Brygada 1918" pitchFamily="34" charset="0"/>
                <a:ea typeface="Brygada 1918" pitchFamily="34" charset="-122"/>
                <a:cs typeface="Brygada 1918" pitchFamily="34" charset="-120"/>
              </a:rPr>
              <a:t>Rezultați din acumularea de materiale vulcanice în urma erupțiilor.</a:t>
            </a:r>
            <a:endParaRPr lang="en-US" sz="1550" dirty="0"/>
          </a:p>
        </p:txBody>
      </p:sp>
      <p:sp>
        <p:nvSpPr>
          <p:cNvPr id="10" name="Shape 8"/>
          <p:cNvSpPr/>
          <p:nvPr/>
        </p:nvSpPr>
        <p:spPr>
          <a:xfrm>
            <a:off x="9621203" y="5275302"/>
            <a:ext cx="4215289" cy="1476256"/>
          </a:xfrm>
          <a:prstGeom prst="roundRect">
            <a:avLst>
              <a:gd name="adj" fmla="val 20167"/>
            </a:avLst>
          </a:prstGeom>
          <a:solidFill>
            <a:srgbClr val="E8AF3B"/>
          </a:solidFill>
          <a:ln w="7620">
            <a:solidFill>
              <a:srgbClr val="CE9521"/>
            </a:solidFill>
            <a:prstDash val="solid"/>
          </a:ln>
        </p:spPr>
      </p:sp>
      <p:sp>
        <p:nvSpPr>
          <p:cNvPr id="11" name="Text 9"/>
          <p:cNvSpPr/>
          <p:nvPr/>
        </p:nvSpPr>
        <p:spPr>
          <a:xfrm>
            <a:off x="10488335" y="5481280"/>
            <a:ext cx="2480905" cy="310158"/>
          </a:xfrm>
          <a:prstGeom prst="rect">
            <a:avLst/>
          </a:prstGeom>
          <a:noFill/>
          <a:ln/>
        </p:spPr>
        <p:txBody>
          <a:bodyPr wrap="none" lIns="0" tIns="0" rIns="0" bIns="0" rtlCol="0" anchor="t"/>
          <a:lstStyle/>
          <a:p>
            <a:pPr marL="0" indent="0" algn="ctr">
              <a:lnSpc>
                <a:spcPts val="2400"/>
              </a:lnSpc>
              <a:buNone/>
            </a:pPr>
            <a:r>
              <a:rPr lang="en-US" sz="1950" b="1" dirty="0" err="1">
                <a:solidFill>
                  <a:srgbClr val="000000"/>
                </a:solidFill>
                <a:latin typeface="Brygada 1918 Semi Bold" pitchFamily="34" charset="0"/>
                <a:ea typeface="Brygada 1918 Semi Bold" pitchFamily="34" charset="-122"/>
                <a:cs typeface="Brygada 1918 Semi Bold" pitchFamily="34" charset="-120"/>
              </a:rPr>
              <a:t>Munți</a:t>
            </a:r>
            <a:r>
              <a:rPr lang="en-US" sz="1950" b="1" dirty="0">
                <a:solidFill>
                  <a:srgbClr val="000000"/>
                </a:solidFill>
                <a:latin typeface="Brygada 1918 Semi Bold" pitchFamily="34" charset="0"/>
                <a:ea typeface="Brygada 1918 Semi Bold" pitchFamily="34" charset="-122"/>
                <a:cs typeface="Brygada 1918 Semi Bold" pitchFamily="34" charset="-120"/>
              </a:rPr>
              <a:t> </a:t>
            </a:r>
            <a:r>
              <a:rPr lang="ro-RO" sz="1950" b="1" dirty="0">
                <a:solidFill>
                  <a:srgbClr val="000000"/>
                </a:solidFill>
                <a:latin typeface="Brygada 1918 Semi Bold" pitchFamily="34" charset="0"/>
                <a:ea typeface="Brygada 1918 Semi Bold" pitchFamily="34" charset="-122"/>
                <a:cs typeface="Brygada 1918 Semi Bold" pitchFamily="34" charset="-120"/>
              </a:rPr>
              <a:t>b</a:t>
            </a:r>
            <a:r>
              <a:rPr lang="en-US" sz="1950" b="1" dirty="0">
                <a:solidFill>
                  <a:srgbClr val="000000"/>
                </a:solidFill>
                <a:latin typeface="Brygada 1918 Semi Bold" pitchFamily="34" charset="0"/>
                <a:ea typeface="Brygada 1918 Semi Bold" pitchFamily="34" charset="-122"/>
                <a:cs typeface="Brygada 1918 Semi Bold" pitchFamily="34" charset="-120"/>
              </a:rPr>
              <a:t>loc</a:t>
            </a:r>
            <a:endParaRPr lang="en-US" sz="1950" b="1" dirty="0"/>
          </a:p>
        </p:txBody>
      </p:sp>
      <p:sp>
        <p:nvSpPr>
          <p:cNvPr id="12" name="Text 10"/>
          <p:cNvSpPr/>
          <p:nvPr/>
        </p:nvSpPr>
        <p:spPr>
          <a:xfrm>
            <a:off x="9827181" y="5910501"/>
            <a:ext cx="3803333" cy="635079"/>
          </a:xfrm>
          <a:prstGeom prst="rect">
            <a:avLst/>
          </a:prstGeom>
          <a:noFill/>
          <a:ln/>
        </p:spPr>
        <p:txBody>
          <a:bodyPr wrap="square" lIns="0" tIns="0" rIns="0" bIns="0" rtlCol="0" anchor="t"/>
          <a:lstStyle/>
          <a:p>
            <a:pPr marL="0" indent="0" algn="ctr">
              <a:lnSpc>
                <a:spcPts val="2500"/>
              </a:lnSpc>
              <a:buNone/>
            </a:pPr>
            <a:r>
              <a:rPr lang="en-US" sz="1550" b="1" dirty="0">
                <a:solidFill>
                  <a:srgbClr val="000000"/>
                </a:solidFill>
                <a:latin typeface="Brygada 1918" pitchFamily="34" charset="0"/>
                <a:ea typeface="Brygada 1918" pitchFamily="34" charset="-122"/>
                <a:cs typeface="Brygada 1918" pitchFamily="34" charset="-120"/>
              </a:rPr>
              <a:t>Creați prin ridicarea sau coborârea blocurilor de scoarță de-a lungul faliilor.</a:t>
            </a:r>
            <a:endParaRPr lang="en-US" sz="1550" b="1" dirty="0"/>
          </a:p>
        </p:txBody>
      </p:sp>
      <p:sp>
        <p:nvSpPr>
          <p:cNvPr id="13" name="Shape 11"/>
          <p:cNvSpPr/>
          <p:nvPr/>
        </p:nvSpPr>
        <p:spPr>
          <a:xfrm>
            <a:off x="793790" y="6949916"/>
            <a:ext cx="6422112" cy="1476256"/>
          </a:xfrm>
          <a:prstGeom prst="roundRect">
            <a:avLst>
              <a:gd name="adj" fmla="val 20167"/>
            </a:avLst>
          </a:prstGeom>
          <a:solidFill>
            <a:srgbClr val="CC914D"/>
          </a:solidFill>
          <a:ln w="7620">
            <a:solidFill>
              <a:srgbClr val="B27733"/>
            </a:solidFill>
            <a:prstDash val="solid"/>
          </a:ln>
        </p:spPr>
      </p:sp>
      <p:sp>
        <p:nvSpPr>
          <p:cNvPr id="14" name="Text 12"/>
          <p:cNvSpPr/>
          <p:nvPr/>
        </p:nvSpPr>
        <p:spPr>
          <a:xfrm>
            <a:off x="2764393" y="7155894"/>
            <a:ext cx="2480905" cy="310158"/>
          </a:xfrm>
          <a:prstGeom prst="rect">
            <a:avLst/>
          </a:prstGeom>
          <a:noFill/>
          <a:ln/>
        </p:spPr>
        <p:txBody>
          <a:bodyPr wrap="none" lIns="0" tIns="0" rIns="0" bIns="0" rtlCol="0" anchor="t"/>
          <a:lstStyle/>
          <a:p>
            <a:pPr marL="0" indent="0" algn="ctr">
              <a:lnSpc>
                <a:spcPts val="2400"/>
              </a:lnSpc>
              <a:buNone/>
            </a:pPr>
            <a:r>
              <a:rPr lang="en-US" sz="1950" dirty="0" err="1">
                <a:solidFill>
                  <a:srgbClr val="000000"/>
                </a:solidFill>
                <a:latin typeface="Brygada 1918 Semi Bold" pitchFamily="34" charset="0"/>
                <a:ea typeface="Brygada 1918 Semi Bold" pitchFamily="34" charset="-122"/>
                <a:cs typeface="Brygada 1918 Semi Bold" pitchFamily="34" charset="-120"/>
              </a:rPr>
              <a:t>Munți</a:t>
            </a:r>
            <a:r>
              <a:rPr lang="ro-RO" sz="1950" dirty="0">
                <a:solidFill>
                  <a:srgbClr val="000000"/>
                </a:solidFill>
                <a:latin typeface="Brygada 1918 Semi Bold" pitchFamily="34" charset="0"/>
                <a:ea typeface="Brygada 1918 Semi Bold" pitchFamily="34" charset="-122"/>
                <a:cs typeface="Brygada 1918 Semi Bold" pitchFamily="34" charset="-120"/>
              </a:rPr>
              <a:t> d</a:t>
            </a:r>
            <a:r>
              <a:rPr lang="en-US" sz="1950" dirty="0">
                <a:solidFill>
                  <a:srgbClr val="000000"/>
                </a:solidFill>
                <a:latin typeface="Brygada 1918 Semi Bold" pitchFamily="34" charset="0"/>
                <a:ea typeface="Brygada 1918 Semi Bold" pitchFamily="34" charset="-122"/>
                <a:cs typeface="Brygada 1918 Semi Bold" pitchFamily="34" charset="-120"/>
              </a:rPr>
              <a:t>om</a:t>
            </a:r>
            <a:endParaRPr lang="en-US" sz="1950" dirty="0"/>
          </a:p>
        </p:txBody>
      </p:sp>
      <p:sp>
        <p:nvSpPr>
          <p:cNvPr id="15" name="Text 13"/>
          <p:cNvSpPr/>
          <p:nvPr/>
        </p:nvSpPr>
        <p:spPr>
          <a:xfrm>
            <a:off x="999768" y="7585115"/>
            <a:ext cx="6010156" cy="635079"/>
          </a:xfrm>
          <a:prstGeom prst="rect">
            <a:avLst/>
          </a:prstGeom>
          <a:noFill/>
          <a:ln/>
        </p:spPr>
        <p:txBody>
          <a:bodyPr wrap="square" lIns="0" tIns="0" rIns="0" bIns="0" rtlCol="0" anchor="t"/>
          <a:lstStyle/>
          <a:p>
            <a:pPr marL="0" indent="0" algn="ctr">
              <a:lnSpc>
                <a:spcPts val="2500"/>
              </a:lnSpc>
              <a:buNone/>
            </a:pPr>
            <a:r>
              <a:rPr lang="en-US" sz="1550" b="1" dirty="0">
                <a:solidFill>
                  <a:srgbClr val="000000"/>
                </a:solidFill>
                <a:latin typeface="Brygada 1918" pitchFamily="34" charset="0"/>
                <a:ea typeface="Brygada 1918" pitchFamily="34" charset="-122"/>
                <a:cs typeface="Brygada 1918" pitchFamily="34" charset="-120"/>
              </a:rPr>
              <a:t>Magma ridicată sub scoarță împinge straturile de rocă într-o formă de cupolă.</a:t>
            </a:r>
            <a:endParaRPr lang="en-US" sz="1550" b="1" dirty="0"/>
          </a:p>
        </p:txBody>
      </p:sp>
      <p:sp>
        <p:nvSpPr>
          <p:cNvPr id="16" name="Shape 14"/>
          <p:cNvSpPr/>
          <p:nvPr/>
        </p:nvSpPr>
        <p:spPr>
          <a:xfrm>
            <a:off x="7414260" y="6949916"/>
            <a:ext cx="6422231" cy="1476256"/>
          </a:xfrm>
          <a:prstGeom prst="roundRect">
            <a:avLst>
              <a:gd name="adj" fmla="val 20167"/>
            </a:avLst>
          </a:prstGeom>
          <a:solidFill>
            <a:srgbClr val="626C3B"/>
          </a:solidFill>
          <a:ln w="7620">
            <a:solidFill>
              <a:srgbClr val="7B8554"/>
            </a:solidFill>
            <a:prstDash val="solid"/>
          </a:ln>
        </p:spPr>
      </p:sp>
      <p:sp>
        <p:nvSpPr>
          <p:cNvPr id="17" name="Text 15"/>
          <p:cNvSpPr/>
          <p:nvPr/>
        </p:nvSpPr>
        <p:spPr>
          <a:xfrm>
            <a:off x="9384863" y="7155894"/>
            <a:ext cx="2480905" cy="310158"/>
          </a:xfrm>
          <a:prstGeom prst="rect">
            <a:avLst/>
          </a:prstGeom>
          <a:noFill/>
          <a:ln/>
        </p:spPr>
        <p:txBody>
          <a:bodyPr wrap="none" lIns="0" tIns="0" rIns="0" bIns="0" rtlCol="0" anchor="t"/>
          <a:lstStyle/>
          <a:p>
            <a:pPr marL="0" indent="0" algn="ctr">
              <a:lnSpc>
                <a:spcPts val="2400"/>
              </a:lnSpc>
              <a:buNone/>
            </a:pPr>
            <a:r>
              <a:rPr lang="en-US" sz="1950" dirty="0" err="1">
                <a:solidFill>
                  <a:srgbClr val="FFFFFF"/>
                </a:solidFill>
                <a:latin typeface="Brygada 1918 Semi Bold" pitchFamily="34" charset="0"/>
                <a:ea typeface="Brygada 1918 Semi Bold" pitchFamily="34" charset="-122"/>
                <a:cs typeface="Brygada 1918 Semi Bold" pitchFamily="34" charset="-120"/>
              </a:rPr>
              <a:t>Munți</a:t>
            </a:r>
            <a:r>
              <a:rPr lang="en-US" sz="1950" dirty="0">
                <a:solidFill>
                  <a:srgbClr val="FFFFFF"/>
                </a:solidFill>
                <a:latin typeface="Brygada 1918 Semi Bold" pitchFamily="34" charset="0"/>
                <a:ea typeface="Brygada 1918 Semi Bold" pitchFamily="34" charset="-122"/>
                <a:cs typeface="Brygada 1918 Semi Bold" pitchFamily="34" charset="-120"/>
              </a:rPr>
              <a:t> </a:t>
            </a:r>
            <a:r>
              <a:rPr lang="ro-RO" sz="1950" dirty="0">
                <a:solidFill>
                  <a:srgbClr val="FFFFFF"/>
                </a:solidFill>
                <a:latin typeface="Brygada 1918 Semi Bold" pitchFamily="34" charset="0"/>
                <a:ea typeface="Brygada 1918 Semi Bold" pitchFamily="34" charset="-122"/>
                <a:cs typeface="Brygada 1918 Semi Bold" pitchFamily="34" charset="-120"/>
              </a:rPr>
              <a:t>p</a:t>
            </a:r>
            <a:r>
              <a:rPr lang="en-US" sz="1950" dirty="0" err="1">
                <a:solidFill>
                  <a:srgbClr val="FFFFFF"/>
                </a:solidFill>
                <a:latin typeface="Brygada 1918 Semi Bold" pitchFamily="34" charset="0"/>
                <a:ea typeface="Brygada 1918 Semi Bold" pitchFamily="34" charset="-122"/>
                <a:cs typeface="Brygada 1918 Semi Bold" pitchFamily="34" charset="-120"/>
              </a:rPr>
              <a:t>latou</a:t>
            </a:r>
            <a:endParaRPr lang="en-US" sz="1950" dirty="0"/>
          </a:p>
        </p:txBody>
      </p:sp>
      <p:sp>
        <p:nvSpPr>
          <p:cNvPr id="18" name="Text 16"/>
          <p:cNvSpPr/>
          <p:nvPr/>
        </p:nvSpPr>
        <p:spPr>
          <a:xfrm>
            <a:off x="7620238" y="7585115"/>
            <a:ext cx="6010275" cy="317540"/>
          </a:xfrm>
          <a:prstGeom prst="rect">
            <a:avLst/>
          </a:prstGeom>
          <a:noFill/>
          <a:ln/>
        </p:spPr>
        <p:txBody>
          <a:bodyPr wrap="none" lIns="0" tIns="0" rIns="0" bIns="0" rtlCol="0" anchor="t"/>
          <a:lstStyle/>
          <a:p>
            <a:pPr marL="0" indent="0" algn="ctr">
              <a:lnSpc>
                <a:spcPts val="2500"/>
              </a:lnSpc>
              <a:buNone/>
            </a:pPr>
            <a:r>
              <a:rPr lang="en-US" sz="1550" b="1" dirty="0">
                <a:solidFill>
                  <a:srgbClr val="FFFFFF"/>
                </a:solidFill>
                <a:latin typeface="Brygada 1918" pitchFamily="34" charset="0"/>
                <a:ea typeface="Brygada 1918" pitchFamily="34" charset="-122"/>
                <a:cs typeface="Brygada 1918" pitchFamily="34" charset="-120"/>
              </a:rPr>
              <a:t>Platouri mari, erodate, ridicate de procese tectonice.</a:t>
            </a:r>
            <a:endParaRPr lang="en-US" sz="1550" b="1" dirty="0"/>
          </a:p>
        </p:txBody>
      </p:sp>
      <p:pic>
        <p:nvPicPr>
          <p:cNvPr id="24" name="Рисунок 23">
            <a:extLst>
              <a:ext uri="{FF2B5EF4-FFF2-40B4-BE49-F238E27FC236}">
                <a16:creationId xmlns:a16="http://schemas.microsoft.com/office/drawing/2014/main" id="{76A6C9B3-DB14-4C12-820B-18612D4270A8}"/>
              </a:ext>
            </a:extLst>
          </p:cNvPr>
          <p:cNvPicPr>
            <a:picLocks noChangeAspect="1"/>
          </p:cNvPicPr>
          <p:nvPr/>
        </p:nvPicPr>
        <p:blipFill rotWithShape="1">
          <a:blip r:embed="rId3"/>
          <a:srcRect l="5425" t="18773" r="52087" b="47096"/>
          <a:stretch/>
        </p:blipFill>
        <p:spPr>
          <a:xfrm>
            <a:off x="5696211" y="8537854"/>
            <a:ext cx="3848054" cy="22194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name="Slide 5">
    <p:spTree>
      <p:nvGrpSpPr>
        <p:cNvPr id="1" name=""/>
        <p:cNvGrpSpPr/>
        <p:nvPr/>
      </p:nvGrpSpPr>
      <p:grpSpPr>
        <a:xfrm>
          <a:off x="0" y="0"/>
          <a:ext cx="0" cy="0"/>
          <a:chOff x="0" y="0"/>
          <a:chExt cx="0" cy="0"/>
        </a:xfrm>
      </p:grpSpPr>
      <p:sp>
        <p:nvSpPr>
          <p:cNvPr id="2" name="Text 0"/>
          <p:cNvSpPr/>
          <p:nvPr/>
        </p:nvSpPr>
        <p:spPr>
          <a:xfrm>
            <a:off x="793790" y="983933"/>
            <a:ext cx="10988993" cy="620078"/>
          </a:xfrm>
          <a:prstGeom prst="rect">
            <a:avLst/>
          </a:prstGeom>
          <a:noFill/>
          <a:ln/>
        </p:spPr>
        <p:txBody>
          <a:bodyPr wrap="none" lIns="0" tIns="0" rIns="0" bIns="0" rtlCol="0" anchor="t"/>
          <a:lstStyle/>
          <a:p>
            <a:pPr marL="0" indent="0" algn="l">
              <a:lnSpc>
                <a:spcPts val="4850"/>
              </a:lnSpc>
              <a:buNone/>
            </a:pPr>
            <a:r>
              <a:rPr lang="en-US" sz="3900" dirty="0" err="1">
                <a:solidFill>
                  <a:srgbClr val="403011"/>
                </a:solidFill>
                <a:latin typeface="Brygada 1918 Semi Bold" pitchFamily="34" charset="0"/>
                <a:ea typeface="Brygada 1918 Semi Bold" pitchFamily="34" charset="-122"/>
                <a:cs typeface="Brygada 1918 Semi Bold" pitchFamily="34" charset="-120"/>
              </a:rPr>
              <a:t>Munții</a:t>
            </a:r>
            <a:r>
              <a:rPr lang="en-US" sz="3900" dirty="0">
                <a:solidFill>
                  <a:srgbClr val="403011"/>
                </a:solidFill>
                <a:latin typeface="Brygada 1918 Semi Bold" pitchFamily="34" charset="0"/>
                <a:ea typeface="Brygada 1918 Semi Bold" pitchFamily="34" charset="-122"/>
                <a:cs typeface="Brygada 1918 Semi Bold" pitchFamily="34" charset="-120"/>
              </a:rPr>
              <a:t> de </a:t>
            </a:r>
            <a:r>
              <a:rPr lang="en-US" sz="3900" dirty="0" err="1">
                <a:solidFill>
                  <a:srgbClr val="403011"/>
                </a:solidFill>
                <a:latin typeface="Brygada 1918 Semi Bold" pitchFamily="34" charset="0"/>
                <a:ea typeface="Brygada 1918 Semi Bold" pitchFamily="34" charset="-122"/>
                <a:cs typeface="Brygada 1918 Semi Bold" pitchFamily="34" charset="-120"/>
              </a:rPr>
              <a:t>încrețire</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cei</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mai</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răspândiți</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și</a:t>
            </a:r>
            <a:r>
              <a:rPr lang="en-US" sz="3900" dirty="0">
                <a:solidFill>
                  <a:srgbClr val="403011"/>
                </a:solidFill>
                <a:latin typeface="Brygada 1918 Semi Bold" pitchFamily="34" charset="0"/>
                <a:ea typeface="Brygada 1918 Semi Bold" pitchFamily="34" charset="-122"/>
                <a:cs typeface="Brygada 1918 Semi Bold" pitchFamily="34" charset="-120"/>
              </a:rPr>
              <a:t> </a:t>
            </a:r>
            <a:r>
              <a:rPr lang="en-US" sz="3900" dirty="0" err="1">
                <a:solidFill>
                  <a:srgbClr val="403011"/>
                </a:solidFill>
                <a:latin typeface="Brygada 1918 Semi Bold" pitchFamily="34" charset="0"/>
                <a:ea typeface="Brygada 1918 Semi Bold" pitchFamily="34" charset="-122"/>
                <a:cs typeface="Brygada 1918 Semi Bold" pitchFamily="34" charset="-120"/>
              </a:rPr>
              <a:t>înalți</a:t>
            </a:r>
            <a:endParaRPr lang="en-US" sz="3900" dirty="0"/>
          </a:p>
        </p:txBody>
      </p:sp>
      <p:sp>
        <p:nvSpPr>
          <p:cNvPr id="3" name="Text 1"/>
          <p:cNvSpPr/>
          <p:nvPr/>
        </p:nvSpPr>
        <p:spPr>
          <a:xfrm>
            <a:off x="793790" y="2080260"/>
            <a:ext cx="6279356" cy="2222778"/>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Munții de încrețire reprezintă cel mai comun și adesea cel mai înalt tip de lanțuri muntoase de pe Pământ. Aceștia se formează atunci când două plăci tectonice se ciocnesc frontal, iar forțele de compresiune duc la </a:t>
            </a:r>
            <a:r>
              <a:rPr lang="en-US" sz="1550" b="1" dirty="0">
                <a:solidFill>
                  <a:srgbClr val="403011"/>
                </a:solidFill>
                <a:latin typeface="Brygada 1918" pitchFamily="34" charset="0"/>
                <a:ea typeface="Brygada 1918" pitchFamily="34" charset="-122"/>
                <a:cs typeface="Brygada 1918" pitchFamily="34" charset="-120"/>
              </a:rPr>
              <a:t>plierea, încrețirea și împingerea straturilor de rocă</a:t>
            </a:r>
            <a:r>
              <a:rPr lang="en-US" sz="1550" dirty="0">
                <a:solidFill>
                  <a:srgbClr val="403011"/>
                </a:solidFill>
                <a:latin typeface="Brygada 1918" pitchFamily="34" charset="0"/>
                <a:ea typeface="Brygada 1918" pitchFamily="34" charset="-122"/>
                <a:cs typeface="Brygada 1918" pitchFamily="34" charset="-120"/>
              </a:rPr>
              <a:t> sedimentară și metamorfică, inițial orizontale. Acest proces, numit orogeneză, poate dura zeci de milioane de ani și implică deformări intense ale scoarței terestre.</a:t>
            </a:r>
            <a:endParaRPr lang="en-US" sz="1550" dirty="0"/>
          </a:p>
        </p:txBody>
      </p:sp>
      <p:sp>
        <p:nvSpPr>
          <p:cNvPr id="4" name="Text 2"/>
          <p:cNvSpPr/>
          <p:nvPr/>
        </p:nvSpPr>
        <p:spPr>
          <a:xfrm>
            <a:off x="793790" y="4481632"/>
            <a:ext cx="6279356" cy="317540"/>
          </a:xfrm>
          <a:prstGeom prst="rect">
            <a:avLst/>
          </a:prstGeom>
          <a:noFill/>
          <a:ln/>
        </p:spPr>
        <p:txBody>
          <a:bodyPr wrap="non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Exemple celebre ale acestor formațiuni includ:</a:t>
            </a:r>
            <a:endParaRPr lang="en-US" sz="1550" dirty="0"/>
          </a:p>
        </p:txBody>
      </p:sp>
      <p:sp>
        <p:nvSpPr>
          <p:cNvPr id="5" name="Text 3"/>
          <p:cNvSpPr/>
          <p:nvPr/>
        </p:nvSpPr>
        <p:spPr>
          <a:xfrm>
            <a:off x="793790" y="4977765"/>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3011"/>
                </a:solidFill>
                <a:latin typeface="Brygada 1918" pitchFamily="34" charset="0"/>
                <a:ea typeface="Brygada 1918" pitchFamily="34" charset="-122"/>
                <a:cs typeface="Brygada 1918" pitchFamily="34" charset="-120"/>
              </a:rPr>
              <a:t>Himalaya:</a:t>
            </a:r>
            <a:r>
              <a:rPr lang="en-US" sz="1550" dirty="0">
                <a:solidFill>
                  <a:srgbClr val="403011"/>
                </a:solidFill>
                <a:latin typeface="Brygada 1918" pitchFamily="34" charset="0"/>
                <a:ea typeface="Brygada 1918" pitchFamily="34" charset="-122"/>
                <a:cs typeface="Brygada 1918" pitchFamily="34" charset="-120"/>
              </a:rPr>
              <a:t> Rezultat al coliziunii plăcii indiene cu cea eurasiatică, continuând să crească în înălțime.</a:t>
            </a:r>
            <a:endParaRPr lang="en-US" sz="1550" dirty="0"/>
          </a:p>
        </p:txBody>
      </p:sp>
      <p:sp>
        <p:nvSpPr>
          <p:cNvPr id="6" name="Text 4"/>
          <p:cNvSpPr/>
          <p:nvPr/>
        </p:nvSpPr>
        <p:spPr>
          <a:xfrm>
            <a:off x="793790" y="5682258"/>
            <a:ext cx="6279356" cy="63507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3011"/>
                </a:solidFill>
                <a:latin typeface="Brygada 1918" pitchFamily="34" charset="0"/>
                <a:ea typeface="Brygada 1918" pitchFamily="34" charset="-122"/>
                <a:cs typeface="Brygada 1918" pitchFamily="34" charset="-120"/>
              </a:rPr>
              <a:t>Alpii:</a:t>
            </a:r>
            <a:r>
              <a:rPr lang="en-US" sz="1550" dirty="0">
                <a:solidFill>
                  <a:srgbClr val="403011"/>
                </a:solidFill>
                <a:latin typeface="Brygada 1918" pitchFamily="34" charset="0"/>
                <a:ea typeface="Brygada 1918" pitchFamily="34" charset="-122"/>
                <a:cs typeface="Brygada 1918" pitchFamily="34" charset="-120"/>
              </a:rPr>
              <a:t> Un sistem muntos complex din Europa, format prin ciocnirea plăcilor africană și eurasiatică.</a:t>
            </a:r>
            <a:endParaRPr lang="en-US" sz="1550" dirty="0"/>
          </a:p>
        </p:txBody>
      </p:sp>
      <p:sp>
        <p:nvSpPr>
          <p:cNvPr id="7" name="Text 5"/>
          <p:cNvSpPr/>
          <p:nvPr/>
        </p:nvSpPr>
        <p:spPr>
          <a:xfrm>
            <a:off x="793790" y="6386751"/>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3011"/>
                </a:solidFill>
                <a:latin typeface="Brygada 1918" pitchFamily="34" charset="0"/>
                <a:ea typeface="Brygada 1918" pitchFamily="34" charset="-122"/>
                <a:cs typeface="Brygada 1918" pitchFamily="34" charset="-120"/>
              </a:rPr>
              <a:t>Anzii:</a:t>
            </a:r>
            <a:r>
              <a:rPr lang="en-US" sz="1550" dirty="0">
                <a:solidFill>
                  <a:srgbClr val="403011"/>
                </a:solidFill>
                <a:latin typeface="Brygada 1918" pitchFamily="34" charset="0"/>
                <a:ea typeface="Brygada 1918" pitchFamily="34" charset="-122"/>
                <a:cs typeface="Brygada 1918" pitchFamily="34" charset="-120"/>
              </a:rPr>
              <a:t> Cel mai lung lanț muntos continental, întins de-a lungul Americii de Sud, format prin subducția plăcii Nazca sub placa sud-americană.</a:t>
            </a:r>
            <a:endParaRPr lang="en-US" sz="1550" dirty="0"/>
          </a:p>
        </p:txBody>
      </p:sp>
      <p:sp>
        <p:nvSpPr>
          <p:cNvPr id="8" name="Text 6"/>
          <p:cNvSpPr/>
          <p:nvPr/>
        </p:nvSpPr>
        <p:spPr>
          <a:xfrm>
            <a:off x="793790" y="7408783"/>
            <a:ext cx="6279356" cy="952619"/>
          </a:xfrm>
          <a:prstGeom prst="rect">
            <a:avLst/>
          </a:prstGeom>
          <a:noFill/>
          <a:ln/>
        </p:spPr>
        <p:txBody>
          <a:bodyPr wrap="square" lIns="0" tIns="0" rIns="0" bIns="0" rtlCol="0" anchor="t"/>
          <a:lstStyle/>
          <a:p>
            <a:pPr marL="342900" indent="-342900" algn="l">
              <a:lnSpc>
                <a:spcPts val="2500"/>
              </a:lnSpc>
              <a:buSzPct val="100000"/>
              <a:buChar char="•"/>
            </a:pPr>
            <a:r>
              <a:rPr lang="en-US" sz="1550" b="1" dirty="0">
                <a:solidFill>
                  <a:srgbClr val="403011"/>
                </a:solidFill>
                <a:latin typeface="Brygada 1918" pitchFamily="34" charset="0"/>
                <a:ea typeface="Brygada 1918" pitchFamily="34" charset="-122"/>
                <a:cs typeface="Brygada 1918" pitchFamily="34" charset="-120"/>
              </a:rPr>
              <a:t>Munții Stâncoși:</a:t>
            </a:r>
            <a:r>
              <a:rPr lang="en-US" sz="1550" dirty="0">
                <a:solidFill>
                  <a:srgbClr val="403011"/>
                </a:solidFill>
                <a:latin typeface="Brygada 1918" pitchFamily="34" charset="0"/>
                <a:ea typeface="Brygada 1918" pitchFamily="34" charset="-122"/>
                <a:cs typeface="Brygada 1918" pitchFamily="34" charset="-120"/>
              </a:rPr>
              <a:t> Situați în America de Nord, aceștia sunt un exemplu de lanț muntos de încrețire format printr-o combinație de forțe tectonice complexe.</a:t>
            </a:r>
            <a:endParaRPr lang="en-US" sz="1550" dirty="0"/>
          </a:p>
        </p:txBody>
      </p:sp>
      <p:sp>
        <p:nvSpPr>
          <p:cNvPr id="9" name="Text 7"/>
          <p:cNvSpPr/>
          <p:nvPr/>
        </p:nvSpPr>
        <p:spPr>
          <a:xfrm>
            <a:off x="793790" y="8539996"/>
            <a:ext cx="6279356" cy="1270159"/>
          </a:xfrm>
          <a:prstGeom prst="rect">
            <a:avLst/>
          </a:prstGeom>
          <a:noFill/>
          <a:ln/>
        </p:spPr>
        <p:txBody>
          <a:bodyPr wrap="square" lIns="0" tIns="0" rIns="0" bIns="0" rtlCol="0" anchor="t"/>
          <a:lstStyle/>
          <a:p>
            <a:pPr marL="0" indent="0" algn="l">
              <a:lnSpc>
                <a:spcPts val="2500"/>
              </a:lnSpc>
              <a:buNone/>
            </a:pPr>
            <a:r>
              <a:rPr lang="en-US" sz="1550" dirty="0">
                <a:solidFill>
                  <a:srgbClr val="403011"/>
                </a:solidFill>
                <a:latin typeface="Brygada 1918" pitchFamily="34" charset="0"/>
                <a:ea typeface="Brygada 1918" pitchFamily="34" charset="-122"/>
                <a:cs typeface="Brygada 1918" pitchFamily="34" charset="-120"/>
              </a:rPr>
              <a:t>Caracteristicile lor distinctive includ </a:t>
            </a:r>
            <a:r>
              <a:rPr lang="en-US" sz="1550" b="1" dirty="0">
                <a:solidFill>
                  <a:srgbClr val="403011"/>
                </a:solidFill>
                <a:latin typeface="Brygada 1918" pitchFamily="34" charset="0"/>
                <a:ea typeface="Brygada 1918" pitchFamily="34" charset="-122"/>
                <a:cs typeface="Brygada 1918" pitchFamily="34" charset="-120"/>
              </a:rPr>
              <a:t>lanțuri lungi, vârfuri ascuțite și creste zimțate</a:t>
            </a:r>
            <a:r>
              <a:rPr lang="en-US" sz="1550" dirty="0">
                <a:solidFill>
                  <a:srgbClr val="403011"/>
                </a:solidFill>
                <a:latin typeface="Brygada 1918" pitchFamily="34" charset="0"/>
                <a:ea typeface="Brygada 1918" pitchFamily="34" charset="-122"/>
                <a:cs typeface="Brygada 1918" pitchFamily="34" charset="-120"/>
              </a:rPr>
              <a:t>, precum și o compoziție geologică predominant sedimentară, cu roci precum calcare, gresii și șisturi, care au fost supuse unor presiuni și temperaturi enorme.</a:t>
            </a:r>
            <a:endParaRPr lang="en-US" sz="1550" dirty="0"/>
          </a:p>
        </p:txBody>
      </p:sp>
      <p:pic>
        <p:nvPicPr>
          <p:cNvPr id="10" name="Image 0" descr="preencoded.pn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8304684" y="6638851"/>
            <a:ext cx="6279356" cy="4185166"/>
          </a:xfrm>
          <a:prstGeom prst="rect">
            <a:avLst/>
          </a:prstGeom>
        </p:spPr>
      </p:pic>
      <p:pic>
        <p:nvPicPr>
          <p:cNvPr id="11" name="Image 1" descr="preencoded.png">
            <a:extLst>
              <a:ext uri="{FF2B5EF4-FFF2-40B4-BE49-F238E27FC236}">
                <a16:creationId xmlns:a16="http://schemas.microsoft.com/office/drawing/2014/main" id="{2989A444-914F-4C5C-8601-C09320EAF7C2}"/>
              </a:ext>
            </a:extLst>
          </p:cNvPr>
          <p:cNvPicPr>
            <a:picLocks noChangeAspect="1"/>
          </p:cNvPicPr>
          <p:nvPr/>
        </p:nvPicPr>
        <p:blipFill>
          <a:blip r:embed="rId5"/>
          <a:stretch>
            <a:fillRect/>
          </a:stretch>
        </p:blipFill>
        <p:spPr>
          <a:xfrm>
            <a:off x="9187543" y="2039903"/>
            <a:ext cx="4277434" cy="42774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name="Slide 6">
    <p:spTree>
      <p:nvGrpSpPr>
        <p:cNvPr id="1" name=""/>
        <p:cNvGrpSpPr/>
        <p:nvPr/>
      </p:nvGrpSpPr>
      <p:grpSpPr>
        <a:xfrm>
          <a:off x="0" y="0"/>
          <a:ext cx="0" cy="0"/>
          <a:chOff x="0" y="0"/>
          <a:chExt cx="0" cy="0"/>
        </a:xfrm>
      </p:grpSpPr>
      <p:sp>
        <p:nvSpPr>
          <p:cNvPr id="2" name="Text 0"/>
          <p:cNvSpPr/>
          <p:nvPr/>
        </p:nvSpPr>
        <p:spPr>
          <a:xfrm>
            <a:off x="793790" y="635675"/>
            <a:ext cx="7251859" cy="558165"/>
          </a:xfrm>
          <a:prstGeom prst="rect">
            <a:avLst/>
          </a:prstGeom>
          <a:noFill/>
          <a:ln/>
        </p:spPr>
        <p:txBody>
          <a:bodyPr wrap="none" lIns="0" tIns="0" rIns="0" bIns="0" rtlCol="0" anchor="t"/>
          <a:lstStyle/>
          <a:p>
            <a:pPr marL="0" indent="0" algn="l">
              <a:lnSpc>
                <a:spcPts val="4350"/>
              </a:lnSpc>
              <a:buNone/>
            </a:pPr>
            <a:r>
              <a:rPr lang="en-US" sz="3500" dirty="0" err="1">
                <a:solidFill>
                  <a:srgbClr val="403011"/>
                </a:solidFill>
                <a:latin typeface="Brygada 1918 Semi Bold" pitchFamily="34" charset="0"/>
                <a:ea typeface="Brygada 1918 Semi Bold" pitchFamily="34" charset="-122"/>
                <a:cs typeface="Brygada 1918 Semi Bold" pitchFamily="34" charset="-120"/>
              </a:rPr>
              <a:t>Munții</a:t>
            </a:r>
            <a:r>
              <a:rPr lang="en-US" sz="3500" dirty="0">
                <a:solidFill>
                  <a:srgbClr val="403011"/>
                </a:solidFill>
                <a:latin typeface="Brygada 1918 Semi Bold" pitchFamily="34" charset="0"/>
                <a:ea typeface="Brygada 1918 Semi Bold" pitchFamily="34" charset="-122"/>
                <a:cs typeface="Brygada 1918 Semi Bold" pitchFamily="34" charset="-120"/>
              </a:rPr>
              <a:t> </a:t>
            </a:r>
            <a:r>
              <a:rPr lang="en-US" sz="3500" dirty="0" err="1">
                <a:solidFill>
                  <a:srgbClr val="403011"/>
                </a:solidFill>
                <a:latin typeface="Brygada 1918 Semi Bold" pitchFamily="34" charset="0"/>
                <a:ea typeface="Brygada 1918 Semi Bold" pitchFamily="34" charset="-122"/>
                <a:cs typeface="Brygada 1918 Semi Bold" pitchFamily="34" charset="-120"/>
              </a:rPr>
              <a:t>vulcanici</a:t>
            </a:r>
            <a:r>
              <a:rPr lang="en-US" sz="3500" dirty="0">
                <a:solidFill>
                  <a:srgbClr val="403011"/>
                </a:solidFill>
                <a:latin typeface="Brygada 1918 Semi Bold" pitchFamily="34" charset="0"/>
                <a:ea typeface="Brygada 1918 Semi Bold" pitchFamily="34" charset="-122"/>
                <a:cs typeface="Brygada 1918 Semi Bold" pitchFamily="34" charset="-120"/>
              </a:rPr>
              <a:t>: </a:t>
            </a:r>
            <a:r>
              <a:rPr lang="en-US" sz="3500" dirty="0" err="1">
                <a:solidFill>
                  <a:srgbClr val="403011"/>
                </a:solidFill>
                <a:latin typeface="Brygada 1918 Semi Bold" pitchFamily="34" charset="0"/>
                <a:ea typeface="Brygada 1918 Semi Bold" pitchFamily="34" charset="-122"/>
                <a:cs typeface="Brygada 1918 Semi Bold" pitchFamily="34" charset="-120"/>
              </a:rPr>
              <a:t>nașterea</a:t>
            </a:r>
            <a:r>
              <a:rPr lang="en-US" sz="3500" dirty="0">
                <a:solidFill>
                  <a:srgbClr val="403011"/>
                </a:solidFill>
                <a:latin typeface="Brygada 1918 Semi Bold" pitchFamily="34" charset="0"/>
                <a:ea typeface="Brygada 1918 Semi Bold" pitchFamily="34" charset="-122"/>
                <a:cs typeface="Brygada 1918 Semi Bold" pitchFamily="34" charset="-120"/>
              </a:rPr>
              <a:t> din </a:t>
            </a:r>
            <a:r>
              <a:rPr lang="en-US" sz="3500" dirty="0" err="1">
                <a:solidFill>
                  <a:srgbClr val="403011"/>
                </a:solidFill>
                <a:latin typeface="Brygada 1918 Semi Bold" pitchFamily="34" charset="0"/>
                <a:ea typeface="Brygada 1918 Semi Bold" pitchFamily="34" charset="-122"/>
                <a:cs typeface="Brygada 1918 Semi Bold" pitchFamily="34" charset="-120"/>
              </a:rPr>
              <a:t>foc</a:t>
            </a:r>
            <a:endParaRPr lang="en-US" sz="3500" dirty="0"/>
          </a:p>
        </p:txBody>
      </p:sp>
      <p:sp>
        <p:nvSpPr>
          <p:cNvPr id="3" name="Text 1"/>
          <p:cNvSpPr/>
          <p:nvPr/>
        </p:nvSpPr>
        <p:spPr>
          <a:xfrm>
            <a:off x="793790" y="1551027"/>
            <a:ext cx="13042821" cy="85725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Munții vulcanici sunt formațiuni geologice impresionante, create prin acumularea de material vulcanic - lavă, cenușă și roci piroclastice - ejectat în timpul erupțiilor. Spre deosebire de munții de încrețire, care se formează lent prin presiuni orizontale, munții vulcanici sunt rezultatul unor procese interne, adesea violente, ale Pământului.</a:t>
            </a:r>
            <a:endParaRPr lang="en-US" sz="1400" dirty="0"/>
          </a:p>
        </p:txBody>
      </p:sp>
      <p:pic>
        <p:nvPicPr>
          <p:cNvPr id="4" name="Image 0" descr="preencoded.png"/>
          <p:cNvPicPr>
            <a:picLocks noChangeAspect="1"/>
          </p:cNvPicPr>
          <p:nvPr/>
        </p:nvPicPr>
        <p:blipFill>
          <a:blip r:embed="rId3"/>
          <a:stretch>
            <a:fillRect/>
          </a:stretch>
        </p:blipFill>
        <p:spPr>
          <a:xfrm>
            <a:off x="793790" y="2609136"/>
            <a:ext cx="3778806" cy="3778806"/>
          </a:xfrm>
          <a:prstGeom prst="rect">
            <a:avLst/>
          </a:prstGeom>
        </p:spPr>
      </p:pic>
      <p:sp>
        <p:nvSpPr>
          <p:cNvPr id="5" name="Text 2"/>
          <p:cNvSpPr/>
          <p:nvPr/>
        </p:nvSpPr>
        <p:spPr>
          <a:xfrm>
            <a:off x="793790" y="6566535"/>
            <a:ext cx="3028117" cy="278963"/>
          </a:xfrm>
          <a:prstGeom prst="rect">
            <a:avLst/>
          </a:prstGeom>
          <a:noFill/>
          <a:ln/>
        </p:spPr>
        <p:txBody>
          <a:bodyPr wrap="none" lIns="0" tIns="0" rIns="0" bIns="0" rtlCol="0" anchor="t"/>
          <a:lstStyle/>
          <a:p>
            <a:pPr marL="0" indent="0" algn="l">
              <a:lnSpc>
                <a:spcPts val="2150"/>
              </a:lnSpc>
              <a:buNone/>
            </a:pPr>
            <a:r>
              <a:rPr lang="en-US" sz="1750" dirty="0">
                <a:solidFill>
                  <a:srgbClr val="403011"/>
                </a:solidFill>
                <a:latin typeface="Brygada 1918 Semi Bold" pitchFamily="34" charset="0"/>
                <a:ea typeface="Brygada 1918 Semi Bold" pitchFamily="34" charset="-122"/>
                <a:cs typeface="Brygada 1918 Semi Bold" pitchFamily="34" charset="-120"/>
              </a:rPr>
              <a:t>Muntele Kilimanjaro (Africa)</a:t>
            </a:r>
            <a:endParaRPr lang="en-US" sz="1750" dirty="0"/>
          </a:p>
        </p:txBody>
      </p:sp>
      <p:sp>
        <p:nvSpPr>
          <p:cNvPr id="6" name="Text 3"/>
          <p:cNvSpPr/>
          <p:nvPr/>
        </p:nvSpPr>
        <p:spPr>
          <a:xfrm>
            <a:off x="793790" y="6952655"/>
            <a:ext cx="4198739" cy="114300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Un stratovulcan impresionant, cel mai înalt vârf din Africa, format din trei conuri vulcanice inactive. Este un exemplu clasic de munte vulcanic izolat, dominant în peisajul înconjurător.</a:t>
            </a:r>
            <a:endParaRPr lang="en-US" sz="1400" dirty="0"/>
          </a:p>
        </p:txBody>
      </p:sp>
      <p:pic>
        <p:nvPicPr>
          <p:cNvPr id="7" name="Image 1" descr="preencoded.png"/>
          <p:cNvPicPr>
            <a:picLocks noChangeAspect="1"/>
          </p:cNvPicPr>
          <p:nvPr/>
        </p:nvPicPr>
        <p:blipFill>
          <a:blip r:embed="rId4"/>
          <a:stretch>
            <a:fillRect/>
          </a:stretch>
        </p:blipFill>
        <p:spPr>
          <a:xfrm>
            <a:off x="5215771" y="2609136"/>
            <a:ext cx="3778806" cy="3778806"/>
          </a:xfrm>
          <a:prstGeom prst="rect">
            <a:avLst/>
          </a:prstGeom>
        </p:spPr>
      </p:pic>
      <p:sp>
        <p:nvSpPr>
          <p:cNvPr id="8" name="Text 4"/>
          <p:cNvSpPr/>
          <p:nvPr/>
        </p:nvSpPr>
        <p:spPr>
          <a:xfrm>
            <a:off x="5215771" y="6566535"/>
            <a:ext cx="2330648" cy="278963"/>
          </a:xfrm>
          <a:prstGeom prst="rect">
            <a:avLst/>
          </a:prstGeom>
          <a:noFill/>
          <a:ln/>
        </p:spPr>
        <p:txBody>
          <a:bodyPr wrap="none" lIns="0" tIns="0" rIns="0" bIns="0" rtlCol="0" anchor="t"/>
          <a:lstStyle/>
          <a:p>
            <a:pPr marL="0" indent="0" algn="l">
              <a:lnSpc>
                <a:spcPts val="2150"/>
              </a:lnSpc>
              <a:buNone/>
            </a:pPr>
            <a:r>
              <a:rPr lang="en-US" sz="1750" dirty="0">
                <a:solidFill>
                  <a:srgbClr val="403011"/>
                </a:solidFill>
                <a:latin typeface="Brygada 1918 Semi Bold" pitchFamily="34" charset="0"/>
                <a:ea typeface="Brygada 1918 Semi Bold" pitchFamily="34" charset="-122"/>
                <a:cs typeface="Brygada 1918 Semi Bold" pitchFamily="34" charset="-120"/>
              </a:rPr>
              <a:t>Muntele Fuji (Japonia)</a:t>
            </a:r>
            <a:endParaRPr lang="en-US" sz="1750" dirty="0"/>
          </a:p>
        </p:txBody>
      </p:sp>
      <p:sp>
        <p:nvSpPr>
          <p:cNvPr id="9" name="Text 5"/>
          <p:cNvSpPr/>
          <p:nvPr/>
        </p:nvSpPr>
        <p:spPr>
          <a:xfrm>
            <a:off x="5215771" y="6952655"/>
            <a:ext cx="4198739" cy="142875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Un simbol al Japoniei, Muntele Fuji este un stratovulcan activ, dar cu erupții rare. Forma sa conică simetrică este rezultatul multiplelor straturi de lavă și cenușă solidificate de-a lungul mileniilor.</a:t>
            </a:r>
            <a:endParaRPr lang="en-US" sz="1400" dirty="0"/>
          </a:p>
        </p:txBody>
      </p:sp>
      <p:pic>
        <p:nvPicPr>
          <p:cNvPr id="10" name="Image 2" descr="preencoded.png"/>
          <p:cNvPicPr>
            <a:picLocks noChangeAspect="1"/>
          </p:cNvPicPr>
          <p:nvPr/>
        </p:nvPicPr>
        <p:blipFill>
          <a:blip r:embed="rId5"/>
          <a:stretch>
            <a:fillRect/>
          </a:stretch>
        </p:blipFill>
        <p:spPr>
          <a:xfrm>
            <a:off x="9637752" y="2609136"/>
            <a:ext cx="3778925" cy="3778925"/>
          </a:xfrm>
          <a:prstGeom prst="rect">
            <a:avLst/>
          </a:prstGeom>
        </p:spPr>
      </p:pic>
      <p:sp>
        <p:nvSpPr>
          <p:cNvPr id="11" name="Text 6"/>
          <p:cNvSpPr/>
          <p:nvPr/>
        </p:nvSpPr>
        <p:spPr>
          <a:xfrm>
            <a:off x="9637752" y="6566654"/>
            <a:ext cx="2232779" cy="278963"/>
          </a:xfrm>
          <a:prstGeom prst="rect">
            <a:avLst/>
          </a:prstGeom>
          <a:noFill/>
          <a:ln/>
        </p:spPr>
        <p:txBody>
          <a:bodyPr wrap="none" lIns="0" tIns="0" rIns="0" bIns="0" rtlCol="0" anchor="t"/>
          <a:lstStyle/>
          <a:p>
            <a:pPr marL="0" indent="0" algn="l">
              <a:lnSpc>
                <a:spcPts val="2150"/>
              </a:lnSpc>
              <a:buNone/>
            </a:pPr>
            <a:r>
              <a:rPr lang="en-US" sz="1750" dirty="0">
                <a:solidFill>
                  <a:srgbClr val="403011"/>
                </a:solidFill>
                <a:latin typeface="Brygada 1918 Semi Bold" pitchFamily="34" charset="0"/>
                <a:ea typeface="Brygada 1918 Semi Bold" pitchFamily="34" charset="-122"/>
                <a:cs typeface="Brygada 1918 Semi Bold" pitchFamily="34" charset="-120"/>
              </a:rPr>
              <a:t>Mauna Loa (Hawaii)</a:t>
            </a:r>
            <a:endParaRPr lang="en-US" sz="1750" dirty="0"/>
          </a:p>
        </p:txBody>
      </p:sp>
      <p:sp>
        <p:nvSpPr>
          <p:cNvPr id="12" name="Text 7"/>
          <p:cNvSpPr/>
          <p:nvPr/>
        </p:nvSpPr>
        <p:spPr>
          <a:xfrm>
            <a:off x="9637752" y="6952774"/>
            <a:ext cx="4198858" cy="142875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Unul dintre cei mai mari vulcani-scut din lume, Mauna Loa este cunoscut pentru pantele sale blânde și suprafața extinsă, rezultată din erupții frecvente de lavă fluidă. Deși activ, erupțiile sale sunt, de obicei, non-explozive.</a:t>
            </a:r>
            <a:endParaRPr lang="en-US" sz="1400" dirty="0"/>
          </a:p>
        </p:txBody>
      </p:sp>
      <p:sp>
        <p:nvSpPr>
          <p:cNvPr id="13" name="Text 8"/>
          <p:cNvSpPr/>
          <p:nvPr/>
        </p:nvSpPr>
        <p:spPr>
          <a:xfrm>
            <a:off x="793790" y="8582382"/>
            <a:ext cx="13042821" cy="285750"/>
          </a:xfrm>
          <a:prstGeom prst="rect">
            <a:avLst/>
          </a:prstGeom>
          <a:noFill/>
          <a:ln/>
        </p:spPr>
        <p:txBody>
          <a:bodyPr wrap="non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Tipuri principale de munți vulcanici includ:</a:t>
            </a:r>
            <a:endParaRPr lang="en-US" sz="1400" dirty="0"/>
          </a:p>
        </p:txBody>
      </p:sp>
      <p:sp>
        <p:nvSpPr>
          <p:cNvPr id="14" name="Text 9"/>
          <p:cNvSpPr/>
          <p:nvPr/>
        </p:nvSpPr>
        <p:spPr>
          <a:xfrm>
            <a:off x="793790" y="9068991"/>
            <a:ext cx="13042821" cy="285750"/>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Conuri de cenușă:</a:t>
            </a:r>
            <a:r>
              <a:rPr lang="en-US" sz="1400" dirty="0">
                <a:solidFill>
                  <a:srgbClr val="403011"/>
                </a:solidFill>
                <a:latin typeface="Brygada 1918" pitchFamily="34" charset="0"/>
                <a:ea typeface="Brygada 1918" pitchFamily="34" charset="-122"/>
                <a:cs typeface="Brygada 1918" pitchFamily="34" charset="-120"/>
              </a:rPr>
              <a:t> Vulcani mici, cu pante abrupte, formați din acumularea de cenușă și fragmente piroclastice în jurul unui orificiu vulcanic.</a:t>
            </a:r>
            <a:endParaRPr lang="en-US" sz="1400" dirty="0"/>
          </a:p>
        </p:txBody>
      </p:sp>
      <p:sp>
        <p:nvSpPr>
          <p:cNvPr id="15" name="Text 10"/>
          <p:cNvSpPr/>
          <p:nvPr/>
        </p:nvSpPr>
        <p:spPr>
          <a:xfrm>
            <a:off x="793790" y="9417248"/>
            <a:ext cx="13042821" cy="57150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Vulcani compoziți (Stratovulcani):</a:t>
            </a:r>
            <a:r>
              <a:rPr lang="en-US" sz="1400" dirty="0">
                <a:solidFill>
                  <a:srgbClr val="403011"/>
                </a:solidFill>
                <a:latin typeface="Brygada 1918" pitchFamily="34" charset="0"/>
                <a:ea typeface="Brygada 1918" pitchFamily="34" charset="-122"/>
                <a:cs typeface="Brygada 1918" pitchFamily="34" charset="-120"/>
              </a:rPr>
              <a:t> Cel mai comun și iconic tip, cu formă conică simetrică, rezultat din alternanța straturilor de lavă vâscoasă și cenușă. Pot avea erupții explozive.</a:t>
            </a:r>
            <a:endParaRPr lang="en-US" sz="1400" dirty="0"/>
          </a:p>
        </p:txBody>
      </p:sp>
      <p:sp>
        <p:nvSpPr>
          <p:cNvPr id="16" name="Text 11"/>
          <p:cNvSpPr/>
          <p:nvPr/>
        </p:nvSpPr>
        <p:spPr>
          <a:xfrm>
            <a:off x="793790" y="10051256"/>
            <a:ext cx="13042821" cy="285750"/>
          </a:xfrm>
          <a:prstGeom prst="rect">
            <a:avLst/>
          </a:prstGeom>
          <a:noFill/>
          <a:ln/>
        </p:spPr>
        <p:txBody>
          <a:bodyPr wrap="non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Vulcani scut:</a:t>
            </a:r>
            <a:r>
              <a:rPr lang="en-US" sz="1400" dirty="0">
                <a:solidFill>
                  <a:srgbClr val="403011"/>
                </a:solidFill>
                <a:latin typeface="Brygada 1918" pitchFamily="34" charset="0"/>
                <a:ea typeface="Brygada 1918" pitchFamily="34" charset="-122"/>
                <a:cs typeface="Brygada 1918" pitchFamily="34" charset="-120"/>
              </a:rPr>
              <a:t> Vulcani masivi, cu pante blânde, formați prin erupții repetate de lavă fluidă, care se extinde pe suprafețe mari (ex: vulcanii din Hawaii).</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name="Slide 7">
    <p:spTree>
      <p:nvGrpSpPr>
        <p:cNvPr id="1" name=""/>
        <p:cNvGrpSpPr/>
        <p:nvPr/>
      </p:nvGrpSpPr>
      <p:grpSpPr>
        <a:xfrm>
          <a:off x="0" y="0"/>
          <a:ext cx="0" cy="0"/>
          <a:chOff x="0" y="0"/>
          <a:chExt cx="0" cy="0"/>
        </a:xfrm>
      </p:grpSpPr>
      <p:sp>
        <p:nvSpPr>
          <p:cNvPr id="2" name="Text 0"/>
          <p:cNvSpPr/>
          <p:nvPr/>
        </p:nvSpPr>
        <p:spPr>
          <a:xfrm>
            <a:off x="793790" y="982504"/>
            <a:ext cx="12767548" cy="589121"/>
          </a:xfrm>
          <a:prstGeom prst="rect">
            <a:avLst/>
          </a:prstGeom>
          <a:noFill/>
          <a:ln/>
        </p:spPr>
        <p:txBody>
          <a:bodyPr wrap="none" lIns="0" tIns="0" rIns="0" bIns="0" rtlCol="0" anchor="t"/>
          <a:lstStyle/>
          <a:p>
            <a:pPr marL="0" indent="0" algn="l">
              <a:lnSpc>
                <a:spcPts val="4600"/>
              </a:lnSpc>
              <a:buNone/>
            </a:pPr>
            <a:r>
              <a:rPr lang="en-US" sz="3700" dirty="0" err="1">
                <a:solidFill>
                  <a:srgbClr val="403011"/>
                </a:solidFill>
                <a:latin typeface="Brygada 1918 Semi Bold" pitchFamily="34" charset="0"/>
                <a:ea typeface="Brygada 1918 Semi Bold" pitchFamily="34" charset="-122"/>
                <a:cs typeface="Brygada 1918 Semi Bold" pitchFamily="34" charset="-120"/>
              </a:rPr>
              <a:t>Munții</a:t>
            </a:r>
            <a:r>
              <a:rPr lang="en-US" sz="3700" dirty="0">
                <a:solidFill>
                  <a:srgbClr val="403011"/>
                </a:solidFill>
                <a:latin typeface="Brygada 1918 Semi Bold" pitchFamily="34" charset="0"/>
                <a:ea typeface="Brygada 1918 Semi Bold" pitchFamily="34" charset="-122"/>
                <a:cs typeface="Brygada 1918 Semi Bold" pitchFamily="34" charset="-120"/>
              </a:rPr>
              <a:t> bloc </a:t>
            </a:r>
            <a:r>
              <a:rPr lang="en-US" sz="3700" dirty="0" err="1">
                <a:solidFill>
                  <a:srgbClr val="403011"/>
                </a:solidFill>
                <a:latin typeface="Brygada 1918 Semi Bold" pitchFamily="34" charset="0"/>
                <a:ea typeface="Brygada 1918 Semi Bold" pitchFamily="34" charset="-122"/>
                <a:cs typeface="Brygada 1918 Semi Bold" pitchFamily="34" charset="-120"/>
              </a:rPr>
              <a:t>și</a:t>
            </a:r>
            <a:r>
              <a:rPr lang="en-US" sz="3700" dirty="0">
                <a:solidFill>
                  <a:srgbClr val="403011"/>
                </a:solidFill>
                <a:latin typeface="Brygada 1918 Semi Bold" pitchFamily="34" charset="0"/>
                <a:ea typeface="Brygada 1918 Semi Bold" pitchFamily="34" charset="-122"/>
                <a:cs typeface="Brygada 1918 Semi Bold" pitchFamily="34" charset="-120"/>
              </a:rPr>
              <a:t> </a:t>
            </a:r>
            <a:r>
              <a:rPr lang="en-US" sz="3700" dirty="0" err="1">
                <a:solidFill>
                  <a:srgbClr val="403011"/>
                </a:solidFill>
                <a:latin typeface="Brygada 1918 Semi Bold" pitchFamily="34" charset="0"/>
                <a:ea typeface="Brygada 1918 Semi Bold" pitchFamily="34" charset="-122"/>
                <a:cs typeface="Brygada 1918 Semi Bold" pitchFamily="34" charset="-120"/>
              </a:rPr>
              <a:t>munții</a:t>
            </a:r>
            <a:r>
              <a:rPr lang="en-US" sz="3700" dirty="0">
                <a:solidFill>
                  <a:srgbClr val="403011"/>
                </a:solidFill>
                <a:latin typeface="Brygada 1918 Semi Bold" pitchFamily="34" charset="0"/>
                <a:ea typeface="Brygada 1918 Semi Bold" pitchFamily="34" charset="-122"/>
                <a:cs typeface="Brygada 1918 Semi Bold" pitchFamily="34" charset="-120"/>
              </a:rPr>
              <a:t> </a:t>
            </a:r>
            <a:r>
              <a:rPr lang="en-US" sz="3700" dirty="0" err="1">
                <a:solidFill>
                  <a:srgbClr val="403011"/>
                </a:solidFill>
                <a:latin typeface="Brygada 1918 Semi Bold" pitchFamily="34" charset="0"/>
                <a:ea typeface="Brygada 1918 Semi Bold" pitchFamily="34" charset="-122"/>
                <a:cs typeface="Brygada 1918 Semi Bold" pitchFamily="34" charset="-120"/>
              </a:rPr>
              <a:t>dom</a:t>
            </a:r>
            <a:r>
              <a:rPr lang="en-US" sz="3700" dirty="0">
                <a:solidFill>
                  <a:srgbClr val="403011"/>
                </a:solidFill>
                <a:latin typeface="Brygada 1918 Semi Bold" pitchFamily="34" charset="0"/>
                <a:ea typeface="Brygada 1918 Semi Bold" pitchFamily="34" charset="-122"/>
                <a:cs typeface="Brygada 1918 Semi Bold" pitchFamily="34" charset="-120"/>
              </a:rPr>
              <a:t>: </a:t>
            </a:r>
            <a:r>
              <a:rPr lang="en-US" sz="3700" dirty="0" err="1">
                <a:solidFill>
                  <a:srgbClr val="403011"/>
                </a:solidFill>
                <a:latin typeface="Brygada 1918 Semi Bold" pitchFamily="34" charset="0"/>
                <a:ea typeface="Brygada 1918 Semi Bold" pitchFamily="34" charset="-122"/>
                <a:cs typeface="Brygada 1918 Semi Bold" pitchFamily="34" charset="-120"/>
              </a:rPr>
              <a:t>morfologii</a:t>
            </a:r>
            <a:r>
              <a:rPr lang="en-US" sz="3700" dirty="0">
                <a:solidFill>
                  <a:srgbClr val="403011"/>
                </a:solidFill>
                <a:latin typeface="Brygada 1918 Semi Bold" pitchFamily="34" charset="0"/>
                <a:ea typeface="Brygada 1918 Semi Bold" pitchFamily="34" charset="-122"/>
                <a:cs typeface="Brygada 1918 Semi Bold" pitchFamily="34" charset="-120"/>
              </a:rPr>
              <a:t> </a:t>
            </a:r>
            <a:r>
              <a:rPr lang="en-US" sz="3700" dirty="0" err="1">
                <a:solidFill>
                  <a:srgbClr val="403011"/>
                </a:solidFill>
                <a:latin typeface="Brygada 1918 Semi Bold" pitchFamily="34" charset="0"/>
                <a:ea typeface="Brygada 1918 Semi Bold" pitchFamily="34" charset="-122"/>
                <a:cs typeface="Brygada 1918 Semi Bold" pitchFamily="34" charset="-120"/>
              </a:rPr>
              <a:t>tectonice</a:t>
            </a:r>
            <a:r>
              <a:rPr lang="en-US" sz="3700" dirty="0">
                <a:solidFill>
                  <a:srgbClr val="403011"/>
                </a:solidFill>
                <a:latin typeface="Brygada 1918 Semi Bold" pitchFamily="34" charset="0"/>
                <a:ea typeface="Brygada 1918 Semi Bold" pitchFamily="34" charset="-122"/>
                <a:cs typeface="Brygada 1918 Semi Bold" pitchFamily="34" charset="-120"/>
              </a:rPr>
              <a:t> </a:t>
            </a:r>
            <a:r>
              <a:rPr lang="en-US" sz="3700" dirty="0" err="1">
                <a:solidFill>
                  <a:srgbClr val="403011"/>
                </a:solidFill>
                <a:latin typeface="Brygada 1918 Semi Bold" pitchFamily="34" charset="0"/>
                <a:ea typeface="Brygada 1918 Semi Bold" pitchFamily="34" charset="-122"/>
                <a:cs typeface="Brygada 1918 Semi Bold" pitchFamily="34" charset="-120"/>
              </a:rPr>
              <a:t>distincte</a:t>
            </a:r>
            <a:endParaRPr lang="en-US" sz="3700" dirty="0"/>
          </a:p>
        </p:txBody>
      </p:sp>
      <p:pic>
        <p:nvPicPr>
          <p:cNvPr id="3" name="Image 0" descr="preencoded.png"/>
          <p:cNvPicPr>
            <a:picLocks noChangeAspect="1"/>
          </p:cNvPicPr>
          <p:nvPr/>
        </p:nvPicPr>
        <p:blipFill>
          <a:blip r:embed="rId3"/>
          <a:stretch>
            <a:fillRect/>
          </a:stretch>
        </p:blipFill>
        <p:spPr>
          <a:xfrm>
            <a:off x="793790" y="2066449"/>
            <a:ext cx="6291382" cy="3752731"/>
          </a:xfrm>
          <a:prstGeom prst="rect">
            <a:avLst/>
          </a:prstGeom>
        </p:spPr>
      </p:pic>
      <p:sp>
        <p:nvSpPr>
          <p:cNvPr id="4" name="Text 1"/>
          <p:cNvSpPr/>
          <p:nvPr/>
        </p:nvSpPr>
        <p:spPr>
          <a:xfrm>
            <a:off x="7552849" y="2042874"/>
            <a:ext cx="4832390" cy="353378"/>
          </a:xfrm>
          <a:prstGeom prst="rect">
            <a:avLst/>
          </a:prstGeom>
          <a:noFill/>
          <a:ln/>
        </p:spPr>
        <p:txBody>
          <a:bodyPr wrap="none" lIns="0" tIns="0" rIns="0" bIns="0" rtlCol="0" anchor="t"/>
          <a:lstStyle/>
          <a:p>
            <a:pPr marL="0" indent="0" algn="l">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Munții Bloc (Fault-Block Mountains)</a:t>
            </a:r>
            <a:endParaRPr lang="en-US" sz="2200" dirty="0"/>
          </a:p>
        </p:txBody>
      </p:sp>
      <p:sp>
        <p:nvSpPr>
          <p:cNvPr id="5" name="Text 2"/>
          <p:cNvSpPr/>
          <p:nvPr/>
        </p:nvSpPr>
        <p:spPr>
          <a:xfrm>
            <a:off x="7552849" y="2584728"/>
            <a:ext cx="6291382" cy="2413635"/>
          </a:xfrm>
          <a:prstGeom prst="rect">
            <a:avLst/>
          </a:prstGeom>
          <a:noFill/>
          <a:ln/>
        </p:spPr>
        <p:txBody>
          <a:bodyPr wrap="square" lIns="0" tIns="0" rIns="0" bIns="0" rtlCol="0" anchor="t"/>
          <a:lstStyle/>
          <a:p>
            <a:pPr marL="0" indent="0" algn="l">
              <a:lnSpc>
                <a:spcPts val="2350"/>
              </a:lnSpc>
              <a:buNone/>
            </a:pPr>
            <a:r>
              <a:rPr lang="en-US" sz="1450" dirty="0">
                <a:solidFill>
                  <a:srgbClr val="403011"/>
                </a:solidFill>
                <a:latin typeface="Brygada 1918" pitchFamily="34" charset="0"/>
                <a:ea typeface="Brygada 1918" pitchFamily="34" charset="-122"/>
                <a:cs typeface="Brygada 1918" pitchFamily="34" charset="-120"/>
              </a:rPr>
              <a:t>Acești munți se formează atunci când scoarța terestră este supusă unor forțe de tensiune, care duc la fracturarea rocilor și formarea unor falii. De-a lungul acestor falii, blocuri întregi de scoarță pot fi ridicate (creând horsturi) sau coborâte (formând grabene). Procesul este adesea asociat cu rifturi continentale sau zone de extensie a scoarței. Un exemplu emblematic este </a:t>
            </a:r>
            <a:r>
              <a:rPr lang="en-US" sz="1450" b="1" dirty="0">
                <a:solidFill>
                  <a:srgbClr val="403011"/>
                </a:solidFill>
                <a:latin typeface="Brygada 1918" pitchFamily="34" charset="0"/>
                <a:ea typeface="Brygada 1918" pitchFamily="34" charset="-122"/>
                <a:cs typeface="Brygada 1918" pitchFamily="34" charset="-120"/>
              </a:rPr>
              <a:t>Munții Sierra Nevada din California</a:t>
            </a:r>
            <a:r>
              <a:rPr lang="en-US" sz="1450" dirty="0">
                <a:solidFill>
                  <a:srgbClr val="403011"/>
                </a:solidFill>
                <a:latin typeface="Brygada 1918" pitchFamily="34" charset="0"/>
                <a:ea typeface="Brygada 1918" pitchFamily="34" charset="-122"/>
                <a:cs typeface="Brygada 1918" pitchFamily="34" charset="-120"/>
              </a:rPr>
              <a:t>, unde un bloc masiv a fost ridicat de-a lungul unei falii majore, creând o pantă abruptă pe o parte și una mai blândă pe cealaltă.</a:t>
            </a:r>
            <a:endParaRPr lang="en-US" sz="1450" dirty="0"/>
          </a:p>
        </p:txBody>
      </p:sp>
      <p:sp>
        <p:nvSpPr>
          <p:cNvPr id="6" name="Text 3"/>
          <p:cNvSpPr/>
          <p:nvPr/>
        </p:nvSpPr>
        <p:spPr>
          <a:xfrm>
            <a:off x="7552849" y="5186839"/>
            <a:ext cx="4133969" cy="353378"/>
          </a:xfrm>
          <a:prstGeom prst="rect">
            <a:avLst/>
          </a:prstGeom>
          <a:noFill/>
          <a:ln/>
        </p:spPr>
        <p:txBody>
          <a:bodyPr wrap="none" lIns="0" tIns="0" rIns="0" bIns="0" rtlCol="0" anchor="t"/>
          <a:lstStyle/>
          <a:p>
            <a:pPr marL="0" indent="0" algn="l">
              <a:lnSpc>
                <a:spcPts val="2750"/>
              </a:lnSpc>
              <a:buNone/>
            </a:pPr>
            <a:r>
              <a:rPr lang="en-US" sz="2200" dirty="0">
                <a:solidFill>
                  <a:srgbClr val="403011"/>
                </a:solidFill>
                <a:latin typeface="Brygada 1918 Semi Bold" pitchFamily="34" charset="0"/>
                <a:ea typeface="Brygada 1918 Semi Bold" pitchFamily="34" charset="-122"/>
                <a:cs typeface="Brygada 1918 Semi Bold" pitchFamily="34" charset="-120"/>
              </a:rPr>
              <a:t>Munții Dom (Dome Mountains)</a:t>
            </a:r>
            <a:endParaRPr lang="en-US" sz="2200" dirty="0"/>
          </a:p>
        </p:txBody>
      </p:sp>
      <p:sp>
        <p:nvSpPr>
          <p:cNvPr id="7" name="Text 4"/>
          <p:cNvSpPr/>
          <p:nvPr/>
        </p:nvSpPr>
        <p:spPr>
          <a:xfrm>
            <a:off x="7552849" y="5728692"/>
            <a:ext cx="6291382" cy="2715339"/>
          </a:xfrm>
          <a:prstGeom prst="rect">
            <a:avLst/>
          </a:prstGeom>
          <a:noFill/>
          <a:ln/>
        </p:spPr>
        <p:txBody>
          <a:bodyPr wrap="square" lIns="0" tIns="0" rIns="0" bIns="0" rtlCol="0" anchor="t"/>
          <a:lstStyle/>
          <a:p>
            <a:pPr marL="0" indent="0" algn="l">
              <a:lnSpc>
                <a:spcPts val="2350"/>
              </a:lnSpc>
              <a:buNone/>
            </a:pPr>
            <a:r>
              <a:rPr lang="en-US" sz="1450" dirty="0">
                <a:solidFill>
                  <a:srgbClr val="403011"/>
                </a:solidFill>
                <a:latin typeface="Brygada 1918" pitchFamily="34" charset="0"/>
                <a:ea typeface="Brygada 1918" pitchFamily="34" charset="-122"/>
                <a:cs typeface="Brygada 1918" pitchFamily="34" charset="-120"/>
              </a:rPr>
              <a:t>Munții dom se formează atunci când o masă de magmă fierbinte urcă spre suprafață, dar se oprește înainte de a erupe. Această magmă împinge straturile de rocă de deasupra într-o </a:t>
            </a:r>
            <a:r>
              <a:rPr lang="en-US" sz="1450" b="1" dirty="0">
                <a:solidFill>
                  <a:srgbClr val="403011"/>
                </a:solidFill>
                <a:latin typeface="Brygada 1918" pitchFamily="34" charset="0"/>
                <a:ea typeface="Brygada 1918" pitchFamily="34" charset="-122"/>
                <a:cs typeface="Brygada 1918" pitchFamily="34" charset="-120"/>
              </a:rPr>
              <a:t>formă de cupolă sau dom</a:t>
            </a:r>
            <a:r>
              <a:rPr lang="en-US" sz="1450" dirty="0">
                <a:solidFill>
                  <a:srgbClr val="403011"/>
                </a:solidFill>
                <a:latin typeface="Brygada 1918" pitchFamily="34" charset="0"/>
                <a:ea typeface="Brygada 1918" pitchFamily="34" charset="-122"/>
                <a:cs typeface="Brygada 1918" pitchFamily="34" charset="-120"/>
              </a:rPr>
              <a:t>. Ulterior, prin procese de eroziune, straturile superioare de rocă sunt îndepărtate, expunând miezul central, adesea alcătuit din roci mai dure. Un exemplu clasic sunt </a:t>
            </a:r>
            <a:r>
              <a:rPr lang="en-US" sz="1450" b="1" dirty="0">
                <a:solidFill>
                  <a:srgbClr val="403011"/>
                </a:solidFill>
                <a:latin typeface="Brygada 1918" pitchFamily="34" charset="0"/>
                <a:ea typeface="Brygada 1918" pitchFamily="34" charset="-122"/>
                <a:cs typeface="Brygada 1918" pitchFamily="34" charset="-120"/>
              </a:rPr>
              <a:t>Munții Black Hills din Dakota de Sud, SUA</a:t>
            </a:r>
            <a:r>
              <a:rPr lang="en-US" sz="1450" dirty="0">
                <a:solidFill>
                  <a:srgbClr val="403011"/>
                </a:solidFill>
                <a:latin typeface="Brygada 1918" pitchFamily="34" charset="0"/>
                <a:ea typeface="Brygada 1918" pitchFamily="34" charset="-122"/>
                <a:cs typeface="Brygada 1918" pitchFamily="34" charset="-120"/>
              </a:rPr>
              <a:t>, unde miezul de granit a fost expus prin eroziunea straturilor sedimentare supraiacente, formând un peisaj distinctiv de domuri și văi.</a:t>
            </a:r>
            <a:endParaRPr lang="en-US" sz="1450" dirty="0"/>
          </a:p>
        </p:txBody>
      </p:sp>
      <p:sp>
        <p:nvSpPr>
          <p:cNvPr id="8" name="Text 5"/>
          <p:cNvSpPr/>
          <p:nvPr/>
        </p:nvSpPr>
        <p:spPr>
          <a:xfrm>
            <a:off x="7552849" y="8613696"/>
            <a:ext cx="6291382" cy="1206818"/>
          </a:xfrm>
          <a:prstGeom prst="rect">
            <a:avLst/>
          </a:prstGeom>
          <a:noFill/>
          <a:ln/>
        </p:spPr>
        <p:txBody>
          <a:bodyPr wrap="square" lIns="0" tIns="0" rIns="0" bIns="0" rtlCol="0" anchor="t"/>
          <a:lstStyle/>
          <a:p>
            <a:pPr marL="0" indent="0" algn="l">
              <a:lnSpc>
                <a:spcPts val="2350"/>
              </a:lnSpc>
              <a:buNone/>
            </a:pPr>
            <a:r>
              <a:rPr lang="en-US" sz="1450" dirty="0">
                <a:solidFill>
                  <a:srgbClr val="403011"/>
                </a:solidFill>
                <a:latin typeface="Brygada 1918" pitchFamily="34" charset="0"/>
                <a:ea typeface="Brygada 1918" pitchFamily="34" charset="-122"/>
                <a:cs typeface="Brygada 1918" pitchFamily="34" charset="-120"/>
              </a:rPr>
              <a:t>Ambele tipuri de munți reflectă </a:t>
            </a:r>
            <a:r>
              <a:rPr lang="en-US" sz="1450" b="1" dirty="0">
                <a:solidFill>
                  <a:srgbClr val="403011"/>
                </a:solidFill>
                <a:latin typeface="Brygada 1918" pitchFamily="34" charset="0"/>
                <a:ea typeface="Brygada 1918" pitchFamily="34" charset="-122"/>
                <a:cs typeface="Brygada 1918" pitchFamily="34" charset="-120"/>
              </a:rPr>
              <a:t>activitatea tectonică locală</a:t>
            </a:r>
            <a:r>
              <a:rPr lang="en-US" sz="1450" dirty="0">
                <a:solidFill>
                  <a:srgbClr val="403011"/>
                </a:solidFill>
                <a:latin typeface="Brygada 1918" pitchFamily="34" charset="0"/>
                <a:ea typeface="Brygada 1918" pitchFamily="34" charset="-122"/>
                <a:cs typeface="Brygada 1918" pitchFamily="34" charset="-120"/>
              </a:rPr>
              <a:t> și oferă peisaje variate, de la creste abrupte la forme rotunjite, distincte față de lanțurile liniare și pliate ale munților de încrețire sau conurile simetrice ale vulcanilor.</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name="Slide 8">
    <p:spTree>
      <p:nvGrpSpPr>
        <p:cNvPr id="1" name=""/>
        <p:cNvGrpSpPr/>
        <p:nvPr/>
      </p:nvGrpSpPr>
      <p:grpSpPr>
        <a:xfrm>
          <a:off x="0" y="0"/>
          <a:ext cx="0" cy="0"/>
          <a:chOff x="0" y="0"/>
          <a:chExt cx="0" cy="0"/>
        </a:xfrm>
      </p:grpSpPr>
      <p:sp>
        <p:nvSpPr>
          <p:cNvPr id="2" name="Text 0"/>
          <p:cNvSpPr/>
          <p:nvPr/>
        </p:nvSpPr>
        <p:spPr>
          <a:xfrm>
            <a:off x="2525435" y="2277666"/>
            <a:ext cx="9579412" cy="620078"/>
          </a:xfrm>
          <a:prstGeom prst="rect">
            <a:avLst/>
          </a:prstGeom>
          <a:noFill/>
          <a:ln/>
        </p:spPr>
        <p:txBody>
          <a:bodyPr wrap="none" lIns="0" tIns="0" rIns="0" bIns="0" rtlCol="0" anchor="t"/>
          <a:lstStyle/>
          <a:p>
            <a:pPr marL="0" indent="0" algn="ctr">
              <a:lnSpc>
                <a:spcPts val="4850"/>
              </a:lnSpc>
              <a:buNone/>
            </a:pPr>
            <a:r>
              <a:rPr lang="en-US" sz="3900" dirty="0" err="1">
                <a:solidFill>
                  <a:srgbClr val="EFE0C2"/>
                </a:solidFill>
                <a:latin typeface="Brygada 1918 Semi Bold" pitchFamily="34" charset="0"/>
                <a:ea typeface="Brygada 1918 Semi Bold" pitchFamily="34" charset="-122"/>
                <a:cs typeface="Brygada 1918 Semi Bold" pitchFamily="34" charset="-120"/>
              </a:rPr>
              <a:t>Rolul</a:t>
            </a:r>
            <a:r>
              <a:rPr lang="en-US" sz="3900" dirty="0">
                <a:solidFill>
                  <a:srgbClr val="EFE0C2"/>
                </a:solidFill>
                <a:latin typeface="Brygada 1918 Semi Bold" pitchFamily="34" charset="0"/>
                <a:ea typeface="Brygada 1918 Semi Bold" pitchFamily="34" charset="-122"/>
                <a:cs typeface="Brygada 1918 Semi Bold" pitchFamily="34" charset="-120"/>
              </a:rPr>
              <a:t> </a:t>
            </a:r>
            <a:r>
              <a:rPr lang="en-US" sz="3900" dirty="0" err="1">
                <a:solidFill>
                  <a:srgbClr val="EFE0C2"/>
                </a:solidFill>
                <a:latin typeface="Brygada 1918 Semi Bold" pitchFamily="34" charset="0"/>
                <a:ea typeface="Brygada 1918 Semi Bold" pitchFamily="34" charset="-122"/>
                <a:cs typeface="Brygada 1918 Semi Bold" pitchFamily="34" charset="-120"/>
              </a:rPr>
              <a:t>munților</a:t>
            </a:r>
            <a:r>
              <a:rPr lang="en-US" sz="3900" dirty="0">
                <a:solidFill>
                  <a:srgbClr val="EFE0C2"/>
                </a:solidFill>
                <a:latin typeface="Brygada 1918 Semi Bold" pitchFamily="34" charset="0"/>
                <a:ea typeface="Brygada 1918 Semi Bold" pitchFamily="34" charset="-122"/>
                <a:cs typeface="Brygada 1918 Semi Bold" pitchFamily="34" charset="-120"/>
              </a:rPr>
              <a:t> </a:t>
            </a:r>
            <a:r>
              <a:rPr lang="en-US" sz="3900" dirty="0" err="1">
                <a:solidFill>
                  <a:srgbClr val="EFE0C2"/>
                </a:solidFill>
                <a:latin typeface="Brygada 1918 Semi Bold" pitchFamily="34" charset="0"/>
                <a:ea typeface="Brygada 1918 Semi Bold" pitchFamily="34" charset="-122"/>
                <a:cs typeface="Brygada 1918 Semi Bold" pitchFamily="34" charset="-120"/>
              </a:rPr>
              <a:t>în</a:t>
            </a:r>
            <a:r>
              <a:rPr lang="en-US" sz="3900" dirty="0">
                <a:solidFill>
                  <a:srgbClr val="EFE0C2"/>
                </a:solidFill>
                <a:latin typeface="Brygada 1918 Semi Bold" pitchFamily="34" charset="0"/>
                <a:ea typeface="Brygada 1918 Semi Bold" pitchFamily="34" charset="-122"/>
                <a:cs typeface="Brygada 1918 Semi Bold" pitchFamily="34" charset="-120"/>
              </a:rPr>
              <a:t> </a:t>
            </a:r>
            <a:r>
              <a:rPr lang="en-US" sz="3900" dirty="0" err="1">
                <a:solidFill>
                  <a:srgbClr val="EFE0C2"/>
                </a:solidFill>
                <a:latin typeface="Brygada 1918 Semi Bold" pitchFamily="34" charset="0"/>
                <a:ea typeface="Brygada 1918 Semi Bold" pitchFamily="34" charset="-122"/>
                <a:cs typeface="Brygada 1918 Semi Bold" pitchFamily="34" charset="-120"/>
              </a:rPr>
              <a:t>ecosisteme</a:t>
            </a:r>
            <a:r>
              <a:rPr lang="en-US" sz="3900" dirty="0">
                <a:solidFill>
                  <a:srgbClr val="EFE0C2"/>
                </a:solidFill>
                <a:latin typeface="Brygada 1918 Semi Bold" pitchFamily="34" charset="0"/>
                <a:ea typeface="Brygada 1918 Semi Bold" pitchFamily="34" charset="-122"/>
                <a:cs typeface="Brygada 1918 Semi Bold" pitchFamily="34" charset="-120"/>
              </a:rPr>
              <a:t> </a:t>
            </a:r>
            <a:r>
              <a:rPr lang="en-US" sz="3900" dirty="0" err="1">
                <a:solidFill>
                  <a:srgbClr val="EFE0C2"/>
                </a:solidFill>
                <a:latin typeface="Brygada 1918 Semi Bold" pitchFamily="34" charset="0"/>
                <a:ea typeface="Brygada 1918 Semi Bold" pitchFamily="34" charset="-122"/>
                <a:cs typeface="Brygada 1918 Semi Bold" pitchFamily="34" charset="-120"/>
              </a:rPr>
              <a:t>și</a:t>
            </a:r>
            <a:r>
              <a:rPr lang="en-US" sz="3900" dirty="0">
                <a:solidFill>
                  <a:srgbClr val="EFE0C2"/>
                </a:solidFill>
                <a:latin typeface="Brygada 1918 Semi Bold" pitchFamily="34" charset="0"/>
                <a:ea typeface="Brygada 1918 Semi Bold" pitchFamily="34" charset="-122"/>
                <a:cs typeface="Brygada 1918 Semi Bold" pitchFamily="34" charset="-120"/>
              </a:rPr>
              <a:t> </a:t>
            </a:r>
            <a:r>
              <a:rPr lang="en-US" sz="3900" dirty="0" err="1">
                <a:solidFill>
                  <a:srgbClr val="EFE0C2"/>
                </a:solidFill>
                <a:latin typeface="Brygada 1918 Semi Bold" pitchFamily="34" charset="0"/>
                <a:ea typeface="Brygada 1918 Semi Bold" pitchFamily="34" charset="-122"/>
                <a:cs typeface="Brygada 1918 Semi Bold" pitchFamily="34" charset="-120"/>
              </a:rPr>
              <a:t>societate</a:t>
            </a:r>
            <a:endParaRPr lang="en-US" sz="3900" dirty="0"/>
          </a:p>
        </p:txBody>
      </p:sp>
      <p:pic>
        <p:nvPicPr>
          <p:cNvPr id="3" name="Image 0" descr="preencoded.png"/>
          <p:cNvPicPr>
            <a:picLocks noChangeAspect="1"/>
          </p:cNvPicPr>
          <p:nvPr/>
        </p:nvPicPr>
        <p:blipFill>
          <a:blip r:embed="rId3"/>
          <a:stretch>
            <a:fillRect/>
          </a:stretch>
        </p:blipFill>
        <p:spPr>
          <a:xfrm>
            <a:off x="793790" y="3294578"/>
            <a:ext cx="595313" cy="595313"/>
          </a:xfrm>
          <a:prstGeom prst="rect">
            <a:avLst/>
          </a:prstGeom>
        </p:spPr>
      </p:pic>
      <p:sp>
        <p:nvSpPr>
          <p:cNvPr id="4" name="Text 1"/>
          <p:cNvSpPr/>
          <p:nvPr/>
        </p:nvSpPr>
        <p:spPr>
          <a:xfrm>
            <a:off x="1637109" y="3461980"/>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Brygada 1918 Semi Bold" pitchFamily="34" charset="0"/>
                <a:ea typeface="Brygada 1918 Semi Bold" pitchFamily="34" charset="-122"/>
                <a:cs typeface="Brygada 1918 Semi Bold" pitchFamily="34" charset="-120"/>
              </a:rPr>
              <a:t>Surse de Apă Dulce</a:t>
            </a:r>
            <a:endParaRPr lang="en-US" sz="1950" dirty="0"/>
          </a:p>
        </p:txBody>
      </p:sp>
      <p:sp>
        <p:nvSpPr>
          <p:cNvPr id="5" name="Text 2"/>
          <p:cNvSpPr/>
          <p:nvPr/>
        </p:nvSpPr>
        <p:spPr>
          <a:xfrm>
            <a:off x="1637109" y="3891201"/>
            <a:ext cx="5554028"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Brygada 1918" pitchFamily="34" charset="0"/>
                <a:ea typeface="Brygada 1918" pitchFamily="34" charset="-122"/>
                <a:cs typeface="Brygada 1918" pitchFamily="34" charset="-120"/>
              </a:rPr>
              <a:t>Munții acționează ca </a:t>
            </a:r>
            <a:r>
              <a:rPr lang="en-US" sz="1550" b="1" dirty="0">
                <a:solidFill>
                  <a:srgbClr val="000000"/>
                </a:solidFill>
                <a:latin typeface="Brygada 1918" pitchFamily="34" charset="0"/>
                <a:ea typeface="Brygada 1918" pitchFamily="34" charset="-122"/>
                <a:cs typeface="Brygada 1918" pitchFamily="34" charset="-120"/>
              </a:rPr>
              <a:t>rezervoare naturale de apă</a:t>
            </a:r>
            <a:r>
              <a:rPr lang="en-US" sz="1550" dirty="0">
                <a:solidFill>
                  <a:srgbClr val="000000"/>
                </a:solidFill>
                <a:latin typeface="Brygada 1918" pitchFamily="34" charset="0"/>
                <a:ea typeface="Brygada 1918" pitchFamily="34" charset="-122"/>
                <a:cs typeface="Brygada 1918" pitchFamily="34" charset="-120"/>
              </a:rPr>
              <a:t>, colectând precipitațiile (ploaie și zăpadă) și eliberându-le treptat sub formă de râuri și pâraie. Aceasta asigură aprovizionarea cu apă potabilă pentru comunități, irigații agricole și generarea de energie hidroelectrică, fiind crucială pentru supraviețuirea a miliarde de oameni.</a:t>
            </a:r>
            <a:endParaRPr lang="en-US" sz="1550" dirty="0"/>
          </a:p>
        </p:txBody>
      </p:sp>
      <p:pic>
        <p:nvPicPr>
          <p:cNvPr id="6" name="Image 1" descr="preencoded.png"/>
          <p:cNvPicPr>
            <a:picLocks noChangeAspect="1"/>
          </p:cNvPicPr>
          <p:nvPr/>
        </p:nvPicPr>
        <p:blipFill>
          <a:blip r:embed="rId4"/>
          <a:stretch>
            <a:fillRect/>
          </a:stretch>
        </p:blipFill>
        <p:spPr>
          <a:xfrm>
            <a:off x="7439144" y="3294578"/>
            <a:ext cx="595313" cy="595313"/>
          </a:xfrm>
          <a:prstGeom prst="rect">
            <a:avLst/>
          </a:prstGeom>
        </p:spPr>
      </p:pic>
      <p:sp>
        <p:nvSpPr>
          <p:cNvPr id="7" name="Text 3"/>
          <p:cNvSpPr/>
          <p:nvPr/>
        </p:nvSpPr>
        <p:spPr>
          <a:xfrm>
            <a:off x="8282464" y="3461980"/>
            <a:ext cx="3439954"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Brygada 1918 Semi Bold" pitchFamily="34" charset="0"/>
                <a:ea typeface="Brygada 1918 Semi Bold" pitchFamily="34" charset="-122"/>
                <a:cs typeface="Brygada 1918 Semi Bold" pitchFamily="34" charset="-120"/>
              </a:rPr>
              <a:t>Habitat pentru Biodiversitate</a:t>
            </a:r>
            <a:endParaRPr lang="en-US" sz="1950" dirty="0"/>
          </a:p>
        </p:txBody>
      </p:sp>
      <p:sp>
        <p:nvSpPr>
          <p:cNvPr id="8" name="Text 4"/>
          <p:cNvSpPr/>
          <p:nvPr/>
        </p:nvSpPr>
        <p:spPr>
          <a:xfrm>
            <a:off x="8282464" y="3891201"/>
            <a:ext cx="5554147"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Brygada 1918" pitchFamily="34" charset="0"/>
                <a:ea typeface="Brygada 1918" pitchFamily="34" charset="-122"/>
                <a:cs typeface="Brygada 1918" pitchFamily="34" charset="-120"/>
              </a:rPr>
              <a:t>Datorită variației altitudinale și climatice, munții adăpostesc o </a:t>
            </a:r>
            <a:r>
              <a:rPr lang="en-US" sz="1550" b="1" dirty="0">
                <a:solidFill>
                  <a:srgbClr val="000000"/>
                </a:solidFill>
                <a:latin typeface="Brygada 1918" pitchFamily="34" charset="0"/>
                <a:ea typeface="Brygada 1918" pitchFamily="34" charset="-122"/>
                <a:cs typeface="Brygada 1918" pitchFamily="34" charset="-120"/>
              </a:rPr>
              <a:t>biodiversitate remarcabilă</a:t>
            </a:r>
            <a:r>
              <a:rPr lang="en-US" sz="1550" dirty="0">
                <a:solidFill>
                  <a:srgbClr val="000000"/>
                </a:solidFill>
                <a:latin typeface="Brygada 1918" pitchFamily="34" charset="0"/>
                <a:ea typeface="Brygada 1918" pitchFamily="34" charset="-122"/>
                <a:cs typeface="Brygada 1918" pitchFamily="34" charset="-120"/>
              </a:rPr>
              <a:t>. Numeroase specii de plante și animale, inclusiv multe endemice (care nu se găsesc nicăieri altundeva), au evoluat pentru a se adapta la condițiile specifice montane, transformând aceste zone în adevărate sanctuare ecologice.</a:t>
            </a:r>
            <a:endParaRPr lang="en-US" sz="1550" dirty="0"/>
          </a:p>
        </p:txBody>
      </p:sp>
      <p:pic>
        <p:nvPicPr>
          <p:cNvPr id="9" name="Image 2" descr="preencoded.png"/>
          <p:cNvPicPr>
            <a:picLocks noChangeAspect="1"/>
          </p:cNvPicPr>
          <p:nvPr/>
        </p:nvPicPr>
        <p:blipFill>
          <a:blip r:embed="rId5"/>
          <a:stretch>
            <a:fillRect/>
          </a:stretch>
        </p:blipFill>
        <p:spPr>
          <a:xfrm>
            <a:off x="793790" y="6193274"/>
            <a:ext cx="595313" cy="595313"/>
          </a:xfrm>
          <a:prstGeom prst="rect">
            <a:avLst/>
          </a:prstGeom>
        </p:spPr>
      </p:pic>
      <p:sp>
        <p:nvSpPr>
          <p:cNvPr id="10" name="Text 5"/>
          <p:cNvSpPr/>
          <p:nvPr/>
        </p:nvSpPr>
        <p:spPr>
          <a:xfrm>
            <a:off x="1637109" y="636067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Brygada 1918 Semi Bold" pitchFamily="34" charset="0"/>
                <a:ea typeface="Brygada 1918 Semi Bold" pitchFamily="34" charset="-122"/>
                <a:cs typeface="Brygada 1918 Semi Bold" pitchFamily="34" charset="-120"/>
              </a:rPr>
              <a:t>Resurse Naturale</a:t>
            </a:r>
            <a:endParaRPr lang="en-US" sz="1950" dirty="0"/>
          </a:p>
        </p:txBody>
      </p:sp>
      <p:sp>
        <p:nvSpPr>
          <p:cNvPr id="11" name="Text 6"/>
          <p:cNvSpPr/>
          <p:nvPr/>
        </p:nvSpPr>
        <p:spPr>
          <a:xfrm>
            <a:off x="1637109" y="6789896"/>
            <a:ext cx="5554028" cy="190523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Brygada 1918" pitchFamily="34" charset="0"/>
                <a:ea typeface="Brygada 1918" pitchFamily="34" charset="-122"/>
                <a:cs typeface="Brygada 1918" pitchFamily="34" charset="-120"/>
              </a:rPr>
              <a:t>Munții sunt depozite de </a:t>
            </a:r>
            <a:r>
              <a:rPr lang="en-US" sz="1550" b="1" dirty="0">
                <a:solidFill>
                  <a:srgbClr val="000000"/>
                </a:solidFill>
                <a:latin typeface="Brygada 1918" pitchFamily="34" charset="0"/>
                <a:ea typeface="Brygada 1918" pitchFamily="34" charset="-122"/>
                <a:cs typeface="Brygada 1918" pitchFamily="34" charset="-120"/>
              </a:rPr>
              <a:t>resurse minerale valoroase</a:t>
            </a:r>
            <a:r>
              <a:rPr lang="en-US" sz="1550" dirty="0">
                <a:solidFill>
                  <a:srgbClr val="000000"/>
                </a:solidFill>
                <a:latin typeface="Brygada 1918" pitchFamily="34" charset="0"/>
                <a:ea typeface="Brygada 1918" pitchFamily="34" charset="-122"/>
                <a:cs typeface="Brygada 1918" pitchFamily="34" charset="-120"/>
              </a:rPr>
              <a:t> (aur, argint, cupru etc.), precum și surse importante de lemn prin pădurile lor extinse. De asemenea, frumusețea peisajelor montane atrage </a:t>
            </a:r>
            <a:r>
              <a:rPr lang="en-US" sz="1550" b="1" dirty="0">
                <a:solidFill>
                  <a:srgbClr val="000000"/>
                </a:solidFill>
                <a:latin typeface="Brygada 1918" pitchFamily="34" charset="0"/>
                <a:ea typeface="Brygada 1918" pitchFamily="34" charset="-122"/>
                <a:cs typeface="Brygada 1918" pitchFamily="34" charset="-120"/>
              </a:rPr>
              <a:t>turismul</a:t>
            </a:r>
            <a:r>
              <a:rPr lang="en-US" sz="1550" dirty="0">
                <a:solidFill>
                  <a:srgbClr val="000000"/>
                </a:solidFill>
                <a:latin typeface="Brygada 1918" pitchFamily="34" charset="0"/>
                <a:ea typeface="Brygada 1918" pitchFamily="34" charset="-122"/>
                <a:cs typeface="Brygada 1918" pitchFamily="34" charset="-120"/>
              </a:rPr>
              <a:t>, generând venituri și locuri de muncă pentru comunitățile locale, prin activități precum drumeții, schi și alpinism.</a:t>
            </a:r>
            <a:endParaRPr lang="en-US" sz="1550" dirty="0"/>
          </a:p>
        </p:txBody>
      </p:sp>
      <p:pic>
        <p:nvPicPr>
          <p:cNvPr id="12" name="Image 3" descr="preencoded.png"/>
          <p:cNvPicPr>
            <a:picLocks noChangeAspect="1"/>
          </p:cNvPicPr>
          <p:nvPr/>
        </p:nvPicPr>
        <p:blipFill>
          <a:blip r:embed="rId6"/>
          <a:stretch>
            <a:fillRect/>
          </a:stretch>
        </p:blipFill>
        <p:spPr>
          <a:xfrm>
            <a:off x="7439144" y="6193274"/>
            <a:ext cx="595313" cy="595313"/>
          </a:xfrm>
          <a:prstGeom prst="rect">
            <a:avLst/>
          </a:prstGeom>
        </p:spPr>
      </p:pic>
      <p:sp>
        <p:nvSpPr>
          <p:cNvPr id="13" name="Text 7"/>
          <p:cNvSpPr/>
          <p:nvPr/>
        </p:nvSpPr>
        <p:spPr>
          <a:xfrm>
            <a:off x="8282464" y="636067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000000"/>
                </a:solidFill>
                <a:latin typeface="Brygada 1918 Semi Bold" pitchFamily="34" charset="0"/>
                <a:ea typeface="Brygada 1918 Semi Bold" pitchFamily="34" charset="-122"/>
                <a:cs typeface="Brygada 1918 Semi Bold" pitchFamily="34" charset="-120"/>
              </a:rPr>
              <a:t>Influențe Climatice</a:t>
            </a:r>
            <a:endParaRPr lang="en-US" sz="1950" dirty="0"/>
          </a:p>
        </p:txBody>
      </p:sp>
      <p:sp>
        <p:nvSpPr>
          <p:cNvPr id="14" name="Text 8"/>
          <p:cNvSpPr/>
          <p:nvPr/>
        </p:nvSpPr>
        <p:spPr>
          <a:xfrm>
            <a:off x="8282464" y="6789896"/>
            <a:ext cx="5554147" cy="1587698"/>
          </a:xfrm>
          <a:prstGeom prst="rect">
            <a:avLst/>
          </a:prstGeom>
          <a:noFill/>
          <a:ln/>
        </p:spPr>
        <p:txBody>
          <a:bodyPr wrap="square" lIns="0" tIns="0" rIns="0" bIns="0" rtlCol="0" anchor="t"/>
          <a:lstStyle/>
          <a:p>
            <a:pPr marL="0" indent="0" algn="l">
              <a:lnSpc>
                <a:spcPts val="2500"/>
              </a:lnSpc>
              <a:buNone/>
            </a:pPr>
            <a:r>
              <a:rPr lang="en-US" sz="1550" dirty="0">
                <a:solidFill>
                  <a:srgbClr val="000000"/>
                </a:solidFill>
                <a:latin typeface="Brygada 1918" pitchFamily="34" charset="0"/>
                <a:ea typeface="Brygada 1918" pitchFamily="34" charset="-122"/>
                <a:cs typeface="Brygada 1918" pitchFamily="34" charset="-120"/>
              </a:rPr>
              <a:t>Masivele montane influențează </a:t>
            </a:r>
            <a:r>
              <a:rPr lang="en-US" sz="1550" b="1" dirty="0">
                <a:solidFill>
                  <a:srgbClr val="000000"/>
                </a:solidFill>
                <a:latin typeface="Brygada 1918" pitchFamily="34" charset="0"/>
                <a:ea typeface="Brygada 1918" pitchFamily="34" charset="-122"/>
                <a:cs typeface="Brygada 1918" pitchFamily="34" charset="-120"/>
              </a:rPr>
              <a:t>modelele climatice locale și regionale</a:t>
            </a:r>
            <a:r>
              <a:rPr lang="en-US" sz="1550" dirty="0">
                <a:solidFill>
                  <a:srgbClr val="000000"/>
                </a:solidFill>
                <a:latin typeface="Brygada 1918" pitchFamily="34" charset="0"/>
                <a:ea typeface="Brygada 1918" pitchFamily="34" charset="-122"/>
                <a:cs typeface="Brygada 1918" pitchFamily="34" charset="-120"/>
              </a:rPr>
              <a:t>. Ele pot bloca sau devia masele de aer, creând zone cu ploaie abundentă pe versanții expuși și zone aride în umbra ploii. Această influență contribuie la diversitatea microclimatelor și, implicit, a ecosistemelor.</a:t>
            </a:r>
            <a:endParaRPr lang="en-US" sz="1550" dirty="0"/>
          </a:p>
        </p:txBody>
      </p:sp>
      <p:pic>
        <p:nvPicPr>
          <p:cNvPr id="16" name="Рисунок 15">
            <a:extLst>
              <a:ext uri="{FF2B5EF4-FFF2-40B4-BE49-F238E27FC236}">
                <a16:creationId xmlns:a16="http://schemas.microsoft.com/office/drawing/2014/main" id="{D2F5AA08-42E5-4633-9F4A-4D66C7857110}"/>
              </a:ext>
            </a:extLst>
          </p:cNvPr>
          <p:cNvPicPr>
            <a:picLocks noChangeAspect="1"/>
          </p:cNvPicPr>
          <p:nvPr/>
        </p:nvPicPr>
        <p:blipFill>
          <a:blip r:embed="rId7"/>
          <a:stretch>
            <a:fillRect/>
          </a:stretch>
        </p:blipFill>
        <p:spPr>
          <a:xfrm>
            <a:off x="10530348" y="8666521"/>
            <a:ext cx="4100052" cy="230627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name="Slide 9">
    <p:spTree>
      <p:nvGrpSpPr>
        <p:cNvPr id="1" name=""/>
        <p:cNvGrpSpPr/>
        <p:nvPr/>
      </p:nvGrpSpPr>
      <p:grpSpPr>
        <a:xfrm>
          <a:off x="0" y="0"/>
          <a:ext cx="0" cy="0"/>
          <a:chOff x="0" y="0"/>
          <a:chExt cx="0" cy="0"/>
        </a:xfrm>
      </p:grpSpPr>
      <p:sp>
        <p:nvSpPr>
          <p:cNvPr id="2" name="Text 0"/>
          <p:cNvSpPr/>
          <p:nvPr/>
        </p:nvSpPr>
        <p:spPr>
          <a:xfrm>
            <a:off x="793790" y="624126"/>
            <a:ext cx="9597628" cy="558165"/>
          </a:xfrm>
          <a:prstGeom prst="rect">
            <a:avLst/>
          </a:prstGeom>
          <a:noFill/>
          <a:ln/>
        </p:spPr>
        <p:txBody>
          <a:bodyPr wrap="none" lIns="0" tIns="0" rIns="0" bIns="0" rtlCol="0" anchor="t"/>
          <a:lstStyle/>
          <a:p>
            <a:pPr marL="0" indent="0" algn="l">
              <a:lnSpc>
                <a:spcPts val="4350"/>
              </a:lnSpc>
              <a:buNone/>
            </a:pPr>
            <a:r>
              <a:rPr lang="en-US" sz="3500" dirty="0">
                <a:solidFill>
                  <a:srgbClr val="403011"/>
                </a:solidFill>
                <a:latin typeface="Brygada 1918 Semi Bold" pitchFamily="34" charset="0"/>
                <a:ea typeface="Brygada 1918 Semi Bold" pitchFamily="34" charset="-122"/>
                <a:cs typeface="Brygada 1918 Semi Bold" pitchFamily="34" charset="-120"/>
              </a:rPr>
              <a:t>Munții în Ucraina: </a:t>
            </a:r>
            <a:r>
              <a:rPr lang="en-US" sz="3500" dirty="0" err="1">
                <a:solidFill>
                  <a:srgbClr val="403011"/>
                </a:solidFill>
                <a:latin typeface="Brygada 1918 Semi Bold" pitchFamily="34" charset="0"/>
                <a:ea typeface="Brygada 1918 Semi Bold" pitchFamily="34" charset="-122"/>
                <a:cs typeface="Brygada 1918 Semi Bold" pitchFamily="34" charset="-120"/>
              </a:rPr>
              <a:t>exemplul</a:t>
            </a:r>
            <a:r>
              <a:rPr lang="en-US" sz="3500" dirty="0">
                <a:solidFill>
                  <a:srgbClr val="403011"/>
                </a:solidFill>
                <a:latin typeface="Brygada 1918 Semi Bold" pitchFamily="34" charset="0"/>
                <a:ea typeface="Brygada 1918 Semi Bold" pitchFamily="34" charset="-122"/>
                <a:cs typeface="Brygada 1918 Semi Bold" pitchFamily="34" charset="-120"/>
              </a:rPr>
              <a:t> </a:t>
            </a:r>
            <a:r>
              <a:rPr lang="en-US" sz="3500" dirty="0" err="1">
                <a:solidFill>
                  <a:srgbClr val="403011"/>
                </a:solidFill>
                <a:latin typeface="Brygada 1918 Semi Bold" pitchFamily="34" charset="0"/>
                <a:ea typeface="Brygada 1918 Semi Bold" pitchFamily="34" charset="-122"/>
                <a:cs typeface="Brygada 1918 Semi Bold" pitchFamily="34" charset="-120"/>
              </a:rPr>
              <a:t>munților</a:t>
            </a:r>
            <a:r>
              <a:rPr lang="en-US" sz="3500" dirty="0">
                <a:solidFill>
                  <a:srgbClr val="403011"/>
                </a:solidFill>
                <a:latin typeface="Brygada 1918 Semi Bold" pitchFamily="34" charset="0"/>
                <a:ea typeface="Brygada 1918 Semi Bold" pitchFamily="34" charset="-122"/>
                <a:cs typeface="Brygada 1918 Semi Bold" pitchFamily="34" charset="-120"/>
              </a:rPr>
              <a:t> </a:t>
            </a:r>
            <a:r>
              <a:rPr lang="en-US" sz="3500" dirty="0" err="1">
                <a:solidFill>
                  <a:srgbClr val="403011"/>
                </a:solidFill>
                <a:latin typeface="Brygada 1918 Semi Bold" pitchFamily="34" charset="0"/>
                <a:ea typeface="Brygada 1918 Semi Bold" pitchFamily="34" charset="-122"/>
                <a:cs typeface="Brygada 1918 Semi Bold" pitchFamily="34" charset="-120"/>
              </a:rPr>
              <a:t>Carpați</a:t>
            </a:r>
            <a:endParaRPr lang="en-US" sz="3500" dirty="0"/>
          </a:p>
        </p:txBody>
      </p:sp>
      <p:sp>
        <p:nvSpPr>
          <p:cNvPr id="3" name="Text 1"/>
          <p:cNvSpPr/>
          <p:nvPr/>
        </p:nvSpPr>
        <p:spPr>
          <a:xfrm>
            <a:off x="793790" y="1539478"/>
            <a:ext cx="13042821" cy="85725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Munții Carpați, o parte importantă a lanțului muntos central european, traversează vestul Ucrainei, reprezentând o zonă de o importanță ecologică și culturală deosebită. Deși o porțiune din Carpați se află pe teritoriul ucrainean, ei fac parte dintr-un sistem muntos mult mai vast, ce se întinde pe teritoriul a șapte țări.</a:t>
            </a:r>
            <a:endParaRPr lang="en-US" sz="1400" dirty="0"/>
          </a:p>
        </p:txBody>
      </p:sp>
      <p:sp>
        <p:nvSpPr>
          <p:cNvPr id="4" name="Text 2"/>
          <p:cNvSpPr/>
          <p:nvPr/>
        </p:nvSpPr>
        <p:spPr>
          <a:xfrm>
            <a:off x="793790" y="2758321"/>
            <a:ext cx="6303526" cy="171450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Spre deosebire de alte lanțuri muntoase majore, Carpații Ucraineni, cunoscuți și sub numele de Carpații Păduroși (sau Carpații de Pădure), au o geologie complexă și o istorie de formare îndelungată. Se estimează că aceștia sunt </a:t>
            </a:r>
            <a:r>
              <a:rPr lang="en-US" sz="1400" b="1" dirty="0">
                <a:solidFill>
                  <a:srgbClr val="403011"/>
                </a:solidFill>
                <a:latin typeface="Brygada 1918" pitchFamily="34" charset="0"/>
                <a:ea typeface="Brygada 1918" pitchFamily="34" charset="-122"/>
                <a:cs typeface="Brygada 1918" pitchFamily="34" charset="-120"/>
              </a:rPr>
              <a:t>cel mai vechi lanț muntos din Ucraina</a:t>
            </a:r>
            <a:r>
              <a:rPr lang="en-US" sz="1400" dirty="0">
                <a:solidFill>
                  <a:srgbClr val="403011"/>
                </a:solidFill>
                <a:latin typeface="Brygada 1918" pitchFamily="34" charset="0"/>
                <a:ea typeface="Brygada 1918" pitchFamily="34" charset="-122"/>
                <a:cs typeface="Brygada 1918" pitchFamily="34" charset="-120"/>
              </a:rPr>
              <a:t>, având o </a:t>
            </a:r>
            <a:r>
              <a:rPr lang="en-US" sz="1400" b="1" dirty="0">
                <a:solidFill>
                  <a:srgbClr val="403011"/>
                </a:solidFill>
                <a:latin typeface="Brygada 1918" pitchFamily="34" charset="0"/>
                <a:ea typeface="Brygada 1918" pitchFamily="34" charset="-122"/>
                <a:cs typeface="Brygada 1918" pitchFamily="34" charset="-120"/>
              </a:rPr>
              <a:t>formare hercinică</a:t>
            </a:r>
            <a:r>
              <a:rPr lang="en-US" sz="1400" dirty="0">
                <a:solidFill>
                  <a:srgbClr val="403011"/>
                </a:solidFill>
                <a:latin typeface="Brygada 1918" pitchFamily="34" charset="0"/>
                <a:ea typeface="Brygada 1918" pitchFamily="34" charset="-122"/>
                <a:cs typeface="Brygada 1918" pitchFamily="34" charset="-120"/>
              </a:rPr>
              <a:t> (paleozoic superior), un proces orogenic distinct de cel alpin, care a modelat, de exemplu, Alpii.</a:t>
            </a:r>
            <a:endParaRPr lang="en-US" sz="1400" dirty="0"/>
          </a:p>
        </p:txBody>
      </p:sp>
      <p:sp>
        <p:nvSpPr>
          <p:cNvPr id="5" name="Text 3"/>
          <p:cNvSpPr/>
          <p:nvPr/>
        </p:nvSpPr>
        <p:spPr>
          <a:xfrm>
            <a:off x="793790" y="4633555"/>
            <a:ext cx="6303526" cy="1428750"/>
          </a:xfrm>
          <a:prstGeom prst="rect">
            <a:avLst/>
          </a:prstGeom>
          <a:noFill/>
          <a:ln/>
        </p:spPr>
        <p:txBody>
          <a:bodyPr wrap="squar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Din punct de vedere geologic, Carpații Ucraineni sunt caracterizați de o mare diversitate de roci, inclusiv </a:t>
            </a:r>
            <a:r>
              <a:rPr lang="en-US" sz="1400" b="1" dirty="0">
                <a:solidFill>
                  <a:srgbClr val="403011"/>
                </a:solidFill>
                <a:latin typeface="Brygada 1918" pitchFamily="34" charset="0"/>
                <a:ea typeface="Brygada 1918" pitchFamily="34" charset="-122"/>
                <a:cs typeface="Brygada 1918" pitchFamily="34" charset="-120"/>
              </a:rPr>
              <a:t>granite, șisturi cristaline și cuarțite</a:t>
            </a:r>
            <a:r>
              <a:rPr lang="en-US" sz="1400" dirty="0">
                <a:solidFill>
                  <a:srgbClr val="403011"/>
                </a:solidFill>
                <a:latin typeface="Brygada 1918" pitchFamily="34" charset="0"/>
                <a:ea typeface="Brygada 1918" pitchFamily="34" charset="-122"/>
                <a:cs typeface="Brygada 1918" pitchFamily="34" charset="-120"/>
              </a:rPr>
              <a:t>, care atestă o istorie geologică complexă și multiple faze de deformare și metamorfism. Această compoziție variată contribuie la peisajele diverse și la particularitățile hidrografice ale regiunii.</a:t>
            </a:r>
            <a:endParaRPr lang="en-US" sz="1400" dirty="0"/>
          </a:p>
        </p:txBody>
      </p:sp>
      <p:sp>
        <p:nvSpPr>
          <p:cNvPr id="6" name="Text 4"/>
          <p:cNvSpPr/>
          <p:nvPr/>
        </p:nvSpPr>
        <p:spPr>
          <a:xfrm>
            <a:off x="793790" y="6223040"/>
            <a:ext cx="6303526" cy="285750"/>
          </a:xfrm>
          <a:prstGeom prst="rect">
            <a:avLst/>
          </a:prstGeom>
          <a:noFill/>
          <a:ln/>
        </p:spPr>
        <p:txBody>
          <a:bodyPr wrap="none" lIns="0" tIns="0" rIns="0" bIns="0" rtlCol="0" anchor="t"/>
          <a:lstStyle/>
          <a:p>
            <a:pPr marL="0" indent="0" algn="l">
              <a:lnSpc>
                <a:spcPts val="2250"/>
              </a:lnSpc>
              <a:buNone/>
            </a:pPr>
            <a:r>
              <a:rPr lang="en-US" sz="1400" dirty="0">
                <a:solidFill>
                  <a:srgbClr val="403011"/>
                </a:solidFill>
                <a:latin typeface="Brygada 1918" pitchFamily="34" charset="0"/>
                <a:ea typeface="Brygada 1918" pitchFamily="34" charset="-122"/>
                <a:cs typeface="Brygada 1918" pitchFamily="34" charset="-120"/>
              </a:rPr>
              <a:t>Importanța ecologică și culturală a Munților Carpați în Ucraina este imensă:</a:t>
            </a:r>
            <a:endParaRPr lang="en-US" sz="1400" dirty="0"/>
          </a:p>
        </p:txBody>
      </p:sp>
      <p:sp>
        <p:nvSpPr>
          <p:cNvPr id="7" name="Text 5"/>
          <p:cNvSpPr/>
          <p:nvPr/>
        </p:nvSpPr>
        <p:spPr>
          <a:xfrm>
            <a:off x="793790" y="6669524"/>
            <a:ext cx="6303526" cy="85725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Biodiversitate:</a:t>
            </a:r>
            <a:r>
              <a:rPr lang="en-US" sz="1400" dirty="0">
                <a:solidFill>
                  <a:srgbClr val="403011"/>
                </a:solidFill>
                <a:latin typeface="Brygada 1918" pitchFamily="34" charset="0"/>
                <a:ea typeface="Brygada 1918" pitchFamily="34" charset="-122"/>
                <a:cs typeface="Brygada 1918" pitchFamily="34" charset="-120"/>
              </a:rPr>
              <a:t> Adăpostesc păduri virgine extinse, inclusiv cele de fag, care sunt incluse în Patrimoniul Mondial UNESCO. Aceste păduri sunt habitat pentru o faună bogată, incluzând urși bruni, lupi, râși și cerbi.</a:t>
            </a:r>
            <a:endParaRPr lang="en-US" sz="1400" dirty="0"/>
          </a:p>
        </p:txBody>
      </p:sp>
      <p:sp>
        <p:nvSpPr>
          <p:cNvPr id="8" name="Text 6"/>
          <p:cNvSpPr/>
          <p:nvPr/>
        </p:nvSpPr>
        <p:spPr>
          <a:xfrm>
            <a:off x="793790" y="7589282"/>
            <a:ext cx="6303526" cy="85725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Resurse de apă:</a:t>
            </a:r>
            <a:r>
              <a:rPr lang="en-US" sz="1400" dirty="0">
                <a:solidFill>
                  <a:srgbClr val="403011"/>
                </a:solidFill>
                <a:latin typeface="Brygada 1918" pitchFamily="34" charset="0"/>
                <a:ea typeface="Brygada 1918" pitchFamily="34" charset="-122"/>
                <a:cs typeface="Brygada 1918" pitchFamily="34" charset="-120"/>
              </a:rPr>
              <a:t> Numeroase râuri, inclusiv izvoarele râului Prut, își au originea în Carpații Ucraineni, contribuind la sistemul hidrografic al țării.</a:t>
            </a:r>
            <a:endParaRPr lang="en-US" sz="1400" dirty="0"/>
          </a:p>
        </p:txBody>
      </p:sp>
      <p:sp>
        <p:nvSpPr>
          <p:cNvPr id="9" name="Text 7"/>
          <p:cNvSpPr/>
          <p:nvPr/>
        </p:nvSpPr>
        <p:spPr>
          <a:xfrm>
            <a:off x="793790" y="8509040"/>
            <a:ext cx="6303526" cy="85725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Cultură și tradiții:</a:t>
            </a:r>
            <a:r>
              <a:rPr lang="en-US" sz="1400" dirty="0">
                <a:solidFill>
                  <a:srgbClr val="403011"/>
                </a:solidFill>
                <a:latin typeface="Brygada 1918" pitchFamily="34" charset="0"/>
                <a:ea typeface="Brygada 1918" pitchFamily="34" charset="-122"/>
                <a:cs typeface="Brygada 1918" pitchFamily="34" charset="-120"/>
              </a:rPr>
              <a:t> Regiunea este locuită de grupuri etnice cu tradiții bogate, precum huțulii, care și-au păstrat modul de viață, meșteșugurile și folclorul specific montan.</a:t>
            </a:r>
            <a:endParaRPr lang="en-US" sz="1400" dirty="0"/>
          </a:p>
        </p:txBody>
      </p:sp>
      <p:sp>
        <p:nvSpPr>
          <p:cNvPr id="10" name="Text 8"/>
          <p:cNvSpPr/>
          <p:nvPr/>
        </p:nvSpPr>
        <p:spPr>
          <a:xfrm>
            <a:off x="793790" y="9428798"/>
            <a:ext cx="6303526" cy="857250"/>
          </a:xfrm>
          <a:prstGeom prst="rect">
            <a:avLst/>
          </a:prstGeom>
          <a:noFill/>
          <a:ln/>
        </p:spPr>
        <p:txBody>
          <a:bodyPr wrap="square" lIns="0" tIns="0" rIns="0" bIns="0" rtlCol="0" anchor="t"/>
          <a:lstStyle/>
          <a:p>
            <a:pPr marL="342900" indent="-342900" algn="l">
              <a:lnSpc>
                <a:spcPts val="2250"/>
              </a:lnSpc>
              <a:buSzPct val="100000"/>
              <a:buChar char="•"/>
            </a:pPr>
            <a:r>
              <a:rPr lang="en-US" sz="1400" b="1" dirty="0">
                <a:solidFill>
                  <a:srgbClr val="403011"/>
                </a:solidFill>
                <a:latin typeface="Brygada 1918" pitchFamily="34" charset="0"/>
                <a:ea typeface="Brygada 1918" pitchFamily="34" charset="-122"/>
                <a:cs typeface="Brygada 1918" pitchFamily="34" charset="-120"/>
              </a:rPr>
              <a:t>Turism:</a:t>
            </a:r>
            <a:r>
              <a:rPr lang="en-US" sz="1400" dirty="0">
                <a:solidFill>
                  <a:srgbClr val="403011"/>
                </a:solidFill>
                <a:latin typeface="Brygada 1918" pitchFamily="34" charset="0"/>
                <a:ea typeface="Brygada 1918" pitchFamily="34" charset="-122"/>
                <a:cs typeface="Brygada 1918" pitchFamily="34" charset="-120"/>
              </a:rPr>
              <a:t> Oferă oportunități pentru turism montan, drumeții, schi și agroturism, atrăgând vizitatori dornici să exploreze natura sălbatică și cultura locală.</a:t>
            </a:r>
            <a:endParaRPr lang="en-US" sz="1400" dirty="0"/>
          </a:p>
        </p:txBody>
      </p:sp>
      <p:pic>
        <p:nvPicPr>
          <p:cNvPr id="11" name="Image 0" descr="preencoded.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Lst>
          </a:blip>
          <a:stretch>
            <a:fillRect/>
          </a:stretch>
        </p:blipFill>
        <p:spPr>
          <a:xfrm>
            <a:off x="8208361" y="6669524"/>
            <a:ext cx="6303526" cy="420123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1938</Words>
  <Application>Microsoft Office PowerPoint</Application>
  <PresentationFormat>Произвольный</PresentationFormat>
  <Paragraphs>94</Paragraphs>
  <Slides>10</Slides>
  <Notes>10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Brygada 1918 Semi Bold</vt:lpstr>
      <vt:lpstr>Brygada 1918</vt:lpstr>
      <vt:lpstr>Arial</vt:lpstr>
      <vt:lpstr>Calibri</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Liliya Hovornyan</dc:creator>
  <cp:lastModifiedBy>Лилия</cp:lastModifiedBy>
  <cp:revision>3</cp:revision>
  <dcterms:created xsi:type="dcterms:W3CDTF">2025-08-19T10:44:56Z</dcterms:created>
  <dcterms:modified xsi:type="dcterms:W3CDTF">2025-08-19T12:02:57Z</dcterms:modified>
</cp:coreProperties>
</file>