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Arial Black" panose="020B0A04020102020204" pitchFamily="34" charset="0"/>
      <p:bold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0" d="100"/>
          <a:sy n="70" d="100"/>
        </p:scale>
        <p:origin x="605" y="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072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51572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00B0F0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Mărimile</a:t>
            </a:r>
            <a:r>
              <a:rPr lang="en-US" sz="4450" dirty="0">
                <a:solidFill>
                  <a:srgbClr val="00B0F0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 </a:t>
            </a:r>
            <a:r>
              <a:rPr lang="en-US" sz="4450" dirty="0" err="1">
                <a:solidFill>
                  <a:srgbClr val="00B0F0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vectoriale</a:t>
            </a:r>
            <a:r>
              <a:rPr lang="en-US" sz="4450" dirty="0">
                <a:solidFill>
                  <a:srgbClr val="00B0F0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: </a:t>
            </a:r>
            <a:r>
              <a:rPr lang="en-US" sz="4450" dirty="0" err="1">
                <a:solidFill>
                  <a:srgbClr val="00B0F0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înțelegerea</a:t>
            </a:r>
            <a:r>
              <a:rPr lang="en-US" sz="4450" dirty="0">
                <a:solidFill>
                  <a:srgbClr val="00B0F0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 </a:t>
            </a:r>
            <a:r>
              <a:rPr lang="en-US" sz="4450" dirty="0" err="1">
                <a:solidFill>
                  <a:srgbClr val="00B0F0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direcției</a:t>
            </a:r>
            <a:r>
              <a:rPr lang="en-US" sz="4450" dirty="0">
                <a:solidFill>
                  <a:srgbClr val="00B0F0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 </a:t>
            </a:r>
            <a:r>
              <a:rPr lang="en-US" sz="4450" dirty="0" err="1">
                <a:solidFill>
                  <a:srgbClr val="00B0F0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și</a:t>
            </a:r>
            <a:r>
              <a:rPr lang="en-US" sz="4450" dirty="0">
                <a:solidFill>
                  <a:srgbClr val="00B0F0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 </a:t>
            </a:r>
            <a:r>
              <a:rPr lang="en-US" sz="4450" dirty="0" err="1">
                <a:solidFill>
                  <a:srgbClr val="00B0F0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modulului</a:t>
            </a:r>
            <a:r>
              <a:rPr lang="en-US" sz="4450" dirty="0">
                <a:solidFill>
                  <a:srgbClr val="00B0F0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 </a:t>
            </a:r>
            <a:r>
              <a:rPr lang="en-US" sz="4450" dirty="0" err="1">
                <a:solidFill>
                  <a:srgbClr val="00B0F0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în</a:t>
            </a:r>
            <a:r>
              <a:rPr lang="en-US" sz="4450" dirty="0">
                <a:solidFill>
                  <a:srgbClr val="00B0F0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 </a:t>
            </a:r>
            <a:r>
              <a:rPr lang="en-US" sz="4450" dirty="0" err="1">
                <a:solidFill>
                  <a:srgbClr val="00B0F0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fizică</a:t>
            </a:r>
            <a:endParaRPr lang="en-US" sz="445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4138" y="897374"/>
            <a:ext cx="13182124" cy="1293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050"/>
              </a:lnSpc>
              <a:buNone/>
            </a:pPr>
            <a:r>
              <a:rPr lang="en-US" sz="4050" dirty="0" err="1">
                <a:solidFill>
                  <a:srgbClr val="00B0F0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Mărimile</a:t>
            </a:r>
            <a:r>
              <a:rPr lang="en-US" sz="4050" dirty="0">
                <a:solidFill>
                  <a:srgbClr val="00B0F0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 vectoriale în viața de zi cu zi și știință</a:t>
            </a:r>
            <a:endParaRPr lang="en-US" sz="405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24138" y="2604135"/>
            <a:ext cx="13182124" cy="661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o-RO" sz="160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   </a:t>
            </a:r>
            <a:r>
              <a:rPr lang="en-US" sz="1600" dirty="0" err="1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Mărimile</a:t>
            </a:r>
            <a:r>
              <a:rPr lang="en-US" sz="160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 vectoriale sunt mai mult decât simple concepte matematice; ele sunt fundamentale pentru a descrie și înțelege lumea fizică din jurul nostru.</a:t>
            </a:r>
            <a:endParaRPr lang="en-US" sz="1600" dirty="0">
              <a:latin typeface="Arial Black" panose="020B0A04020102020204" pitchFamily="34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138" y="3498771"/>
            <a:ext cx="620673" cy="62067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603415" y="3673316"/>
            <a:ext cx="3049310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 err="1">
                <a:solidFill>
                  <a:srgbClr val="00B0F0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Explicația</a:t>
            </a:r>
            <a:r>
              <a:rPr lang="en-US" sz="2000" dirty="0">
                <a:solidFill>
                  <a:srgbClr val="00B0F0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 </a:t>
            </a:r>
            <a:r>
              <a:rPr lang="ro-RO" sz="2000" dirty="0">
                <a:solidFill>
                  <a:srgbClr val="00B0F0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f</a:t>
            </a:r>
            <a:r>
              <a:rPr lang="en-US" sz="2000" dirty="0" err="1">
                <a:solidFill>
                  <a:srgbClr val="00B0F0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enomenelor</a:t>
            </a:r>
            <a:endParaRPr lang="en-US" sz="20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603415" y="4120634"/>
            <a:ext cx="3342322" cy="23169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Vectorii explică fenomene complexe precum forțele care acționează asupra unui avion, traiectoria unui proiectil, mișcarea planetelor sau modul în care se propagă câmpurile electrice și magnetice.</a:t>
            </a:r>
            <a:endParaRPr lang="en-US" sz="1600" dirty="0">
              <a:latin typeface="Arial Black" panose="020B0A04020102020204" pitchFamily="34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4341" y="3498771"/>
            <a:ext cx="620673" cy="62067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083618" y="3673316"/>
            <a:ext cx="2697242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00B0F0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Esențiale </a:t>
            </a:r>
            <a:r>
              <a:rPr lang="en-US" sz="2000" dirty="0" err="1">
                <a:solidFill>
                  <a:srgbClr val="00B0F0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în</a:t>
            </a:r>
            <a:r>
              <a:rPr lang="en-US" sz="2000" dirty="0">
                <a:solidFill>
                  <a:srgbClr val="00B0F0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 </a:t>
            </a:r>
            <a:r>
              <a:rPr lang="ro-RO" sz="2000" dirty="0">
                <a:solidFill>
                  <a:srgbClr val="00B0F0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i</a:t>
            </a:r>
            <a:r>
              <a:rPr lang="en-US" sz="2000" dirty="0" err="1">
                <a:solidFill>
                  <a:srgbClr val="00B0F0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nginerie</a:t>
            </a:r>
            <a:endParaRPr lang="en-US" sz="20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6083618" y="4120634"/>
            <a:ext cx="3342322" cy="19859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O înțelegere solidă a mărimilor vectoriale este absolut esențială pentru ingineri în domenii precum construcții, aeronautică, robotică și mecanică. Fără ele, calculele precise ar fi imposibile.</a:t>
            </a:r>
            <a:endParaRPr lang="en-US" sz="1600" dirty="0">
              <a:latin typeface="Arial Black" panose="020B0A04020102020204" pitchFamily="34" charset="0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4544" y="3498771"/>
            <a:ext cx="620673" cy="62067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0563820" y="3673316"/>
            <a:ext cx="2586276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00B0F0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Baza </a:t>
            </a:r>
            <a:r>
              <a:rPr lang="ro-RO" sz="2000" dirty="0">
                <a:solidFill>
                  <a:srgbClr val="00B0F0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i</a:t>
            </a:r>
            <a:r>
              <a:rPr lang="en-US" sz="2000" dirty="0" err="1">
                <a:solidFill>
                  <a:srgbClr val="00B0F0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novației</a:t>
            </a:r>
            <a:endParaRPr lang="en-US" sz="20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10563820" y="4120634"/>
            <a:ext cx="3342442" cy="23169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Studiul și aplicarea vectorilor deschid calea spre calcule precise și dezvoltarea de aplicații tehnologice avansate, de la navigația GPS la designul structurilor rezistente la cutremure.</a:t>
            </a:r>
            <a:endParaRPr lang="en-US" sz="1600" dirty="0">
              <a:latin typeface="Arial Black" panose="020B0A04020102020204" pitchFamily="34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724138" y="7078452"/>
            <a:ext cx="13182124" cy="661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De la cea mai simplă mișcare până la cele mai complexe sisteme tehnologice, vectorii sunt instrumentul conceptual care ne permite să anticipăm, să proiectăm și să inovăm cu precizie și eficiență.</a:t>
            </a:r>
            <a:endParaRPr lang="en-US" sz="16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14299" y="323399"/>
            <a:ext cx="5527953" cy="3992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2500" dirty="0">
                <a:solidFill>
                  <a:srgbClr val="00B0F0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Scalar vs Vector: </a:t>
            </a:r>
            <a:r>
              <a:rPr lang="ro-RO" sz="2500" dirty="0">
                <a:solidFill>
                  <a:srgbClr val="00B0F0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c</a:t>
            </a:r>
            <a:r>
              <a:rPr lang="en-US" sz="2500" dirty="0">
                <a:solidFill>
                  <a:srgbClr val="00B0F0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e le diferențiază?</a:t>
            </a:r>
            <a:endParaRPr lang="en-US" sz="25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447199" y="1070015"/>
            <a:ext cx="1597343" cy="1996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1B1B27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Mărimile scalare</a:t>
            </a:r>
            <a:endParaRPr lang="en-US" sz="1250" dirty="0">
              <a:latin typeface="Arial Black" panose="020B0A040201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447199" y="1397437"/>
            <a:ext cx="6712148" cy="4086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Sunt complet definite de o </a:t>
            </a:r>
            <a:r>
              <a:rPr lang="en-US" sz="1000" b="1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valoare numerică (modul)</a:t>
            </a:r>
            <a:r>
              <a:rPr lang="en-US" sz="100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 și o unitate de măsură. Nu au asociată o direcție sau un sens specific. Ele descriu "cât de mult" sau "cât de mare" este ceva.</a:t>
            </a:r>
            <a:endParaRPr lang="en-US" sz="1000" dirty="0">
              <a:latin typeface="Arial Black" panose="020B0A040201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447199" y="1921073"/>
            <a:ext cx="6712148" cy="2043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Exemple comune: masa, timpul, temperatura, energia, volumul.</a:t>
            </a:r>
            <a:endParaRPr lang="en-US" sz="1000" dirty="0">
              <a:latin typeface="Arial Black" panose="020B0A04020102020204" pitchFamily="34" charset="0"/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65" y="2820181"/>
            <a:ext cx="5392987" cy="5392987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478673" y="1070015"/>
            <a:ext cx="1597343" cy="1996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1B1B27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Mărimile vectoriale</a:t>
            </a:r>
            <a:endParaRPr lang="en-US" sz="1250" dirty="0">
              <a:latin typeface="Arial Black" panose="020B0A040201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478673" y="1397437"/>
            <a:ext cx="6712148" cy="4086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Sunt definite de o </a:t>
            </a:r>
            <a:r>
              <a:rPr lang="en-US" sz="1000" b="1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valoare numerică (modul)</a:t>
            </a:r>
            <a:r>
              <a:rPr lang="en-US" sz="100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, o unitate de măsură, dar și de o </a:t>
            </a:r>
            <a:r>
              <a:rPr lang="en-US" sz="1000" b="1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direcție</a:t>
            </a:r>
            <a:r>
              <a:rPr lang="en-US" sz="100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 și un </a:t>
            </a:r>
            <a:r>
              <a:rPr lang="en-US" sz="1000" b="1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sens</a:t>
            </a:r>
            <a:r>
              <a:rPr lang="en-US" sz="100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. Ele descriu nu doar "cât", ci și "încotro".</a:t>
            </a:r>
            <a:endParaRPr lang="en-US" sz="1000" dirty="0">
              <a:latin typeface="Arial Black" panose="020B0A040201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478673" y="1921073"/>
            <a:ext cx="6712148" cy="2043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Exemple comune: forța, viteza, accelerația, deplasarea, impulsul.</a:t>
            </a:r>
            <a:endParaRPr lang="en-US" sz="1000" dirty="0">
              <a:latin typeface="Arial Black" panose="020B0A04020102020204" pitchFamily="34" charset="0"/>
            </a:endParaRPr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502" y="2797500"/>
            <a:ext cx="5943413" cy="5943413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447199" y="9268658"/>
            <a:ext cx="13736003" cy="2119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Vectorii sunt adesea simbolizați printr-o săgeată deasupra literei, cum ar fi </a:t>
            </a:r>
            <a:r>
              <a:rPr lang="en-US" sz="1000" i="1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\vec{F}</a:t>
            </a:r>
            <a:r>
              <a:rPr lang="en-US" sz="100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 pentru forță sau </a:t>
            </a:r>
            <a:r>
              <a:rPr lang="en-US" sz="1000" i="1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\vec{v}</a:t>
            </a:r>
            <a:r>
              <a:rPr lang="en-US" sz="100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 pentru viteză, indicând importanța direcției lor.</a:t>
            </a:r>
            <a:endParaRPr lang="en-US" sz="1000" dirty="0">
              <a:latin typeface="Arial Black" panose="020B0A04020102020204" pitchFamily="34" charset="0"/>
            </a:endParaRPr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6106" y="9285327"/>
            <a:ext cx="58698" cy="89059"/>
          </a:xfrm>
          <a:prstGeom prst="rect">
            <a:avLst/>
          </a:prstGeom>
        </p:spPr>
      </p:pic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4104" y="9316760"/>
            <a:ext cx="58698" cy="8905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3390" y="356235"/>
            <a:ext cx="8162687" cy="404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50" dirty="0">
                <a:solidFill>
                  <a:srgbClr val="1B1B27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De ce contează direcția? Exemplul mingii aruncate</a:t>
            </a:r>
            <a:endParaRPr lang="en-US" sz="2550" dirty="0">
              <a:latin typeface="Arial Black" panose="020B0A040201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453390" y="1020247"/>
            <a:ext cx="13723620" cy="2071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Direcția este un element crucial în fizică, deoarece influențează în mod direct rezultatul unei acțiuni. O mărime vectorială nu este complet descrisă fără ea.</a:t>
            </a:r>
            <a:endParaRPr lang="en-US" sz="1000" dirty="0">
              <a:latin typeface="Arial Black" panose="020B0A040201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453390" y="1489710"/>
            <a:ext cx="6703814" cy="4143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Imaginați-vă o minge aruncată. Direcția în care este aruncată (în sus, în jos, oblic) determină traiectoria și unde va ajunge. Forța aplicată mingii are nu doar o mărime (cât de tare), ci și o direcție și un sens esențial.</a:t>
            </a:r>
            <a:endParaRPr lang="en-US" sz="1000" dirty="0">
              <a:latin typeface="Arial Black" panose="020B0A04020102020204" pitchFamily="34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90" y="2623456"/>
            <a:ext cx="6130137" cy="613013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480816" y="1489710"/>
            <a:ext cx="6703814" cy="6215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Același principiu se aplică și în cazul forțelor. Dacă doi oameni trag de o frânghie cu forțe egale, dar în </a:t>
            </a:r>
            <a:r>
              <a:rPr lang="en-US" sz="1000" b="1" dirty="0">
                <a:solidFill>
                  <a:srgbClr val="1B54DA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sensuri opuse</a:t>
            </a:r>
            <a:r>
              <a:rPr lang="en-US" sz="100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, efectul net asupra frânghiei este zero. Forțele se anulează reciproc datorită direcției opuse, chiar dacă mărimile lor sunt identice.</a:t>
            </a:r>
            <a:endParaRPr lang="en-US" sz="1000" dirty="0">
              <a:latin typeface="Arial Black" panose="020B0A04020102020204" pitchFamily="34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3157" y="2477775"/>
            <a:ext cx="5976801" cy="597680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53390" y="9252228"/>
            <a:ext cx="13723620" cy="2071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Acest lucru demonstrează că simpla cunoaștere a modulului (valorii numerice) unei forțe nu este suficientă pentru a prezice comportamentul unui sistem fizic.</a:t>
            </a:r>
            <a:endParaRPr lang="en-US" sz="10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947505" y="488395"/>
            <a:ext cx="10032921" cy="5283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150"/>
              </a:lnSpc>
              <a:buNone/>
            </a:pPr>
            <a:r>
              <a:rPr lang="en-US" sz="3300" dirty="0">
                <a:solidFill>
                  <a:srgbClr val="00B0F0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Clasificarea vectorilor după punctul de aplicație</a:t>
            </a:r>
            <a:endParaRPr lang="en-US" sz="33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91979" y="1331714"/>
            <a:ext cx="13446443" cy="27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Modul în care un vector interacționează cu un corp depinde de tipul său, în funcție de libertatea punctului său de aplicație.</a:t>
            </a:r>
            <a:endParaRPr lang="en-US" sz="1300" dirty="0">
              <a:latin typeface="Arial Black" panose="020B0A040201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591979" y="1792605"/>
            <a:ext cx="4369356" cy="6169938"/>
          </a:xfrm>
          <a:prstGeom prst="roundRect">
            <a:avLst>
              <a:gd name="adj" fmla="val 1626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14839" y="1815465"/>
            <a:ext cx="4323636" cy="507325"/>
          </a:xfrm>
          <a:prstGeom prst="roundRect">
            <a:avLst>
              <a:gd name="adj" fmla="val 8595"/>
            </a:avLst>
          </a:prstGeom>
          <a:solidFill>
            <a:srgbClr val="D2DDF9"/>
          </a:solidFill>
          <a:ln/>
        </p:spPr>
      </p:sp>
      <p:sp>
        <p:nvSpPr>
          <p:cNvPr id="6" name="Text 4"/>
          <p:cNvSpPr/>
          <p:nvPr/>
        </p:nvSpPr>
        <p:spPr>
          <a:xfrm>
            <a:off x="2649855" y="1906786"/>
            <a:ext cx="253603" cy="317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1950" dirty="0">
              <a:latin typeface="Arial Black" panose="020B0A040201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83908" y="2491859"/>
            <a:ext cx="2114193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Vectori liberi</a:t>
            </a:r>
            <a:endParaRPr lang="en-US" sz="1650" dirty="0">
              <a:latin typeface="Arial Black" panose="020B0A040201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83908" y="2857619"/>
            <a:ext cx="3985498" cy="13531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Punctul de aplicație poate fi considerat oriunde în spațiu, atâta timp cât își păstrează direcția, sensul și modulul. Sunt folosiți pentru a descrie mărimi care nu depind de un punct specific de aplicare.</a:t>
            </a:r>
            <a:endParaRPr lang="en-US" sz="1300" dirty="0">
              <a:latin typeface="Arial Black" panose="020B0A040201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83908" y="4312206"/>
            <a:ext cx="3985498" cy="541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Exemplu: vectorul viteză într-o mișcare de translație pură.</a:t>
            </a:r>
            <a:endParaRPr lang="en-US" sz="1300" dirty="0">
              <a:latin typeface="Arial Black" panose="020B0A04020102020204" pitchFamily="34" charset="0"/>
            </a:endParaRPr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08" y="5043726"/>
            <a:ext cx="3985498" cy="2726888"/>
          </a:xfrm>
          <a:prstGeom prst="rect">
            <a:avLst/>
          </a:prstGeom>
        </p:spPr>
      </p:pic>
      <p:sp>
        <p:nvSpPr>
          <p:cNvPr id="11" name="Shape 8"/>
          <p:cNvSpPr/>
          <p:nvPr/>
        </p:nvSpPr>
        <p:spPr>
          <a:xfrm>
            <a:off x="5130403" y="1792605"/>
            <a:ext cx="4369475" cy="6169938"/>
          </a:xfrm>
          <a:prstGeom prst="roundRect">
            <a:avLst>
              <a:gd name="adj" fmla="val 1626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5153263" y="1815465"/>
            <a:ext cx="4323755" cy="507325"/>
          </a:xfrm>
          <a:prstGeom prst="roundRect">
            <a:avLst>
              <a:gd name="adj" fmla="val 8595"/>
            </a:avLst>
          </a:prstGeom>
          <a:solidFill>
            <a:srgbClr val="D2DDF9"/>
          </a:solidFill>
          <a:ln/>
        </p:spPr>
      </p:sp>
      <p:sp>
        <p:nvSpPr>
          <p:cNvPr id="13" name="Text 10"/>
          <p:cNvSpPr/>
          <p:nvPr/>
        </p:nvSpPr>
        <p:spPr>
          <a:xfrm>
            <a:off x="7188279" y="1906786"/>
            <a:ext cx="253603" cy="317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1950" dirty="0">
              <a:latin typeface="Arial Black" panose="020B0A040201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5322332" y="2491859"/>
            <a:ext cx="2114193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Vectori alunecători</a:t>
            </a:r>
            <a:endParaRPr lang="en-US" sz="1650" dirty="0">
              <a:latin typeface="Arial Black" panose="020B0A040201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5322332" y="2857619"/>
            <a:ext cx="3985617" cy="1082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Punctul de aplicație poate fi deplasat de-a lungul dreptei suport a vectorului fără a schimba efectul. Sunt esențiali în mecanica corpurilor rigide.</a:t>
            </a:r>
            <a:endParaRPr lang="en-US" sz="1300" dirty="0">
              <a:latin typeface="Arial Black" panose="020B0A04020102020204" pitchFamily="34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5322332" y="4041577"/>
            <a:ext cx="3985617" cy="8118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Exemplu: forța care acționează asupra unui corp rigid, a cărei efect de rotație depinde de linia sa de acțiune.</a:t>
            </a:r>
            <a:endParaRPr lang="en-US" sz="1300" dirty="0">
              <a:latin typeface="Arial Black" panose="020B0A04020102020204" pitchFamily="34" charset="0"/>
            </a:endParaRPr>
          </a:p>
        </p:txBody>
      </p:sp>
      <p:pic>
        <p:nvPicPr>
          <p:cNvPr id="1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2332" y="5043726"/>
            <a:ext cx="3044428" cy="1691283"/>
          </a:xfrm>
          <a:prstGeom prst="rect">
            <a:avLst/>
          </a:prstGeom>
        </p:spPr>
      </p:pic>
      <p:sp>
        <p:nvSpPr>
          <p:cNvPr id="18" name="Shape 14"/>
          <p:cNvSpPr/>
          <p:nvPr/>
        </p:nvSpPr>
        <p:spPr>
          <a:xfrm>
            <a:off x="9668947" y="1792605"/>
            <a:ext cx="4369475" cy="6169938"/>
          </a:xfrm>
          <a:prstGeom prst="roundRect">
            <a:avLst>
              <a:gd name="adj" fmla="val 1626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</p:sp>
      <p:sp>
        <p:nvSpPr>
          <p:cNvPr id="19" name="Shape 15"/>
          <p:cNvSpPr/>
          <p:nvPr/>
        </p:nvSpPr>
        <p:spPr>
          <a:xfrm>
            <a:off x="9691807" y="1815465"/>
            <a:ext cx="4323755" cy="507325"/>
          </a:xfrm>
          <a:prstGeom prst="roundRect">
            <a:avLst>
              <a:gd name="adj" fmla="val 8595"/>
            </a:avLst>
          </a:prstGeom>
          <a:solidFill>
            <a:srgbClr val="D2DDF9"/>
          </a:solidFill>
          <a:ln/>
        </p:spPr>
      </p:sp>
      <p:sp>
        <p:nvSpPr>
          <p:cNvPr id="20" name="Text 16"/>
          <p:cNvSpPr/>
          <p:nvPr/>
        </p:nvSpPr>
        <p:spPr>
          <a:xfrm>
            <a:off x="11726823" y="1906786"/>
            <a:ext cx="253603" cy="317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1950" dirty="0">
              <a:latin typeface="Arial Black" panose="020B0A04020102020204" pitchFamily="34" charset="0"/>
            </a:endParaRPr>
          </a:p>
        </p:txBody>
      </p:sp>
      <p:sp>
        <p:nvSpPr>
          <p:cNvPr id="21" name="Text 17"/>
          <p:cNvSpPr/>
          <p:nvPr/>
        </p:nvSpPr>
        <p:spPr>
          <a:xfrm>
            <a:off x="9860875" y="2491859"/>
            <a:ext cx="2114193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Vectori legați</a:t>
            </a:r>
            <a:endParaRPr lang="en-US" sz="1650" dirty="0">
              <a:latin typeface="Arial Black" panose="020B0A04020102020204" pitchFamily="34" charset="0"/>
            </a:endParaRPr>
          </a:p>
        </p:txBody>
      </p:sp>
      <p:sp>
        <p:nvSpPr>
          <p:cNvPr id="22" name="Text 18"/>
          <p:cNvSpPr/>
          <p:nvPr/>
        </p:nvSpPr>
        <p:spPr>
          <a:xfrm>
            <a:off x="9860875" y="2857619"/>
            <a:ext cx="3985617" cy="8118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Punctul de aplicație este fix și nu poate fi modificat. Modificarea punctului de aplicație ar schimba efectul fizic al vectorului.</a:t>
            </a:r>
            <a:endParaRPr lang="en-US" sz="1300" dirty="0">
              <a:latin typeface="Arial Black" panose="020B0A04020102020204" pitchFamily="34" charset="0"/>
            </a:endParaRPr>
          </a:p>
        </p:txBody>
      </p:sp>
      <p:sp>
        <p:nvSpPr>
          <p:cNvPr id="23" name="Text 19"/>
          <p:cNvSpPr/>
          <p:nvPr/>
        </p:nvSpPr>
        <p:spPr>
          <a:xfrm>
            <a:off x="9860875" y="3945527"/>
            <a:ext cx="3985617" cy="8118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Exemplu: momentul unei forțe față de un punct fix, sau forța într-o bară de legătură fixă.</a:t>
            </a:r>
            <a:endParaRPr lang="en-US" sz="1300" dirty="0">
              <a:latin typeface="Arial Black" panose="020B0A04020102020204" pitchFamily="34" charset="0"/>
            </a:endParaRPr>
          </a:p>
        </p:txBody>
      </p:sp>
      <p:pic>
        <p:nvPicPr>
          <p:cNvPr id="2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0876" y="4925683"/>
            <a:ext cx="3762596" cy="257430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0412" y="345996"/>
            <a:ext cx="6420564" cy="3932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dirty="0">
                <a:solidFill>
                  <a:srgbClr val="1B1B27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Operații cu vectori: Înmulțirea cu scalarul</a:t>
            </a:r>
            <a:endParaRPr lang="en-US" sz="2450" dirty="0">
              <a:latin typeface="Arial Black" panose="020B0A040201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440412" y="990957"/>
            <a:ext cx="13749576" cy="201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Înmulțirea unui vector cu un scalar modifică modulul vectorului, și potențial sensul, dar nu și direcția. Este o operație fundamentală în analiza vectorială.</a:t>
            </a:r>
            <a:endParaRPr lang="en-US" sz="950" dirty="0">
              <a:latin typeface="Arial Black" panose="020B0A040201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440412" y="1459706"/>
            <a:ext cx="1927622" cy="196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1B54DA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Scalarul este pozitiv (&gt; 0)</a:t>
            </a:r>
            <a:endParaRPr lang="en-US" sz="1200" dirty="0">
              <a:latin typeface="Arial Black" panose="020B0A040201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440412" y="1782128"/>
            <a:ext cx="6721316" cy="4026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Vectorul rezultat își păstrează aceeași direcție și același sens ca vectorul inițial. Modulul său va fi de "n" ori mai mare, unde "n" este scalarul pozitiv.</a:t>
            </a:r>
            <a:endParaRPr lang="en-US" sz="950" dirty="0">
              <a:latin typeface="Arial Black" panose="020B0A04020102020204" pitchFamily="34" charset="0"/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826" y="3060076"/>
            <a:ext cx="5541288" cy="554128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476292" y="1459706"/>
            <a:ext cx="1983819" cy="196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1B54DA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Scalarul este negativ (&lt; 0)</a:t>
            </a:r>
            <a:endParaRPr lang="en-US" sz="1200" dirty="0">
              <a:latin typeface="Arial Black" panose="020B0A040201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476292" y="1782128"/>
            <a:ext cx="6721316" cy="4026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Vectorul rezultat își păstrează aceeași direcție ca vectorul inițial, dar </a:t>
            </a:r>
            <a:r>
              <a:rPr lang="en-US" sz="950" b="1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sensul este inversat</a:t>
            </a:r>
            <a:r>
              <a:rPr lang="en-US" sz="95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. Modulul său va fi de "n" ori mai mare, unde "n" este valoarea absolută a scalarului negativ.</a:t>
            </a:r>
            <a:endParaRPr lang="en-US" sz="950" dirty="0">
              <a:latin typeface="Arial Black" panose="020B0A04020102020204" pitchFamily="34" charset="0"/>
            </a:endParaRPr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5288" y="2985509"/>
            <a:ext cx="5690422" cy="5690422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40412" y="9330809"/>
            <a:ext cx="13749576" cy="208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De exemplu, dacă </a:t>
            </a:r>
            <a:r>
              <a:rPr lang="en-US" sz="950" i="1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\vec{v}</a:t>
            </a:r>
            <a:r>
              <a:rPr lang="en-US" sz="95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 reprezintă viteza, atunci </a:t>
            </a:r>
            <a:r>
              <a:rPr lang="en-US" sz="950" i="1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2\vec{v}</a:t>
            </a:r>
            <a:r>
              <a:rPr lang="en-US" sz="95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 este o viteză de două ori mai mare în aceeași direcție, iar </a:t>
            </a:r>
            <a:r>
              <a:rPr lang="en-US" sz="950" i="1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-1\vec{v}</a:t>
            </a:r>
            <a:r>
              <a:rPr lang="en-US" sz="95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 (sau </a:t>
            </a:r>
            <a:r>
              <a:rPr lang="en-US" sz="950" i="1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-\vec{v}</a:t>
            </a:r>
            <a:r>
              <a:rPr lang="en-US" sz="95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) este aceeași viteză, dar în sens opus.</a:t>
            </a:r>
            <a:endParaRPr lang="en-US" sz="950" dirty="0">
              <a:latin typeface="Arial Black" panose="020B0A04020102020204" pitchFamily="34" charset="0"/>
            </a:endParaRPr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8049" y="9380220"/>
            <a:ext cx="57864" cy="87749"/>
          </a:xfrm>
          <a:prstGeom prst="rect">
            <a:avLst/>
          </a:prstGeom>
        </p:spPr>
      </p:pic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9801" y="9380220"/>
            <a:ext cx="57864" cy="87749"/>
          </a:xfrm>
          <a:prstGeom prst="rect">
            <a:avLst/>
          </a:prstGeom>
        </p:spPr>
      </p:pic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1329" y="9380220"/>
            <a:ext cx="57864" cy="87749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7699" y="9380220"/>
            <a:ext cx="57864" cy="8774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2692" y="457914"/>
            <a:ext cx="13465016" cy="10406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50"/>
              </a:lnSpc>
              <a:buNone/>
            </a:pPr>
            <a:r>
              <a:rPr lang="en-US" sz="3250" dirty="0">
                <a:solidFill>
                  <a:srgbClr val="00B0F0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Operații cu vectori: </a:t>
            </a:r>
            <a:r>
              <a:rPr lang="ro-RO" sz="3250" dirty="0">
                <a:solidFill>
                  <a:srgbClr val="00B0F0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a</a:t>
            </a:r>
            <a:r>
              <a:rPr lang="en-US" sz="3250" dirty="0" err="1">
                <a:solidFill>
                  <a:srgbClr val="00B0F0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dunarea</a:t>
            </a:r>
            <a:r>
              <a:rPr lang="en-US" sz="3250" dirty="0">
                <a:solidFill>
                  <a:srgbClr val="00B0F0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 </a:t>
            </a:r>
            <a:r>
              <a:rPr lang="en-US" sz="3250" dirty="0" err="1">
                <a:solidFill>
                  <a:srgbClr val="00B0F0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vectorilor</a:t>
            </a:r>
            <a:r>
              <a:rPr lang="en-US" sz="3250" dirty="0">
                <a:solidFill>
                  <a:srgbClr val="00B0F0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 (</a:t>
            </a:r>
            <a:r>
              <a:rPr lang="ro-RO" sz="3250" dirty="0">
                <a:solidFill>
                  <a:srgbClr val="00B0F0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r</a:t>
            </a:r>
            <a:r>
              <a:rPr lang="en-US" sz="3250" dirty="0" err="1">
                <a:solidFill>
                  <a:srgbClr val="00B0F0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egula</a:t>
            </a:r>
            <a:r>
              <a:rPr lang="en-US" sz="3250" dirty="0">
                <a:solidFill>
                  <a:srgbClr val="00B0F0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 paralelogramului)</a:t>
            </a:r>
            <a:endParaRPr lang="en-US" sz="325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82692" y="1831538"/>
            <a:ext cx="13465016" cy="5329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Adunarea vectorilor este esențială pentru a determina efectul combinat al mai multor mărimi vectoriale, cum ar fi forțe sau viteze. Regula paralelogramului este o metodă geometrică intuitivă.</a:t>
            </a:r>
            <a:endParaRPr lang="en-US" sz="1300" dirty="0">
              <a:latin typeface="Arial Black" panose="020B0A04020102020204" pitchFamily="34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92" y="2551748"/>
            <a:ext cx="166449" cy="208121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582692" y="2811780"/>
            <a:ext cx="4377333" cy="22860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6" name="Text 3"/>
          <p:cNvSpPr/>
          <p:nvPr/>
        </p:nvSpPr>
        <p:spPr>
          <a:xfrm>
            <a:off x="582692" y="2940725"/>
            <a:ext cx="2081332" cy="260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Așezați vectorii</a:t>
            </a:r>
            <a:endParaRPr lang="en-US" sz="1600" dirty="0">
              <a:latin typeface="Arial Black" panose="020B0A040201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582692" y="3300770"/>
            <a:ext cx="4377333" cy="10734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Se plasează cei doi vectori, </a:t>
            </a:r>
            <a:r>
              <a:rPr lang="en-US" sz="1300" i="1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\vec{A}</a:t>
            </a:r>
            <a:r>
              <a:rPr lang="en-US" sz="130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 și </a:t>
            </a:r>
            <a:r>
              <a:rPr lang="en-US" sz="1300" i="1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\vec{B}</a:t>
            </a:r>
            <a:r>
              <a:rPr lang="en-US" sz="130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, astfel încât să aibă </a:t>
            </a:r>
            <a:r>
              <a:rPr lang="en-US" sz="1300" b="1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același punct de aplicație</a:t>
            </a:r>
            <a:r>
              <a:rPr lang="en-US" sz="130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 (originea lor să coincidă). Aceasta este premisa pentru construcția paralelogramului.</a:t>
            </a:r>
            <a:endParaRPr lang="en-US" sz="1300" dirty="0">
              <a:latin typeface="Arial Black" panose="020B0A04020102020204" pitchFamily="34" charset="0"/>
            </a:endParaRPr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254" y="3326487"/>
            <a:ext cx="76557" cy="116086"/>
          </a:xfrm>
          <a:prstGeom prst="rect">
            <a:avLst/>
          </a:prstGeom>
        </p:spPr>
      </p:pic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5628" y="3326487"/>
            <a:ext cx="76557" cy="116086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57" y="4676357"/>
            <a:ext cx="4377333" cy="2995017"/>
          </a:xfrm>
          <a:prstGeom prst="rect">
            <a:avLst/>
          </a:prstGeom>
        </p:spPr>
      </p:pic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6474" y="2551748"/>
            <a:ext cx="166449" cy="208121"/>
          </a:xfrm>
          <a:prstGeom prst="rect">
            <a:avLst/>
          </a:prstGeom>
        </p:spPr>
      </p:pic>
      <p:sp>
        <p:nvSpPr>
          <p:cNvPr id="12" name="Shape 5"/>
          <p:cNvSpPr/>
          <p:nvPr/>
        </p:nvSpPr>
        <p:spPr>
          <a:xfrm>
            <a:off x="5126474" y="2811780"/>
            <a:ext cx="4377333" cy="22860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13" name="Text 6"/>
          <p:cNvSpPr/>
          <p:nvPr/>
        </p:nvSpPr>
        <p:spPr>
          <a:xfrm>
            <a:off x="5126474" y="2940725"/>
            <a:ext cx="2653546" cy="260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Construiți paralelogramul</a:t>
            </a:r>
            <a:endParaRPr lang="en-US" sz="1600" dirty="0">
              <a:latin typeface="Arial Black" panose="020B0A04020102020204" pitchFamily="34" charset="0"/>
            </a:endParaRPr>
          </a:p>
        </p:txBody>
      </p:sp>
      <p:sp>
        <p:nvSpPr>
          <p:cNvPr id="14" name="Text 7"/>
          <p:cNvSpPr/>
          <p:nvPr/>
        </p:nvSpPr>
        <p:spPr>
          <a:xfrm>
            <a:off x="5126474" y="3300770"/>
            <a:ext cx="4377333" cy="10810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Din vârful fiecărui vector, se trasează o linie paralelă cu celălalt vector. Aceste linii se vor intersecta, formând un paralelogram. Latura paralelă cu </a:t>
            </a:r>
            <a:r>
              <a:rPr lang="en-US" sz="1300" i="1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\vec{A}</a:t>
            </a:r>
            <a:r>
              <a:rPr lang="en-US" sz="130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 pornește din vârful lui </a:t>
            </a:r>
            <a:r>
              <a:rPr lang="en-US" sz="1300" i="1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\vec{B}</a:t>
            </a:r>
            <a:r>
              <a:rPr lang="en-US" sz="130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, și invers.</a:t>
            </a:r>
            <a:endParaRPr lang="en-US" sz="1300" dirty="0">
              <a:latin typeface="Arial Black" panose="020B0A04020102020204" pitchFamily="34" charset="0"/>
            </a:endParaRPr>
          </a:p>
        </p:txBody>
      </p:sp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5765" y="3859411"/>
            <a:ext cx="76557" cy="116086"/>
          </a:xfrm>
          <a:prstGeom prst="rect">
            <a:avLst/>
          </a:prstGeom>
        </p:spPr>
      </p:pic>
      <p:pic>
        <p:nvPicPr>
          <p:cNvPr id="16" name="Image 6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0976" y="4133493"/>
            <a:ext cx="76557" cy="116086"/>
          </a:xfrm>
          <a:prstGeom prst="rect">
            <a:avLst/>
          </a:prstGeom>
        </p:spPr>
      </p:pic>
      <p:pic>
        <p:nvPicPr>
          <p:cNvPr id="17" name="Image 7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6474" y="4806435"/>
            <a:ext cx="4377333" cy="2995017"/>
          </a:xfrm>
          <a:prstGeom prst="rect">
            <a:avLst/>
          </a:prstGeom>
        </p:spPr>
      </p:pic>
      <p:pic>
        <p:nvPicPr>
          <p:cNvPr id="18" name="Image 8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0256" y="2551748"/>
            <a:ext cx="166449" cy="208121"/>
          </a:xfrm>
          <a:prstGeom prst="rect">
            <a:avLst/>
          </a:prstGeom>
        </p:spPr>
      </p:pic>
      <p:sp>
        <p:nvSpPr>
          <p:cNvPr id="19" name="Shape 8"/>
          <p:cNvSpPr/>
          <p:nvPr/>
        </p:nvSpPr>
        <p:spPr>
          <a:xfrm>
            <a:off x="9670256" y="2811780"/>
            <a:ext cx="4377452" cy="22860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20" name="Text 9"/>
          <p:cNvSpPr/>
          <p:nvPr/>
        </p:nvSpPr>
        <p:spPr>
          <a:xfrm>
            <a:off x="9670256" y="2940725"/>
            <a:ext cx="2238970" cy="260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Identificați rezultanta</a:t>
            </a:r>
            <a:endParaRPr lang="en-US" sz="1600" dirty="0">
              <a:latin typeface="Arial Black" panose="020B0A04020102020204" pitchFamily="34" charset="0"/>
            </a:endParaRPr>
          </a:p>
        </p:txBody>
      </p:sp>
      <p:sp>
        <p:nvSpPr>
          <p:cNvPr id="21" name="Text 10"/>
          <p:cNvSpPr/>
          <p:nvPr/>
        </p:nvSpPr>
        <p:spPr>
          <a:xfrm>
            <a:off x="9670256" y="3300770"/>
            <a:ext cx="4377452" cy="10734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Vectorul rezultant, </a:t>
            </a:r>
            <a:r>
              <a:rPr lang="en-US" sz="1300" i="1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\vec{R}</a:t>
            </a:r>
            <a:r>
              <a:rPr lang="en-US" sz="130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, este dat de diagonala paralelogramului care pornește din </a:t>
            </a:r>
            <a:r>
              <a:rPr lang="en-US" sz="1300" b="1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punctul comun de aplicație</a:t>
            </a:r>
            <a:r>
              <a:rPr lang="en-US" sz="130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 al celor doi vectori inițiali. Această diagonală reprezintă suma vectorială.</a:t>
            </a:r>
            <a:endParaRPr lang="en-US" sz="1300" dirty="0">
              <a:latin typeface="Arial Black" panose="020B0A04020102020204" pitchFamily="34" charset="0"/>
            </a:endParaRPr>
          </a:p>
        </p:txBody>
      </p:sp>
      <p:pic>
        <p:nvPicPr>
          <p:cNvPr id="22" name="Image 9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4140" y="3326487"/>
            <a:ext cx="76557" cy="116086"/>
          </a:xfrm>
          <a:prstGeom prst="rect">
            <a:avLst/>
          </a:prstGeom>
        </p:spPr>
      </p:pic>
      <p:pic>
        <p:nvPicPr>
          <p:cNvPr id="23" name="Image 10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46031" y="4806435"/>
            <a:ext cx="4301558" cy="2943091"/>
          </a:xfrm>
          <a:prstGeom prst="rect">
            <a:avLst/>
          </a:prstGeom>
        </p:spPr>
      </p:pic>
      <p:sp>
        <p:nvSpPr>
          <p:cNvPr id="24" name="Text 11"/>
          <p:cNvSpPr/>
          <p:nvPr/>
        </p:nvSpPr>
        <p:spPr>
          <a:xfrm>
            <a:off x="582692" y="7876223"/>
            <a:ext cx="13465016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Această metodă este utilizată pe scară largă pentru a găsi vectorul rezultant al două forțe concurente sau al două viteze.</a:t>
            </a:r>
            <a:endParaRPr lang="en-US" sz="13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446377" y="482085"/>
            <a:ext cx="9730978" cy="5872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600"/>
              </a:lnSpc>
              <a:buNone/>
            </a:pPr>
            <a:r>
              <a:rPr lang="en-US" sz="3650" dirty="0">
                <a:solidFill>
                  <a:srgbClr val="00B0F0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Exemplu concret: </a:t>
            </a:r>
            <a:r>
              <a:rPr lang="ro-RO" sz="3650" dirty="0">
                <a:solidFill>
                  <a:srgbClr val="00B0F0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v</a:t>
            </a:r>
            <a:r>
              <a:rPr lang="en-US" sz="3650" dirty="0" err="1">
                <a:solidFill>
                  <a:srgbClr val="00B0F0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iteza</a:t>
            </a:r>
            <a:r>
              <a:rPr lang="en-US" sz="3650" dirty="0">
                <a:solidFill>
                  <a:srgbClr val="00B0F0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 unei bărci pe râu</a:t>
            </a:r>
            <a:endParaRPr lang="en-US" sz="365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57701" y="1479828"/>
            <a:ext cx="13314998" cy="300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Să aplicăm adunarea vectorială într-o situație reală pentru a înțelege cum interacționează vitezele.</a:t>
            </a:r>
            <a:endParaRPr lang="en-US" sz="1450" dirty="0">
              <a:latin typeface="Arial Black" panose="020B0A040201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657701" y="2160984"/>
            <a:ext cx="7805618" cy="300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Imaginați-vă o barcă care încearcă să traverseze un râu. Scenariul este următorul:</a:t>
            </a:r>
            <a:endParaRPr lang="en-US" sz="1450" dirty="0">
              <a:latin typeface="Arial Black" panose="020B0A040201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657701" y="2630805"/>
            <a:ext cx="7805618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Viteza râului (</a:t>
            </a:r>
            <a:r>
              <a:rPr lang="en-US" sz="1450" b="1" i="1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\vec{v_1}</a:t>
            </a:r>
            <a:r>
              <a:rPr lang="en-US" sz="145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): Curentul râului curge spre est cu o viteză de 60 km/h.</a:t>
            </a:r>
            <a:endParaRPr lang="en-US" sz="1450" dirty="0">
              <a:latin typeface="Arial Black" panose="020B0A04020102020204" pitchFamily="34" charset="0"/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938" y="2705457"/>
            <a:ext cx="86439" cy="13108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657701" y="3004899"/>
            <a:ext cx="7805618" cy="9098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Viteza bărcii (</a:t>
            </a:r>
            <a:r>
              <a:rPr lang="en-US" sz="1450" b="1" i="1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\vec{v_2}</a:t>
            </a:r>
            <a:r>
              <a:rPr lang="en-US" sz="145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): Barca se deplasează cu 100 km/h, dar își propune să meargă la un unghi de 30° față de mal (îndreptându-se ușor în amonte pentru a compensa curentul).</a:t>
            </a:r>
            <a:endParaRPr lang="en-US" sz="1450" dirty="0">
              <a:latin typeface="Arial Black" panose="020B0A04020102020204" pitchFamily="34" charset="0"/>
            </a:endParaRPr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403" y="3079552"/>
            <a:ext cx="86439" cy="13108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57701" y="4083844"/>
            <a:ext cx="7805618" cy="9022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Pentru a găsi </a:t>
            </a:r>
            <a:r>
              <a:rPr lang="en-US" sz="1450" b="1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viteza rezultantă</a:t>
            </a:r>
            <a:r>
              <a:rPr lang="en-US" sz="145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 a bărcii față de mal, trebuie să adunăm vectorial cele două viteze. Utilizând calculul vectorial, rezultatul ar fi o viteză de aproximativ 140 km/h, într-o direcție diferită de cea a bărcii, mai aproape de direcția estică.</a:t>
            </a:r>
            <a:endParaRPr lang="en-US" sz="1450" dirty="0">
              <a:latin typeface="Arial Black" panose="020B0A04020102020204" pitchFamily="34" charset="0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1457" y="2403430"/>
            <a:ext cx="4346342" cy="4346342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512801" y="7001878"/>
            <a:ext cx="13314998" cy="601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Acest exemplu subliniază modul în care două viteze individuale se compun pentru a forma o viteză totală diferită, atât ca modul, cât și ca direcție și sens.</a:t>
            </a:r>
            <a:endParaRPr lang="en-US" sz="145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50595" y="311825"/>
            <a:ext cx="685026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00B0F0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Cazuri particulare la adunarea vectorilor coliniari</a:t>
            </a:r>
            <a:endParaRPr lang="en-US" sz="22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396835" y="892969"/>
            <a:ext cx="13836729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5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Când vectorii sunt coliniari (acționează pe aceeași dreaptă), adunarea lor devine mai simplă, dar sensul joacă un rol decisiv.</a:t>
            </a:r>
            <a:endParaRPr lang="en-US" sz="850" dirty="0">
              <a:latin typeface="Arial Black" panose="020B0A040201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307580" y="1201936"/>
            <a:ext cx="15240" cy="11906369"/>
          </a:xfrm>
          <a:prstGeom prst="roundRect">
            <a:avLst>
              <a:gd name="adj" fmla="val 312558"/>
            </a:avLst>
          </a:prstGeom>
          <a:solidFill>
            <a:srgbClr val="B8C3DF"/>
          </a:solidFill>
          <a:ln/>
        </p:spPr>
      </p:sp>
      <p:sp>
        <p:nvSpPr>
          <p:cNvPr id="5" name="Shape 3"/>
          <p:cNvSpPr/>
          <p:nvPr/>
        </p:nvSpPr>
        <p:spPr>
          <a:xfrm>
            <a:off x="404455" y="1187886"/>
            <a:ext cx="6918365" cy="5839778"/>
          </a:xfrm>
          <a:prstGeom prst="roundRect">
            <a:avLst>
              <a:gd name="adj" fmla="val 816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5619274" y="1322903"/>
            <a:ext cx="1567339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350"/>
              </a:lnSpc>
              <a:buNone/>
            </a:pPr>
            <a:r>
              <a:rPr lang="en-US" sz="1100" dirty="0">
                <a:solidFill>
                  <a:srgbClr val="404155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Vectori cu același sens</a:t>
            </a:r>
            <a:endParaRPr lang="en-US" sz="1100" dirty="0">
              <a:latin typeface="Arial Black" panose="020B0A040201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502563" y="1568053"/>
            <a:ext cx="6684050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400"/>
              </a:lnSpc>
              <a:buNone/>
            </a:pPr>
            <a:r>
              <a:rPr lang="en-US" sz="85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Dacă vectorii </a:t>
            </a:r>
            <a:r>
              <a:rPr lang="en-US" sz="850" i="1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\vec{A}</a:t>
            </a:r>
            <a:r>
              <a:rPr lang="en-US" sz="85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 și </a:t>
            </a:r>
            <a:r>
              <a:rPr lang="en-US" sz="850" i="1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\vec{B}</a:t>
            </a:r>
            <a:r>
              <a:rPr lang="en-US" sz="85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 sunt orientați în aceeași direcție și sens, rezultanta este un vector cu:</a:t>
            </a:r>
            <a:endParaRPr lang="en-US" sz="850" dirty="0">
              <a:latin typeface="Arial Black" panose="020B0A04020102020204" pitchFamily="34" charset="0"/>
            </a:endParaRPr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850" y="1583055"/>
            <a:ext cx="52149" cy="79058"/>
          </a:xfrm>
          <a:prstGeom prst="rect">
            <a:avLst/>
          </a:prstGeom>
        </p:spPr>
      </p:pic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8996" y="1583055"/>
            <a:ext cx="52149" cy="79058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02563" y="1817489"/>
            <a:ext cx="6684050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Modulul egal cu suma modulelor lor (</a:t>
            </a:r>
            <a:r>
              <a:rPr lang="en-US" sz="850" i="1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|\vec{A}| + |\vec{B}|</a:t>
            </a:r>
            <a:r>
              <a:rPr lang="en-US" sz="85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).</a:t>
            </a:r>
            <a:endParaRPr lang="en-US" sz="850" dirty="0">
              <a:latin typeface="Arial Black" panose="020B0A04020102020204" pitchFamily="34" charset="0"/>
            </a:endParaRPr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082" y="1832491"/>
            <a:ext cx="52149" cy="79058"/>
          </a:xfrm>
          <a:prstGeom prst="rect">
            <a:avLst/>
          </a:prstGeom>
        </p:spPr>
      </p:pic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5140" y="1832491"/>
            <a:ext cx="52149" cy="7905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502563" y="2038588"/>
            <a:ext cx="6684050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Aceeași direcție și același sens comun.</a:t>
            </a:r>
            <a:endParaRPr lang="en-US" sz="850" dirty="0">
              <a:latin typeface="Arial Black" panose="020B0A04020102020204" pitchFamily="34" charset="0"/>
            </a:endParaRPr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149" y="3145719"/>
            <a:ext cx="5116711" cy="3500826"/>
          </a:xfrm>
          <a:prstGeom prst="rect">
            <a:avLst/>
          </a:prstGeom>
        </p:spPr>
      </p:pic>
      <p:sp>
        <p:nvSpPr>
          <p:cNvPr id="15" name="Shape 8"/>
          <p:cNvSpPr/>
          <p:nvPr/>
        </p:nvSpPr>
        <p:spPr>
          <a:xfrm>
            <a:off x="7712035" y="1089422"/>
            <a:ext cx="6918365" cy="5839778"/>
          </a:xfrm>
          <a:prstGeom prst="rect">
            <a:avLst/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6" name="Text 9"/>
          <p:cNvSpPr/>
          <p:nvPr/>
        </p:nvSpPr>
        <p:spPr>
          <a:xfrm>
            <a:off x="8154591" y="1461373"/>
            <a:ext cx="1708309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dirty="0">
                <a:solidFill>
                  <a:srgbClr val="404155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Vectori cu sensuri opuse</a:t>
            </a:r>
            <a:endParaRPr lang="en-US" sz="1100" dirty="0">
              <a:latin typeface="Arial Black" panose="020B0A04020102020204" pitchFamily="34" charset="0"/>
            </a:endParaRPr>
          </a:p>
        </p:txBody>
      </p:sp>
      <p:sp>
        <p:nvSpPr>
          <p:cNvPr id="17" name="Text 10"/>
          <p:cNvSpPr/>
          <p:nvPr/>
        </p:nvSpPr>
        <p:spPr>
          <a:xfrm>
            <a:off x="8058831" y="1900910"/>
            <a:ext cx="6684050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5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Dacă vectorii </a:t>
            </a:r>
            <a:r>
              <a:rPr lang="en-US" sz="850" i="1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\vec{A}</a:t>
            </a:r>
            <a:r>
              <a:rPr lang="en-US" sz="85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 și </a:t>
            </a:r>
            <a:r>
              <a:rPr lang="en-US" sz="850" i="1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\vec{B}</a:t>
            </a:r>
            <a:r>
              <a:rPr lang="en-US" sz="85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 sunt orientați în direcții opuse, rezultanta este un vector cu:</a:t>
            </a:r>
            <a:endParaRPr lang="en-US" sz="850" dirty="0">
              <a:latin typeface="Arial Black" panose="020B0A04020102020204" pitchFamily="34" charset="0"/>
            </a:endParaRPr>
          </a:p>
        </p:txBody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503" y="7649647"/>
            <a:ext cx="52149" cy="79058"/>
          </a:xfrm>
          <a:prstGeom prst="rect">
            <a:avLst/>
          </a:prstGeom>
        </p:spPr>
      </p:pic>
      <p:pic>
        <p:nvPicPr>
          <p:cNvPr id="19" name="Image 6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1649" y="7649647"/>
            <a:ext cx="52149" cy="79058"/>
          </a:xfrm>
          <a:prstGeom prst="rect">
            <a:avLst/>
          </a:prstGeom>
        </p:spPr>
      </p:pic>
      <p:sp>
        <p:nvSpPr>
          <p:cNvPr id="20" name="Text 11"/>
          <p:cNvSpPr/>
          <p:nvPr/>
        </p:nvSpPr>
        <p:spPr>
          <a:xfrm>
            <a:off x="7946350" y="2447407"/>
            <a:ext cx="6684050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Modulul egal cu diferența modulelor lor (întotdeauna pozitivă: </a:t>
            </a:r>
            <a:r>
              <a:rPr lang="en-US" sz="850" i="1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||A| - |B||</a:t>
            </a:r>
            <a:r>
              <a:rPr lang="en-US" sz="85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).</a:t>
            </a:r>
            <a:endParaRPr lang="en-US" sz="850" dirty="0">
              <a:latin typeface="Arial Black" panose="020B0A04020102020204" pitchFamily="34" charset="0"/>
            </a:endParaRPr>
          </a:p>
        </p:txBody>
      </p:sp>
      <p:sp>
        <p:nvSpPr>
          <p:cNvPr id="21" name="Text 12"/>
          <p:cNvSpPr/>
          <p:nvPr/>
        </p:nvSpPr>
        <p:spPr>
          <a:xfrm>
            <a:off x="8058831" y="2910764"/>
            <a:ext cx="6684050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Direcția comună, dar sensul dat de vectorul cu modulul mai mare.</a:t>
            </a:r>
            <a:endParaRPr lang="en-US" sz="850" dirty="0">
              <a:latin typeface="Arial Black" panose="020B0A04020102020204" pitchFamily="34" charset="0"/>
            </a:endParaRPr>
          </a:p>
        </p:txBody>
      </p:sp>
      <p:pic>
        <p:nvPicPr>
          <p:cNvPr id="22" name="Image 7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3788" y="8414147"/>
            <a:ext cx="6684050" cy="4573191"/>
          </a:xfrm>
          <a:prstGeom prst="rect">
            <a:avLst/>
          </a:prstGeom>
        </p:spPr>
      </p:pic>
      <p:sp>
        <p:nvSpPr>
          <p:cNvPr id="23" name="Text 13"/>
          <p:cNvSpPr/>
          <p:nvPr/>
        </p:nvSpPr>
        <p:spPr>
          <a:xfrm>
            <a:off x="396835" y="13235821"/>
            <a:ext cx="13836729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5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Aceste cazuri sunt frecvente în problemele de fizică unde forțele acționează pe o singură axă, cum ar fi un obiect tras pe o suprafață.</a:t>
            </a:r>
            <a:endParaRPr lang="en-US" sz="85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8763" y="454700"/>
            <a:ext cx="6923008" cy="5167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dirty="0">
                <a:solidFill>
                  <a:srgbClr val="00B0F0"/>
                </a:solidFill>
                <a:latin typeface="Arial Black" panose="020B0A04020102020204" pitchFamily="34" charset="0"/>
                <a:ea typeface="Alexandria" pitchFamily="34" charset="-122"/>
                <a:cs typeface="Alexandria" pitchFamily="34" charset="-120"/>
              </a:rPr>
              <a:t>Reprezentarea grafică a vectorilor</a:t>
            </a:r>
            <a:endParaRPr lang="en-US" sz="325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78763" y="1302068"/>
            <a:ext cx="13472874" cy="2645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Reprezentarea vizuală este crucială pentru a înțelege rapid și intuitiv caracteristicile unui vector și pentru a efectua operații grafice.</a:t>
            </a:r>
            <a:endParaRPr lang="en-US" sz="1300" dirty="0">
              <a:latin typeface="Arial Black" panose="020B0A040201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578763" y="1901309"/>
            <a:ext cx="7228523" cy="5291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Vectorii sunt reprezentați prin </a:t>
            </a:r>
            <a:r>
              <a:rPr lang="en-US" sz="1300" b="1" dirty="0">
                <a:solidFill>
                  <a:srgbClr val="1B54DA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săgeți orientate</a:t>
            </a:r>
            <a:r>
              <a:rPr lang="en-US" sz="130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. Această reprezentare vizuală permite o înțelegere imediată a tuturor celor trei elemente definitorii ale unui vector:</a:t>
            </a:r>
            <a:endParaRPr lang="en-US" sz="1300" dirty="0">
              <a:latin typeface="Arial Black" panose="020B0A040201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578763" y="2579132"/>
            <a:ext cx="7228523" cy="2645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300" b="1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Originea:</a:t>
            </a:r>
            <a:r>
              <a:rPr lang="en-US" sz="130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 Punctul de unde pornește vectorul (punctul de aplicație).</a:t>
            </a:r>
            <a:endParaRPr lang="en-US" sz="1300" dirty="0">
              <a:latin typeface="Arial Black" panose="020B0A040201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578763" y="2901553"/>
            <a:ext cx="7228523" cy="5291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300" b="1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Modulul:</a:t>
            </a:r>
            <a:r>
              <a:rPr lang="en-US" sz="130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 Lungimea săgeții este proporțională cu valoarea numerică a vectorului. Un vector mai lung indică o mărime mai mare.</a:t>
            </a:r>
            <a:endParaRPr lang="en-US" sz="1300" dirty="0">
              <a:latin typeface="Arial Black" panose="020B0A040201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578763" y="3488531"/>
            <a:ext cx="7228523" cy="2645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300" b="1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Direcția:</a:t>
            </a:r>
            <a:r>
              <a:rPr lang="en-US" sz="130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 Linia pe care este trasată săgeata (unghiul pe care îl face cu o referință).</a:t>
            </a:r>
            <a:endParaRPr lang="en-US" sz="1300" dirty="0">
              <a:latin typeface="Arial Black" panose="020B0A040201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578763" y="3810953"/>
            <a:ext cx="7228523" cy="5291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300" b="1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Sensul:</a:t>
            </a:r>
            <a:r>
              <a:rPr lang="en-US" sz="130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 Vârful săgeții indică sensul pe direcția respectivă (de exemplu, spre nord, spre est, în sus).</a:t>
            </a:r>
            <a:endParaRPr lang="en-US" sz="1300" dirty="0">
              <a:latin typeface="Arial Black" panose="020B0A04020102020204" pitchFamily="34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578763" y="4526042"/>
            <a:ext cx="7228523" cy="967026"/>
          </a:xfrm>
          <a:prstGeom prst="roundRect">
            <a:avLst>
              <a:gd name="adj" fmla="val 7182"/>
            </a:avLst>
          </a:prstGeom>
          <a:solidFill>
            <a:srgbClr val="B6D6FC"/>
          </a:solidFill>
          <a:ln/>
        </p:spPr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022" y="4763214"/>
            <a:ext cx="206693" cy="165259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1115973" y="4732615"/>
            <a:ext cx="6526054" cy="5291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Precizia în desenarea lungimilor și a unghiurilor este esențială în metoda grafică de adunare sau scădere a vectorilor.</a:t>
            </a:r>
            <a:endParaRPr lang="en-US" sz="1300" dirty="0">
              <a:latin typeface="Arial Black" panose="020B0A04020102020204" pitchFamily="34" charset="0"/>
            </a:endParaRPr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7914" y="1938577"/>
            <a:ext cx="4621224" cy="4621224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502563" y="7211020"/>
            <a:ext cx="13472874" cy="2645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Această claritate vizuală facilitează nu doar înțelegerea conceptelor, ci și rezolvarea problemelor complexe din fizică și inginerie.</a:t>
            </a:r>
            <a:endParaRPr lang="en-US" sz="13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1526</Words>
  <Application>Microsoft Office PowerPoint</Application>
  <PresentationFormat>Довільний</PresentationFormat>
  <Paragraphs>90</Paragraphs>
  <Slides>10</Slides>
  <Notes>10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10</vt:i4>
      </vt:variant>
    </vt:vector>
  </HeadingPairs>
  <TitlesOfParts>
    <vt:vector size="13" baseType="lpstr">
      <vt:lpstr>Arial Black</vt:lpstr>
      <vt:lpstr>Arial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Criistina</dc:creator>
  <cp:lastModifiedBy>Liliya Hovornyan</cp:lastModifiedBy>
  <cp:revision>2</cp:revision>
  <dcterms:created xsi:type="dcterms:W3CDTF">2025-09-09T17:07:03Z</dcterms:created>
  <dcterms:modified xsi:type="dcterms:W3CDTF">2025-09-09T17:15:52Z</dcterms:modified>
</cp:coreProperties>
</file>