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4" y="59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5473" y="609401"/>
            <a:ext cx="7884159" cy="31878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27439" y="3761580"/>
            <a:ext cx="6256655" cy="1204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6483"/>
            <a:ext cx="5018483" cy="64115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1624" y="688031"/>
            <a:ext cx="8520751" cy="1501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41" y="2386409"/>
            <a:ext cx="7975600" cy="393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48" y="3705820"/>
            <a:ext cx="8054578" cy="29557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4334" y="1612255"/>
            <a:ext cx="7760334" cy="24796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102235" algn="ctr">
              <a:lnSpc>
                <a:spcPct val="100000"/>
              </a:lnSpc>
              <a:spcBef>
                <a:spcPts val="120"/>
              </a:spcBef>
            </a:pPr>
            <a:r>
              <a:rPr sz="3250" dirty="0"/>
              <a:t>In</a:t>
            </a:r>
            <a:r>
              <a:rPr sz="3250" spc="-204" dirty="0"/>
              <a:t> </a:t>
            </a:r>
            <a:r>
              <a:rPr sz="3250" dirty="0"/>
              <a:t>timpul</a:t>
            </a:r>
            <a:r>
              <a:rPr sz="3250" spc="40" dirty="0"/>
              <a:t> </a:t>
            </a:r>
            <a:r>
              <a:rPr sz="3250" spc="-35" dirty="0"/>
              <a:t>prizonieratului</a:t>
            </a:r>
            <a:r>
              <a:rPr sz="3250" spc="-170" dirty="0"/>
              <a:t> </a:t>
            </a:r>
            <a:r>
              <a:rPr sz="3250" dirty="0"/>
              <a:t>in</a:t>
            </a:r>
            <a:r>
              <a:rPr sz="3250" spc="-110" dirty="0"/>
              <a:t> </a:t>
            </a:r>
            <a:r>
              <a:rPr sz="3250" spc="-20" dirty="0"/>
              <a:t>Polonia,</a:t>
            </a:r>
            <a:r>
              <a:rPr sz="3250" dirty="0"/>
              <a:t> M.</a:t>
            </a:r>
            <a:r>
              <a:rPr sz="3250" spc="-140" dirty="0"/>
              <a:t> </a:t>
            </a:r>
            <a:r>
              <a:rPr sz="3250" spc="-320" dirty="0"/>
              <a:t>Cos”iin </a:t>
            </a:r>
            <a:r>
              <a:rPr spc="-10" dirty="0"/>
              <a:t>scrie</a:t>
            </a:r>
            <a:r>
              <a:rPr spc="-175" dirty="0"/>
              <a:t> </a:t>
            </a:r>
            <a:r>
              <a:rPr spc="-40" dirty="0"/>
              <a:t>“Poiema</a:t>
            </a:r>
            <a:r>
              <a:rPr spc="60" dirty="0"/>
              <a:t> </a:t>
            </a:r>
            <a:r>
              <a:rPr spc="-75" dirty="0"/>
              <a:t>polonâ”</a:t>
            </a:r>
            <a:r>
              <a:rPr spc="-125" dirty="0"/>
              <a:t> </a:t>
            </a:r>
            <a:r>
              <a:rPr dirty="0"/>
              <a:t>in</a:t>
            </a:r>
            <a:r>
              <a:rPr spc="-114" dirty="0"/>
              <a:t> </a:t>
            </a:r>
            <a:r>
              <a:rPr dirty="0"/>
              <a:t>versuri</a:t>
            </a:r>
            <a:r>
              <a:rPr spc="10" dirty="0"/>
              <a:t> </a:t>
            </a:r>
            <a:r>
              <a:rPr spc="-10" dirty="0"/>
              <a:t>(limba </a:t>
            </a:r>
            <a:r>
              <a:rPr dirty="0"/>
              <a:t>polonezá),</a:t>
            </a:r>
            <a:r>
              <a:rPr spc="-90" dirty="0"/>
              <a:t> </a:t>
            </a:r>
            <a:r>
              <a:rPr dirty="0"/>
              <a:t>in</a:t>
            </a:r>
            <a:r>
              <a:rPr spc="-165" dirty="0"/>
              <a:t> </a:t>
            </a:r>
            <a:r>
              <a:rPr dirty="0"/>
              <a:t>care</a:t>
            </a:r>
            <a:r>
              <a:rPr spc="-45" dirty="0"/>
              <a:t> </a:t>
            </a:r>
            <a:r>
              <a:rPr spc="-20" dirty="0"/>
              <a:t>prosláveçte</a:t>
            </a:r>
            <a:r>
              <a:rPr spc="-10" dirty="0"/>
              <a:t> </a:t>
            </a:r>
            <a:r>
              <a:rPr dirty="0"/>
              <a:t>originea</a:t>
            </a:r>
            <a:r>
              <a:rPr spc="-55" dirty="0"/>
              <a:t> </a:t>
            </a:r>
            <a:r>
              <a:rPr spc="-10" dirty="0"/>
              <a:t>romaná </a:t>
            </a:r>
            <a:r>
              <a:rPr dirty="0"/>
              <a:t>a</a:t>
            </a:r>
            <a:r>
              <a:rPr spc="-165" dirty="0"/>
              <a:t> </a:t>
            </a:r>
            <a:r>
              <a:rPr dirty="0"/>
              <a:t>poporului</a:t>
            </a:r>
            <a:r>
              <a:rPr spc="45" dirty="0"/>
              <a:t> </a:t>
            </a:r>
            <a:r>
              <a:rPr dirty="0"/>
              <a:t>sáu,</a:t>
            </a:r>
            <a:r>
              <a:rPr spc="-100" dirty="0"/>
              <a:t> </a:t>
            </a:r>
            <a:r>
              <a:rPr dirty="0"/>
              <a:t>deplínge</a:t>
            </a:r>
            <a:r>
              <a:rPr spc="5" dirty="0"/>
              <a:t> </a:t>
            </a:r>
            <a:r>
              <a:rPr dirty="0"/>
              <a:t>soarta</a:t>
            </a:r>
            <a:r>
              <a:rPr spc="-45" dirty="0"/>
              <a:t> </a:t>
            </a:r>
            <a:r>
              <a:rPr dirty="0"/>
              <a:t>grea</a:t>
            </a:r>
            <a:r>
              <a:rPr spc="-80" dirty="0"/>
              <a:t> </a:t>
            </a:r>
            <a:r>
              <a:rPr spc="-60" dirty="0"/>
              <a:t>a</a:t>
            </a:r>
            <a:endParaRPr sz="3250"/>
          </a:p>
          <a:p>
            <a:pPr marR="584200" algn="ctr">
              <a:lnSpc>
                <a:spcPts val="3875"/>
              </a:lnSpc>
            </a:pPr>
            <a:r>
              <a:rPr sz="3250" spc="-30" dirty="0"/>
              <a:t>contemporanilor</a:t>
            </a:r>
            <a:r>
              <a:rPr sz="3250" spc="-185" dirty="0"/>
              <a:t> </a:t>
            </a:r>
            <a:r>
              <a:rPr sz="3250" dirty="0"/>
              <a:t>sâí sub</a:t>
            </a:r>
            <a:r>
              <a:rPr sz="3250" spc="-155" dirty="0"/>
              <a:t> </a:t>
            </a:r>
            <a:r>
              <a:rPr sz="3250" spc="-90" dirty="0"/>
              <a:t>dominaJie</a:t>
            </a:r>
            <a:r>
              <a:rPr sz="3250" spc="10" dirty="0"/>
              <a:t> </a:t>
            </a:r>
            <a:r>
              <a:rPr sz="3250" spc="-10" dirty="0"/>
              <a:t>turci</a:t>
            </a:r>
            <a:endParaRPr sz="3250"/>
          </a:p>
        </p:txBody>
      </p:sp>
      <p:sp>
        <p:nvSpPr>
          <p:cNvPr id="4" name="object 4"/>
          <p:cNvSpPr txBox="1"/>
          <p:nvPr/>
        </p:nvSpPr>
        <p:spPr>
          <a:xfrm>
            <a:off x="860167" y="4056260"/>
            <a:ext cx="7596505" cy="14916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177800" algn="ctr">
              <a:lnSpc>
                <a:spcPts val="3829"/>
              </a:lnSpc>
              <a:spcBef>
                <a:spcPts val="120"/>
              </a:spcBef>
            </a:pPr>
            <a:r>
              <a:rPr sz="3200" i="1" spc="-55" dirty="0">
                <a:latin typeface="Times New Roman"/>
                <a:cs typeface="Times New Roman"/>
              </a:rPr>
              <a:t>çxprímíndu-</a:t>
            </a:r>
            <a:r>
              <a:rPr sz="3200" i="1" dirty="0">
                <a:latin typeface="Times New Roman"/>
                <a:cs typeface="Times New Roman"/>
              </a:rPr>
              <a:t>çi</a:t>
            </a:r>
            <a:r>
              <a:rPr sz="3200" i="1" spc="22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íncrederea</a:t>
            </a:r>
            <a:r>
              <a:rPr sz="3200" i="1" spc="9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cá</a:t>
            </a:r>
            <a:r>
              <a:rPr sz="3200" i="1" spc="-8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vor</a:t>
            </a:r>
            <a:r>
              <a:rPr sz="3200" i="1" spc="-4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fi</a:t>
            </a:r>
            <a:r>
              <a:rPr sz="3200" i="1" spc="-6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in</a:t>
            </a:r>
            <a:r>
              <a:rPr sz="3200" i="1" spc="-3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stare</a:t>
            </a:r>
            <a:r>
              <a:rPr sz="3200" i="1" spc="40" dirty="0">
                <a:latin typeface="Times New Roman"/>
                <a:cs typeface="Times New Roman"/>
              </a:rPr>
              <a:t> </a:t>
            </a:r>
            <a:r>
              <a:rPr sz="3200" i="1" spc="-25" dirty="0">
                <a:latin typeface="Times New Roman"/>
                <a:cs typeface="Times New Roman"/>
              </a:rPr>
              <a:t>sá</a:t>
            </a:r>
            <a:endParaRPr sz="3200">
              <a:latin typeface="Times New Roman"/>
              <a:cs typeface="Times New Roman"/>
            </a:endParaRPr>
          </a:p>
          <a:p>
            <a:pPr marL="260985" algn="ctr">
              <a:lnSpc>
                <a:spcPts val="3835"/>
              </a:lnSpc>
            </a:pPr>
            <a:r>
              <a:rPr sz="3250" i="1" spc="-20" dirty="0">
                <a:latin typeface="Times New Roman"/>
                <a:cs typeface="Times New Roman"/>
              </a:rPr>
              <a:t>índeascâ</a:t>
            </a:r>
            <a:r>
              <a:rPr sz="3250" i="1" spc="-120" dirty="0">
                <a:latin typeface="Times New Roman"/>
                <a:cs typeface="Times New Roman"/>
              </a:rPr>
              <a:t> </a:t>
            </a:r>
            <a:r>
              <a:rPr sz="3250" i="1" dirty="0">
                <a:latin typeface="Times New Roman"/>
                <a:cs typeface="Times New Roman"/>
              </a:rPr>
              <a:t>in</a:t>
            </a:r>
            <a:r>
              <a:rPr sz="3250" i="1" spc="-145" dirty="0">
                <a:latin typeface="Times New Roman"/>
                <a:cs typeface="Times New Roman"/>
              </a:rPr>
              <a:t> </a:t>
            </a:r>
            <a:r>
              <a:rPr sz="3250" i="1" dirty="0">
                <a:latin typeface="Times New Roman"/>
                <a:cs typeface="Times New Roman"/>
              </a:rPr>
              <a:t>lupta</a:t>
            </a:r>
            <a:r>
              <a:rPr sz="3250" i="1" spc="-140" dirty="0">
                <a:latin typeface="Times New Roman"/>
                <a:cs typeface="Times New Roman"/>
              </a:rPr>
              <a:t> </a:t>
            </a:r>
            <a:r>
              <a:rPr sz="3250" i="1" spc="-10" dirty="0">
                <a:latin typeface="Times New Roman"/>
                <a:cs typeface="Times New Roman"/>
              </a:rPr>
              <a:t>pentru</a:t>
            </a:r>
            <a:r>
              <a:rPr sz="3250" i="1" spc="-70" dirty="0">
                <a:latin typeface="Times New Roman"/>
                <a:cs typeface="Times New Roman"/>
              </a:rPr>
              <a:t> </a:t>
            </a:r>
            <a:r>
              <a:rPr sz="3250" i="1" spc="-20" dirty="0">
                <a:latin typeface="Times New Roman"/>
                <a:cs typeface="Times New Roman"/>
              </a:rPr>
              <a:t>libertate</a:t>
            </a:r>
            <a:r>
              <a:rPr sz="3250" i="1" spc="-10" dirty="0">
                <a:latin typeface="Times New Roman"/>
                <a:cs typeface="Times New Roman"/>
              </a:rPr>
              <a:t> </a:t>
            </a:r>
            <a:r>
              <a:rPr sz="3250" i="1" dirty="0">
                <a:latin typeface="Times New Roman"/>
                <a:cs typeface="Times New Roman"/>
              </a:rPr>
              <a:t>cu</a:t>
            </a:r>
            <a:r>
              <a:rPr sz="3250" i="1" spc="-170" dirty="0">
                <a:latin typeface="Times New Roman"/>
                <a:cs typeface="Times New Roman"/>
              </a:rPr>
              <a:t> </a:t>
            </a:r>
            <a:r>
              <a:rPr sz="3250" i="1" spc="-10" dirty="0">
                <a:latin typeface="Times New Roman"/>
                <a:cs typeface="Times New Roman"/>
              </a:rPr>
              <a:t>ajutorul</a:t>
            </a:r>
            <a:endParaRPr sz="3250">
              <a:latin typeface="Times New Roman"/>
              <a:cs typeface="Times New Roman"/>
            </a:endParaRPr>
          </a:p>
          <a:p>
            <a:pPr marR="173990" algn="ctr">
              <a:lnSpc>
                <a:spcPts val="3850"/>
              </a:lnSpc>
            </a:pPr>
            <a:r>
              <a:rPr sz="3250" i="1" spc="-20" dirty="0">
                <a:latin typeface="Times New Roman"/>
                <a:cs typeface="Times New Roman"/>
              </a:rPr>
              <a:t>regelui</a:t>
            </a:r>
            <a:r>
              <a:rPr sz="3250" i="1" spc="-30" dirty="0">
                <a:latin typeface="Times New Roman"/>
                <a:cs typeface="Times New Roman"/>
              </a:rPr>
              <a:t> </a:t>
            </a:r>
            <a:r>
              <a:rPr sz="3250" i="1" spc="-10" dirty="0">
                <a:latin typeface="Times New Roman"/>
                <a:cs typeface="Times New Roman"/>
              </a:rPr>
              <a:t>polon.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4522" y="6614368"/>
            <a:ext cx="60198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-10" dirty="0">
                <a:latin typeface="Times New Roman"/>
                <a:cs typeface="Times New Roman"/>
              </a:rPr>
              <a:t>fppt.com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48" y="3812976"/>
            <a:ext cx="5750718" cy="28485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29" y="330398"/>
            <a:ext cx="9135070" cy="39290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9209" marR="5080" algn="ctr">
              <a:lnSpc>
                <a:spcPct val="100099"/>
              </a:lnSpc>
              <a:spcBef>
                <a:spcPts val="114"/>
              </a:spcBef>
            </a:pPr>
            <a:r>
              <a:rPr sz="3250" spc="-30" dirty="0"/>
              <a:t>moldoveneasca,Miron</a:t>
            </a:r>
            <a:r>
              <a:rPr sz="3250" spc="-185" dirty="0"/>
              <a:t> </a:t>
            </a:r>
            <a:r>
              <a:rPr sz="3250" spc="-30" dirty="0"/>
              <a:t>Costin,pentru</a:t>
            </a:r>
            <a:r>
              <a:rPr sz="3250" spc="85" dirty="0"/>
              <a:t> </a:t>
            </a:r>
            <a:r>
              <a:rPr sz="3250" i="0" dirty="0">
                <a:latin typeface="Times New Roman"/>
                <a:cs typeface="Times New Roman"/>
              </a:rPr>
              <a:t>n</a:t>
            </a:r>
            <a:r>
              <a:rPr sz="3250" i="0" spc="-85" dirty="0">
                <a:latin typeface="Times New Roman"/>
                <a:cs typeface="Times New Roman"/>
              </a:rPr>
              <a:t> </a:t>
            </a:r>
            <a:r>
              <a:rPr sz="3250" dirty="0"/>
              <a:t>da</a:t>
            </a:r>
            <a:r>
              <a:rPr sz="3250" spc="-185" dirty="0"/>
              <a:t> </a:t>
            </a:r>
            <a:r>
              <a:rPr sz="3250" i="0" dirty="0">
                <a:latin typeface="Times New Roman"/>
                <a:cs typeface="Times New Roman"/>
              </a:rPr>
              <a:t>o</a:t>
            </a:r>
            <a:r>
              <a:rPr sz="3250" i="0" spc="-390" dirty="0">
                <a:latin typeface="Times New Roman"/>
                <a:cs typeface="Times New Roman"/>
              </a:rPr>
              <a:t> </a:t>
            </a:r>
            <a:r>
              <a:rPr sz="3250" spc="-70" dirty="0"/>
              <a:t>.pilda</a:t>
            </a:r>
            <a:r>
              <a:rPr sz="3250" spc="55" dirty="0"/>
              <a:t> </a:t>
            </a:r>
            <a:r>
              <a:rPr sz="3250" i="0" spc="-25" dirty="0">
                <a:latin typeface="Times New Roman"/>
                <a:cs typeface="Times New Roman"/>
              </a:rPr>
              <a:t>rn </a:t>
            </a:r>
            <a:r>
              <a:rPr dirty="0"/>
              <a:t>se</a:t>
            </a:r>
            <a:r>
              <a:rPr spc="70" dirty="0"/>
              <a:t> </a:t>
            </a:r>
            <a:r>
              <a:rPr dirty="0"/>
              <a:t>pot</a:t>
            </a:r>
            <a:r>
              <a:rPr spc="-65" dirty="0"/>
              <a:t> </a:t>
            </a:r>
            <a:r>
              <a:rPr dirty="0"/>
              <a:t>srrie</a:t>
            </a:r>
            <a:r>
              <a:rPr spc="50" dirty="0"/>
              <a:t> </a:t>
            </a:r>
            <a:r>
              <a:rPr dirty="0"/>
              <a:t>versuri</a:t>
            </a:r>
            <a:r>
              <a:rPr spc="70" dirty="0"/>
              <a:t> </a:t>
            </a:r>
            <a:r>
              <a:rPr dirty="0"/>
              <a:t>si</a:t>
            </a:r>
            <a:r>
              <a:rPr spc="-40" dirty="0"/>
              <a:t> </a:t>
            </a:r>
            <a:r>
              <a:rPr dirty="0"/>
              <a:t>in</a:t>
            </a:r>
            <a:r>
              <a:rPr spc="-140" dirty="0"/>
              <a:t> </a:t>
            </a:r>
            <a:r>
              <a:rPr dirty="0"/>
              <a:t>limba</a:t>
            </a:r>
            <a:r>
              <a:rPr spc="-40" dirty="0"/>
              <a:t> </a:t>
            </a:r>
            <a:r>
              <a:rPr dirty="0"/>
              <a:t>noastra</a:t>
            </a:r>
            <a:r>
              <a:rPr spc="-110" dirty="0"/>
              <a:t> </a:t>
            </a:r>
            <a:r>
              <a:rPr spc="-10" dirty="0"/>
              <a:t>,alcatuieste </a:t>
            </a:r>
            <a:r>
              <a:rPr dirty="0"/>
              <a:t>poema</a:t>
            </a:r>
            <a:r>
              <a:rPr spc="-60" dirty="0"/>
              <a:t> </a:t>
            </a:r>
            <a:r>
              <a:rPr dirty="0"/>
              <a:t>“Viata</a:t>
            </a:r>
            <a:r>
              <a:rPr spc="-55" dirty="0"/>
              <a:t> </a:t>
            </a:r>
            <a:r>
              <a:rPr spc="-10" dirty="0"/>
              <a:t>lumii”.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2502" y="2252463"/>
            <a:ext cx="8376920" cy="403415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-24765" algn="ctr">
              <a:lnSpc>
                <a:spcPct val="101400"/>
              </a:lnSpc>
              <a:spcBef>
                <a:spcPts val="65"/>
              </a:spcBef>
              <a:tabLst>
                <a:tab pos="4618355" algn="l"/>
              </a:tabLst>
            </a:pPr>
            <a:r>
              <a:rPr sz="3200" i="1" dirty="0">
                <a:latin typeface="Times New Roman"/>
                <a:cs typeface="Times New Roman"/>
              </a:rPr>
              <a:t>Tema</a:t>
            </a:r>
            <a:r>
              <a:rPr sz="3200" i="1" spc="-12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acestui</a:t>
            </a:r>
            <a:r>
              <a:rPr sz="3200" i="1" spc="-1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mic</a:t>
            </a:r>
            <a:r>
              <a:rPr sz="3200" i="1" spc="1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poem</a:t>
            </a:r>
            <a:r>
              <a:rPr sz="3200" i="1" spc="-45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filozofic</a:t>
            </a:r>
            <a:r>
              <a:rPr sz="3200" i="1" spc="-5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este</a:t>
            </a:r>
            <a:r>
              <a:rPr sz="3200" i="1" spc="-3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concluzia</a:t>
            </a:r>
            <a:r>
              <a:rPr sz="3200" i="1" spc="-65" dirty="0">
                <a:latin typeface="Times New Roman"/>
                <a:cs typeface="Times New Roman"/>
              </a:rPr>
              <a:t> </a:t>
            </a:r>
            <a:r>
              <a:rPr sz="3200" i="1" spc="-25" dirty="0">
                <a:latin typeface="Times New Roman"/>
                <a:cs typeface="Times New Roman"/>
              </a:rPr>
              <a:t>la </a:t>
            </a:r>
            <a:r>
              <a:rPr sz="3200" i="1" dirty="0">
                <a:latin typeface="Times New Roman"/>
                <a:cs typeface="Times New Roman"/>
              </a:rPr>
              <a:t>care</a:t>
            </a:r>
            <a:r>
              <a:rPr sz="3200" i="1" spc="-5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ajunge</a:t>
            </a:r>
            <a:r>
              <a:rPr sz="3200" i="1" spc="-3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totdeauna</a:t>
            </a:r>
            <a:r>
              <a:rPr sz="3200" i="1" spc="35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sufietul</a:t>
            </a:r>
            <a:r>
              <a:rPr sz="3200" i="1" spc="-6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omenesc,</a:t>
            </a:r>
            <a:r>
              <a:rPr sz="3200" i="1" spc="-7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dupa</a:t>
            </a:r>
            <a:r>
              <a:rPr sz="3200" i="1" spc="-170" dirty="0">
                <a:latin typeface="Times New Roman"/>
                <a:cs typeface="Times New Roman"/>
              </a:rPr>
              <a:t> </a:t>
            </a:r>
            <a:r>
              <a:rPr sz="3200" i="1" spc="-25" dirty="0">
                <a:latin typeface="Times New Roman"/>
                <a:cs typeface="Times New Roman"/>
              </a:rPr>
              <a:t>ce </a:t>
            </a:r>
            <a:r>
              <a:rPr sz="3100" i="1" dirty="0">
                <a:latin typeface="Times New Roman"/>
                <a:cs typeface="Times New Roman"/>
              </a:rPr>
              <a:t>coboara</a:t>
            </a:r>
            <a:r>
              <a:rPr sz="3100" i="1" spc="250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dupa</a:t>
            </a:r>
            <a:r>
              <a:rPr sz="3100" i="1" spc="190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culmea</a:t>
            </a:r>
            <a:r>
              <a:rPr sz="3100" i="1" spc="185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maturitatii</a:t>
            </a:r>
            <a:r>
              <a:rPr sz="3100" i="1" spc="340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catre</a:t>
            </a:r>
            <a:r>
              <a:rPr sz="3100" i="1" spc="195" dirty="0">
                <a:latin typeface="Times New Roman"/>
                <a:cs typeface="Times New Roman"/>
              </a:rPr>
              <a:t> </a:t>
            </a:r>
            <a:r>
              <a:rPr sz="3100" i="1" spc="-10" dirty="0">
                <a:latin typeface="Times New Roman"/>
                <a:cs typeface="Times New Roman"/>
              </a:rPr>
              <a:t>amurgul </a:t>
            </a:r>
            <a:r>
              <a:rPr sz="3150" i="1" spc="-65" dirty="0">
                <a:latin typeface="Times New Roman"/>
                <a:cs typeface="Times New Roman"/>
              </a:rPr>
              <a:t>yierii</a:t>
            </a:r>
            <a:r>
              <a:rPr sz="3150" i="1" spc="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si</a:t>
            </a:r>
            <a:r>
              <a:rPr sz="3150" i="1" spc="-1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simte</a:t>
            </a:r>
            <a:r>
              <a:rPr sz="3150" i="1" spc="15" dirty="0">
                <a:latin typeface="Times New Roman"/>
                <a:cs typeface="Times New Roman"/>
              </a:rPr>
              <a:t> </a:t>
            </a:r>
            <a:r>
              <a:rPr sz="3150" i="1" spc="-25" dirty="0">
                <a:latin typeface="Times New Roman"/>
                <a:cs typeface="Times New Roman"/>
              </a:rPr>
              <a:t>apropiindu-se</a:t>
            </a:r>
            <a:r>
              <a:rPr sz="3150" i="1" dirty="0">
                <a:latin typeface="Times New Roman"/>
                <a:cs typeface="Times New Roman"/>
              </a:rPr>
              <a:t>	,marea</a:t>
            </a:r>
            <a:r>
              <a:rPr sz="3150" i="1" spc="4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noapte,</a:t>
            </a:r>
            <a:r>
              <a:rPr sz="3150" i="1" spc="3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care</a:t>
            </a:r>
            <a:r>
              <a:rPr sz="3150" i="1" spc="125" dirty="0">
                <a:latin typeface="Times New Roman"/>
                <a:cs typeface="Times New Roman"/>
              </a:rPr>
              <a:t> </a:t>
            </a:r>
            <a:r>
              <a:rPr sz="3150" i="1" spc="-25" dirty="0">
                <a:latin typeface="Times New Roman"/>
                <a:cs typeface="Times New Roman"/>
              </a:rPr>
              <a:t>ne </a:t>
            </a:r>
            <a:r>
              <a:rPr sz="3200" i="1" dirty="0">
                <a:latin typeface="Times New Roman"/>
                <a:cs typeface="Times New Roman"/>
              </a:rPr>
              <a:t>invaluie</a:t>
            </a:r>
            <a:r>
              <a:rPr sz="3200" i="1" spc="-130" dirty="0">
                <a:latin typeface="Times New Roman"/>
                <a:cs typeface="Times New Roman"/>
              </a:rPr>
              <a:t> </a:t>
            </a:r>
            <a:r>
              <a:rPr sz="3200" i="1" spc="1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393700" algn="ctr">
              <a:lnSpc>
                <a:spcPct val="100000"/>
              </a:lnSpc>
              <a:spcBef>
                <a:spcPts val="735"/>
              </a:spcBef>
            </a:pPr>
            <a:r>
              <a:rPr sz="3200" i="1" dirty="0">
                <a:latin typeface="Times New Roman"/>
                <a:cs typeface="Times New Roman"/>
              </a:rPr>
              <a:t>torul</a:t>
            </a:r>
            <a:r>
              <a:rPr sz="3200" i="1" spc="-3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pune</a:t>
            </a:r>
            <a:r>
              <a:rPr sz="3200" i="1" spc="10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poemul</a:t>
            </a:r>
            <a:r>
              <a:rPr sz="3200" i="1" spc="4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sau</a:t>
            </a:r>
            <a:r>
              <a:rPr sz="3200" i="1" spc="-9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sub</a:t>
            </a:r>
            <a:r>
              <a:rPr sz="3200" i="1" spc="-110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semnul</a:t>
            </a:r>
            <a:r>
              <a:rPr sz="3200" i="1" spc="-20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credintei</a:t>
            </a:r>
            <a:endParaRPr sz="3200">
              <a:latin typeface="Times New Roman"/>
              <a:cs typeface="Times New Roman"/>
            </a:endParaRPr>
          </a:p>
          <a:p>
            <a:pPr marL="935990" algn="ctr">
              <a:lnSpc>
                <a:spcPct val="100000"/>
              </a:lnSpc>
              <a:spcBef>
                <a:spcPts val="25"/>
              </a:spcBef>
            </a:pPr>
            <a:r>
              <a:rPr sz="3200" i="1" spc="-50" dirty="0">
                <a:latin typeface="Times New Roman"/>
                <a:cs typeface="Times New Roman"/>
              </a:rPr>
              <a:t>-</a:t>
            </a:r>
            <a:r>
              <a:rPr sz="3200" i="1" dirty="0">
                <a:latin typeface="Times New Roman"/>
                <a:cs typeface="Times New Roman"/>
              </a:rPr>
              <a:t>un</a:t>
            </a:r>
            <a:r>
              <a:rPr sz="3200" i="1" spc="-114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motto</a:t>
            </a:r>
            <a:r>
              <a:rPr sz="3200" i="1" spc="-1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in</a:t>
            </a:r>
            <a:r>
              <a:rPr sz="3200" i="1" spc="-16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limba</a:t>
            </a:r>
            <a:r>
              <a:rPr sz="3200" i="1" spc="1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slavona</a:t>
            </a:r>
            <a:r>
              <a:rPr sz="3200" i="1" spc="-15" dirty="0">
                <a:latin typeface="Times New Roman"/>
                <a:cs typeface="Times New Roman"/>
              </a:rPr>
              <a:t> </a:t>
            </a:r>
            <a:r>
              <a:rPr sz="3200" i="1" spc="-25" dirty="0">
                <a:latin typeface="Times New Roman"/>
                <a:cs typeface="Times New Roman"/>
              </a:rPr>
              <a:t>din</a:t>
            </a:r>
            <a:endParaRPr sz="3200">
              <a:latin typeface="Times New Roman"/>
              <a:cs typeface="Times New Roman"/>
            </a:endParaRPr>
          </a:p>
          <a:p>
            <a:pPr marL="953769" algn="ctr">
              <a:lnSpc>
                <a:spcPct val="100000"/>
              </a:lnSpc>
              <a:spcBef>
                <a:spcPts val="75"/>
              </a:spcBef>
            </a:pPr>
            <a:r>
              <a:rPr sz="3150" i="1" spc="10" dirty="0">
                <a:latin typeface="Times New Roman"/>
                <a:cs typeface="Times New Roman"/>
              </a:rPr>
              <a:t>pt:”Desertaciunea,desertaciunilor...si</a:t>
            </a:r>
            <a:r>
              <a:rPr sz="3150" i="1" spc="509" dirty="0">
                <a:latin typeface="Times New Roman"/>
                <a:cs typeface="Times New Roman"/>
              </a:rPr>
              <a:t> </a:t>
            </a:r>
            <a:r>
              <a:rPr sz="3150" i="1" spc="-10" dirty="0">
                <a:latin typeface="Times New Roman"/>
                <a:cs typeface="Times New Roman"/>
              </a:rPr>
              <a:t>toate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4529" y="6352182"/>
            <a:ext cx="2211070" cy="397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50" i="1" spc="290" dirty="0">
                <a:latin typeface="Times New Roman"/>
                <a:cs typeface="Times New Roman"/>
              </a:rPr>
              <a:t>sunt</a:t>
            </a:r>
            <a:r>
              <a:rPr sz="2450" i="1" spc="295" dirty="0">
                <a:latin typeface="Times New Roman"/>
                <a:cs typeface="Times New Roman"/>
              </a:rPr>
              <a:t> </a:t>
            </a:r>
            <a:r>
              <a:rPr sz="2450" i="1" spc="280" dirty="0">
                <a:latin typeface="Times New Roman"/>
                <a:cs typeface="Times New Roman"/>
              </a:rPr>
              <a:t>desarte</a:t>
            </a:r>
            <a:r>
              <a:rPr sz="2450" i="1" spc="375" dirty="0">
                <a:latin typeface="Times New Roman"/>
                <a:cs typeface="Times New Roman"/>
              </a:rPr>
              <a:t> </a:t>
            </a:r>
            <a:r>
              <a:rPr sz="2450" i="1" spc="120" dirty="0">
                <a:latin typeface="Times New Roman"/>
                <a:cs typeface="Times New Roman"/>
              </a:rPr>
              <a:t>.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64522" y="6459339"/>
            <a:ext cx="750570" cy="3975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spc="-30" baseline="2314" dirty="0">
                <a:latin typeface="Times New Roman"/>
                <a:cs typeface="Times New Roman"/>
              </a:rPr>
              <a:t>f</a:t>
            </a:r>
            <a:r>
              <a:rPr sz="2450" spc="-20" dirty="0">
                <a:latin typeface="Times New Roman"/>
                <a:cs typeface="Times New Roman"/>
              </a:rPr>
              <a:t>pptco</a:t>
            </a:r>
            <a:endParaRPr sz="2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9" y="2723554"/>
            <a:ext cx="9135070" cy="3839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3495" y="1612255"/>
            <a:ext cx="7508875" cy="101536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506095" marR="5080" indent="-494030">
              <a:lnSpc>
                <a:spcPts val="3870"/>
              </a:lnSpc>
              <a:spcBef>
                <a:spcPts val="250"/>
              </a:spcBef>
              <a:tabLst>
                <a:tab pos="1553845" algn="l"/>
              </a:tabLst>
            </a:pPr>
            <a:r>
              <a:rPr sz="3250" spc="-10" dirty="0"/>
              <a:t>Motivele</a:t>
            </a:r>
            <a:r>
              <a:rPr sz="3250" dirty="0"/>
              <a:t>	</a:t>
            </a:r>
            <a:r>
              <a:rPr sz="3250" spc="-45" dirty="0"/>
              <a:t>provenite</a:t>
            </a:r>
            <a:r>
              <a:rPr sz="3250" spc="-90" dirty="0"/>
              <a:t> </a:t>
            </a:r>
            <a:r>
              <a:rPr sz="3250" dirty="0"/>
              <a:t>din</a:t>
            </a:r>
            <a:r>
              <a:rPr sz="3250" spc="-100" dirty="0"/>
              <a:t> </a:t>
            </a:r>
            <a:r>
              <a:rPr sz="3250" spc="-10" dirty="0"/>
              <a:t>poezia</a:t>
            </a:r>
            <a:r>
              <a:rPr sz="3250" spc="-80" dirty="0"/>
              <a:t> </a:t>
            </a:r>
            <a:r>
              <a:rPr sz="3250" spc="-25" dirty="0"/>
              <a:t>greaca</a:t>
            </a:r>
            <a:r>
              <a:rPr sz="3250" spc="-30" dirty="0"/>
              <a:t> </a:t>
            </a:r>
            <a:r>
              <a:rPr sz="3250" dirty="0"/>
              <a:t>si</a:t>
            </a:r>
            <a:r>
              <a:rPr sz="3250" spc="-130" dirty="0"/>
              <a:t> </a:t>
            </a:r>
            <a:r>
              <a:rPr sz="3250" spc="-10" dirty="0"/>
              <a:t>latina (Fortuna</a:t>
            </a:r>
            <a:r>
              <a:rPr sz="3250" spc="-120" dirty="0"/>
              <a:t> </a:t>
            </a:r>
            <a:r>
              <a:rPr sz="3250" dirty="0"/>
              <a:t>labilis</a:t>
            </a:r>
            <a:r>
              <a:rPr sz="3250" spc="-114" dirty="0"/>
              <a:t> </a:t>
            </a:r>
            <a:r>
              <a:rPr sz="3250" dirty="0"/>
              <a:t>,ubi</a:t>
            </a:r>
            <a:r>
              <a:rPr sz="3250" spc="-120" dirty="0"/>
              <a:t> </a:t>
            </a:r>
            <a:r>
              <a:rPr sz="3250" spc="-30" dirty="0"/>
              <a:t>sunt?)capata</a:t>
            </a:r>
            <a:r>
              <a:rPr sz="3250" spc="5" dirty="0"/>
              <a:t> </a:t>
            </a:r>
            <a:r>
              <a:rPr sz="3250" dirty="0"/>
              <a:t>si</a:t>
            </a:r>
            <a:r>
              <a:rPr sz="3250" spc="-195" dirty="0"/>
              <a:t> </a:t>
            </a:r>
            <a:r>
              <a:rPr sz="3250" spc="-25" dirty="0"/>
              <a:t>ele</a:t>
            </a:r>
            <a:endParaRPr sz="3250"/>
          </a:p>
        </p:txBody>
      </p:sp>
      <p:sp>
        <p:nvSpPr>
          <p:cNvPr id="4" name="object 4"/>
          <p:cNvSpPr txBox="1"/>
          <p:nvPr/>
        </p:nvSpPr>
        <p:spPr>
          <a:xfrm>
            <a:off x="808837" y="3076724"/>
            <a:ext cx="7488555" cy="10166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860"/>
              </a:lnSpc>
              <a:spcBef>
                <a:spcPts val="120"/>
              </a:spcBef>
            </a:pPr>
            <a:r>
              <a:rPr sz="3250" i="1" dirty="0">
                <a:latin typeface="Times New Roman"/>
                <a:cs typeface="Times New Roman"/>
              </a:rPr>
              <a:t>in</a:t>
            </a:r>
            <a:r>
              <a:rPr sz="3250" i="1" spc="-204" dirty="0">
                <a:latin typeface="Times New Roman"/>
                <a:cs typeface="Times New Roman"/>
              </a:rPr>
              <a:t> </a:t>
            </a:r>
            <a:r>
              <a:rPr sz="3250" i="1" spc="-10" dirty="0">
                <a:latin typeface="Times New Roman"/>
                <a:cs typeface="Times New Roman"/>
              </a:rPr>
              <a:t>cultura</a:t>
            </a:r>
            <a:r>
              <a:rPr sz="3250" i="1" spc="-170" dirty="0">
                <a:latin typeface="Times New Roman"/>
                <a:cs typeface="Times New Roman"/>
              </a:rPr>
              <a:t> </a:t>
            </a:r>
            <a:r>
              <a:rPr sz="3250" i="1" spc="-10" dirty="0">
                <a:latin typeface="Times New Roman"/>
                <a:cs typeface="Times New Roman"/>
              </a:rPr>
              <a:t>medievala</a:t>
            </a:r>
            <a:r>
              <a:rPr sz="3250" i="1" spc="10" dirty="0">
                <a:latin typeface="Times New Roman"/>
                <a:cs typeface="Times New Roman"/>
              </a:rPr>
              <a:t> </a:t>
            </a:r>
            <a:r>
              <a:rPr sz="3250" i="1" dirty="0">
                <a:latin typeface="Times New Roman"/>
                <a:cs typeface="Times New Roman"/>
              </a:rPr>
              <a:t>si</a:t>
            </a:r>
            <a:r>
              <a:rPr sz="3250" i="1" spc="-120" dirty="0">
                <a:latin typeface="Times New Roman"/>
                <a:cs typeface="Times New Roman"/>
              </a:rPr>
              <a:t> </a:t>
            </a:r>
            <a:r>
              <a:rPr sz="3250" i="1" spc="-20" dirty="0">
                <a:latin typeface="Times New Roman"/>
                <a:cs typeface="Times New Roman"/>
              </a:rPr>
              <a:t>renascenăsta</a:t>
            </a:r>
            <a:r>
              <a:rPr sz="3250" i="1" spc="-55" dirty="0">
                <a:latin typeface="Times New Roman"/>
                <a:cs typeface="Times New Roman"/>
              </a:rPr>
              <a:t> </a:t>
            </a:r>
            <a:r>
              <a:rPr sz="3250" i="1" spc="-10" dirty="0">
                <a:latin typeface="Times New Roman"/>
                <a:cs typeface="Times New Roman"/>
              </a:rPr>
              <a:t>(Vanîtas</a:t>
            </a:r>
            <a:endParaRPr sz="3250">
              <a:latin typeface="Times New Roman"/>
              <a:cs typeface="Times New Roman"/>
            </a:endParaRPr>
          </a:p>
          <a:p>
            <a:pPr marL="168275">
              <a:lnSpc>
                <a:spcPts val="3920"/>
              </a:lnSpc>
            </a:pPr>
            <a:r>
              <a:rPr sz="3300" i="1" spc="-50" dirty="0">
                <a:latin typeface="Times New Roman"/>
                <a:cs typeface="Times New Roman"/>
              </a:rPr>
              <a:t>,vanitantum)</a:t>
            </a:r>
            <a:r>
              <a:rPr sz="3300" i="1" spc="-160" dirty="0">
                <a:latin typeface="Times New Roman"/>
                <a:cs typeface="Times New Roman"/>
              </a:rPr>
              <a:t> </a:t>
            </a:r>
            <a:r>
              <a:rPr sz="3300" i="1" spc="-10" dirty="0">
                <a:latin typeface="Times New Roman"/>
                <a:cs typeface="Times New Roman"/>
              </a:rPr>
              <a:t>sunt</a:t>
            </a:r>
            <a:r>
              <a:rPr sz="3300" i="1" spc="-155" dirty="0">
                <a:latin typeface="Times New Roman"/>
                <a:cs typeface="Times New Roman"/>
              </a:rPr>
              <a:t> </a:t>
            </a:r>
            <a:r>
              <a:rPr sz="3300" i="1" spc="-35" dirty="0">
                <a:latin typeface="Times New Roman"/>
                <a:cs typeface="Times New Roman"/>
              </a:rPr>
              <a:t>ilustrate</a:t>
            </a:r>
            <a:r>
              <a:rPr sz="3300" i="1" spc="-95" dirty="0">
                <a:latin typeface="Times New Roman"/>
                <a:cs typeface="Times New Roman"/>
              </a:rPr>
              <a:t> </a:t>
            </a:r>
            <a:r>
              <a:rPr sz="3300" i="1" dirty="0">
                <a:latin typeface="Times New Roman"/>
                <a:cs typeface="Times New Roman"/>
              </a:rPr>
              <a:t>in</a:t>
            </a:r>
            <a:r>
              <a:rPr sz="3300" i="1" spc="-204" dirty="0">
                <a:latin typeface="Times New Roman"/>
                <a:cs typeface="Times New Roman"/>
              </a:rPr>
              <a:t> </a:t>
            </a:r>
            <a:r>
              <a:rPr sz="3300" i="1" spc="-30" dirty="0">
                <a:latin typeface="Times New Roman"/>
                <a:cs typeface="Times New Roman"/>
              </a:rPr>
              <a:t>“Viata</a:t>
            </a:r>
            <a:r>
              <a:rPr sz="3300" i="1" spc="-175" dirty="0">
                <a:latin typeface="Times New Roman"/>
                <a:cs typeface="Times New Roman"/>
              </a:rPr>
              <a:t> </a:t>
            </a:r>
            <a:r>
              <a:rPr sz="3300" i="1" spc="-10" dirty="0">
                <a:latin typeface="Times New Roman"/>
                <a:cs typeface="Times New Roman"/>
              </a:rPr>
              <a:t>lumii”.</a:t>
            </a:r>
            <a:endParaRPr sz="3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48" y="3786187"/>
            <a:ext cx="2857500" cy="287535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956226" y="282624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789" y="0"/>
                </a:lnTo>
              </a:path>
            </a:pathLst>
          </a:custGeom>
          <a:ln w="8929">
            <a:solidFill>
              <a:srgbClr val="B5B5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13551" y="1612255"/>
            <a:ext cx="7084695" cy="2185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120"/>
              </a:spcBef>
            </a:pPr>
            <a:r>
              <a:rPr sz="3250" i="1" spc="-35" dirty="0">
                <a:latin typeface="Times New Roman"/>
                <a:cs typeface="Times New Roman"/>
              </a:rPr>
              <a:t>Poemul</a:t>
            </a:r>
            <a:r>
              <a:rPr sz="3250" i="1" spc="-95" dirty="0">
                <a:latin typeface="Times New Roman"/>
                <a:cs typeface="Times New Roman"/>
              </a:rPr>
              <a:t> </a:t>
            </a:r>
            <a:r>
              <a:rPr sz="3250" i="1" dirty="0">
                <a:latin typeface="Times New Roman"/>
                <a:cs typeface="Times New Roman"/>
              </a:rPr>
              <a:t>are</a:t>
            </a:r>
            <a:r>
              <a:rPr sz="3250" i="1" spc="-140" dirty="0">
                <a:latin typeface="Times New Roman"/>
                <a:cs typeface="Times New Roman"/>
              </a:rPr>
              <a:t> </a:t>
            </a:r>
            <a:r>
              <a:rPr sz="3250" i="1" spc="-45" dirty="0">
                <a:latin typeface="Times New Roman"/>
                <a:cs typeface="Times New Roman"/>
              </a:rPr>
              <a:t>intr-</a:t>
            </a:r>
            <a:r>
              <a:rPr sz="3250" i="1" dirty="0">
                <a:latin typeface="Times New Roman"/>
                <a:cs typeface="Times New Roman"/>
              </a:rPr>
              <a:t>adevar</a:t>
            </a:r>
            <a:r>
              <a:rPr sz="3250" i="1" spc="-100" dirty="0">
                <a:latin typeface="Times New Roman"/>
                <a:cs typeface="Times New Roman"/>
              </a:rPr>
              <a:t> </a:t>
            </a:r>
            <a:r>
              <a:rPr sz="3250" i="1" spc="-10" dirty="0">
                <a:latin typeface="Times New Roman"/>
                <a:cs typeface="Times New Roman"/>
              </a:rPr>
              <a:t>afinitati</a:t>
            </a:r>
            <a:r>
              <a:rPr sz="3250" i="1" spc="5" dirty="0">
                <a:latin typeface="Times New Roman"/>
                <a:cs typeface="Times New Roman"/>
              </a:rPr>
              <a:t> </a:t>
            </a:r>
            <a:r>
              <a:rPr sz="3250" i="1" dirty="0">
                <a:latin typeface="Times New Roman"/>
                <a:cs typeface="Times New Roman"/>
              </a:rPr>
              <a:t>si</a:t>
            </a:r>
            <a:r>
              <a:rPr sz="3250" i="1" spc="-204" dirty="0">
                <a:latin typeface="Times New Roman"/>
                <a:cs typeface="Times New Roman"/>
              </a:rPr>
              <a:t> </a:t>
            </a:r>
            <a:r>
              <a:rPr sz="3250" i="1" dirty="0">
                <a:latin typeface="Times New Roman"/>
                <a:cs typeface="Times New Roman"/>
              </a:rPr>
              <a:t>cu</a:t>
            </a:r>
            <a:r>
              <a:rPr sz="3250" i="1" spc="-165" dirty="0">
                <a:latin typeface="Times New Roman"/>
                <a:cs typeface="Times New Roman"/>
              </a:rPr>
              <a:t> </a:t>
            </a:r>
            <a:r>
              <a:rPr sz="3250" i="1" spc="-10" dirty="0">
                <a:latin typeface="Times New Roman"/>
                <a:cs typeface="Times New Roman"/>
              </a:rPr>
              <a:t>unele</a:t>
            </a:r>
            <a:endParaRPr sz="3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3200" i="1" dirty="0">
                <a:latin typeface="Times New Roman"/>
                <a:cs typeface="Times New Roman"/>
              </a:rPr>
              <a:t>accente</a:t>
            </a:r>
            <a:r>
              <a:rPr sz="3200" i="1" spc="6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din</a:t>
            </a:r>
            <a:r>
              <a:rPr sz="3200" i="1" spc="-10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lirica</a:t>
            </a:r>
            <a:r>
              <a:rPr sz="3200" i="1" spc="-7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epicuriana</a:t>
            </a:r>
            <a:r>
              <a:rPr sz="3200" i="1" spc="3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a</a:t>
            </a:r>
            <a:r>
              <a:rPr sz="3200" i="1" spc="-12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lui</a:t>
            </a:r>
            <a:r>
              <a:rPr sz="3200" i="1" spc="-10" dirty="0">
                <a:latin typeface="Times New Roman"/>
                <a:cs typeface="Times New Roman"/>
              </a:rPr>
              <a:t> Horatiu:</a:t>
            </a:r>
            <a:endParaRPr sz="3200">
              <a:latin typeface="Times New Roman"/>
              <a:cs typeface="Times New Roman"/>
            </a:endParaRPr>
          </a:p>
          <a:p>
            <a:pPr marL="5715" algn="ctr">
              <a:lnSpc>
                <a:spcPct val="100000"/>
              </a:lnSpc>
              <a:spcBef>
                <a:spcPts val="730"/>
              </a:spcBef>
            </a:pPr>
            <a:r>
              <a:rPr sz="3200" i="1" dirty="0">
                <a:latin typeface="Times New Roman"/>
                <a:cs typeface="Times New Roman"/>
              </a:rPr>
              <a:t>“Hei</a:t>
            </a:r>
            <a:r>
              <a:rPr sz="3200" i="1" spc="-60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,Pastume,Pastume,apriga</a:t>
            </a:r>
            <a:r>
              <a:rPr sz="3200" i="1" spc="-5" dirty="0">
                <a:latin typeface="Times New Roman"/>
                <a:cs typeface="Times New Roman"/>
              </a:rPr>
              <a:t> </a:t>
            </a:r>
            <a:r>
              <a:rPr sz="3200" i="1" spc="-20" dirty="0">
                <a:latin typeface="Times New Roman"/>
                <a:cs typeface="Times New Roman"/>
              </a:rPr>
              <a:t>fuga</a:t>
            </a:r>
            <a:endParaRPr sz="3200">
              <a:latin typeface="Times New Roman"/>
              <a:cs typeface="Times New Roman"/>
            </a:endParaRPr>
          </a:p>
          <a:p>
            <a:pPr marL="18415" algn="ctr">
              <a:lnSpc>
                <a:spcPct val="100000"/>
              </a:lnSpc>
              <a:spcBef>
                <a:spcPts val="755"/>
              </a:spcBef>
            </a:pPr>
            <a:r>
              <a:rPr sz="3250" i="1" dirty="0">
                <a:latin typeface="Times New Roman"/>
                <a:cs typeface="Times New Roman"/>
              </a:rPr>
              <a:t>Se</a:t>
            </a:r>
            <a:r>
              <a:rPr sz="3250" i="1" spc="30" dirty="0">
                <a:latin typeface="Times New Roman"/>
                <a:cs typeface="Times New Roman"/>
              </a:rPr>
              <a:t> </a:t>
            </a:r>
            <a:r>
              <a:rPr sz="3250" i="1" spc="-35" dirty="0">
                <a:latin typeface="Times New Roman"/>
                <a:cs typeface="Times New Roman"/>
              </a:rPr>
              <a:t>spulbera</a:t>
            </a:r>
            <a:r>
              <a:rPr sz="3250" i="1" spc="-130" dirty="0">
                <a:latin typeface="Times New Roman"/>
                <a:cs typeface="Times New Roman"/>
              </a:rPr>
              <a:t> </a:t>
            </a:r>
            <a:r>
              <a:rPr sz="3250" i="1" dirty="0">
                <a:latin typeface="Times New Roman"/>
                <a:cs typeface="Times New Roman"/>
              </a:rPr>
              <a:t>anii</a:t>
            </a:r>
            <a:r>
              <a:rPr sz="3250" i="1" spc="-55" dirty="0">
                <a:latin typeface="Times New Roman"/>
                <a:cs typeface="Times New Roman"/>
              </a:rPr>
              <a:t> </a:t>
            </a:r>
            <a:r>
              <a:rPr sz="3250" i="1" spc="-50" dirty="0">
                <a:latin typeface="Times New Roman"/>
                <a:cs typeface="Times New Roman"/>
              </a:rPr>
              <a:t>si-</a:t>
            </a:r>
            <a:r>
              <a:rPr sz="3250" i="1" dirty="0">
                <a:latin typeface="Times New Roman"/>
                <a:cs typeface="Times New Roman"/>
              </a:rPr>
              <a:t>n</a:t>
            </a:r>
            <a:r>
              <a:rPr sz="3250" i="1" spc="-100" dirty="0">
                <a:latin typeface="Times New Roman"/>
                <a:cs typeface="Times New Roman"/>
              </a:rPr>
              <a:t> </a:t>
            </a:r>
            <a:r>
              <a:rPr sz="3250" i="1" dirty="0">
                <a:latin typeface="Times New Roman"/>
                <a:cs typeface="Times New Roman"/>
              </a:rPr>
              <a:t>van</a:t>
            </a:r>
            <a:r>
              <a:rPr sz="3250" i="1" spc="-135" dirty="0">
                <a:latin typeface="Times New Roman"/>
                <a:cs typeface="Times New Roman"/>
              </a:rPr>
              <a:t> </a:t>
            </a:r>
            <a:r>
              <a:rPr sz="3250" i="1" spc="-10" dirty="0">
                <a:latin typeface="Times New Roman"/>
                <a:cs typeface="Times New Roman"/>
              </a:rPr>
              <a:t>etorice</a:t>
            </a:r>
            <a:r>
              <a:rPr sz="3250" i="1" spc="80" dirty="0">
                <a:latin typeface="Times New Roman"/>
                <a:cs typeface="Times New Roman"/>
              </a:rPr>
              <a:t> </a:t>
            </a:r>
            <a:r>
              <a:rPr sz="3250" i="1" spc="-10" dirty="0">
                <a:latin typeface="Times New Roman"/>
                <a:cs typeface="Times New Roman"/>
              </a:rPr>
              <a:t>fuga,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7439" y="3761580"/>
            <a:ext cx="6256655" cy="1204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3505">
              <a:lnSpc>
                <a:spcPct val="120800"/>
              </a:lnSpc>
              <a:spcBef>
                <a:spcPts val="95"/>
              </a:spcBef>
            </a:pPr>
            <a:r>
              <a:rPr sz="3200" i="1" dirty="0">
                <a:latin typeface="Times New Roman"/>
                <a:cs typeface="Times New Roman"/>
              </a:rPr>
              <a:t>Cnci</a:t>
            </a:r>
            <a:r>
              <a:rPr sz="3200" i="1" spc="-8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,nici</a:t>
            </a:r>
            <a:r>
              <a:rPr sz="3200" i="1" spc="-14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batrinetii</a:t>
            </a:r>
            <a:r>
              <a:rPr sz="3200" i="1" spc="-1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ce</a:t>
            </a:r>
            <a:r>
              <a:rPr sz="3200" i="1" spc="-6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vine</a:t>
            </a:r>
            <a:r>
              <a:rPr sz="3200" i="1" spc="-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grozava</a:t>
            </a:r>
            <a:r>
              <a:rPr sz="3200" i="1" spc="-25" dirty="0">
                <a:latin typeface="Times New Roman"/>
                <a:cs typeface="Times New Roman"/>
              </a:rPr>
              <a:t> </a:t>
            </a:r>
            <a:r>
              <a:rPr sz="3200" i="1" spc="-50" dirty="0">
                <a:latin typeface="Times New Roman"/>
                <a:cs typeface="Times New Roman"/>
              </a:rPr>
              <a:t>, </a:t>
            </a:r>
            <a:r>
              <a:rPr sz="3200" i="1" dirty="0">
                <a:latin typeface="Times New Roman"/>
                <a:cs typeface="Times New Roman"/>
              </a:rPr>
              <a:t>Nici</a:t>
            </a:r>
            <a:r>
              <a:rPr sz="3200" i="1" spc="-7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mortii</a:t>
            </a:r>
            <a:r>
              <a:rPr sz="3200" i="1" spc="-5" dirty="0">
                <a:latin typeface="Times New Roman"/>
                <a:cs typeface="Times New Roman"/>
              </a:rPr>
              <a:t> </a:t>
            </a:r>
            <a:r>
              <a:rPr sz="3200" i="1" spc="-20" dirty="0">
                <a:latin typeface="Times New Roman"/>
                <a:cs typeface="Times New Roman"/>
              </a:rPr>
              <a:t>neinfrinte,n-</a:t>
            </a:r>
            <a:r>
              <a:rPr sz="3200" i="1" dirty="0">
                <a:latin typeface="Times New Roman"/>
                <a:cs typeface="Times New Roman"/>
              </a:rPr>
              <a:t>aduce</a:t>
            </a:r>
            <a:r>
              <a:rPr sz="3200" i="1" spc="165" dirty="0">
                <a:latin typeface="Times New Roman"/>
                <a:cs typeface="Times New Roman"/>
              </a:rPr>
              <a:t> </a:t>
            </a:r>
            <a:r>
              <a:rPr sz="3200" i="1" spc="-120" dirty="0">
                <a:latin typeface="Times New Roman"/>
                <a:cs typeface="Times New Roman"/>
              </a:rPr>
              <a:t>zabava”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64522" y="6614368"/>
            <a:ext cx="60198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-10" dirty="0">
                <a:latin typeface="Times New Roman"/>
                <a:cs typeface="Times New Roman"/>
              </a:rPr>
              <a:t>fppt.com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9" y="2455664"/>
            <a:ext cx="9135070" cy="3839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7628" y="279002"/>
            <a:ext cx="7880984" cy="207962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/>
              <a:t>El</a:t>
            </a:r>
            <a:r>
              <a:rPr spc="-20" dirty="0"/>
              <a:t> </a:t>
            </a:r>
            <a:r>
              <a:rPr dirty="0"/>
              <a:t>pune</a:t>
            </a:r>
            <a:r>
              <a:rPr spc="-35" dirty="0"/>
              <a:t> </a:t>
            </a:r>
            <a:r>
              <a:rPr dirty="0"/>
              <a:t>bazele</a:t>
            </a:r>
            <a:r>
              <a:rPr spc="-25" dirty="0"/>
              <a:t> </a:t>
            </a:r>
            <a:r>
              <a:rPr dirty="0"/>
              <a:t>unei</a:t>
            </a:r>
            <a:r>
              <a:rPr spc="-60" dirty="0"/>
              <a:t> </a:t>
            </a:r>
            <a:r>
              <a:rPr dirty="0"/>
              <a:t>idei</a:t>
            </a:r>
            <a:r>
              <a:rPr spc="-135" dirty="0"/>
              <a:t> </a:t>
            </a:r>
            <a:r>
              <a:rPr spc="-10" dirty="0"/>
              <a:t>valorificate</a:t>
            </a:r>
            <a:r>
              <a:rPr spc="95" dirty="0"/>
              <a:t> </a:t>
            </a:r>
            <a:r>
              <a:rPr dirty="0"/>
              <a:t>de</a:t>
            </a:r>
            <a:r>
              <a:rPr spc="-80" dirty="0"/>
              <a:t> </a:t>
            </a:r>
            <a:r>
              <a:rPr spc="-10" dirty="0"/>
              <a:t>scriitorii</a:t>
            </a:r>
          </a:p>
          <a:p>
            <a:pPr marL="6985" algn="ctr">
              <a:lnSpc>
                <a:spcPct val="100000"/>
              </a:lnSpc>
              <a:spcBef>
                <a:spcPts val="80"/>
              </a:spcBef>
            </a:pPr>
            <a:r>
              <a:rPr sz="3150" dirty="0"/>
              <a:t>de</a:t>
            </a:r>
            <a:r>
              <a:rPr sz="3150" spc="65" dirty="0"/>
              <a:t> </a:t>
            </a:r>
            <a:r>
              <a:rPr sz="3150" dirty="0"/>
              <a:t>mai</a:t>
            </a:r>
            <a:r>
              <a:rPr sz="3150" spc="75" dirty="0"/>
              <a:t> </a:t>
            </a:r>
            <a:r>
              <a:rPr sz="3150" dirty="0"/>
              <a:t>tarziu</a:t>
            </a:r>
            <a:r>
              <a:rPr sz="3150" spc="135" dirty="0"/>
              <a:t> </a:t>
            </a:r>
            <a:r>
              <a:rPr sz="3150" dirty="0"/>
              <a:t>precum</a:t>
            </a:r>
            <a:r>
              <a:rPr sz="3150" spc="195" dirty="0"/>
              <a:t> </a:t>
            </a:r>
            <a:r>
              <a:rPr sz="3150" dirty="0"/>
              <a:t>poezia</a:t>
            </a:r>
            <a:r>
              <a:rPr sz="3150" spc="140" dirty="0"/>
              <a:t> </a:t>
            </a:r>
            <a:r>
              <a:rPr sz="3150" dirty="0"/>
              <a:t>“Glossa”</a:t>
            </a:r>
            <a:r>
              <a:rPr sz="3150" spc="-105" dirty="0"/>
              <a:t> </a:t>
            </a:r>
            <a:r>
              <a:rPr sz="3150" dirty="0"/>
              <a:t>de </a:t>
            </a:r>
            <a:r>
              <a:rPr sz="3150" spc="-25" dirty="0"/>
              <a:t>M.</a:t>
            </a:r>
            <a:endParaRPr sz="3150"/>
          </a:p>
          <a:p>
            <a:pPr marL="574675" marR="575945" algn="ctr">
              <a:lnSpc>
                <a:spcPct val="100699"/>
              </a:lnSpc>
              <a:spcBef>
                <a:spcPts val="710"/>
              </a:spcBef>
            </a:pPr>
            <a:r>
              <a:rPr spc="-10" dirty="0"/>
              <a:t>Eminescu</a:t>
            </a:r>
            <a:r>
              <a:rPr spc="-15" dirty="0"/>
              <a:t> </a:t>
            </a:r>
            <a:r>
              <a:rPr dirty="0"/>
              <a:t>(„Nici</a:t>
            </a:r>
            <a:r>
              <a:rPr spc="10" dirty="0"/>
              <a:t> </a:t>
            </a:r>
            <a:r>
              <a:rPr dirty="0"/>
              <a:t>incline</a:t>
            </a:r>
            <a:r>
              <a:rPr spc="-15" dirty="0"/>
              <a:t> </a:t>
            </a:r>
            <a:r>
              <a:rPr dirty="0"/>
              <a:t>a</a:t>
            </a:r>
            <a:r>
              <a:rPr spc="-105" dirty="0"/>
              <a:t> </a:t>
            </a:r>
            <a:r>
              <a:rPr dirty="0"/>
              <a:t>ei</a:t>
            </a:r>
            <a:r>
              <a:rPr spc="-155" dirty="0"/>
              <a:t> </a:t>
            </a:r>
            <a:r>
              <a:rPr spc="-10" dirty="0"/>
              <a:t>limbălRecea </a:t>
            </a:r>
            <a:r>
              <a:rPr spc="-40" dirty="0"/>
              <a:t>cumpăn-</a:t>
            </a:r>
            <a:r>
              <a:rPr dirty="0"/>
              <a:t>a</a:t>
            </a:r>
            <a:r>
              <a:rPr spc="215" dirty="0"/>
              <a:t> </a:t>
            </a:r>
            <a:r>
              <a:rPr spc="-50" dirty="0"/>
              <a:t>gândiriiJÎnspre</a:t>
            </a:r>
            <a:r>
              <a:rPr spc="-15" dirty="0"/>
              <a:t> </a:t>
            </a:r>
            <a:r>
              <a:rPr dirty="0"/>
              <a:t>clipa</a:t>
            </a:r>
            <a:r>
              <a:rPr spc="40" dirty="0"/>
              <a:t> </a:t>
            </a:r>
            <a:r>
              <a:rPr dirty="0"/>
              <a:t>ce</a:t>
            </a:r>
            <a:r>
              <a:rPr spc="80" dirty="0"/>
              <a:t> </a:t>
            </a:r>
            <a:r>
              <a:rPr spc="-25" dirty="0"/>
              <a:t>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7285" y="2815034"/>
            <a:ext cx="7862570" cy="2461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810" algn="ctr">
              <a:lnSpc>
                <a:spcPct val="100400"/>
              </a:lnSpc>
              <a:spcBef>
                <a:spcPts val="105"/>
              </a:spcBef>
              <a:tabLst>
                <a:tab pos="6435090" algn="l"/>
                <a:tab pos="6733540" algn="l"/>
              </a:tabLst>
            </a:pPr>
            <a:r>
              <a:rPr sz="3200" i="1" dirty="0">
                <a:latin typeface="Times New Roman"/>
                <a:cs typeface="Times New Roman"/>
              </a:rPr>
              <a:t>ei</a:t>
            </a:r>
            <a:r>
              <a:rPr sz="3200" i="1" spc="-9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se</a:t>
            </a:r>
            <a:r>
              <a:rPr sz="3200" i="1" spc="-5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naște/Și</a:t>
            </a:r>
            <a:r>
              <a:rPr sz="3200" i="1" spc="1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o</a:t>
            </a:r>
            <a:r>
              <a:rPr sz="3200" i="1" spc="-114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clipă</a:t>
            </a:r>
            <a:r>
              <a:rPr sz="3200" i="1" spc="-5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ține</a:t>
            </a:r>
            <a:r>
              <a:rPr sz="3200" i="1" spc="35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poate;</a:t>
            </a:r>
            <a:r>
              <a:rPr sz="3200" i="1" spc="-1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/Pentru</a:t>
            </a:r>
            <a:r>
              <a:rPr sz="3200" i="1" spc="9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rine</a:t>
            </a:r>
            <a:r>
              <a:rPr sz="3200" i="1" spc="5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o </a:t>
            </a:r>
            <a:r>
              <a:rPr sz="3200" i="1" spc="-55" dirty="0">
                <a:latin typeface="Times New Roman"/>
                <a:cs typeface="Times New Roman"/>
              </a:rPr>
              <a:t>cunoaşte.7Toate-</a:t>
            </a:r>
            <a:r>
              <a:rPr sz="3200" i="1" dirty="0">
                <a:latin typeface="Times New Roman"/>
                <a:cs typeface="Times New Roman"/>
              </a:rPr>
              <a:t>s</a:t>
            </a:r>
            <a:r>
              <a:rPr sz="3200" i="1" spc="-18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vechi</a:t>
            </a:r>
            <a:r>
              <a:rPr sz="3200" i="1" spc="2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și</a:t>
            </a:r>
            <a:r>
              <a:rPr sz="3200" i="1" spc="-25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Times New Roman"/>
                <a:cs typeface="Times New Roman"/>
              </a:rPr>
              <a:t>noufi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toate”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i="1" spc="-330" dirty="0">
                <a:latin typeface="Times New Roman"/>
                <a:cs typeface="Times New Roman"/>
              </a:rPr>
              <a:t>)</a:t>
            </a:r>
            <a:r>
              <a:rPr sz="3200" i="1" dirty="0">
                <a:latin typeface="Times New Roman"/>
                <a:cs typeface="Times New Roman"/>
              </a:rPr>
              <a:t>	</a:t>
            </a:r>
            <a:r>
              <a:rPr sz="3200" i="1" spc="-25" dirty="0">
                <a:latin typeface="Times New Roman"/>
                <a:cs typeface="Times New Roman"/>
              </a:rPr>
              <a:t>si </a:t>
            </a:r>
            <a:r>
              <a:rPr sz="3200" i="1" dirty="0">
                <a:latin typeface="Times New Roman"/>
                <a:cs typeface="Times New Roman"/>
              </a:rPr>
              <a:t>“Scrisoarea</a:t>
            </a:r>
            <a:r>
              <a:rPr sz="3200" i="1" spc="10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I”</a:t>
            </a:r>
            <a:r>
              <a:rPr sz="3200" i="1" spc="-14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(Vezi</a:t>
            </a:r>
            <a:r>
              <a:rPr sz="3200" i="1" spc="10" dirty="0">
                <a:latin typeface="Times New Roman"/>
                <a:cs typeface="Times New Roman"/>
              </a:rPr>
              <a:t> </a:t>
            </a:r>
            <a:r>
              <a:rPr sz="3200" i="1" spc="-35" dirty="0">
                <a:latin typeface="Times New Roman"/>
                <a:cs typeface="Times New Roman"/>
              </a:rPr>
              <a:t>pe-</a:t>
            </a:r>
            <a:r>
              <a:rPr sz="3200" i="1" dirty="0">
                <a:latin typeface="Times New Roman"/>
                <a:cs typeface="Times New Roman"/>
              </a:rPr>
              <a:t>un</a:t>
            </a:r>
            <a:r>
              <a:rPr sz="3200" i="1" spc="-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rege</a:t>
            </a:r>
            <a:r>
              <a:rPr sz="3200" i="1" spc="-75" dirty="0">
                <a:latin typeface="Times New Roman"/>
                <a:cs typeface="Times New Roman"/>
              </a:rPr>
              <a:t> </a:t>
            </a:r>
            <a:r>
              <a:rPr sz="3200" i="1" spc="-40" dirty="0">
                <a:latin typeface="Times New Roman"/>
                <a:cs typeface="Times New Roman"/>
              </a:rPr>
              <a:t>ce-</a:t>
            </a:r>
            <a:r>
              <a:rPr sz="3200" i="1" spc="-10" dirty="0">
                <a:latin typeface="Times New Roman"/>
                <a:cs typeface="Times New Roman"/>
              </a:rPr>
              <a:t>mpanzește </a:t>
            </a:r>
            <a:r>
              <a:rPr sz="3200" i="1" spc="-50" dirty="0">
                <a:latin typeface="Times New Roman"/>
                <a:cs typeface="Times New Roman"/>
              </a:rPr>
              <a:t>globu-</a:t>
            </a:r>
            <a:r>
              <a:rPr sz="3200" i="1" dirty="0">
                <a:latin typeface="Times New Roman"/>
                <a:cs typeface="Times New Roman"/>
              </a:rPr>
              <a:t>n</a:t>
            </a:r>
            <a:r>
              <a:rPr sz="3200" i="1" spc="9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planuri</a:t>
            </a:r>
            <a:r>
              <a:rPr sz="3200" i="1" spc="16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pe</a:t>
            </a:r>
            <a:r>
              <a:rPr sz="3200" i="1" spc="-6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un</a:t>
            </a:r>
            <a:r>
              <a:rPr sz="3200" i="1" spc="-170" dirty="0">
                <a:latin typeface="Times New Roman"/>
                <a:cs typeface="Times New Roman"/>
              </a:rPr>
              <a:t> </a:t>
            </a:r>
            <a:r>
              <a:rPr sz="3200" i="1" spc="-25" dirty="0">
                <a:latin typeface="Times New Roman"/>
                <a:cs typeface="Times New Roman"/>
              </a:rPr>
              <a:t>veac,ICând</a:t>
            </a:r>
            <a:r>
              <a:rPr sz="3200" i="1" spc="15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la</a:t>
            </a:r>
            <a:r>
              <a:rPr sz="3200" i="1" spc="-2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ziua</a:t>
            </a:r>
            <a:r>
              <a:rPr sz="3200" i="1" spc="-10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cea</a:t>
            </a:r>
            <a:r>
              <a:rPr sz="3200" i="1" spc="-105" dirty="0">
                <a:latin typeface="Times New Roman"/>
                <a:cs typeface="Times New Roman"/>
              </a:rPr>
              <a:t> </a:t>
            </a:r>
            <a:r>
              <a:rPr sz="3200" i="1" spc="-25" dirty="0">
                <a:latin typeface="Times New Roman"/>
                <a:cs typeface="Times New Roman"/>
              </a:rPr>
              <a:t>de </a:t>
            </a:r>
            <a:r>
              <a:rPr sz="3100" i="1" dirty="0">
                <a:latin typeface="Times New Roman"/>
                <a:cs typeface="Times New Roman"/>
              </a:rPr>
              <a:t>maine</a:t>
            </a:r>
            <a:r>
              <a:rPr sz="3100" i="1" spc="220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abia</a:t>
            </a:r>
            <a:r>
              <a:rPr sz="3100" i="1" spc="145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cuget-un</a:t>
            </a:r>
            <a:r>
              <a:rPr sz="3100" i="1" spc="245" dirty="0">
                <a:latin typeface="Times New Roman"/>
                <a:cs typeface="Times New Roman"/>
              </a:rPr>
              <a:t> </a:t>
            </a:r>
            <a:r>
              <a:rPr sz="3100" i="1" spc="-10" dirty="0">
                <a:latin typeface="Times New Roman"/>
                <a:cs typeface="Times New Roman"/>
              </a:rPr>
              <a:t>sărac.../</a:t>
            </a:r>
            <a:endParaRPr sz="3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48" y="3812976"/>
            <a:ext cx="3554016" cy="284857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5473" y="609401"/>
            <a:ext cx="7884159" cy="3150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158115" indent="10795" algn="ctr">
              <a:lnSpc>
                <a:spcPct val="120800"/>
              </a:lnSpc>
              <a:spcBef>
                <a:spcPts val="95"/>
              </a:spcBef>
            </a:pPr>
            <a:r>
              <a:rPr sz="3200" i="1" dirty="0">
                <a:latin typeface="Times New Roman"/>
                <a:cs typeface="Times New Roman"/>
              </a:rPr>
              <a:t>Deși</a:t>
            </a:r>
            <a:r>
              <a:rPr sz="3200" i="1" spc="25" dirty="0">
                <a:latin typeface="Times New Roman"/>
                <a:cs typeface="Times New Roman"/>
              </a:rPr>
              <a:t> </a:t>
            </a:r>
            <a:r>
              <a:rPr sz="3200" i="1" spc="-114" dirty="0">
                <a:latin typeface="Times New Roman"/>
                <a:cs typeface="Times New Roman"/>
              </a:rPr>
              <a:t>tre.pte</a:t>
            </a:r>
            <a:r>
              <a:rPr sz="3200" i="1" spc="-4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osebite</a:t>
            </a:r>
            <a:r>
              <a:rPr sz="3200" i="1" spc="-85" dirty="0">
                <a:latin typeface="Times New Roman"/>
                <a:cs typeface="Times New Roman"/>
              </a:rPr>
              <a:t> </a:t>
            </a:r>
            <a:r>
              <a:rPr sz="3200" i="1" spc="-30" dirty="0">
                <a:latin typeface="Times New Roman"/>
                <a:cs typeface="Times New Roman"/>
              </a:rPr>
              <a:t>le-</a:t>
            </a:r>
            <a:r>
              <a:rPr sz="3200" i="1" dirty="0">
                <a:latin typeface="Times New Roman"/>
                <a:cs typeface="Times New Roman"/>
              </a:rPr>
              <a:t>au</a:t>
            </a:r>
            <a:r>
              <a:rPr sz="3200" i="1" spc="-6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ieșit</a:t>
            </a:r>
            <a:r>
              <a:rPr sz="3200" i="1" spc="-6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din</a:t>
            </a:r>
            <a:r>
              <a:rPr sz="3200" i="1" spc="65" dirty="0">
                <a:latin typeface="Times New Roman"/>
                <a:cs typeface="Times New Roman"/>
              </a:rPr>
              <a:t> </a:t>
            </a:r>
            <a:r>
              <a:rPr sz="3200" i="1" spc="-20" dirty="0">
                <a:solidFill>
                  <a:srgbClr val="050505"/>
                </a:solidFill>
                <a:latin typeface="Times New Roman"/>
                <a:cs typeface="Times New Roman"/>
              </a:rPr>
              <a:t>ur</a:t>
            </a:r>
            <a:r>
              <a:rPr sz="3200" i="1" spc="-20" dirty="0">
                <a:latin typeface="Times New Roman"/>
                <a:cs typeface="Times New Roman"/>
              </a:rPr>
              <a:t>na </a:t>
            </a:r>
            <a:r>
              <a:rPr sz="3200" i="1" spc="-50" dirty="0">
                <a:latin typeface="Times New Roman"/>
                <a:cs typeface="Times New Roman"/>
              </a:rPr>
              <a:t>sorții,?Deopotrivă-</a:t>
            </a:r>
            <a:r>
              <a:rPr sz="3200" i="1" dirty="0">
                <a:latin typeface="Times New Roman"/>
                <a:cs typeface="Times New Roman"/>
              </a:rPr>
              <a:t>i</a:t>
            </a:r>
            <a:r>
              <a:rPr sz="3200" i="1" spc="-125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stăpânește</a:t>
            </a:r>
            <a:r>
              <a:rPr sz="3200" i="1" spc="15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raza</a:t>
            </a:r>
            <a:r>
              <a:rPr sz="3200" i="1" spc="2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ta</a:t>
            </a:r>
            <a:r>
              <a:rPr sz="3200" i="1" spc="-7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și</a:t>
            </a:r>
            <a:r>
              <a:rPr sz="3200" i="1" spc="-80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geniul</a:t>
            </a:r>
            <a:endParaRPr sz="3200">
              <a:latin typeface="Times New Roman"/>
              <a:cs typeface="Times New Roman"/>
            </a:endParaRPr>
          </a:p>
          <a:p>
            <a:pPr marL="205740" marR="5080" indent="-14604" algn="ctr">
              <a:lnSpc>
                <a:spcPct val="99300"/>
              </a:lnSpc>
              <a:spcBef>
                <a:spcPts val="20"/>
              </a:spcBef>
            </a:pPr>
            <a:r>
              <a:rPr sz="3200" i="1" spc="-10" dirty="0">
                <a:latin typeface="Times New Roman"/>
                <a:cs typeface="Times New Roman"/>
              </a:rPr>
              <a:t>morții;/La</a:t>
            </a:r>
            <a:r>
              <a:rPr sz="3200" i="1" spc="5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acelaşi</a:t>
            </a:r>
            <a:r>
              <a:rPr sz="3200" i="1" spc="-3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șir</a:t>
            </a:r>
            <a:r>
              <a:rPr sz="3200" i="1" spc="-13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de</a:t>
            </a:r>
            <a:r>
              <a:rPr sz="3200" i="1" spc="-10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patimi</a:t>
            </a:r>
            <a:r>
              <a:rPr sz="3200" i="1" spc="-25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deopotrivă </a:t>
            </a:r>
            <a:r>
              <a:rPr sz="3200" i="1" dirty="0">
                <a:latin typeface="Times New Roman"/>
                <a:cs typeface="Times New Roman"/>
              </a:rPr>
              <a:t>fiind</a:t>
            </a:r>
            <a:r>
              <a:rPr sz="3200" i="1" spc="-50" dirty="0">
                <a:latin typeface="Times New Roman"/>
                <a:cs typeface="Times New Roman"/>
              </a:rPr>
              <a:t> </a:t>
            </a:r>
            <a:r>
              <a:rPr sz="3200" i="1" spc="-35" dirty="0">
                <a:latin typeface="Times New Roman"/>
                <a:cs typeface="Times New Roman"/>
              </a:rPr>
              <a:t>robi,IFie</a:t>
            </a:r>
            <a:r>
              <a:rPr sz="3200" i="1" spc="2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slabi,</a:t>
            </a:r>
            <a:r>
              <a:rPr sz="3200" i="1" spc="-7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fie</a:t>
            </a:r>
            <a:r>
              <a:rPr sz="3200" i="1" spc="-6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puternici, fie</a:t>
            </a:r>
            <a:r>
              <a:rPr sz="3200" i="1" spc="-5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genii</a:t>
            </a:r>
            <a:r>
              <a:rPr sz="3200" i="1" spc="-140" dirty="0">
                <a:latin typeface="Times New Roman"/>
                <a:cs typeface="Times New Roman"/>
              </a:rPr>
              <a:t> </a:t>
            </a:r>
            <a:r>
              <a:rPr sz="3200" i="1" spc="-25" dirty="0">
                <a:latin typeface="Times New Roman"/>
                <a:cs typeface="Times New Roman"/>
              </a:rPr>
              <a:t>ori </a:t>
            </a:r>
            <a:r>
              <a:rPr sz="3250" i="1" spc="-35" dirty="0">
                <a:latin typeface="Times New Roman"/>
                <a:cs typeface="Times New Roman"/>
              </a:rPr>
              <a:t>neghiobi!”)</a:t>
            </a:r>
            <a:r>
              <a:rPr sz="3250" i="1" spc="-15" dirty="0">
                <a:latin typeface="Times New Roman"/>
                <a:cs typeface="Times New Roman"/>
              </a:rPr>
              <a:t> </a:t>
            </a:r>
            <a:r>
              <a:rPr sz="3250" i="1" dirty="0">
                <a:latin typeface="Times New Roman"/>
                <a:cs typeface="Times New Roman"/>
              </a:rPr>
              <a:t>unde</a:t>
            </a:r>
            <a:r>
              <a:rPr sz="3250" i="1" spc="-170" dirty="0">
                <a:latin typeface="Times New Roman"/>
                <a:cs typeface="Times New Roman"/>
              </a:rPr>
              <a:t> </a:t>
            </a:r>
            <a:r>
              <a:rPr sz="3250" i="1" dirty="0">
                <a:latin typeface="Times New Roman"/>
                <a:cs typeface="Times New Roman"/>
              </a:rPr>
              <a:t>ideea</a:t>
            </a:r>
            <a:r>
              <a:rPr sz="3250" i="1" spc="-190" dirty="0">
                <a:latin typeface="Times New Roman"/>
                <a:cs typeface="Times New Roman"/>
              </a:rPr>
              <a:t> </a:t>
            </a:r>
            <a:r>
              <a:rPr sz="3250" i="1" spc="-25" dirty="0">
                <a:latin typeface="Times New Roman"/>
                <a:cs typeface="Times New Roman"/>
              </a:rPr>
              <a:t>autorului</a:t>
            </a:r>
            <a:r>
              <a:rPr sz="3250" i="1" spc="-70" dirty="0">
                <a:latin typeface="Times New Roman"/>
                <a:cs typeface="Times New Roman"/>
              </a:rPr>
              <a:t> </a:t>
            </a:r>
            <a:r>
              <a:rPr sz="3250" i="1" dirty="0">
                <a:latin typeface="Times New Roman"/>
                <a:cs typeface="Times New Roman"/>
              </a:rPr>
              <a:t>este</a:t>
            </a:r>
            <a:r>
              <a:rPr sz="3250" i="1" spc="-150" dirty="0">
                <a:latin typeface="Times New Roman"/>
                <a:cs typeface="Times New Roman"/>
              </a:rPr>
              <a:t> </a:t>
            </a:r>
            <a:r>
              <a:rPr sz="3250" i="1" dirty="0">
                <a:latin typeface="Times New Roman"/>
                <a:cs typeface="Times New Roman"/>
              </a:rPr>
              <a:t>aceea</a:t>
            </a:r>
            <a:r>
              <a:rPr sz="3250" i="1" spc="-114" dirty="0">
                <a:latin typeface="Times New Roman"/>
                <a:cs typeface="Times New Roman"/>
              </a:rPr>
              <a:t> </a:t>
            </a:r>
            <a:r>
              <a:rPr sz="3250" i="1" spc="-25" dirty="0">
                <a:latin typeface="Times New Roman"/>
                <a:cs typeface="Times New Roman"/>
              </a:rPr>
              <a:t>ca </a:t>
            </a:r>
            <a:r>
              <a:rPr sz="3200" i="1" dirty="0">
                <a:latin typeface="Times New Roman"/>
                <a:cs typeface="Times New Roman"/>
              </a:rPr>
              <a:t>omul</a:t>
            </a:r>
            <a:r>
              <a:rPr sz="3200" i="1" spc="3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nu</a:t>
            </a:r>
            <a:r>
              <a:rPr sz="3200" i="1" spc="-11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are</a:t>
            </a:r>
            <a:r>
              <a:rPr sz="3200" i="1" spc="2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un</a:t>
            </a:r>
            <a:r>
              <a:rPr sz="3200" i="1" spc="-13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trai</a:t>
            </a:r>
            <a:r>
              <a:rPr sz="3200" i="1" spc="2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stabil,</a:t>
            </a:r>
            <a:r>
              <a:rPr sz="3200" i="1" spc="5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si</a:t>
            </a:r>
            <a:r>
              <a:rPr sz="3200" i="1" spc="-5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ca</a:t>
            </a:r>
            <a:r>
              <a:rPr sz="3200" i="1" spc="-25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soarta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90241" y="3740993"/>
            <a:ext cx="3534410" cy="509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50" i="1" dirty="0">
                <a:latin typeface="Times New Roman"/>
                <a:cs typeface="Times New Roman"/>
              </a:rPr>
              <a:t>om</a:t>
            </a:r>
            <a:r>
              <a:rPr sz="3150" i="1" spc="-12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depinde</a:t>
            </a:r>
            <a:r>
              <a:rPr sz="3150" i="1" spc="204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de</a:t>
            </a:r>
            <a:r>
              <a:rPr sz="3150" i="1" spc="105" dirty="0">
                <a:latin typeface="Times New Roman"/>
                <a:cs typeface="Times New Roman"/>
              </a:rPr>
              <a:t> </a:t>
            </a:r>
            <a:r>
              <a:rPr sz="3150" i="1" spc="-10" dirty="0">
                <a:latin typeface="Times New Roman"/>
                <a:cs typeface="Times New Roman"/>
              </a:rPr>
              <a:t>noroc.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4043" y="6597501"/>
            <a:ext cx="600710" cy="2266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20" dirty="0">
                <a:latin typeface="Times New Roman"/>
                <a:cs typeface="Times New Roman"/>
              </a:rPr>
              <a:t>fppt.com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9" y="2027039"/>
            <a:ext cx="9135070" cy="39290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76585" y="938808"/>
            <a:ext cx="7292975" cy="501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100" i="1" dirty="0">
                <a:latin typeface="Times New Roman"/>
                <a:cs typeface="Times New Roman"/>
              </a:rPr>
              <a:t>În</a:t>
            </a:r>
            <a:r>
              <a:rPr sz="3100" i="1" spc="114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ultimii</a:t>
            </a:r>
            <a:r>
              <a:rPr sz="3100" i="1" spc="175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ani</a:t>
            </a:r>
            <a:r>
              <a:rPr sz="3100" i="1" spc="75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de</a:t>
            </a:r>
            <a:r>
              <a:rPr sz="3100" i="1" spc="155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viațâ,</a:t>
            </a:r>
            <a:r>
              <a:rPr sz="3100" i="1" spc="250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Miron</a:t>
            </a:r>
            <a:r>
              <a:rPr sz="3100" i="1" spc="185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Costin</a:t>
            </a:r>
            <a:r>
              <a:rPr sz="3100" i="1" spc="195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a</a:t>
            </a:r>
            <a:r>
              <a:rPr sz="3100" i="1" spc="105" dirty="0">
                <a:latin typeface="Times New Roman"/>
                <a:cs typeface="Times New Roman"/>
              </a:rPr>
              <a:t> </a:t>
            </a:r>
            <a:r>
              <a:rPr sz="3100" i="1" spc="-10" dirty="0">
                <a:latin typeface="Times New Roman"/>
                <a:cs typeface="Times New Roman"/>
              </a:rPr>
              <a:t>lucrat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99238" y="1413073"/>
            <a:ext cx="7265034" cy="5168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asupra</a:t>
            </a:r>
            <a:r>
              <a:rPr spc="-55" dirty="0"/>
              <a:t> </a:t>
            </a:r>
            <a:r>
              <a:rPr dirty="0"/>
              <a:t>unei</a:t>
            </a:r>
            <a:r>
              <a:rPr spc="-90" dirty="0"/>
              <a:t> </a:t>
            </a:r>
            <a:r>
              <a:rPr dirty="0"/>
              <a:t>alte</a:t>
            </a:r>
            <a:r>
              <a:rPr spc="-80" dirty="0"/>
              <a:t> </a:t>
            </a:r>
            <a:r>
              <a:rPr dirty="0">
                <a:solidFill>
                  <a:srgbClr val="00001D"/>
                </a:solidFill>
              </a:rPr>
              <a:t>opere</a:t>
            </a:r>
            <a:r>
              <a:rPr spc="-30" dirty="0">
                <a:solidFill>
                  <a:srgbClr val="00001D"/>
                </a:solidFill>
              </a:rPr>
              <a:t> </a:t>
            </a:r>
            <a:r>
              <a:rPr dirty="0">
                <a:solidFill>
                  <a:srgbClr val="010016"/>
                </a:solidFill>
              </a:rPr>
              <a:t>de</a:t>
            </a:r>
            <a:r>
              <a:rPr spc="-70" dirty="0">
                <a:solidFill>
                  <a:srgbClr val="010016"/>
                </a:solidFill>
              </a:rPr>
              <a:t> </a:t>
            </a:r>
            <a:r>
              <a:rPr dirty="0">
                <a:solidFill>
                  <a:srgbClr val="00001F"/>
                </a:solidFill>
              </a:rPr>
              <a:t>largă</a:t>
            </a:r>
            <a:r>
              <a:rPr spc="-20" dirty="0">
                <a:solidFill>
                  <a:srgbClr val="00001F"/>
                </a:solidFill>
              </a:rPr>
              <a:t> </a:t>
            </a:r>
            <a:r>
              <a:rPr dirty="0"/>
              <a:t>rezonanță</a:t>
            </a:r>
            <a:r>
              <a:rPr spc="-10" dirty="0"/>
              <a:t> </a:t>
            </a:r>
            <a:r>
              <a:rPr spc="-25" dirty="0">
                <a:solidFill>
                  <a:srgbClr val="000113"/>
                </a:solidFill>
              </a:rPr>
              <a:t>și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8255" algn="ctr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moldovenilor,</a:t>
            </a:r>
            <a:r>
              <a:rPr spc="50" dirty="0"/>
              <a:t> </a:t>
            </a:r>
            <a:r>
              <a:rPr dirty="0"/>
              <a:t>din</a:t>
            </a:r>
            <a:r>
              <a:rPr spc="-65" dirty="0"/>
              <a:t> </a:t>
            </a:r>
            <a:r>
              <a:rPr dirty="0"/>
              <a:t>ce</a:t>
            </a:r>
            <a:r>
              <a:rPr spc="-125" dirty="0"/>
              <a:t> </a:t>
            </a:r>
            <a:r>
              <a:rPr dirty="0"/>
              <a:t>țară</a:t>
            </a:r>
            <a:r>
              <a:rPr spc="-30" dirty="0"/>
              <a:t> </a:t>
            </a:r>
            <a:r>
              <a:rPr dirty="0"/>
              <a:t>au</a:t>
            </a:r>
            <a:r>
              <a:rPr spc="-95" dirty="0"/>
              <a:t> </a:t>
            </a:r>
            <a:r>
              <a:rPr dirty="0"/>
              <a:t>ieșit</a:t>
            </a:r>
            <a:r>
              <a:rPr spc="-35" dirty="0"/>
              <a:t> </a:t>
            </a:r>
            <a:r>
              <a:rPr dirty="0"/>
              <a:t>strămoşii</a:t>
            </a:r>
            <a:r>
              <a:rPr spc="35" dirty="0"/>
              <a:t> </a:t>
            </a:r>
            <a:r>
              <a:rPr spc="-10" dirty="0"/>
              <a:t>lor“.</a:t>
            </a:r>
          </a:p>
          <a:p>
            <a:pPr marL="12700" marR="5080" indent="-19050" algn="ctr">
              <a:lnSpc>
                <a:spcPct val="100600"/>
              </a:lnSpc>
              <a:spcBef>
                <a:spcPts val="20"/>
              </a:spcBef>
            </a:pPr>
            <a:r>
              <a:rPr sz="3150" dirty="0"/>
              <a:t>Opera</a:t>
            </a:r>
            <a:r>
              <a:rPr sz="3150" spc="70" dirty="0"/>
              <a:t> </a:t>
            </a:r>
            <a:r>
              <a:rPr sz="3150" dirty="0"/>
              <a:t>contstă</a:t>
            </a:r>
            <a:r>
              <a:rPr sz="3150" spc="75" dirty="0"/>
              <a:t> </a:t>
            </a:r>
            <a:r>
              <a:rPr sz="3150" dirty="0"/>
              <a:t>din</a:t>
            </a:r>
            <a:r>
              <a:rPr sz="3150" spc="55" dirty="0"/>
              <a:t> </a:t>
            </a:r>
            <a:r>
              <a:rPr sz="3150" dirty="0"/>
              <a:t>7</a:t>
            </a:r>
            <a:r>
              <a:rPr sz="3150" spc="20" dirty="0"/>
              <a:t> </a:t>
            </a:r>
            <a:r>
              <a:rPr sz="3150" dirty="0"/>
              <a:t>capitole,</a:t>
            </a:r>
            <a:r>
              <a:rPr sz="3150" spc="125" dirty="0"/>
              <a:t> </a:t>
            </a:r>
            <a:r>
              <a:rPr sz="3150" dirty="0"/>
              <a:t>în</a:t>
            </a:r>
            <a:r>
              <a:rPr sz="3150" spc="30" dirty="0"/>
              <a:t> </a:t>
            </a:r>
            <a:r>
              <a:rPr sz="3150" dirty="0"/>
              <a:t>care</a:t>
            </a:r>
            <a:r>
              <a:rPr sz="3150" spc="45" dirty="0"/>
              <a:t> </a:t>
            </a:r>
            <a:r>
              <a:rPr sz="3150" spc="-10" dirty="0"/>
              <a:t>autorul </a:t>
            </a:r>
            <a:r>
              <a:rPr dirty="0"/>
              <a:t>vorbeşte</a:t>
            </a:r>
            <a:r>
              <a:rPr spc="-50" dirty="0"/>
              <a:t> </a:t>
            </a:r>
            <a:r>
              <a:rPr dirty="0"/>
              <a:t>despre</a:t>
            </a:r>
            <a:r>
              <a:rPr spc="-10" dirty="0"/>
              <a:t> Imperiul</a:t>
            </a:r>
            <a:r>
              <a:rPr spc="-20" dirty="0"/>
              <a:t> </a:t>
            </a:r>
            <a:r>
              <a:rPr dirty="0"/>
              <a:t>Roman,</a:t>
            </a:r>
            <a:r>
              <a:rPr spc="-135" dirty="0"/>
              <a:t> </a:t>
            </a:r>
            <a:r>
              <a:rPr dirty="0"/>
              <a:t>despre</a:t>
            </a:r>
            <a:r>
              <a:rPr spc="-75" dirty="0"/>
              <a:t> </a:t>
            </a:r>
            <a:r>
              <a:rPr spc="-10" dirty="0"/>
              <a:t>Dacia </a:t>
            </a:r>
            <a:r>
              <a:rPr dirty="0"/>
              <a:t>și</a:t>
            </a:r>
            <a:r>
              <a:rPr spc="-170" dirty="0"/>
              <a:t> </a:t>
            </a:r>
            <a:r>
              <a:rPr dirty="0"/>
              <a:t>cucerirea acesteia de</a:t>
            </a:r>
            <a:r>
              <a:rPr spc="-50" dirty="0"/>
              <a:t> </a:t>
            </a:r>
            <a:r>
              <a:rPr dirty="0"/>
              <a:t>către</a:t>
            </a:r>
            <a:r>
              <a:rPr spc="-65" dirty="0"/>
              <a:t> </a:t>
            </a:r>
            <a:r>
              <a:rPr dirty="0"/>
              <a:t>Traian, </a:t>
            </a:r>
            <a:r>
              <a:rPr spc="-10" dirty="0"/>
              <a:t>despre </a:t>
            </a:r>
            <a:r>
              <a:rPr sz="3150" dirty="0"/>
              <a:t>stramutarea</a:t>
            </a:r>
            <a:r>
              <a:rPr sz="3150" spc="120" dirty="0"/>
              <a:t> </a:t>
            </a:r>
            <a:r>
              <a:rPr sz="3150" spc="-40" dirty="0"/>
              <a:t>populaJiei</a:t>
            </a:r>
            <a:r>
              <a:rPr sz="3150" spc="85" dirty="0"/>
              <a:t> </a:t>
            </a:r>
            <a:r>
              <a:rPr sz="3150" dirty="0"/>
              <a:t>românești</a:t>
            </a:r>
            <a:r>
              <a:rPr sz="3150" spc="40" dirty="0"/>
              <a:t> </a:t>
            </a:r>
            <a:r>
              <a:rPr sz="3150" spc="-25" dirty="0"/>
              <a:t>din </a:t>
            </a:r>
            <a:r>
              <a:rPr sz="3150" dirty="0"/>
              <a:t>Maramureș</a:t>
            </a:r>
            <a:r>
              <a:rPr sz="3150" spc="170" dirty="0"/>
              <a:t> </a:t>
            </a:r>
            <a:r>
              <a:rPr sz="3150" dirty="0"/>
              <a:t>în</a:t>
            </a:r>
            <a:r>
              <a:rPr sz="3150" spc="-5" dirty="0"/>
              <a:t> </a:t>
            </a:r>
            <a:r>
              <a:rPr sz="3150" dirty="0"/>
              <a:t>Moldova,</a:t>
            </a:r>
            <a:r>
              <a:rPr sz="3150" spc="90" dirty="0"/>
              <a:t> </a:t>
            </a:r>
            <a:r>
              <a:rPr sz="3150" dirty="0"/>
              <a:t>despre</a:t>
            </a:r>
            <a:r>
              <a:rPr sz="3150" spc="80" dirty="0"/>
              <a:t> </a:t>
            </a:r>
            <a:r>
              <a:rPr sz="3150" spc="-10" dirty="0"/>
              <a:t>cetățile </a:t>
            </a:r>
            <a:r>
              <a:rPr sz="3250" spc="-10" dirty="0"/>
              <a:t>moldovene,</a:t>
            </a:r>
            <a:r>
              <a:rPr sz="3250" spc="-114" dirty="0"/>
              <a:t> </a:t>
            </a:r>
            <a:r>
              <a:rPr sz="3250" spc="-20" dirty="0"/>
              <a:t>despre</a:t>
            </a:r>
            <a:r>
              <a:rPr sz="3250" spc="-125" dirty="0"/>
              <a:t> </a:t>
            </a:r>
            <a:r>
              <a:rPr sz="3250" spc="-25" dirty="0"/>
              <a:t>imbrăcămintea,</a:t>
            </a:r>
            <a:r>
              <a:rPr sz="3250" spc="-180" dirty="0"/>
              <a:t> </a:t>
            </a:r>
            <a:r>
              <a:rPr sz="3250" spc="-30" dirty="0"/>
              <a:t>obiceiurile</a:t>
            </a:r>
            <a:r>
              <a:rPr sz="3250" spc="15" dirty="0"/>
              <a:t> </a:t>
            </a:r>
            <a:r>
              <a:rPr sz="3250" spc="-25" dirty="0"/>
              <a:t>și </a:t>
            </a:r>
            <a:r>
              <a:rPr dirty="0"/>
              <a:t>datinile</a:t>
            </a:r>
            <a:r>
              <a:rPr spc="-80" dirty="0"/>
              <a:t> </a:t>
            </a:r>
            <a:r>
              <a:rPr spc="-10" dirty="0"/>
              <a:t>moldovenilor</a:t>
            </a:r>
            <a:r>
              <a:rPr spc="-60" dirty="0"/>
              <a:t> </a:t>
            </a:r>
            <a:r>
              <a:rPr spc="-20" dirty="0"/>
              <a:t>etc.</a:t>
            </a:r>
            <a:endParaRPr sz="325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48" y="3786187"/>
            <a:ext cx="2857500" cy="28753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3780" y="1443334"/>
            <a:ext cx="7984490" cy="39141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065" marR="5080" indent="-22225" algn="ctr">
              <a:lnSpc>
                <a:spcPct val="102299"/>
              </a:lnSpc>
              <a:spcBef>
                <a:spcPts val="40"/>
              </a:spcBef>
              <a:tabLst>
                <a:tab pos="5625465" algn="l"/>
              </a:tabLst>
            </a:pPr>
            <a:r>
              <a:rPr sz="3100" i="1" spc="-75" dirty="0">
                <a:latin typeface="Times New Roman"/>
                <a:cs typeface="Times New Roman"/>
              </a:rPr>
              <a:t>!Scopul</a:t>
            </a:r>
            <a:r>
              <a:rPr sz="3100" i="1" spc="-114" dirty="0">
                <a:latin typeface="Times New Roman"/>
                <a:cs typeface="Times New Roman"/>
              </a:rPr>
              <a:t> </a:t>
            </a:r>
            <a:r>
              <a:rPr sz="3100" i="1" spc="-55" dirty="0">
                <a:latin typeface="Times New Roman"/>
                <a:cs typeface="Times New Roman"/>
              </a:rPr>
              <a:t>ur.márit</a:t>
            </a:r>
            <a:r>
              <a:rPr sz="3100" i="1" spc="-95" dirty="0">
                <a:latin typeface="Times New Roman"/>
                <a:cs typeface="Times New Roman"/>
              </a:rPr>
              <a:t> </a:t>
            </a:r>
            <a:r>
              <a:rPr sz="3100" i="1" spc="-85" dirty="0">
                <a:latin typeface="Times New Roman"/>
                <a:cs typeface="Times New Roman"/>
              </a:rPr>
              <a:t>de.a«:/dr</a:t>
            </a:r>
            <a:r>
              <a:rPr sz="3100" i="1" spc="-3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cons./fi.fu</a:t>
            </a:r>
            <a:r>
              <a:rPr sz="3100" dirty="0">
                <a:latin typeface="Times New Roman"/>
                <a:cs typeface="Times New Roman"/>
              </a:rPr>
              <a:t>	n</a:t>
            </a:r>
            <a:r>
              <a:rPr sz="3100" spc="-175" dirty="0">
                <a:latin typeface="Times New Roman"/>
                <a:cs typeface="Times New Roman"/>
              </a:rPr>
              <a:t> </a:t>
            </a:r>
            <a:r>
              <a:rPr sz="3100" i="1" spc="-95" dirty="0">
                <a:latin typeface="Times New Roman"/>
                <a:cs typeface="Times New Roman"/>
              </a:rPr>
              <a:t>.nr:/fifo </a:t>
            </a:r>
            <a:r>
              <a:rPr sz="3150" i="1" dirty="0">
                <a:latin typeface="Times New Roman"/>
                <a:cs typeface="Times New Roman"/>
              </a:rPr>
              <a:t>oríginea</a:t>
            </a:r>
            <a:r>
              <a:rPr sz="3150" i="1" spc="114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nobilá</a:t>
            </a:r>
            <a:r>
              <a:rPr sz="3150" i="1" spc="2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romaná</a:t>
            </a:r>
            <a:r>
              <a:rPr sz="3150" i="1" spc="10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a</a:t>
            </a:r>
            <a:r>
              <a:rPr sz="3150" i="1" spc="-1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poporului</a:t>
            </a:r>
            <a:r>
              <a:rPr sz="3150" i="1" spc="21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sáu, </a:t>
            </a:r>
            <a:r>
              <a:rPr sz="3150" i="1" spc="-10" dirty="0">
                <a:latin typeface="Times New Roman"/>
                <a:cs typeface="Times New Roman"/>
              </a:rPr>
              <a:t>precum </a:t>
            </a:r>
            <a:r>
              <a:rPr sz="3150" i="1" dirty="0">
                <a:latin typeface="Times New Roman"/>
                <a:cs typeface="Times New Roman"/>
              </a:rPr>
              <a:t>çí</a:t>
            </a:r>
            <a:r>
              <a:rPr sz="3150" i="1" spc="5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orígínea</a:t>
            </a:r>
            <a:r>
              <a:rPr sz="3150" i="1" spc="13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comuná</a:t>
            </a:r>
            <a:r>
              <a:rPr sz="3150" i="1" spc="9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latíná</a:t>
            </a:r>
            <a:r>
              <a:rPr sz="3150" i="1" spc="-1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a</a:t>
            </a:r>
            <a:r>
              <a:rPr sz="3150" i="1" spc="-2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tuturor</a:t>
            </a:r>
            <a:r>
              <a:rPr sz="3150" i="1" spc="50" dirty="0">
                <a:latin typeface="Times New Roman"/>
                <a:cs typeface="Times New Roman"/>
              </a:rPr>
              <a:t> </a:t>
            </a:r>
            <a:r>
              <a:rPr sz="3150" i="1" spc="-10" dirty="0">
                <a:latin typeface="Times New Roman"/>
                <a:cs typeface="Times New Roman"/>
              </a:rPr>
              <a:t>románílor, </a:t>
            </a:r>
            <a:r>
              <a:rPr sz="3100" i="1" dirty="0">
                <a:latin typeface="Times New Roman"/>
                <a:cs typeface="Times New Roman"/>
              </a:rPr>
              <a:t>comunítatea</a:t>
            </a:r>
            <a:r>
              <a:rPr sz="3100" i="1" spc="325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limbíi</a:t>
            </a:r>
            <a:r>
              <a:rPr sz="3100" i="1" spc="240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lor</a:t>
            </a:r>
            <a:r>
              <a:rPr sz="3100" i="1" spc="130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numitá</a:t>
            </a:r>
            <a:r>
              <a:rPr sz="3100" i="1" spc="160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límba</a:t>
            </a:r>
            <a:r>
              <a:rPr sz="3100" i="1" spc="245" dirty="0">
                <a:latin typeface="Times New Roman"/>
                <a:cs typeface="Times New Roman"/>
              </a:rPr>
              <a:t> </a:t>
            </a:r>
            <a:r>
              <a:rPr sz="3100" i="1" spc="-10" dirty="0">
                <a:latin typeface="Times New Roman"/>
                <a:cs typeface="Times New Roman"/>
              </a:rPr>
              <a:t>románá, </a:t>
            </a:r>
            <a:r>
              <a:rPr sz="3100" i="1" dirty="0">
                <a:latin typeface="Times New Roman"/>
                <a:cs typeface="Times New Roman"/>
              </a:rPr>
              <a:t>care</a:t>
            </a:r>
            <a:r>
              <a:rPr sz="3100" i="1" spc="240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de</a:t>
            </a:r>
            <a:r>
              <a:rPr sz="3100" i="1" spc="60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asemenea</a:t>
            </a:r>
            <a:r>
              <a:rPr sz="3100" i="1" spc="330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este</a:t>
            </a:r>
            <a:r>
              <a:rPr sz="3100" i="1" spc="120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de</a:t>
            </a:r>
            <a:r>
              <a:rPr sz="3100" i="1" spc="110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origine</a:t>
            </a:r>
            <a:r>
              <a:rPr sz="3100" i="1" spc="215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latiná.</a:t>
            </a:r>
            <a:r>
              <a:rPr sz="3100" i="1" spc="125" dirty="0">
                <a:latin typeface="Times New Roman"/>
                <a:cs typeface="Times New Roman"/>
              </a:rPr>
              <a:t> </a:t>
            </a:r>
            <a:r>
              <a:rPr sz="3100" i="1" spc="-10" dirty="0">
                <a:latin typeface="Times New Roman"/>
                <a:cs typeface="Times New Roman"/>
              </a:rPr>
              <a:t>Drept </a:t>
            </a:r>
            <a:r>
              <a:rPr sz="3100" i="1" dirty="0">
                <a:latin typeface="Times New Roman"/>
                <a:cs typeface="Times New Roman"/>
              </a:rPr>
              <a:t>argumente,</a:t>
            </a:r>
            <a:r>
              <a:rPr sz="3100" i="1" spc="345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Miron</a:t>
            </a:r>
            <a:r>
              <a:rPr sz="3100" i="1" spc="204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Costin</a:t>
            </a:r>
            <a:r>
              <a:rPr sz="3100" i="1" spc="155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aduce</a:t>
            </a:r>
            <a:r>
              <a:rPr sz="3100" i="1" spc="265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nu</a:t>
            </a:r>
            <a:r>
              <a:rPr sz="3100" i="1" spc="145" dirty="0">
                <a:latin typeface="Times New Roman"/>
                <a:cs typeface="Times New Roman"/>
              </a:rPr>
              <a:t> </a:t>
            </a:r>
            <a:r>
              <a:rPr sz="3100" i="1" spc="-10" dirty="0">
                <a:latin typeface="Times New Roman"/>
                <a:cs typeface="Times New Roman"/>
              </a:rPr>
              <a:t>numai </a:t>
            </a:r>
            <a:r>
              <a:rPr sz="3150" i="1" dirty="0">
                <a:latin typeface="Times New Roman"/>
                <a:cs typeface="Times New Roman"/>
              </a:rPr>
              <a:t>ízvoare</a:t>
            </a:r>
            <a:r>
              <a:rPr sz="3150" i="1" spc="5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scríse,</a:t>
            </a:r>
            <a:r>
              <a:rPr sz="3150" i="1" spc="6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ci</a:t>
            </a:r>
            <a:r>
              <a:rPr sz="3150" i="1" spc="-17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çí</a:t>
            </a:r>
            <a:r>
              <a:rPr sz="3150" i="1" spc="8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mostre</a:t>
            </a:r>
            <a:r>
              <a:rPr sz="3150" i="1" spc="95" dirty="0">
                <a:latin typeface="Times New Roman"/>
                <a:cs typeface="Times New Roman"/>
              </a:rPr>
              <a:t> </a:t>
            </a:r>
            <a:r>
              <a:rPr sz="3150" i="1" spc="-10" dirty="0">
                <a:latin typeface="Times New Roman"/>
                <a:cs typeface="Times New Roman"/>
              </a:rPr>
              <a:t>arheologíce, </a:t>
            </a:r>
            <a:r>
              <a:rPr sz="3150" i="1" dirty="0">
                <a:latin typeface="Times New Roman"/>
                <a:cs typeface="Times New Roman"/>
              </a:rPr>
              <a:t>epígrafice,</a:t>
            </a:r>
            <a:r>
              <a:rPr sz="3150" i="1" spc="17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numismatice</a:t>
            </a:r>
            <a:r>
              <a:rPr sz="3150" i="1" spc="5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çi</a:t>
            </a:r>
            <a:r>
              <a:rPr sz="3150" i="1" spc="-85" dirty="0">
                <a:latin typeface="Times New Roman"/>
                <a:cs typeface="Times New Roman"/>
              </a:rPr>
              <a:t> </a:t>
            </a:r>
            <a:r>
              <a:rPr sz="3150" i="1" spc="-10" dirty="0">
                <a:latin typeface="Times New Roman"/>
                <a:cs typeface="Times New Roman"/>
              </a:rPr>
              <a:t>etnografice.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64043" y="6597501"/>
            <a:ext cx="600710" cy="2266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20" dirty="0">
                <a:latin typeface="Times New Roman"/>
                <a:cs typeface="Times New Roman"/>
              </a:rPr>
              <a:t>fppt.com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48" y="3786187"/>
            <a:ext cx="2857500" cy="28753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0450" y="1514028"/>
            <a:ext cx="7701280" cy="208470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 marR="5080" indent="648970">
              <a:lnSpc>
                <a:spcPct val="81300"/>
              </a:lnSpc>
              <a:spcBef>
                <a:spcPts val="850"/>
              </a:spcBef>
            </a:pPr>
            <a:r>
              <a:rPr sz="3250" dirty="0"/>
              <a:t>Cea</a:t>
            </a:r>
            <a:r>
              <a:rPr sz="3250" spc="-150" dirty="0"/>
              <a:t> </a:t>
            </a:r>
            <a:r>
              <a:rPr sz="3250" dirty="0"/>
              <a:t>mai</a:t>
            </a:r>
            <a:r>
              <a:rPr sz="3250" spc="-85" dirty="0"/>
              <a:t> </a:t>
            </a:r>
            <a:r>
              <a:rPr sz="3250" spc="-200" dirty="0"/>
              <a:t>pro”eminentá</a:t>
            </a:r>
            <a:r>
              <a:rPr sz="3250" spc="-5" dirty="0"/>
              <a:t> </a:t>
            </a:r>
            <a:r>
              <a:rPr sz="3250" dirty="0"/>
              <a:t>çí</a:t>
            </a:r>
            <a:r>
              <a:rPr sz="3250" spc="5" dirty="0"/>
              <a:t> </a:t>
            </a:r>
            <a:r>
              <a:rPr sz="3250" spc="-114" dirty="0"/>
              <a:t>cea.</a:t>
            </a:r>
            <a:r>
              <a:rPr sz="3250" spc="-509" dirty="0"/>
              <a:t> </a:t>
            </a:r>
            <a:r>
              <a:rPr sz="3250" dirty="0"/>
              <a:t>mai</a:t>
            </a:r>
            <a:r>
              <a:rPr sz="3250" spc="-60" dirty="0"/>
              <a:t> </a:t>
            </a:r>
            <a:r>
              <a:rPr sz="3250" spc="-10" dirty="0"/>
              <a:t>expresivá </a:t>
            </a:r>
            <a:r>
              <a:rPr dirty="0"/>
              <a:t>figurá</a:t>
            </a:r>
            <a:r>
              <a:rPr spc="-114" dirty="0"/>
              <a:t> </a:t>
            </a:r>
            <a:r>
              <a:rPr dirty="0"/>
              <a:t>a</a:t>
            </a:r>
            <a:r>
              <a:rPr spc="-140" dirty="0"/>
              <a:t> </a:t>
            </a:r>
            <a:r>
              <a:rPr spc="-10" dirty="0"/>
              <a:t>culturií</a:t>
            </a:r>
            <a:r>
              <a:rPr spc="110" dirty="0"/>
              <a:t> </a:t>
            </a:r>
            <a:r>
              <a:rPr spc="-30" dirty="0"/>
              <a:t>románeçti</a:t>
            </a:r>
            <a:r>
              <a:rPr spc="50" dirty="0"/>
              <a:t> </a:t>
            </a:r>
            <a:r>
              <a:rPr dirty="0"/>
              <a:t>dín</a:t>
            </a:r>
            <a:r>
              <a:rPr spc="-125" dirty="0"/>
              <a:t> </a:t>
            </a:r>
            <a:r>
              <a:rPr dirty="0"/>
              <a:t>Moldova,</a:t>
            </a:r>
            <a:r>
              <a:rPr spc="-20" dirty="0"/>
              <a:t> </a:t>
            </a:r>
            <a:r>
              <a:rPr spc="-25" dirty="0"/>
              <a:t>dín </a:t>
            </a:r>
            <a:r>
              <a:rPr sz="3100" dirty="0"/>
              <a:t>sec.</a:t>
            </a:r>
            <a:r>
              <a:rPr sz="3100" spc="80" dirty="0"/>
              <a:t> </a:t>
            </a:r>
            <a:r>
              <a:rPr sz="3100" dirty="0"/>
              <a:t>al</a:t>
            </a:r>
            <a:r>
              <a:rPr sz="3100" spc="195" dirty="0"/>
              <a:t> </a:t>
            </a:r>
            <a:r>
              <a:rPr sz="3100" dirty="0"/>
              <a:t>XVII-lea,</a:t>
            </a:r>
            <a:r>
              <a:rPr sz="3100" spc="220" dirty="0"/>
              <a:t> </a:t>
            </a:r>
            <a:r>
              <a:rPr sz="3100" dirty="0"/>
              <a:t>a</a:t>
            </a:r>
            <a:r>
              <a:rPr sz="3100" spc="70" dirty="0"/>
              <a:t> </a:t>
            </a:r>
            <a:r>
              <a:rPr sz="3100" dirty="0"/>
              <a:t>fost</a:t>
            </a:r>
            <a:r>
              <a:rPr sz="3100" spc="155" dirty="0"/>
              <a:t> </a:t>
            </a:r>
            <a:r>
              <a:rPr sz="3100" dirty="0"/>
              <a:t>Miron</a:t>
            </a:r>
            <a:r>
              <a:rPr sz="3100" spc="190" dirty="0"/>
              <a:t> </a:t>
            </a:r>
            <a:r>
              <a:rPr sz="3100" dirty="0"/>
              <a:t>Costin.</a:t>
            </a:r>
            <a:r>
              <a:rPr sz="3100" spc="200" dirty="0"/>
              <a:t> </a:t>
            </a:r>
            <a:r>
              <a:rPr sz="3100" spc="-10" dirty="0"/>
              <a:t>Cárturar </a:t>
            </a:r>
            <a:r>
              <a:rPr sz="3150" dirty="0"/>
              <a:t>distins,</a:t>
            </a:r>
            <a:r>
              <a:rPr sz="3150" spc="25" dirty="0"/>
              <a:t> </a:t>
            </a:r>
            <a:r>
              <a:rPr sz="3150" dirty="0"/>
              <a:t>íeçít</a:t>
            </a:r>
            <a:r>
              <a:rPr sz="3150" spc="15" dirty="0"/>
              <a:t> </a:t>
            </a:r>
            <a:r>
              <a:rPr sz="3150" dirty="0"/>
              <a:t>din</a:t>
            </a:r>
            <a:r>
              <a:rPr sz="3150" spc="-80" dirty="0"/>
              <a:t> </a:t>
            </a:r>
            <a:r>
              <a:rPr sz="3150" dirty="0"/>
              <a:t>çcoala</a:t>
            </a:r>
            <a:r>
              <a:rPr sz="3150" spc="95" dirty="0"/>
              <a:t> </a:t>
            </a:r>
            <a:r>
              <a:rPr sz="3150" dirty="0"/>
              <a:t>umanístá</a:t>
            </a:r>
            <a:r>
              <a:rPr sz="3150" spc="60" dirty="0"/>
              <a:t> </a:t>
            </a:r>
            <a:r>
              <a:rPr sz="3150" dirty="0"/>
              <a:t>a</a:t>
            </a:r>
            <a:r>
              <a:rPr sz="3150" spc="-20" dirty="0"/>
              <a:t> </a:t>
            </a:r>
            <a:r>
              <a:rPr sz="3150" spc="-10" dirty="0"/>
              <a:t>Poloniei, </a:t>
            </a:r>
            <a:r>
              <a:rPr sz="3150" dirty="0"/>
              <a:t>diplomat</a:t>
            </a:r>
            <a:r>
              <a:rPr sz="3150" spc="125" dirty="0"/>
              <a:t> </a:t>
            </a:r>
            <a:r>
              <a:rPr sz="3150" dirty="0"/>
              <a:t>iscusít</a:t>
            </a:r>
            <a:r>
              <a:rPr sz="3150" spc="40" dirty="0"/>
              <a:t> </a:t>
            </a:r>
            <a:r>
              <a:rPr sz="3150" dirty="0"/>
              <a:t>in</a:t>
            </a:r>
            <a:r>
              <a:rPr sz="3150" spc="-20" dirty="0"/>
              <a:t> </a:t>
            </a:r>
            <a:r>
              <a:rPr sz="3150" dirty="0"/>
              <a:t>medíul</a:t>
            </a:r>
            <a:r>
              <a:rPr sz="3150" spc="70" dirty="0"/>
              <a:t> </a:t>
            </a:r>
            <a:r>
              <a:rPr sz="3150" dirty="0"/>
              <a:t>viciat</a:t>
            </a:r>
            <a:r>
              <a:rPr sz="3150" spc="45" dirty="0"/>
              <a:t> </a:t>
            </a:r>
            <a:r>
              <a:rPr sz="3150" dirty="0"/>
              <a:t>de</a:t>
            </a:r>
            <a:r>
              <a:rPr sz="3150" spc="-60" dirty="0"/>
              <a:t> </a:t>
            </a:r>
            <a:r>
              <a:rPr sz="3150" dirty="0"/>
              <a:t>intrigí</a:t>
            </a:r>
            <a:r>
              <a:rPr sz="3150" spc="135" dirty="0"/>
              <a:t> </a:t>
            </a:r>
            <a:r>
              <a:rPr sz="3150" dirty="0"/>
              <a:t>çi</a:t>
            </a:r>
            <a:r>
              <a:rPr sz="3150" spc="-50" dirty="0"/>
              <a:t> </a:t>
            </a:r>
            <a:r>
              <a:rPr sz="3150" spc="-25" dirty="0"/>
              <a:t>de</a:t>
            </a:r>
            <a:endParaRPr sz="3150"/>
          </a:p>
        </p:txBody>
      </p:sp>
      <p:sp>
        <p:nvSpPr>
          <p:cNvPr id="4" name="object 4"/>
          <p:cNvSpPr txBox="1"/>
          <p:nvPr/>
        </p:nvSpPr>
        <p:spPr>
          <a:xfrm>
            <a:off x="955901" y="3479303"/>
            <a:ext cx="7513955" cy="1683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034" algn="ctr">
              <a:lnSpc>
                <a:spcPts val="3354"/>
              </a:lnSpc>
              <a:spcBef>
                <a:spcPts val="125"/>
              </a:spcBef>
            </a:pPr>
            <a:r>
              <a:rPr sz="3100" i="1" dirty="0">
                <a:latin typeface="Times New Roman"/>
                <a:cs typeface="Times New Roman"/>
              </a:rPr>
              <a:t>frámantári</a:t>
            </a:r>
            <a:r>
              <a:rPr sz="3100" i="1" spc="360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politice</a:t>
            </a:r>
            <a:r>
              <a:rPr sz="3100" i="1" spc="260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ale</a:t>
            </a:r>
            <a:r>
              <a:rPr sz="3100" i="1" spc="60" dirty="0">
                <a:latin typeface="Times New Roman"/>
                <a:cs typeface="Times New Roman"/>
              </a:rPr>
              <a:t> </a:t>
            </a:r>
            <a:r>
              <a:rPr sz="3100" dirty="0">
                <a:latin typeface="Times New Roman"/>
                <a:cs typeface="Times New Roman"/>
              </a:rPr>
              <a:t>rec.</a:t>
            </a:r>
            <a:r>
              <a:rPr sz="3100" spc="355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al</a:t>
            </a:r>
            <a:r>
              <a:rPr sz="3100" i="1" spc="95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XVII-</a:t>
            </a:r>
            <a:r>
              <a:rPr sz="3100" i="1" spc="-20" dirty="0">
                <a:latin typeface="Times New Roman"/>
                <a:cs typeface="Times New Roman"/>
              </a:rPr>
              <a:t>lea,</a:t>
            </a:r>
            <a:endParaRPr sz="3100">
              <a:latin typeface="Times New Roman"/>
              <a:cs typeface="Times New Roman"/>
            </a:endParaRPr>
          </a:p>
          <a:p>
            <a:pPr marL="17145" algn="ctr">
              <a:lnSpc>
                <a:spcPts val="3105"/>
              </a:lnSpc>
            </a:pPr>
            <a:r>
              <a:rPr sz="3200" i="1" dirty="0">
                <a:latin typeface="Times New Roman"/>
                <a:cs typeface="Times New Roman"/>
              </a:rPr>
              <a:t>scríitor</a:t>
            </a:r>
            <a:r>
              <a:rPr sz="3200" i="1" spc="-15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çi</a:t>
            </a:r>
            <a:r>
              <a:rPr sz="3200" i="1" spc="-13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patriot,</a:t>
            </a:r>
            <a:r>
              <a:rPr sz="3200" i="1" spc="-3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Miron</a:t>
            </a:r>
            <a:r>
              <a:rPr sz="3200" i="1" spc="-9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Costin</a:t>
            </a:r>
            <a:r>
              <a:rPr sz="3200" i="1" spc="-50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íntruchípeazá</a:t>
            </a:r>
            <a:endParaRPr sz="3200">
              <a:latin typeface="Times New Roman"/>
              <a:cs typeface="Times New Roman"/>
            </a:endParaRPr>
          </a:p>
          <a:p>
            <a:pPr marL="12700" marR="26034" algn="ctr">
              <a:lnSpc>
                <a:spcPts val="3090"/>
              </a:lnSpc>
              <a:spcBef>
                <a:spcPts val="355"/>
              </a:spcBef>
              <a:tabLst>
                <a:tab pos="1652270" algn="l"/>
              </a:tabLst>
            </a:pPr>
            <a:r>
              <a:rPr sz="3200" i="1" spc="-35" dirty="0">
                <a:latin typeface="Times New Roman"/>
                <a:cs typeface="Times New Roman"/>
              </a:rPr>
              <a:t>,toate</a:t>
            </a:r>
            <a:r>
              <a:rPr sz="3200" i="1" spc="-16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trásaturíle</a:t>
            </a:r>
            <a:r>
              <a:rPr sz="3200" i="1" spc="-80" dirty="0">
                <a:latin typeface="Times New Roman"/>
                <a:cs typeface="Times New Roman"/>
              </a:rPr>
              <a:t> </a:t>
            </a:r>
            <a:r>
              <a:rPr sz="3200" i="1" spc="-70" dirty="0">
                <a:latin typeface="Times New Roman"/>
                <a:cs typeface="Times New Roman"/>
              </a:rPr>
              <a:t>vieJii</a:t>
            </a:r>
            <a:r>
              <a:rPr sz="3200" i="1" spc="-95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polítice</a:t>
            </a:r>
            <a:r>
              <a:rPr sz="3200" i="1" spc="-19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çí</a:t>
            </a:r>
            <a:r>
              <a:rPr sz="3200" i="1" spc="-9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culturale</a:t>
            </a:r>
            <a:r>
              <a:rPr sz="3200" i="1" spc="-75" dirty="0">
                <a:latin typeface="Times New Roman"/>
                <a:cs typeface="Times New Roman"/>
              </a:rPr>
              <a:t> </a:t>
            </a:r>
            <a:r>
              <a:rPr sz="3200" i="1" spc="-25" dirty="0">
                <a:latin typeface="Times New Roman"/>
                <a:cs typeface="Times New Roman"/>
              </a:rPr>
              <a:t>ale </a:t>
            </a:r>
            <a:r>
              <a:rPr sz="3200" i="1" spc="-10" dirty="0">
                <a:latin typeface="Times New Roman"/>
                <a:cs typeface="Times New Roman"/>
              </a:rPr>
              <a:t>Moldoveí</a:t>
            </a:r>
            <a:r>
              <a:rPr sz="3200" i="1" dirty="0">
                <a:latin typeface="Times New Roman"/>
                <a:cs typeface="Times New Roman"/>
              </a:rPr>
              <a:t>	dín</a:t>
            </a:r>
            <a:r>
              <a:rPr sz="3200" i="1" spc="-8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acea</a:t>
            </a:r>
            <a:r>
              <a:rPr sz="3200" i="1" spc="-25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epocá.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4043" y="6601966"/>
            <a:ext cx="600710" cy="2266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20" dirty="0">
                <a:latin typeface="Times New Roman"/>
                <a:cs typeface="Times New Roman"/>
              </a:rPr>
              <a:t>fppt.com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50303" y="1901229"/>
            <a:ext cx="2858770" cy="944244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ts val="2390"/>
              </a:lnSpc>
              <a:spcBef>
                <a:spcPts val="235"/>
              </a:spcBef>
            </a:pPr>
            <a:r>
              <a:rPr sz="2050" i="0" spc="-20" dirty="0">
                <a:latin typeface="Times New Roman"/>
                <a:cs typeface="Times New Roman"/>
              </a:rPr>
              <a:t>Sfnïuió</a:t>
            </a:r>
            <a:r>
              <a:rPr sz="2050" i="0" spc="-95" dirty="0">
                <a:latin typeface="Times New Roman"/>
                <a:cs typeface="Times New Roman"/>
              </a:rPr>
              <a:t> </a:t>
            </a:r>
            <a:r>
              <a:rPr sz="2050" dirty="0"/>
              <a:t>cronicarului</a:t>
            </a:r>
            <a:r>
              <a:rPr sz="2050" spc="-10" dirty="0"/>
              <a:t> Miron </a:t>
            </a:r>
            <a:r>
              <a:rPr sz="2000" dirty="0"/>
              <a:t>Costín</a:t>
            </a:r>
            <a:r>
              <a:rPr sz="2000" spc="120" dirty="0"/>
              <a:t> </a:t>
            </a:r>
            <a:r>
              <a:rPr sz="2000" dirty="0"/>
              <a:t>de</a:t>
            </a:r>
            <a:r>
              <a:rPr sz="2000" spc="-65" dirty="0"/>
              <a:t> </a:t>
            </a:r>
            <a:r>
              <a:rPr sz="2000" dirty="0"/>
              <a:t>lángá</a:t>
            </a:r>
            <a:r>
              <a:rPr sz="2000" spc="185" dirty="0"/>
              <a:t> </a:t>
            </a:r>
            <a:r>
              <a:rPr sz="2000" spc="-10" dirty="0"/>
              <a:t>Teatrul National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64522" y="6614368"/>
            <a:ext cx="601980" cy="21145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-10" dirty="0">
                <a:latin typeface="Times New Roman"/>
                <a:cs typeface="Times New Roman"/>
              </a:rPr>
              <a:t>fppt.com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48" y="3964781"/>
            <a:ext cx="8974335" cy="272355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484" y="258960"/>
            <a:ext cx="8206383" cy="34468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11551" y="4176811"/>
            <a:ext cx="5890260" cy="22148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37615">
              <a:lnSpc>
                <a:spcPct val="100000"/>
              </a:lnSpc>
              <a:spcBef>
                <a:spcPts val="90"/>
              </a:spcBef>
            </a:pPr>
            <a:r>
              <a:rPr sz="2350" i="1" dirty="0">
                <a:latin typeface="Times New Roman"/>
                <a:cs typeface="Times New Roman"/>
              </a:rPr>
              <a:t>Miron</a:t>
            </a:r>
            <a:r>
              <a:rPr sz="2350" i="1" spc="245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Costîn(1633-</a:t>
            </a:r>
            <a:r>
              <a:rPr sz="2350" i="1" spc="-10" dirty="0">
                <a:latin typeface="Times New Roman"/>
                <a:cs typeface="Times New Roman"/>
              </a:rPr>
              <a:t>1691)</a:t>
            </a:r>
            <a:endParaRPr sz="2350">
              <a:latin typeface="Times New Roman"/>
              <a:cs typeface="Times New Roman"/>
            </a:endParaRPr>
          </a:p>
          <a:p>
            <a:pPr marL="60960" marR="5080" indent="-48895">
              <a:lnSpc>
                <a:spcPct val="102400"/>
              </a:lnSpc>
              <a:spcBef>
                <a:spcPts val="50"/>
              </a:spcBef>
            </a:pPr>
            <a:r>
              <a:rPr sz="2300" i="1" dirty="0">
                <a:latin typeface="Times New Roman"/>
                <a:cs typeface="Times New Roman"/>
              </a:rPr>
              <a:t>..sa</a:t>
            </a:r>
            <a:r>
              <a:rPr sz="2300" i="1" spc="50" dirty="0">
                <a:latin typeface="Times New Roman"/>
                <a:cs typeface="Times New Roman"/>
              </a:rPr>
              <a:t> </a:t>
            </a:r>
            <a:r>
              <a:rPr sz="2300" i="1" dirty="0">
                <a:latin typeface="Times New Roman"/>
                <a:cs typeface="Times New Roman"/>
              </a:rPr>
              <a:t>nascut</a:t>
            </a:r>
            <a:r>
              <a:rPr sz="2300" i="1" spc="155" dirty="0">
                <a:latin typeface="Times New Roman"/>
                <a:cs typeface="Times New Roman"/>
              </a:rPr>
              <a:t> </a:t>
            </a:r>
            <a:r>
              <a:rPr sz="2300" i="1" dirty="0">
                <a:latin typeface="Times New Roman"/>
                <a:cs typeface="Times New Roman"/>
              </a:rPr>
              <a:t>intr-o</a:t>
            </a:r>
            <a:r>
              <a:rPr sz="2300" i="1" spc="140" dirty="0">
                <a:latin typeface="Times New Roman"/>
                <a:cs typeface="Times New Roman"/>
              </a:rPr>
              <a:t> </a:t>
            </a:r>
            <a:r>
              <a:rPr sz="2300" i="1" dirty="0">
                <a:latin typeface="Times New Roman"/>
                <a:cs typeface="Times New Roman"/>
              </a:rPr>
              <a:t>familie</a:t>
            </a:r>
            <a:r>
              <a:rPr sz="2300" i="1" spc="275" dirty="0">
                <a:latin typeface="Times New Roman"/>
                <a:cs typeface="Times New Roman"/>
              </a:rPr>
              <a:t> </a:t>
            </a:r>
            <a:r>
              <a:rPr sz="2300" i="1" dirty="0">
                <a:latin typeface="Times New Roman"/>
                <a:cs typeface="Times New Roman"/>
              </a:rPr>
              <a:t>de</a:t>
            </a:r>
            <a:r>
              <a:rPr sz="2300" i="1" spc="200" dirty="0">
                <a:latin typeface="Times New Roman"/>
                <a:cs typeface="Times New Roman"/>
              </a:rPr>
              <a:t> </a:t>
            </a:r>
            <a:r>
              <a:rPr sz="2300" i="1" dirty="0">
                <a:latin typeface="Times New Roman"/>
                <a:cs typeface="Times New Roman"/>
              </a:rPr>
              <a:t>boieri</a:t>
            </a:r>
            <a:r>
              <a:rPr sz="2300" i="1" spc="170" dirty="0">
                <a:latin typeface="Times New Roman"/>
                <a:cs typeface="Times New Roman"/>
              </a:rPr>
              <a:t> </a:t>
            </a:r>
            <a:r>
              <a:rPr sz="2300" i="1" spc="-10" dirty="0">
                <a:latin typeface="Times New Roman"/>
                <a:cs typeface="Times New Roman"/>
              </a:rPr>
              <a:t>moldoveni; </a:t>
            </a:r>
            <a:r>
              <a:rPr sz="2350" i="1" dirty="0">
                <a:latin typeface="Times New Roman"/>
                <a:cs typeface="Times New Roman"/>
              </a:rPr>
              <a:t>avut</a:t>
            </a:r>
            <a:r>
              <a:rPr sz="2350" i="1" spc="150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parte</a:t>
            </a:r>
            <a:r>
              <a:rPr sz="2350" i="1" spc="60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de</a:t>
            </a:r>
            <a:r>
              <a:rPr sz="2350" i="1" spc="70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o</a:t>
            </a:r>
            <a:r>
              <a:rPr sz="2350" i="1" spc="-30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educatie</a:t>
            </a:r>
            <a:r>
              <a:rPr sz="2350" i="1" spc="254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întelectuala,</a:t>
            </a:r>
            <a:r>
              <a:rPr sz="2350" i="1" spc="355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si-a</a:t>
            </a:r>
            <a:r>
              <a:rPr sz="2350" i="1" spc="85" dirty="0">
                <a:latin typeface="Times New Roman"/>
                <a:cs typeface="Times New Roman"/>
              </a:rPr>
              <a:t> </a:t>
            </a:r>
            <a:r>
              <a:rPr sz="2350" i="1" spc="-10" dirty="0">
                <a:latin typeface="Times New Roman"/>
                <a:cs typeface="Times New Roman"/>
              </a:rPr>
              <a:t>facut </a:t>
            </a:r>
            <a:r>
              <a:rPr sz="2350" i="1" spc="1950" dirty="0">
                <a:latin typeface="Times New Roman"/>
                <a:cs typeface="Times New Roman"/>
              </a:rPr>
              <a:t>sonia</a:t>
            </a:r>
            <a:r>
              <a:rPr sz="2350" i="1" spc="-35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cunstruindu-si</a:t>
            </a:r>
            <a:r>
              <a:rPr sz="2350" i="1" spc="35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un</a:t>
            </a:r>
            <a:r>
              <a:rPr sz="2350" i="1" spc="120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fond</a:t>
            </a:r>
            <a:r>
              <a:rPr sz="2350" i="1" spc="165" dirty="0">
                <a:latin typeface="Times New Roman"/>
                <a:cs typeface="Times New Roman"/>
              </a:rPr>
              <a:t> </a:t>
            </a:r>
            <a:r>
              <a:rPr sz="2350" i="1" dirty="0">
                <a:latin typeface="Times New Roman"/>
                <a:cs typeface="Times New Roman"/>
              </a:rPr>
              <a:t>solid</a:t>
            </a:r>
            <a:r>
              <a:rPr sz="2350" i="1" spc="30" dirty="0">
                <a:latin typeface="Times New Roman"/>
                <a:cs typeface="Times New Roman"/>
              </a:rPr>
              <a:t> </a:t>
            </a:r>
            <a:r>
              <a:rPr sz="2350" i="1" spc="-25" dirty="0">
                <a:latin typeface="Times New Roman"/>
                <a:cs typeface="Times New Roman"/>
              </a:rPr>
              <a:t>de</a:t>
            </a:r>
            <a:endParaRPr sz="2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2350">
              <a:latin typeface="Times New Roman"/>
              <a:cs typeface="Times New Roman"/>
            </a:endParaRPr>
          </a:p>
          <a:p>
            <a:pPr marL="1676400">
              <a:lnSpc>
                <a:spcPct val="100000"/>
              </a:lnSpc>
            </a:pPr>
            <a:r>
              <a:rPr sz="2400" i="1" dirty="0">
                <a:latin typeface="Times New Roman"/>
                <a:cs typeface="Times New Roman"/>
              </a:rPr>
              <a:t>v</a:t>
            </a:r>
            <a:r>
              <a:rPr sz="2400" i="1" spc="10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olent,fiind</a:t>
            </a:r>
            <a:r>
              <a:rPr sz="2400" i="1" spc="14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decapitat</a:t>
            </a:r>
            <a:r>
              <a:rPr sz="2400" i="1" spc="15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din </a:t>
            </a:r>
            <a:r>
              <a:rPr sz="2400" i="1" spc="-10" dirty="0">
                <a:latin typeface="Times New Roman"/>
                <a:cs typeface="Times New Roman"/>
              </a:rPr>
              <a:t>ordinul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3804" y="6595764"/>
            <a:ext cx="596900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spc="-45" dirty="0">
                <a:latin typeface="Times New Roman"/>
                <a:cs typeface="Times New Roman"/>
              </a:rPr>
              <a:t>fppt.com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48" y="3812976"/>
            <a:ext cx="2857500" cy="284857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4126" y="1624657"/>
            <a:ext cx="7892415" cy="343281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algn="ctr">
              <a:lnSpc>
                <a:spcPct val="102600"/>
              </a:lnSpc>
              <a:spcBef>
                <a:spcPts val="25"/>
              </a:spcBef>
              <a:tabLst>
                <a:tab pos="7341870" algn="l"/>
              </a:tabLst>
            </a:pPr>
            <a:r>
              <a:rPr sz="3150" i="1" dirty="0">
                <a:latin typeface="Times New Roman"/>
                <a:cs typeface="Times New Roman"/>
              </a:rPr>
              <a:t>“Niciun</a:t>
            </a:r>
            <a:r>
              <a:rPr sz="3150" i="1" spc="11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alt</a:t>
            </a:r>
            <a:r>
              <a:rPr sz="3150" i="1" spc="3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scriitor</a:t>
            </a:r>
            <a:r>
              <a:rPr sz="3150" i="1" spc="6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roman</a:t>
            </a:r>
            <a:r>
              <a:rPr sz="3150" i="1" spc="10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din epoca</a:t>
            </a:r>
            <a:r>
              <a:rPr sz="3150" i="1" spc="60" dirty="0">
                <a:latin typeface="Times New Roman"/>
                <a:cs typeface="Times New Roman"/>
              </a:rPr>
              <a:t> </a:t>
            </a:r>
            <a:r>
              <a:rPr sz="3150" i="1" spc="-10" dirty="0">
                <a:latin typeface="Times New Roman"/>
                <a:cs typeface="Times New Roman"/>
              </a:rPr>
              <a:t>veche</a:t>
            </a:r>
            <a:r>
              <a:rPr sz="3150" i="1" dirty="0">
                <a:latin typeface="Times New Roman"/>
                <a:cs typeface="Times New Roman"/>
              </a:rPr>
              <a:t>	n-</a:t>
            </a:r>
            <a:r>
              <a:rPr sz="3150" i="1" spc="-50" dirty="0">
                <a:latin typeface="Times New Roman"/>
                <a:cs typeface="Times New Roman"/>
              </a:rPr>
              <a:t>a </a:t>
            </a:r>
            <a:r>
              <a:rPr sz="3150" i="1" dirty="0">
                <a:latin typeface="Times New Roman"/>
                <a:cs typeface="Times New Roman"/>
              </a:rPr>
              <a:t>fost</a:t>
            </a:r>
            <a:r>
              <a:rPr sz="3150" i="1" spc="1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mai</a:t>
            </a:r>
            <a:r>
              <a:rPr sz="3150" i="1" spc="-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mult</a:t>
            </a:r>
            <a:r>
              <a:rPr sz="3150" i="1" spc="5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citat</a:t>
            </a:r>
            <a:r>
              <a:rPr sz="3150" i="1" spc="3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de-a</a:t>
            </a:r>
            <a:r>
              <a:rPr sz="3150" i="1" spc="-2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lungul</a:t>
            </a:r>
            <a:r>
              <a:rPr sz="3150" i="1" spc="14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ultimelor</a:t>
            </a:r>
            <a:r>
              <a:rPr sz="3150" i="1" spc="80" dirty="0">
                <a:latin typeface="Times New Roman"/>
                <a:cs typeface="Times New Roman"/>
              </a:rPr>
              <a:t> </a:t>
            </a:r>
            <a:r>
              <a:rPr sz="3150" i="1" spc="-20" dirty="0">
                <a:latin typeface="Times New Roman"/>
                <a:cs typeface="Times New Roman"/>
              </a:rPr>
              <a:t>doua </a:t>
            </a:r>
            <a:r>
              <a:rPr sz="3100" i="1" dirty="0">
                <a:latin typeface="Times New Roman"/>
                <a:cs typeface="Times New Roman"/>
              </a:rPr>
              <a:t>secole</a:t>
            </a:r>
            <a:r>
              <a:rPr sz="3100" i="1" spc="254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pentru</a:t>
            </a:r>
            <a:r>
              <a:rPr sz="3100" i="1" spc="150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cuvintele</a:t>
            </a:r>
            <a:r>
              <a:rPr sz="3100" i="1" spc="315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sale</a:t>
            </a:r>
            <a:r>
              <a:rPr sz="3100" i="1" spc="135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memorabile</a:t>
            </a:r>
            <a:r>
              <a:rPr sz="3100" i="1" spc="280" dirty="0">
                <a:latin typeface="Times New Roman"/>
                <a:cs typeface="Times New Roman"/>
              </a:rPr>
              <a:t> </a:t>
            </a:r>
            <a:r>
              <a:rPr sz="3100" i="1" spc="-10" dirty="0">
                <a:latin typeface="Times New Roman"/>
                <a:cs typeface="Times New Roman"/>
              </a:rPr>
              <a:t>decit </a:t>
            </a:r>
            <a:r>
              <a:rPr sz="3150" i="1" dirty="0">
                <a:latin typeface="Times New Roman"/>
                <a:cs typeface="Times New Roman"/>
              </a:rPr>
              <a:t>Miron</a:t>
            </a:r>
            <a:r>
              <a:rPr sz="3150" i="1" spc="5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Costin.</a:t>
            </a:r>
            <a:r>
              <a:rPr sz="3150" i="1" spc="114" dirty="0">
                <a:latin typeface="Times New Roman"/>
                <a:cs typeface="Times New Roman"/>
              </a:rPr>
              <a:t> </a:t>
            </a:r>
            <a:r>
              <a:rPr sz="3150" i="1" spc="-20" dirty="0">
                <a:latin typeface="Times New Roman"/>
                <a:cs typeface="Times New Roman"/>
              </a:rPr>
              <a:t>Biruit-</a:t>
            </a:r>
            <a:r>
              <a:rPr sz="3150" i="1" dirty="0">
                <a:latin typeface="Times New Roman"/>
                <a:cs typeface="Times New Roman"/>
              </a:rPr>
              <a:t>au</a:t>
            </a:r>
            <a:r>
              <a:rPr sz="3150" i="1" spc="21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gindul</a:t>
            </a:r>
            <a:r>
              <a:rPr sz="3150" i="1" spc="5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a</a:t>
            </a:r>
            <a:r>
              <a:rPr sz="3150" i="1" spc="-6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devenit</a:t>
            </a:r>
            <a:r>
              <a:rPr sz="3150" i="1" spc="105" dirty="0">
                <a:latin typeface="Times New Roman"/>
                <a:cs typeface="Times New Roman"/>
              </a:rPr>
              <a:t> </a:t>
            </a:r>
            <a:r>
              <a:rPr sz="3150" i="1" spc="25" dirty="0">
                <a:latin typeface="Times New Roman"/>
                <a:cs typeface="Times New Roman"/>
              </a:rPr>
              <a:t>o </a:t>
            </a:r>
            <a:r>
              <a:rPr sz="3050" i="1" dirty="0">
                <a:latin typeface="Times New Roman"/>
                <a:cs typeface="Times New Roman"/>
              </a:rPr>
              <a:t>propozitie</a:t>
            </a:r>
            <a:r>
              <a:rPr sz="3050" i="1" spc="550" dirty="0">
                <a:latin typeface="Times New Roman"/>
                <a:cs typeface="Times New Roman"/>
              </a:rPr>
              <a:t> </a:t>
            </a:r>
            <a:r>
              <a:rPr sz="3050" i="1" dirty="0">
                <a:latin typeface="Times New Roman"/>
                <a:cs typeface="Times New Roman"/>
              </a:rPr>
              <a:t>emblematica</a:t>
            </a:r>
            <a:r>
              <a:rPr sz="3050" i="1" spc="409" dirty="0">
                <a:latin typeface="Times New Roman"/>
                <a:cs typeface="Times New Roman"/>
              </a:rPr>
              <a:t> </a:t>
            </a:r>
            <a:r>
              <a:rPr sz="3050" i="1" dirty="0">
                <a:latin typeface="Times New Roman"/>
                <a:cs typeface="Times New Roman"/>
              </a:rPr>
              <a:t>insusita</a:t>
            </a:r>
            <a:r>
              <a:rPr sz="3050" i="1" spc="320" dirty="0">
                <a:latin typeface="Times New Roman"/>
                <a:cs typeface="Times New Roman"/>
              </a:rPr>
              <a:t> </a:t>
            </a:r>
            <a:r>
              <a:rPr sz="3050" i="1" dirty="0">
                <a:latin typeface="Times New Roman"/>
                <a:cs typeface="Times New Roman"/>
              </a:rPr>
              <a:t>de</a:t>
            </a:r>
            <a:r>
              <a:rPr sz="3050" i="1" spc="345" dirty="0">
                <a:latin typeface="Times New Roman"/>
                <a:cs typeface="Times New Roman"/>
              </a:rPr>
              <a:t> </a:t>
            </a:r>
            <a:r>
              <a:rPr sz="3050" i="1" dirty="0">
                <a:latin typeface="Times New Roman"/>
                <a:cs typeface="Times New Roman"/>
              </a:rPr>
              <a:t>mai</a:t>
            </a:r>
            <a:r>
              <a:rPr sz="3050" i="1" spc="235" dirty="0">
                <a:latin typeface="Times New Roman"/>
                <a:cs typeface="Times New Roman"/>
              </a:rPr>
              <a:t> </a:t>
            </a:r>
            <a:r>
              <a:rPr sz="3050" i="1" spc="-10" dirty="0">
                <a:latin typeface="Times New Roman"/>
                <a:cs typeface="Times New Roman"/>
              </a:rPr>
              <a:t>multe </a:t>
            </a:r>
            <a:r>
              <a:rPr sz="3150" i="1" dirty="0">
                <a:latin typeface="Times New Roman"/>
                <a:cs typeface="Times New Roman"/>
              </a:rPr>
              <a:t>generatii</a:t>
            </a:r>
            <a:r>
              <a:rPr sz="3150" i="1" spc="14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de</a:t>
            </a:r>
            <a:r>
              <a:rPr sz="3150" i="1" spc="-1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intelectuali</a:t>
            </a:r>
            <a:r>
              <a:rPr sz="3150" i="1" spc="16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consacrati</a:t>
            </a:r>
            <a:r>
              <a:rPr sz="3150" i="1" spc="80" dirty="0">
                <a:latin typeface="Times New Roman"/>
                <a:cs typeface="Times New Roman"/>
              </a:rPr>
              <a:t> </a:t>
            </a:r>
            <a:r>
              <a:rPr sz="3150" i="1" spc="-10" dirty="0">
                <a:latin typeface="Times New Roman"/>
                <a:cs typeface="Times New Roman"/>
              </a:rPr>
              <a:t>”(Elvira </a:t>
            </a:r>
            <a:r>
              <a:rPr sz="3100" i="1" dirty="0">
                <a:latin typeface="Times New Roman"/>
                <a:cs typeface="Times New Roman"/>
              </a:rPr>
              <a:t>Sorohan-Cartea</a:t>
            </a:r>
            <a:r>
              <a:rPr sz="3100" i="1" spc="509" dirty="0">
                <a:latin typeface="Times New Roman"/>
                <a:cs typeface="Times New Roman"/>
              </a:rPr>
              <a:t> </a:t>
            </a:r>
            <a:r>
              <a:rPr sz="3100" i="1" spc="-10" dirty="0">
                <a:latin typeface="Times New Roman"/>
                <a:cs typeface="Times New Roman"/>
              </a:rPr>
              <a:t>Cronicilor)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63804" y="6595764"/>
            <a:ext cx="596900" cy="2343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spc="-45" dirty="0">
                <a:latin typeface="Times New Roman"/>
                <a:cs typeface="Times New Roman"/>
              </a:rPr>
              <a:t>fppt.com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468808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7504" y="2729209"/>
            <a:ext cx="1594485" cy="99314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77800" marR="5080" indent="-165735">
              <a:lnSpc>
                <a:spcPts val="3870"/>
              </a:lnSpc>
              <a:spcBef>
                <a:spcPts val="75"/>
              </a:spcBef>
            </a:pPr>
            <a:r>
              <a:rPr sz="3100" dirty="0"/>
              <a:t>it</a:t>
            </a:r>
            <a:r>
              <a:rPr sz="3100" spc="75" dirty="0"/>
              <a:t> </a:t>
            </a:r>
            <a:r>
              <a:rPr sz="3100" dirty="0"/>
              <a:t>sa</a:t>
            </a:r>
            <a:r>
              <a:rPr sz="3100" spc="65" dirty="0"/>
              <a:t> </a:t>
            </a:r>
            <a:r>
              <a:rPr sz="3100" dirty="0"/>
              <a:t>se</a:t>
            </a:r>
            <a:r>
              <a:rPr sz="3100" spc="105" dirty="0"/>
              <a:t> </a:t>
            </a:r>
            <a:r>
              <a:rPr sz="3100" spc="-25" dirty="0"/>
              <a:t>re </a:t>
            </a:r>
            <a:r>
              <a:rPr sz="3100" dirty="0"/>
              <a:t>e</a:t>
            </a:r>
            <a:r>
              <a:rPr sz="3100" spc="60" dirty="0"/>
              <a:t> </a:t>
            </a:r>
            <a:r>
              <a:rPr sz="3100" spc="-10" dirty="0"/>
              <a:t>minia..</a:t>
            </a:r>
            <a:endParaRPr sz="3100"/>
          </a:p>
        </p:txBody>
      </p:sp>
      <p:sp>
        <p:nvSpPr>
          <p:cNvPr id="4" name="object 4"/>
          <p:cNvSpPr txBox="1"/>
          <p:nvPr/>
        </p:nvSpPr>
        <p:spPr>
          <a:xfrm>
            <a:off x="720340" y="3702546"/>
            <a:ext cx="7693025" cy="19665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198755" algn="ctr">
              <a:lnSpc>
                <a:spcPct val="100000"/>
              </a:lnSpc>
              <a:spcBef>
                <a:spcPts val="125"/>
              </a:spcBef>
            </a:pPr>
            <a:r>
              <a:rPr sz="3100" i="1" spc="-400" dirty="0">
                <a:latin typeface="Times New Roman"/>
                <a:cs typeface="Times New Roman"/>
              </a:rPr>
              <a:t>.(</a:t>
            </a:r>
            <a:r>
              <a:rPr sz="3100" i="1" spc="75" dirty="0">
                <a:latin typeface="Times New Roman"/>
                <a:cs typeface="Times New Roman"/>
              </a:rPr>
              <a:t> </a:t>
            </a:r>
            <a:r>
              <a:rPr sz="3100" i="1" spc="-25" dirty="0">
                <a:latin typeface="Times New Roman"/>
                <a:cs typeface="Times New Roman"/>
              </a:rPr>
              <a:t>nd$</a:t>
            </a:r>
            <a:endParaRPr sz="3100">
              <a:latin typeface="Times New Roman"/>
              <a:cs typeface="Times New Roman"/>
            </a:endParaRPr>
          </a:p>
          <a:p>
            <a:pPr marR="150495" algn="ctr">
              <a:lnSpc>
                <a:spcPct val="100000"/>
              </a:lnSpc>
              <a:spcBef>
                <a:spcPts val="45"/>
              </a:spcBef>
              <a:tabLst>
                <a:tab pos="584835" algn="l"/>
              </a:tabLst>
            </a:pPr>
            <a:r>
              <a:rPr sz="3200" i="1" spc="-434" dirty="0">
                <a:latin typeface="Times New Roman"/>
                <a:cs typeface="Times New Roman"/>
              </a:rPr>
              <a:t>e:a</a:t>
            </a:r>
            <a:r>
              <a:rPr sz="3200" i="1" dirty="0">
                <a:latin typeface="Times New Roman"/>
                <a:cs typeface="Times New Roman"/>
              </a:rPr>
              <a:t>	tâ</a:t>
            </a:r>
            <a:r>
              <a:rPr sz="3200" i="1" spc="-10" dirty="0">
                <a:latin typeface="Times New Roman"/>
                <a:cs typeface="Times New Roman"/>
              </a:rPr>
              <a:t> poloneza.</a:t>
            </a:r>
            <a:endParaRPr sz="3200">
              <a:latin typeface="Times New Roman"/>
              <a:cs typeface="Times New Roman"/>
            </a:endParaRPr>
          </a:p>
          <a:p>
            <a:pPr marL="12700" marR="5080" algn="ctr">
              <a:lnSpc>
                <a:spcPts val="3870"/>
              </a:lnSpc>
              <a:spcBef>
                <a:spcPts val="10"/>
              </a:spcBef>
            </a:pPr>
            <a:r>
              <a:rPr sz="3100" i="1" dirty="0">
                <a:latin typeface="Times New Roman"/>
                <a:cs typeface="Times New Roman"/>
              </a:rPr>
              <a:t>în</a:t>
            </a:r>
            <a:r>
              <a:rPr sz="3100" i="1" spc="110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Polonia,</a:t>
            </a:r>
            <a:r>
              <a:rPr sz="3100" i="1" spc="254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viitorul</a:t>
            </a:r>
            <a:r>
              <a:rPr sz="3100" i="1" spc="275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cronicar,</a:t>
            </a:r>
            <a:r>
              <a:rPr sz="3100" i="1" spc="245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iși</a:t>
            </a:r>
            <a:r>
              <a:rPr sz="3100" i="1" spc="85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face</a:t>
            </a:r>
            <a:r>
              <a:rPr sz="3100" i="1" spc="155" dirty="0">
                <a:latin typeface="Times New Roman"/>
                <a:cs typeface="Times New Roman"/>
              </a:rPr>
              <a:t> </a:t>
            </a:r>
            <a:r>
              <a:rPr sz="3100" i="1" spc="-10" dirty="0">
                <a:latin typeface="Times New Roman"/>
                <a:cs typeface="Times New Roman"/>
              </a:rPr>
              <a:t>studiile,la </a:t>
            </a:r>
            <a:r>
              <a:rPr sz="3100" i="1" spc="-55" dirty="0">
                <a:latin typeface="Times New Roman"/>
                <a:cs typeface="Times New Roman"/>
              </a:rPr>
              <a:t>colegi.ul</a:t>
            </a:r>
            <a:r>
              <a:rPr sz="3100" i="1" spc="220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iezuit</a:t>
            </a:r>
            <a:r>
              <a:rPr sz="3100" i="1" spc="80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din</a:t>
            </a:r>
            <a:r>
              <a:rPr sz="3100" i="1" spc="25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orașul</a:t>
            </a:r>
            <a:r>
              <a:rPr sz="3100" i="1" spc="135" dirty="0">
                <a:latin typeface="Times New Roman"/>
                <a:cs typeface="Times New Roman"/>
              </a:rPr>
              <a:t> </a:t>
            </a:r>
            <a:r>
              <a:rPr sz="3100" i="1" spc="-10" dirty="0">
                <a:latin typeface="Times New Roman"/>
                <a:cs typeface="Times New Roman"/>
              </a:rPr>
              <a:t>B:ar.</a:t>
            </a:r>
            <a:endParaRPr sz="3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48" y="3786187"/>
            <a:ext cx="2857500" cy="28753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9442" y="810071"/>
            <a:ext cx="7793990" cy="487680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065" marR="5080" algn="ctr">
              <a:lnSpc>
                <a:spcPct val="102000"/>
              </a:lnSpc>
              <a:spcBef>
                <a:spcPts val="55"/>
              </a:spcBef>
            </a:pPr>
            <a:r>
              <a:rPr sz="2950" i="1" spc="-310" dirty="0">
                <a:latin typeface="Times New Roman"/>
                <a:cs typeface="Times New Roman"/>
              </a:rPr>
              <a:t>A</a:t>
            </a:r>
            <a:r>
              <a:rPr sz="2950" i="1" spc="-125" dirty="0">
                <a:latin typeface="Times New Roman"/>
                <a:cs typeface="Times New Roman"/>
              </a:rPr>
              <a:t> </a:t>
            </a:r>
            <a:r>
              <a:rPr sz="2950" i="1" dirty="0">
                <a:latin typeface="Times New Roman"/>
                <a:cs typeface="Times New Roman"/>
              </a:rPr>
              <a:t>juns</a:t>
            </a:r>
            <a:r>
              <a:rPr sz="2950" i="1" spc="85" dirty="0">
                <a:latin typeface="Times New Roman"/>
                <a:cs typeface="Times New Roman"/>
              </a:rPr>
              <a:t> </a:t>
            </a:r>
            <a:r>
              <a:rPr sz="2950" i="1" spc="90" dirty="0">
                <a:latin typeface="Times New Roman"/>
                <a:cs typeface="Times New Roman"/>
              </a:rPr>
              <a:t>la</a:t>
            </a:r>
            <a:r>
              <a:rPr sz="2950" i="1" spc="60" dirty="0">
                <a:latin typeface="Times New Roman"/>
                <a:cs typeface="Times New Roman"/>
              </a:rPr>
              <a:t> </a:t>
            </a:r>
            <a:r>
              <a:rPr sz="2950" i="1" dirty="0">
                <a:latin typeface="Times New Roman"/>
                <a:cs typeface="Times New Roman"/>
              </a:rPr>
              <a:t>maiuri,tate,</a:t>
            </a:r>
            <a:r>
              <a:rPr sz="2950" i="1" spc="200" dirty="0">
                <a:latin typeface="Times New Roman"/>
                <a:cs typeface="Times New Roman"/>
              </a:rPr>
              <a:t> </a:t>
            </a:r>
            <a:r>
              <a:rPr sz="2950" i="1" spc="130" dirty="0">
                <a:latin typeface="Times New Roman"/>
                <a:cs typeface="Times New Roman"/>
              </a:rPr>
              <a:t>hliron</a:t>
            </a:r>
            <a:r>
              <a:rPr sz="2950" i="1" spc="-5" dirty="0">
                <a:latin typeface="Times New Roman"/>
                <a:cs typeface="Times New Roman"/>
              </a:rPr>
              <a:t> </a:t>
            </a:r>
            <a:r>
              <a:rPr sz="2950" i="1" dirty="0">
                <a:latin typeface="Times New Roman"/>
                <a:cs typeface="Times New Roman"/>
              </a:rPr>
              <a:t>.Cos/in</a:t>
            </a:r>
            <a:r>
              <a:rPr sz="2950" i="1" spc="170" dirty="0">
                <a:latin typeface="Times New Roman"/>
                <a:cs typeface="Times New Roman"/>
              </a:rPr>
              <a:t> </a:t>
            </a:r>
            <a:r>
              <a:rPr sz="2950" i="1" spc="60" dirty="0">
                <a:latin typeface="Times New Roman"/>
                <a:cs typeface="Times New Roman"/>
              </a:rPr>
              <a:t>devine</a:t>
            </a:r>
            <a:r>
              <a:rPr sz="2950" i="1" spc="355" dirty="0">
                <a:latin typeface="Times New Roman"/>
                <a:cs typeface="Times New Roman"/>
              </a:rPr>
              <a:t> </a:t>
            </a:r>
            <a:r>
              <a:rPr sz="2950" spc="-10" dirty="0">
                <a:latin typeface="Times New Roman"/>
                <a:cs typeface="Times New Roman"/>
              </a:rPr>
              <a:t>tin.o»r </a:t>
            </a:r>
            <a:r>
              <a:rPr sz="3200" i="1" dirty="0">
                <a:latin typeface="Times New Roman"/>
                <a:cs typeface="Times New Roman"/>
              </a:rPr>
              <a:t>de</a:t>
            </a:r>
            <a:r>
              <a:rPr sz="3200" i="1" spc="-6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o</a:t>
            </a:r>
            <a:r>
              <a:rPr sz="3200" i="1" spc="-120" dirty="0">
                <a:latin typeface="Times New Roman"/>
                <a:cs typeface="Times New Roman"/>
              </a:rPr>
              <a:t> </a:t>
            </a:r>
            <a:r>
              <a:rPr sz="3200" i="1" spc="-125" dirty="0">
                <a:latin typeface="Times New Roman"/>
                <a:cs typeface="Times New Roman"/>
              </a:rPr>
              <a:t>«ieastă</a:t>
            </a:r>
            <a:r>
              <a:rPr sz="3200" i="1" spc="-5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cultură,</a:t>
            </a:r>
            <a:r>
              <a:rPr sz="3200" i="1" spc="7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un</a:t>
            </a:r>
            <a:r>
              <a:rPr sz="3200" i="1" spc="-55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adevăratpolitoiog, </a:t>
            </a:r>
            <a:r>
              <a:rPr sz="3150" i="1" dirty="0">
                <a:latin typeface="Times New Roman"/>
                <a:cs typeface="Times New Roman"/>
              </a:rPr>
              <a:t>posedînd</a:t>
            </a:r>
            <a:r>
              <a:rPr sz="3150" i="1" spc="16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în</a:t>
            </a:r>
            <a:r>
              <a:rPr sz="3150" i="1" spc="-2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aceeaşi</a:t>
            </a:r>
            <a:r>
              <a:rPr sz="3150" i="1" spc="7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măsurâ</a:t>
            </a:r>
            <a:r>
              <a:rPr sz="3150" i="1" spc="12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limbile</a:t>
            </a:r>
            <a:r>
              <a:rPr sz="3150" i="1" spc="35" dirty="0">
                <a:latin typeface="Times New Roman"/>
                <a:cs typeface="Times New Roman"/>
              </a:rPr>
              <a:t> </a:t>
            </a:r>
            <a:r>
              <a:rPr sz="3150" i="1" spc="-10" dirty="0">
                <a:latin typeface="Times New Roman"/>
                <a:cs typeface="Times New Roman"/>
              </a:rPr>
              <a:t>română, </a:t>
            </a:r>
            <a:r>
              <a:rPr sz="3150" i="1" dirty="0">
                <a:latin typeface="Times New Roman"/>
                <a:cs typeface="Times New Roman"/>
              </a:rPr>
              <a:t>polonă,</a:t>
            </a:r>
            <a:r>
              <a:rPr sz="3150" i="1" spc="12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ucraineană,</a:t>
            </a:r>
            <a:r>
              <a:rPr sz="3150" i="1" spc="16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slavă</a:t>
            </a:r>
            <a:r>
              <a:rPr sz="3150" i="1" spc="5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veche</a:t>
            </a:r>
            <a:r>
              <a:rPr sz="3150" i="1" spc="9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și</a:t>
            </a:r>
            <a:r>
              <a:rPr sz="3150" i="1" spc="-5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latină.</a:t>
            </a:r>
            <a:r>
              <a:rPr sz="3150" i="1" spc="100" dirty="0">
                <a:latin typeface="Times New Roman"/>
                <a:cs typeface="Times New Roman"/>
              </a:rPr>
              <a:t> </a:t>
            </a:r>
            <a:r>
              <a:rPr sz="3150" i="1" spc="-25" dirty="0">
                <a:latin typeface="Times New Roman"/>
                <a:cs typeface="Times New Roman"/>
              </a:rPr>
              <a:t>Se </a:t>
            </a:r>
            <a:r>
              <a:rPr sz="3150" i="1" dirty="0">
                <a:latin typeface="Times New Roman"/>
                <a:cs typeface="Times New Roman"/>
              </a:rPr>
              <a:t>intoarce</a:t>
            </a:r>
            <a:r>
              <a:rPr sz="3150" i="1" spc="18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in</a:t>
            </a:r>
            <a:r>
              <a:rPr sz="3150" i="1" spc="1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patrie</a:t>
            </a:r>
            <a:r>
              <a:rPr sz="3150" i="1" spc="5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abia</a:t>
            </a:r>
            <a:r>
              <a:rPr sz="3150" i="1" spc="-4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la</a:t>
            </a:r>
            <a:r>
              <a:rPr sz="3150" i="1" spc="-2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inceputul</a:t>
            </a:r>
            <a:r>
              <a:rPr sz="3150" i="1" spc="18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anilor</a:t>
            </a:r>
            <a:r>
              <a:rPr sz="3150" i="1" spc="5" dirty="0">
                <a:latin typeface="Times New Roman"/>
                <a:cs typeface="Times New Roman"/>
              </a:rPr>
              <a:t> </a:t>
            </a:r>
            <a:r>
              <a:rPr sz="3150" i="1" spc="-20" dirty="0">
                <a:latin typeface="Times New Roman"/>
                <a:cs typeface="Times New Roman"/>
              </a:rPr>
              <a:t>'50, </a:t>
            </a:r>
            <a:r>
              <a:rPr sz="3150" i="1" dirty="0">
                <a:latin typeface="Times New Roman"/>
                <a:cs typeface="Times New Roman"/>
              </a:rPr>
              <a:t>unde</a:t>
            </a:r>
            <a:r>
              <a:rPr sz="3150" i="1" spc="6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în</a:t>
            </a:r>
            <a:r>
              <a:rPr sz="3150" i="1" spc="-2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scurta</a:t>
            </a:r>
            <a:r>
              <a:rPr sz="3150" i="1" spc="10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vreme</a:t>
            </a:r>
            <a:r>
              <a:rPr sz="3150" i="1" spc="13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urcă</a:t>
            </a:r>
            <a:r>
              <a:rPr sz="3150" i="1" spc="-1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virtiginos</a:t>
            </a:r>
            <a:r>
              <a:rPr sz="3150" i="1" spc="14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pe</a:t>
            </a:r>
            <a:r>
              <a:rPr sz="3150" i="1" spc="15" dirty="0">
                <a:latin typeface="Times New Roman"/>
                <a:cs typeface="Times New Roman"/>
              </a:rPr>
              <a:t> </a:t>
            </a:r>
            <a:r>
              <a:rPr sz="3150" i="1" spc="-10" dirty="0">
                <a:latin typeface="Times New Roman"/>
                <a:cs typeface="Times New Roman"/>
              </a:rPr>
              <a:t>scara </a:t>
            </a:r>
            <a:r>
              <a:rPr sz="3150" i="1" dirty="0">
                <a:latin typeface="Times New Roman"/>
                <a:cs typeface="Times New Roman"/>
              </a:rPr>
              <a:t>unor</a:t>
            </a:r>
            <a:r>
              <a:rPr sz="3150" i="1" spc="2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înalte dregătorii</a:t>
            </a:r>
            <a:r>
              <a:rPr sz="3150" i="1" spc="21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boierești</a:t>
            </a:r>
            <a:r>
              <a:rPr sz="3150" i="1" spc="16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pină</a:t>
            </a:r>
            <a:r>
              <a:rPr sz="3150" i="1" spc="1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la</a:t>
            </a:r>
            <a:r>
              <a:rPr sz="3150" i="1" spc="-2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cea</a:t>
            </a:r>
            <a:r>
              <a:rPr sz="3150" i="1" spc="20" dirty="0">
                <a:latin typeface="Times New Roman"/>
                <a:cs typeface="Times New Roman"/>
              </a:rPr>
              <a:t> </a:t>
            </a:r>
            <a:r>
              <a:rPr sz="3150" i="1" spc="-25" dirty="0">
                <a:latin typeface="Times New Roman"/>
                <a:cs typeface="Times New Roman"/>
              </a:rPr>
              <a:t>de </a:t>
            </a:r>
            <a:r>
              <a:rPr sz="3150" i="1" dirty="0">
                <a:latin typeface="Times New Roman"/>
                <a:cs typeface="Times New Roman"/>
              </a:rPr>
              <a:t>logofat,</a:t>
            </a:r>
            <a:r>
              <a:rPr sz="3150" i="1" spc="12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pe</a:t>
            </a:r>
            <a:r>
              <a:rPr sz="3150" i="1" spc="2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care</a:t>
            </a:r>
            <a:r>
              <a:rPr sz="3150" i="1" spc="6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a ocupat-o</a:t>
            </a:r>
            <a:r>
              <a:rPr sz="3150" i="1" spc="7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din</a:t>
            </a:r>
            <a:r>
              <a:rPr sz="3150" i="1" spc="3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1d75</a:t>
            </a:r>
            <a:r>
              <a:rPr sz="3150" i="1" spc="9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pîna</a:t>
            </a:r>
            <a:r>
              <a:rPr sz="3150" i="1" spc="60" dirty="0">
                <a:latin typeface="Times New Roman"/>
                <a:cs typeface="Times New Roman"/>
              </a:rPr>
              <a:t> </a:t>
            </a:r>
            <a:r>
              <a:rPr sz="3150" i="1" spc="-25" dirty="0">
                <a:latin typeface="Times New Roman"/>
                <a:cs typeface="Times New Roman"/>
              </a:rPr>
              <a:t>la </a:t>
            </a:r>
            <a:r>
              <a:rPr sz="3100" i="1" dirty="0">
                <a:latin typeface="Times New Roman"/>
                <a:cs typeface="Times New Roman"/>
              </a:rPr>
              <a:t>sfîrșitul</a:t>
            </a:r>
            <a:r>
              <a:rPr sz="3100" i="1" spc="254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anului</a:t>
            </a:r>
            <a:r>
              <a:rPr sz="3100" i="1" spc="250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1683,</a:t>
            </a:r>
            <a:r>
              <a:rPr sz="3100" i="1" spc="155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cînd</a:t>
            </a:r>
            <a:r>
              <a:rPr sz="3100" i="1" spc="75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se</a:t>
            </a:r>
            <a:r>
              <a:rPr sz="3100" i="1" spc="150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retrage</a:t>
            </a:r>
            <a:r>
              <a:rPr sz="3100" i="1" spc="225" dirty="0">
                <a:latin typeface="Times New Roman"/>
                <a:cs typeface="Times New Roman"/>
              </a:rPr>
              <a:t> </a:t>
            </a:r>
            <a:r>
              <a:rPr sz="3100" i="1" spc="-25" dirty="0">
                <a:latin typeface="Times New Roman"/>
                <a:cs typeface="Times New Roman"/>
              </a:rPr>
              <a:t>din </a:t>
            </a:r>
            <a:r>
              <a:rPr sz="3100" i="1" dirty="0">
                <a:latin typeface="Times New Roman"/>
                <a:cs typeface="Times New Roman"/>
              </a:rPr>
              <a:t>activitatea</a:t>
            </a:r>
            <a:r>
              <a:rPr sz="3100" i="1" spc="310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de</a:t>
            </a:r>
            <a:r>
              <a:rPr sz="3100" i="1" spc="235" dirty="0">
                <a:latin typeface="Times New Roman"/>
                <a:cs typeface="Times New Roman"/>
              </a:rPr>
              <a:t> </a:t>
            </a:r>
            <a:r>
              <a:rPr sz="3100" i="1" spc="-10" dirty="0">
                <a:latin typeface="Times New Roman"/>
                <a:cs typeface="Times New Roman"/>
              </a:rPr>
              <a:t>stat.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64043" y="6601966"/>
            <a:ext cx="600710" cy="2266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00" spc="-20" dirty="0">
                <a:latin typeface="Times New Roman"/>
                <a:cs typeface="Times New Roman"/>
              </a:rPr>
              <a:t>fppt.com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48" y="3786187"/>
            <a:ext cx="7268766" cy="28753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6616" y="924668"/>
            <a:ext cx="7975600" cy="441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74295" algn="ctr">
              <a:lnSpc>
                <a:spcPct val="100800"/>
              </a:lnSpc>
              <a:spcBef>
                <a:spcPts val="90"/>
              </a:spcBef>
              <a:tabLst>
                <a:tab pos="6185535" algn="l"/>
              </a:tabLst>
            </a:pPr>
            <a:r>
              <a:rPr sz="3250" i="1" dirty="0">
                <a:latin typeface="Times New Roman"/>
                <a:cs typeface="Times New Roman"/>
              </a:rPr>
              <a:t>Care</a:t>
            </a:r>
            <a:r>
              <a:rPr sz="3250" i="1" spc="-215" dirty="0">
                <a:latin typeface="Times New Roman"/>
                <a:cs typeface="Times New Roman"/>
              </a:rPr>
              <a:t> </a:t>
            </a:r>
            <a:r>
              <a:rPr sz="3250" i="1" spc="-10" dirty="0">
                <a:latin typeface="Times New Roman"/>
                <a:cs typeface="Times New Roman"/>
              </a:rPr>
              <a:t>ínsá</a:t>
            </a:r>
            <a:r>
              <a:rPr sz="3250" i="1" spc="-195" dirty="0">
                <a:latin typeface="Times New Roman"/>
                <a:cs typeface="Times New Roman"/>
              </a:rPr>
              <a:t> </a:t>
            </a:r>
            <a:r>
              <a:rPr sz="3250" i="1" spc="-260" dirty="0">
                <a:latin typeface="Times New Roman"/>
                <a:cs typeface="Times New Roman"/>
              </a:rPr>
              <a:t>1-</a:t>
            </a:r>
            <a:r>
              <a:rPr sz="3250" i="1" spc="-310" dirty="0">
                <a:latin typeface="Times New Roman"/>
                <a:cs typeface="Times New Roman"/>
              </a:rPr>
              <a:t>a</a:t>
            </a:r>
            <a:r>
              <a:rPr sz="3250" i="1" spc="90" dirty="0">
                <a:latin typeface="Times New Roman"/>
                <a:cs typeface="Times New Roman"/>
              </a:rPr>
              <a:t> </a:t>
            </a:r>
            <a:r>
              <a:rPr sz="3250" i="1" dirty="0">
                <a:latin typeface="Times New Roman"/>
                <a:cs typeface="Times New Roman"/>
              </a:rPr>
              <a:t>miluit,</a:t>
            </a:r>
            <a:r>
              <a:rPr sz="3250" i="1" spc="-35" dirty="0">
                <a:latin typeface="Times New Roman"/>
                <a:cs typeface="Times New Roman"/>
              </a:rPr>
              <a:t> </a:t>
            </a:r>
            <a:r>
              <a:rPr sz="3250" i="1" spc="-110" dirty="0">
                <a:latin typeface="Times New Roman"/>
                <a:cs typeface="Times New Roman"/>
              </a:rPr>
              <a:t>puníndu-</a:t>
            </a:r>
            <a:r>
              <a:rPr sz="3250" i="1" spc="-65" dirty="0">
                <a:latin typeface="Times New Roman"/>
                <a:cs typeface="Times New Roman"/>
              </a:rPr>
              <a:t>i.</a:t>
            </a:r>
            <a:r>
              <a:rPr sz="3250" i="1" spc="-254" dirty="0">
                <a:latin typeface="Times New Roman"/>
                <a:cs typeface="Times New Roman"/>
              </a:rPr>
              <a:t> </a:t>
            </a:r>
            <a:r>
              <a:rPr sz="3250" i="1" dirty="0">
                <a:latin typeface="Times New Roman"/>
                <a:cs typeface="Times New Roman"/>
              </a:rPr>
              <a:t>la</a:t>
            </a:r>
            <a:r>
              <a:rPr sz="3250" i="1" spc="-80" dirty="0">
                <a:latin typeface="Times New Roman"/>
                <a:cs typeface="Times New Roman"/>
              </a:rPr>
              <a:t> dispoziJie</a:t>
            </a:r>
            <a:r>
              <a:rPr sz="3250" i="1" spc="50" dirty="0">
                <a:latin typeface="Times New Roman"/>
                <a:cs typeface="Times New Roman"/>
              </a:rPr>
              <a:t> </a:t>
            </a:r>
            <a:r>
              <a:rPr sz="3250" i="1" spc="-20" dirty="0">
                <a:latin typeface="Times New Roman"/>
                <a:cs typeface="Times New Roman"/>
              </a:rPr>
              <a:t>unul </a:t>
            </a:r>
            <a:r>
              <a:rPr sz="3200" i="1" dirty="0">
                <a:latin typeface="Times New Roman"/>
                <a:cs typeface="Times New Roman"/>
              </a:rPr>
              <a:t>din</a:t>
            </a:r>
            <a:r>
              <a:rPr sz="3200" i="1" spc="-9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castelele</a:t>
            </a:r>
            <a:r>
              <a:rPr sz="3200" i="1" spc="3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sale</a:t>
            </a:r>
            <a:r>
              <a:rPr sz="3200" i="1" spc="-11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áe</a:t>
            </a:r>
            <a:r>
              <a:rPr sz="3200" i="1" spc="-11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lingá</a:t>
            </a:r>
            <a:r>
              <a:rPr sz="3200" i="1" spc="-75" dirty="0">
                <a:latin typeface="Times New Roman"/>
                <a:cs typeface="Times New Roman"/>
              </a:rPr>
              <a:t> </a:t>
            </a:r>
            <a:r>
              <a:rPr sz="3200" i="1" spc="-20" dirty="0">
                <a:latin typeface="Times New Roman"/>
                <a:cs typeface="Times New Roman"/>
              </a:rPr>
              <a:t>oraçul</a:t>
            </a:r>
            <a:r>
              <a:rPr sz="3200" i="1" spc="75" dirty="0">
                <a:latin typeface="Times New Roman"/>
                <a:cs typeface="Times New Roman"/>
              </a:rPr>
              <a:t> </a:t>
            </a:r>
            <a:r>
              <a:rPr sz="3200" i="1" spc="-30" dirty="0">
                <a:latin typeface="Times New Roman"/>
                <a:cs typeface="Times New Roman"/>
              </a:rPr>
              <a:t>Stryi,</a:t>
            </a:r>
            <a:r>
              <a:rPr sz="3200" i="1" spc="-400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.unde cronícarul</a:t>
            </a:r>
            <a:r>
              <a:rPr sz="3200" i="1" spc="114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a</a:t>
            </a:r>
            <a:r>
              <a:rPr sz="3200" i="1" spc="-155" dirty="0">
                <a:latin typeface="Times New Roman"/>
                <a:cs typeface="Times New Roman"/>
              </a:rPr>
              <a:t> </a:t>
            </a:r>
            <a:r>
              <a:rPr sz="3200" i="1" spc="-80" dirty="0">
                <a:latin typeface="Times New Roman"/>
                <a:cs typeface="Times New Roman"/>
              </a:rPr>
              <a:t>des@çurat</a:t>
            </a:r>
            <a:r>
              <a:rPr sz="3200" i="1" spc="60" dirty="0">
                <a:latin typeface="Times New Roman"/>
                <a:cs typeface="Times New Roman"/>
              </a:rPr>
              <a:t> o</a:t>
            </a:r>
            <a:r>
              <a:rPr sz="3200" i="1" spc="-195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actívítate </a:t>
            </a:r>
            <a:r>
              <a:rPr sz="3150" i="1" dirty="0">
                <a:latin typeface="Times New Roman"/>
                <a:cs typeface="Times New Roman"/>
              </a:rPr>
              <a:t>cárturáreascá</a:t>
            </a:r>
            <a:r>
              <a:rPr sz="3150" i="1" spc="26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tímp</a:t>
            </a:r>
            <a:r>
              <a:rPr sz="3150" i="1" spc="3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de</a:t>
            </a:r>
            <a:r>
              <a:rPr sz="3150" i="1" spc="1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aproape</a:t>
            </a:r>
            <a:r>
              <a:rPr sz="3150" i="1" spc="-1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doí</a:t>
            </a:r>
            <a:r>
              <a:rPr sz="3150" i="1" spc="16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ani.</a:t>
            </a:r>
            <a:r>
              <a:rPr sz="3150" i="1" spc="2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Dupá</a:t>
            </a:r>
            <a:r>
              <a:rPr sz="3150" i="1" spc="5" dirty="0">
                <a:latin typeface="Times New Roman"/>
                <a:cs typeface="Times New Roman"/>
              </a:rPr>
              <a:t> </a:t>
            </a:r>
            <a:r>
              <a:rPr sz="3150" i="1" spc="-25" dirty="0">
                <a:latin typeface="Times New Roman"/>
                <a:cs typeface="Times New Roman"/>
              </a:rPr>
              <a:t>ce </a:t>
            </a:r>
            <a:r>
              <a:rPr sz="3150" i="1" dirty="0">
                <a:latin typeface="Times New Roman"/>
                <a:cs typeface="Times New Roman"/>
              </a:rPr>
              <a:t>i</a:t>
            </a:r>
            <a:r>
              <a:rPr sz="3150" i="1" spc="105" dirty="0">
                <a:latin typeface="Times New Roman"/>
                <a:cs typeface="Times New Roman"/>
              </a:rPr>
              <a:t> </a:t>
            </a:r>
            <a:r>
              <a:rPr sz="3150" i="1" spc="-30" dirty="0">
                <a:latin typeface="Times New Roman"/>
                <a:cs typeface="Times New Roman"/>
              </a:rPr>
              <a:t>s-</a:t>
            </a:r>
            <a:r>
              <a:rPr sz="3150" i="1" dirty="0">
                <a:latin typeface="Times New Roman"/>
                <a:cs typeface="Times New Roman"/>
              </a:rPr>
              <a:t>a</a:t>
            </a:r>
            <a:r>
              <a:rPr sz="3150" i="1" spc="11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permis</a:t>
            </a:r>
            <a:r>
              <a:rPr sz="3150" i="1" spc="19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repatrierea,</a:t>
            </a:r>
            <a:r>
              <a:rPr sz="3150" i="1" spc="19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M.</a:t>
            </a:r>
            <a:r>
              <a:rPr sz="3150" i="1" spc="-2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Costin</a:t>
            </a:r>
            <a:r>
              <a:rPr sz="3150" i="1" spc="3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nu</a:t>
            </a:r>
            <a:r>
              <a:rPr sz="3150" i="1" spc="-1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a</a:t>
            </a:r>
            <a:r>
              <a:rPr sz="3150" i="1" spc="-40" dirty="0">
                <a:latin typeface="Times New Roman"/>
                <a:cs typeface="Times New Roman"/>
              </a:rPr>
              <a:t> </a:t>
            </a:r>
            <a:r>
              <a:rPr sz="3150" i="1" spc="-25" dirty="0">
                <a:latin typeface="Times New Roman"/>
                <a:cs typeface="Times New Roman"/>
              </a:rPr>
              <a:t>mai </a:t>
            </a:r>
            <a:r>
              <a:rPr sz="3150" i="1" dirty="0">
                <a:latin typeface="Times New Roman"/>
                <a:cs typeface="Times New Roman"/>
              </a:rPr>
              <a:t>reuçit</a:t>
            </a:r>
            <a:r>
              <a:rPr sz="3150" i="1" spc="7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sá</a:t>
            </a:r>
            <a:r>
              <a:rPr sz="3150" i="1" spc="-65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capete</a:t>
            </a:r>
            <a:r>
              <a:rPr sz="3150" i="1" spc="40" dirty="0">
                <a:latin typeface="Times New Roman"/>
                <a:cs typeface="Times New Roman"/>
              </a:rPr>
              <a:t> </a:t>
            </a:r>
            <a:r>
              <a:rPr sz="3150" i="1" dirty="0">
                <a:latin typeface="Times New Roman"/>
                <a:cs typeface="Times New Roman"/>
              </a:rPr>
              <a:t>íncrederea</a:t>
            </a:r>
            <a:r>
              <a:rPr sz="3150" i="1" spc="95" dirty="0">
                <a:latin typeface="Times New Roman"/>
                <a:cs typeface="Times New Roman"/>
              </a:rPr>
              <a:t> </a:t>
            </a:r>
            <a:r>
              <a:rPr sz="3150" i="1" spc="-10" dirty="0">
                <a:latin typeface="Times New Roman"/>
                <a:cs typeface="Times New Roman"/>
              </a:rPr>
              <a:t>domnuluí</a:t>
            </a:r>
            <a:r>
              <a:rPr sz="3150" i="1" dirty="0">
                <a:latin typeface="Times New Roman"/>
                <a:cs typeface="Times New Roman"/>
              </a:rPr>
              <a:t>	</a:t>
            </a:r>
            <a:r>
              <a:rPr sz="3150" u="heavy" spc="-125" dirty="0">
                <a:solidFill>
                  <a:srgbClr val="118E90"/>
                </a:solidFill>
                <a:uFill>
                  <a:solidFill>
                    <a:srgbClr val="3F7C77"/>
                  </a:solidFill>
                </a:uFill>
                <a:latin typeface="Times New Roman"/>
                <a:cs typeface="Times New Roman"/>
              </a:rPr>
              <a:t>Con.vrnit/iit </a:t>
            </a:r>
            <a:endParaRPr sz="3150">
              <a:latin typeface="Times New Roman"/>
              <a:cs typeface="Times New Roman"/>
            </a:endParaRPr>
          </a:p>
          <a:p>
            <a:pPr marL="6314440" algn="ctr">
              <a:lnSpc>
                <a:spcPct val="100000"/>
              </a:lnSpc>
              <a:spcBef>
                <a:spcPts val="65"/>
              </a:spcBef>
            </a:pPr>
            <a:r>
              <a:rPr sz="3100" i="1" spc="-20" dirty="0">
                <a:latin typeface="Times New Roman"/>
                <a:cs typeface="Times New Roman"/>
              </a:rPr>
              <a:t>care</a:t>
            </a:r>
            <a:endParaRPr sz="3100">
              <a:latin typeface="Times New Roman"/>
              <a:cs typeface="Times New Roman"/>
            </a:endParaRPr>
          </a:p>
          <a:p>
            <a:pPr marL="351790" algn="ctr">
              <a:lnSpc>
                <a:spcPct val="100000"/>
              </a:lnSpc>
              <a:spcBef>
                <a:spcPts val="50"/>
              </a:spcBef>
            </a:pPr>
            <a:r>
              <a:rPr sz="3200" i="1" spc="-30" dirty="0">
                <a:latin typeface="Times New Roman"/>
                <a:cs typeface="Times New Roman"/>
              </a:rPr>
              <a:t>intr-</a:t>
            </a:r>
            <a:r>
              <a:rPr sz="3200" i="1" dirty="0">
                <a:latin typeface="Times New Roman"/>
                <a:cs typeface="Times New Roman"/>
              </a:rPr>
              <a:t>o</a:t>
            </a:r>
            <a:r>
              <a:rPr sz="3200" i="1" spc="-17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ínvinuíre</a:t>
            </a:r>
            <a:r>
              <a:rPr sz="3200" i="1" spc="30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neíntemeiatá</a:t>
            </a:r>
            <a:r>
              <a:rPr sz="3200" i="1" spc="-45" dirty="0">
                <a:latin typeface="Times New Roman"/>
                <a:cs typeface="Times New Roman"/>
              </a:rPr>
              <a:t> </a:t>
            </a:r>
            <a:r>
              <a:rPr sz="3200" i="1" spc="-245" dirty="0">
                <a:latin typeface="Times New Roman"/>
                <a:cs typeface="Times New Roman"/>
              </a:rPr>
              <a:t>1-</a:t>
            </a:r>
            <a:r>
              <a:rPr sz="3200" i="1" spc="-290" dirty="0">
                <a:latin typeface="Times New Roman"/>
                <a:cs typeface="Times New Roman"/>
              </a:rPr>
              <a:t>a</a:t>
            </a:r>
            <a:r>
              <a:rPr sz="3200" i="1" spc="90" dirty="0">
                <a:latin typeface="Times New Roman"/>
                <a:cs typeface="Times New Roman"/>
              </a:rPr>
              <a:t> </a:t>
            </a:r>
            <a:r>
              <a:rPr sz="3200" i="1" spc="-10" dirty="0">
                <a:latin typeface="Times New Roman"/>
                <a:cs typeface="Times New Roman"/>
              </a:rPr>
              <a:t>condamnat</a:t>
            </a:r>
            <a:r>
              <a:rPr sz="3200" i="1" spc="145" dirty="0">
                <a:latin typeface="Times New Roman"/>
                <a:cs typeface="Times New Roman"/>
              </a:rPr>
              <a:t> </a:t>
            </a:r>
            <a:r>
              <a:rPr sz="3200" i="1" spc="-25" dirty="0">
                <a:latin typeface="Times New Roman"/>
                <a:cs typeface="Times New Roman"/>
              </a:rPr>
              <a:t>la</a:t>
            </a:r>
            <a:endParaRPr sz="3200">
              <a:latin typeface="Times New Roman"/>
              <a:cs typeface="Times New Roman"/>
            </a:endParaRPr>
          </a:p>
          <a:p>
            <a:pPr marR="8890" algn="ctr">
              <a:lnSpc>
                <a:spcPct val="100000"/>
              </a:lnSpc>
              <a:spcBef>
                <a:spcPts val="55"/>
              </a:spcBef>
            </a:pPr>
            <a:r>
              <a:rPr sz="3100" i="1" dirty="0">
                <a:latin typeface="Times New Roman"/>
                <a:cs typeface="Times New Roman"/>
              </a:rPr>
              <a:t>moarte</a:t>
            </a:r>
            <a:r>
              <a:rPr sz="3100" i="1" spc="295" dirty="0">
                <a:latin typeface="Times New Roman"/>
                <a:cs typeface="Times New Roman"/>
              </a:rPr>
              <a:t> </a:t>
            </a:r>
            <a:r>
              <a:rPr sz="3100" i="1" dirty="0">
                <a:latin typeface="Times New Roman"/>
                <a:cs typeface="Times New Roman"/>
              </a:rPr>
              <a:t>in </a:t>
            </a:r>
            <a:r>
              <a:rPr sz="3100" i="1" spc="-10" dirty="0">
                <a:latin typeface="Times New Roman"/>
                <a:cs typeface="Times New Roman"/>
              </a:rPr>
              <a:t>1d91.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64283" y="6603702"/>
            <a:ext cx="601980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-10" dirty="0">
                <a:latin typeface="Times New Roman"/>
                <a:cs typeface="Times New Roman"/>
              </a:rPr>
              <a:t>fppt.com</a:t>
            </a:r>
            <a:endParaRPr sz="1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912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Times New Roman</vt:lpstr>
      <vt:lpstr>Office Theme</vt:lpstr>
      <vt:lpstr>Презентация PowerPoint</vt:lpstr>
      <vt:lpstr>Cea mai pro”eminentá çí cea. mai expresivá figurá a culturií románeçti dín Moldova, dín sec. al XVII-lea, a fost Miron Costin. Cárturar distins, íeçít din çcoala umanístá a Poloniei, diplomat iscusít in medíul viciat de intrigí çi de</vt:lpstr>
      <vt:lpstr>Sfnïuió cronicarului Miron Costín de lángá Teatrul National</vt:lpstr>
      <vt:lpstr>Презентация PowerPoint</vt:lpstr>
      <vt:lpstr>Презентация PowerPoint</vt:lpstr>
      <vt:lpstr>it sa se re e minia..</vt:lpstr>
      <vt:lpstr>Презентация PowerPoint</vt:lpstr>
      <vt:lpstr>Презентация PowerPoint</vt:lpstr>
      <vt:lpstr>Презентация PowerPoint</vt:lpstr>
      <vt:lpstr>Презентация PowerPoint</vt:lpstr>
      <vt:lpstr>In timpul prizonieratului in Polonia, M. Cos”iin scrie “Poiema polonâ” in versuri (limba polonezá), in care prosláveçte originea romaná a poporului sáu, deplínge soarta grea a contemporanilor sâí sub dominaJie turci</vt:lpstr>
      <vt:lpstr>Презентация PowerPoint</vt:lpstr>
      <vt:lpstr>moldoveneasca,Miron Costin,pentru n da o .pilda rn se pot srrie versuri si in limba noastra ,alcatuieste poema “Viata lumii”.</vt:lpstr>
      <vt:lpstr>Motivele provenite din poezia greaca si latina (Fortuna labilis ,ubi sunt?)capata si ele</vt:lpstr>
      <vt:lpstr>Презентация PowerPoint</vt:lpstr>
      <vt:lpstr>El pune bazele unei idei valorificate de scriitorii de mai tarziu precum poezia “Glossa” de M. Eminescu („Nici incline a ei limbălRecea cumpăn-a gândiriiJÎnspre clipa ce se</vt:lpstr>
      <vt:lpstr>Презентация PowerPoint</vt:lpstr>
      <vt:lpstr>asupra unei alte opere de largă rezonanță și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Liliya Hovornyan</dc:creator>
  <cp:lastModifiedBy>Лилия</cp:lastModifiedBy>
  <cp:revision>1</cp:revision>
  <dcterms:created xsi:type="dcterms:W3CDTF">2025-09-18T14:24:10Z</dcterms:created>
  <dcterms:modified xsi:type="dcterms:W3CDTF">2025-09-18T14:25:12Z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2025-09-18T00:00:00Z</vt:filetime>
  </property>
  <property fmtid="{D5CDD505-2E9C-101B-9397-08002B2CF9AE}" pid="3" name="Producer">
    <vt:lpwstr>jsPDF 1.3.2 2016-09-30T20:33:17.116Z:jameshall</vt:lpwstr>
  </property>
  <property fmtid="{D5CDD505-2E9C-101B-9397-08002B2CF9AE}" pid="4" name="LastSaved">
    <vt:filetime>2025-09-18T00:00:00Z</vt:filetime>
  </property>
</Properties>
</file>