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1" r:id="rId3"/>
    <p:sldId id="264" r:id="rId4"/>
    <p:sldId id="265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</p:sldIdLst>
  <p:sldSz cx="9144000" cy="6858000" type="screen4x3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29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872A2-12B3-48A2-ABBC-AD3EC5B24BEC}" type="datetimeFigureOut">
              <a:rPr lang="ro-RO" smtClean="0"/>
              <a:t>18.09.2025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D09B-59FD-462C-A58B-E69378AF844D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872A2-12B3-48A2-ABBC-AD3EC5B24BEC}" type="datetimeFigureOut">
              <a:rPr lang="ro-RO" smtClean="0"/>
              <a:t>18.09.2025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D09B-59FD-462C-A58B-E69378AF844D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872A2-12B3-48A2-ABBC-AD3EC5B24BEC}" type="datetimeFigureOut">
              <a:rPr lang="ro-RO" smtClean="0"/>
              <a:t>18.09.2025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D09B-59FD-462C-A58B-E69378AF844D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872A2-12B3-48A2-ABBC-AD3EC5B24BEC}" type="datetimeFigureOut">
              <a:rPr lang="ro-RO" smtClean="0"/>
              <a:t>18.09.2025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D09B-59FD-462C-A58B-E69378AF844D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872A2-12B3-48A2-ABBC-AD3EC5B24BEC}" type="datetimeFigureOut">
              <a:rPr lang="ro-RO" smtClean="0"/>
              <a:t>18.09.2025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D09B-59FD-462C-A58B-E69378AF844D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872A2-12B3-48A2-ABBC-AD3EC5B24BEC}" type="datetimeFigureOut">
              <a:rPr lang="ro-RO" smtClean="0"/>
              <a:t>18.09.2025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D09B-59FD-462C-A58B-E69378AF844D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872A2-12B3-48A2-ABBC-AD3EC5B24BEC}" type="datetimeFigureOut">
              <a:rPr lang="ro-RO" smtClean="0"/>
              <a:t>18.09.2025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D09B-59FD-462C-A58B-E69378AF844D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872A2-12B3-48A2-ABBC-AD3EC5B24BEC}" type="datetimeFigureOut">
              <a:rPr lang="ro-RO" smtClean="0"/>
              <a:t>18.09.2025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D09B-59FD-462C-A58B-E69378AF844D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872A2-12B3-48A2-ABBC-AD3EC5B24BEC}" type="datetimeFigureOut">
              <a:rPr lang="ro-RO" smtClean="0"/>
              <a:t>18.09.2025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D09B-59FD-462C-A58B-E69378AF844D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872A2-12B3-48A2-ABBC-AD3EC5B24BEC}" type="datetimeFigureOut">
              <a:rPr lang="ro-RO" smtClean="0"/>
              <a:t>18.09.2025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D09B-59FD-462C-A58B-E69378AF844D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872A2-12B3-48A2-ABBC-AD3EC5B24BEC}" type="datetimeFigureOut">
              <a:rPr lang="ro-RO" smtClean="0"/>
              <a:t>18.09.2025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D09B-59FD-462C-A58B-E69378AF844D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0872A2-12B3-48A2-ABBC-AD3EC5B24BEC}" type="datetimeFigureOut">
              <a:rPr lang="ro-RO" smtClean="0"/>
              <a:t>18.09.2025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FD09B-59FD-462C-A58B-E69378AF844D}" type="slidenum">
              <a:rPr lang="ro-RO" smtClean="0"/>
              <a:t>‹#›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BCBA6D8-D3BB-45DF-8469-B339BEB421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0800000">
            <a:off x="0" y="-76200"/>
            <a:ext cx="9144000" cy="6934199"/>
          </a:xfrm>
          <a:prstGeom prst="rect">
            <a:avLst/>
          </a:prstGeom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343400" y="848380"/>
            <a:ext cx="44196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AU" sz="4400" b="1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Miron</a:t>
            </a:r>
            <a:r>
              <a:rPr kumimoji="0" lang="en-AU" sz="4400" b="1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Costin</a:t>
            </a:r>
            <a:endParaRPr kumimoji="0" lang="en-US" sz="4400" b="1" u="none" strike="noStrike" cap="none" normalizeH="0" baseline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o-RO" sz="32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o-RO" sz="32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o-RO" sz="32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o-RO" sz="4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Importanţa marilor cronicari români</a:t>
            </a:r>
            <a:endParaRPr kumimoji="0" lang="en-US" sz="4000" b="1" u="none" strike="noStrike" cap="none" normalizeH="0" baseline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AU" sz="2800" b="0" u="none" strike="noStrike" cap="none" normalizeH="0" baseline="0" dirty="0">
              <a:ln>
                <a:noFill/>
              </a:ln>
              <a:solidFill>
                <a:schemeClr val="accent2">
                  <a:lumMod val="60000"/>
                  <a:lumOff val="4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7F280CB0-744D-4394-AB56-710CD68EC5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828526"/>
            <a:ext cx="3505200" cy="499084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6350" stA="50000" endA="300" endPos="55500" dist="101600" dir="5400000" sy="-100000" algn="bl" rotWithShape="0"/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8E70B85-7438-4F0C-8632-35483FFA1E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0800000">
            <a:off x="0" y="-76200"/>
            <a:ext cx="9144000" cy="693419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52400"/>
            <a:ext cx="8686800" cy="647700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Primul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capitol al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scrierii,“De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Italia”,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reprezint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lucrare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geografic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etnografic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Italiei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acest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capitol,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autorul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asum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rolul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martor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el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povestind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sub forma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memorandum, ca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vizitat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acele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locu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al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doilea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capitol, “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Pentru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mp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ăţ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Ramului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valorificarea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leg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turilor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privitoare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ntemeierea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Romei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vorbe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despre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formarea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Imperiului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roman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despre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expansiunea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Al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treilea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capitol, “De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Dachia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”,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nf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ăţ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isaza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Dacia, patria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str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ăm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ilor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no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tri,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iar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al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patrulea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capitol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prezent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cuceriea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colonizarea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Daciei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Traian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expansiunea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romanilor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Asia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Africa.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urm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torul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capitol se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argumenteaz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originea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rom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poporului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rom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baza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dovezilor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arheologice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iar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al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aselea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aduc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argumente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filologice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etnografice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Ultimul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capitol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ncearc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completeze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stimpul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dintre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colonizarea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Daciei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ntemeierea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Moldovei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Scopurile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care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acest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text le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urm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sunt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primul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stabilirea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mprejur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rilor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istorice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care au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determinat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poporului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rom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n,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demonstrarea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latinit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ăţ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acestuia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o-RO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“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Biruit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-au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gandul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reprezinta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fraz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emblematic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red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spiritul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celor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dedica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nfloririi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culturale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ionale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Miron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Costin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are o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atitudine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plin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considera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Grigore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Ureche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recunosc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ndu-i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meritele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patriotismul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El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combate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falsurile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celor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interpolatori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face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elogiul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ăţ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ii,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relev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importan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scrisului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Autorul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reprezint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un moment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esen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ial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evolutia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nara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iunii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istorice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rom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din care se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romanul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istoric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sadovenian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Nunta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domni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Ruxandra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”. </a:t>
            </a:r>
            <a:endParaRPr lang="ro-RO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o-RO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AF5B39F-F978-4644-A848-81F47E2AB4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0800000">
            <a:off x="0" y="-76200"/>
            <a:ext cx="9144000" cy="693419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52400"/>
            <a:ext cx="8763000" cy="647700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o-RO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Din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traducerea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costinian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tipul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povestitor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meditativ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din opera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Sadoveanu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Din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punct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vedere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artistic la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Miron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Costin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deosebe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un patriotism de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latur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psihologic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spre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deosebire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Ion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Neculce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care se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axeaz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portretul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anecdotic. </a:t>
            </a:r>
            <a:endParaRPr lang="ro-RO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Cu o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scriere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dificil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cult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Grigore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Ureche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Miron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Costin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folose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sintaxa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topica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limbii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latine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motiv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pentru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care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frazele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sale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sunt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greoaie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o-RO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Miron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Costin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reprezint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nara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iunea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istoric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tip anecdotic,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dus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rziu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apogeu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Ion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Neculce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Costin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primul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nostru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narator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meditativ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Spre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deosebire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Ureche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scrisul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nu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spontan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trece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printr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-un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proces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semnificativ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acest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process se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realizeaz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linia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construc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iei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personajelor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Dincolo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insiruirea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evenimente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cronicarul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las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loc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analizei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psihologice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fr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nt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rilor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interioare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o-RO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Miron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Costin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realizeaz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mici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biografii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de-a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lungul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rora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urm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metamorfoza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personajelor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Spre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exemplu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evolu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Tom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tefan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parcursul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celor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dou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domnii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la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nceput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un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domn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crud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ngeros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pentru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“la 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doua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domnie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cu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multu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schimbatu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ntr-altu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chip dup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patima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ce-i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venise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 cap.”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Ureche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povestea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deta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Costin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ie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istoria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modul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dramatic,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destinul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tragic al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omului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supus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unei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for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implacabile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fiind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tema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predilect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o-RO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o-RO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9677773-BC78-4518-BC82-B396F0B16A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0800000">
            <a:off x="0" y="-76200"/>
            <a:ext cx="9144000" cy="6934199"/>
          </a:xfrm>
          <a:prstGeom prst="rect">
            <a:avLst/>
          </a:prstGeom>
        </p:spPr>
      </p:pic>
      <p:sp>
        <p:nvSpPr>
          <p:cNvPr id="4" name="Title 1"/>
          <p:cNvSpPr>
            <a:spLocks noGrp="1"/>
          </p:cNvSpPr>
          <p:nvPr>
            <p:ph type="subTitle" idx="1"/>
          </p:nvPr>
        </p:nvSpPr>
        <p:spPr>
          <a:xfrm>
            <a:off x="228600" y="152400"/>
            <a:ext cx="8686800" cy="647700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Av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structur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flexibil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el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singurul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cronicar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care-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ndreapt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aten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asupra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destinului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fiin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umane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tema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asigur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unitatea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operei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sale.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Textul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costinian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impregnat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maxime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proverbe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cuget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puncteaz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anume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situa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un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caracter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anticipativ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Costin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preocupat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nu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numai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destinul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hot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tor,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nestatornicia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lucrurilor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omene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“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Iar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nu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sunt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vremurile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subt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rma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omului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bietul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omul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subt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vremi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.”</a:t>
            </a:r>
            <a:endParaRPr lang="ro-RO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Portretele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Miron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Costin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sunt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lapidare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anun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tura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dominanta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caracter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Dialogul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predominant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doarece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personajul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care are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replic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caracterizeaz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spune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Portretele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sale nu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sunt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nuan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ate,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fiecare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personaj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reprezent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un tip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uman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Gasper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Gratiani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str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care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domina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Barnovski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nevinovatul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sacrificat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Vasile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Lupu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ambi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ţi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osul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f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margini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iar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Gheorghe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tefan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omul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instruit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eleptul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concluzie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Miron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Costin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nu-l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intereseaz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portretele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fizice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el ax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ndu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-se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morale. </a:t>
            </a:r>
            <a:endParaRPr lang="ro-RO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Nicolae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Manolescu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remarc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“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Istoria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critic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literaturii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rom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ne” ca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Miron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Costin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un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reprezentant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al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Barocului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rom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nesc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care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realizeaz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pentru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prima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dat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oper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expresia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unei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con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tiin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tragice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î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nlocuie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senin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clasic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Este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care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descoper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moartea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ca tem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literar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Costin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preg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terenul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apari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iei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romantismului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o-RO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D74BEA3-4F4B-4BB2-A8B7-FBCEC88542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0800000">
            <a:off x="0" y="-76200"/>
            <a:ext cx="9144000" cy="693419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228600"/>
            <a:ext cx="8686800" cy="6324600"/>
          </a:xfrm>
        </p:spPr>
        <p:txBody>
          <a:bodyPr>
            <a:noAutofit/>
          </a:bodyPr>
          <a:lstStyle/>
          <a:p>
            <a:pPr algn="just"/>
            <a:r>
              <a:rPr lang="ro-RO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Ion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Neculce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continu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ceilal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cronicari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atitudinea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memorialistic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ţă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istorie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Opera popular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confera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autenticitate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iar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preocuparea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pentru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istorie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este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mare 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letopise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c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el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poveste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evenimentele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Oralitatea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spontaneitatea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 de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talentul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 natural. El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este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expresie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 con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tiin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naturale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istoricul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care 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elege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nt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mpl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rile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istorice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ite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con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tiin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artistic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El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dovede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har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descopera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valoarea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document </a:t>
            </a:r>
            <a:r>
              <a:rPr lang="ro-RO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valoarea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artistic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legendelor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popuare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“O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sam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cuvinte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este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un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titlu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simbolic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relev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faptul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cele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culese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prelucrate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el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sunt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numai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un fragment din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marea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crea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ie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popular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Av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 forma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ie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intelectual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modest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el nu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este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un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istoric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un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memorialist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un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narator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ironic </a:t>
            </a:r>
            <a:r>
              <a:rPr lang="ro-RO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subiectiv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al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istoriei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tura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dominanta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mentalit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ăţ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ilor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tip popular a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acestui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povestitor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este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comunicativitatea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Niciodat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nu a min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 cu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discre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ie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cum o f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cea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Miron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Costin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ca s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treac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pagin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fapte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culise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Costin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refuz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scrie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ceea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fost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pomenire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ns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Neculce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aici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gase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sursa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povestirii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f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ocoluri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euferisme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Intelectual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condus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firea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Costin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nu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patrunde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indiscret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via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personalit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ăţ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ilor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Neculce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exploateaz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aceast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sursa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spre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a-</a:t>
            </a:r>
            <a:r>
              <a:rPr lang="ro-RO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colora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puternic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original 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ntruchip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rile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individuale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Neculce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folose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graiul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dulce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moldovenesc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o-RO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ncepe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configureze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anumita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structur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artistic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impus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moldovenii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care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sunt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povestitori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lirici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Neculce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gasit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Miron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Costin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valoare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spiritual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complementar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spiritului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ro-RO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 popular. </a:t>
            </a:r>
            <a:endParaRPr lang="ro-RO" sz="2000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1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o-RO" sz="1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ro-RO" sz="1800" u="sng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1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o-RO" sz="1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439735B-AA72-4B1E-82B2-24920CD4D2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0800000">
            <a:off x="0" y="-76200"/>
            <a:ext cx="9144000" cy="693419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52400"/>
            <a:ext cx="8839200" cy="6553200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o-RO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Spre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deosebire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ceilal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cronicari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Ion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Neculce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sensibil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sensa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ional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 la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nt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mpl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e, cu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tendin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aduna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anecdote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recurg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 am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nuntul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picant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“O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sam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cuvinte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relev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aplicarea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asupra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evenimentului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minor,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uneori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ridicol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comic, 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spiritului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anecdotic.</a:t>
            </a:r>
            <a:endParaRPr lang="ro-RO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realizate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portrete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sunt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ale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Ion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Neculce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spre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exemplu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portretul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mitropolitului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Dosoftei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Neculce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enun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am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nuntele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eviden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iaz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ntregul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semnele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particulare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ticurile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gesturile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El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individualizeaz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portretele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sale r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memoria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cititorilor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Portretul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Neculce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situeaz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ntre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caricatur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tablou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o-RO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Tot la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Neculce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nt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lnim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frecven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mare 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dialogului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Evenimentele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personajele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despre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care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nareaz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pare 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le-a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cunoscut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direct,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dovedindu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dat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talentul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incontestabil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narator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Ca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Creang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el introduce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dialogul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printr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-o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formul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o-RO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Comunicativitatea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indiscreta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abilitatea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dezvinov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ăţ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irii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abunden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anecdotelor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proverbelor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irea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blestemul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sistematizarea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portretiz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rii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sunt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specifice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opera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Neculce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For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individualizatoare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l-au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determinat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George 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linescu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vorbeasc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despre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tehnica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potretului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Neculce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fost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considerat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un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fel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Caragiale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naninte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Caragiale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El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prefigureaz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umanismul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popular al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Creang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Este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manifest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spirit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ludic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consacr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genul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povestirii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delectare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o-RO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La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Dimitrie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Cantemir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s-a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remarcat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patriotismul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el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afirm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de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sub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ap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sare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str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poporul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-a p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strat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fiin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ional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politic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obiceiurile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Marele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erudit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dovedeste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primul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savant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rom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cu un vast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orizont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istorie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ional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universal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De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exagereaz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originea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romana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poporului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rom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lucr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rile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au o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valoroas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tur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istoric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spre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exemplu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Cre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descre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Imperiului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Otoman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”).</a:t>
            </a:r>
            <a:endParaRPr lang="ro-RO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F951080-0C8F-4001-9675-611BCA6AD4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0800000">
            <a:off x="0" y="-76200"/>
            <a:ext cx="9144000" cy="693419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28600"/>
            <a:ext cx="8763000" cy="6629400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o-RO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Descrierea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Moldovei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prima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descriere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statului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feudal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moldovean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apar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om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cultur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n,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nemasc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ndu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-se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vastitatea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informa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iei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Cartea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are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trei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Partea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geografic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prezint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forme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relief, flora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fauna, bog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ăţ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iile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naturale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sare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fier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titei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descrierea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Ceahl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comparat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cu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olimpul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Partea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politica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are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nou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sprezece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capitole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cuprinde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formele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stat,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organizarea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politic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administrativ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nsc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rile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obiceiurile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legate de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logodn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nun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nmorm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nt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capitolul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al XVII-lea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cuprinde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descrierea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arilor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cu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efecte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terapeutice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 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treia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parte,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care se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vorbe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despre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biserice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ale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nva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ăţă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turii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Moldova”,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cuprinde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informa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despre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graiul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moldovenesc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literele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folosite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la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nceput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latine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ntruchip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antologice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Doina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Frumoasele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Ursitele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Sanzienele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Zburatorul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Cartea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nsotita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o hart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Dimitrie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Cantemir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fiind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primul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nostru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cartograf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o-RO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Cantemir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fost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mare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umanist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al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nostru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el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scriind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afara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istorie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geografie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versuri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proza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tratate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muzicologie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matematic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fizic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realizeaz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prima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sintez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metafizic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datorat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rom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trage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concluzii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politice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sociale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din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faptele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trecutului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ale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prezentului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o-RO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Cronicile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sunt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care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realizeaz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dint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imagine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scris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Mai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nt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au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ap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rut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limba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oficial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slavon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iar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rziu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ncep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cu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secolele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aisprezece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aptesprezece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limba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ional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acestea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fiind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primele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scrieri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originale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mari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ntinderi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o-RO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Valoarea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literar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cronicilor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deriv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din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faptul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letopise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con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emneaz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evenimentele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petrecute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anterior,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iar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acestea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reprezint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primele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scrieri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artistice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nara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iunea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portretul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descrierea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dialogul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o-RO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o-RO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E727055-C3C6-44A6-B3FC-4016D384B5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0800000">
            <a:off x="0" y="-76200"/>
            <a:ext cx="9144000" cy="69341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0"/>
            <a:ext cx="2298408" cy="6858000"/>
          </a:xfrm>
        </p:spPr>
        <p:txBody>
          <a:bodyPr vert="wordArtVert" anchor="ctr">
            <a:noAutofit/>
          </a:bodyPr>
          <a:lstStyle/>
          <a:p>
            <a:pPr>
              <a:lnSpc>
                <a:spcPct val="200000"/>
              </a:lnSpc>
            </a:pP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Cronicari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Moldoveni</a:t>
            </a:r>
            <a:endParaRPr lang="en-US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62200" y="152400"/>
            <a:ext cx="2232212" cy="3429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6350" stA="50000" endA="300" endPos="55500" dist="101600" dir="5400000" sy="-100000" algn="bl" rotWithShape="0"/>
          </a:effec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629400" y="152400"/>
            <a:ext cx="2408275" cy="3429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6350" stA="50000" endA="300" endPos="55500" dist="101600" dir="5400000" sy="-100000" algn="bl" rotWithShape="0"/>
          </a:effec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0" y="1905000"/>
            <a:ext cx="2133600" cy="310515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  <a:reflection blurRad="6350" stA="50000" endA="275" endPos="40000" dist="101600" dir="5400000" sy="-100000" algn="bl" rotWithShape="0"/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7D07A13-5733-4499-9293-24A37F3D26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0800000">
            <a:off x="0" y="-76200"/>
            <a:ext cx="9144000" cy="6934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1066800"/>
            <a:ext cx="7498080" cy="1143000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Miron</a:t>
            </a:r>
            <a: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Costin</a:t>
            </a:r>
            <a:b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(1633-1691)</a:t>
            </a:r>
            <a:br>
              <a:rPr lang="en-US" sz="4800" b="1" dirty="0">
                <a:solidFill>
                  <a:srgbClr val="C00000"/>
                </a:solidFill>
              </a:rPr>
            </a:br>
            <a:endParaRPr lang="en-US" sz="4800" b="1" dirty="0">
              <a:solidFill>
                <a:srgbClr val="C0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 anchor="ctr"/>
          <a:lstStyle/>
          <a:p>
            <a:pPr marL="82550" indent="277813" algn="just">
              <a:buNone/>
            </a:pPr>
            <a:r>
              <a:rPr lang="ro-RO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Cronicar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de seam</a:t>
            </a:r>
            <a:r>
              <a:rPr lang="ro-RO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nalt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dreg</a:t>
            </a:r>
            <a:r>
              <a:rPr lang="ro-RO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tor, poet </a:t>
            </a:r>
            <a:r>
              <a:rPr lang="ro-RO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om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arme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filozof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diplomnat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fire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plecat</a:t>
            </a:r>
            <a:r>
              <a:rPr lang="ro-RO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spre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studii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prelungi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lecturi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fost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unul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dintre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cei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mai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importan</a:t>
            </a:r>
            <a:r>
              <a:rPr lang="ro-RO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reprezentan</a:t>
            </a:r>
            <a:r>
              <a:rPr lang="ro-RO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culturii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medievale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rom</a:t>
            </a:r>
            <a:r>
              <a:rPr lang="ro-RO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ro-RO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şt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acela</a:t>
            </a:r>
            <a:r>
              <a:rPr lang="ro-RO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timp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una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din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personalit</a:t>
            </a:r>
            <a:r>
              <a:rPr lang="ro-RO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ăţ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ile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marcante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ale vie</a:t>
            </a:r>
            <a:r>
              <a:rPr lang="ro-RO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publice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din Moldova. 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F96626D-FFF6-4F0E-9273-C0B3CA749D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0800000">
            <a:off x="0" y="-76200"/>
            <a:ext cx="9144000" cy="69341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28600"/>
            <a:ext cx="7790688" cy="6400800"/>
          </a:xfrm>
        </p:spPr>
        <p:txBody>
          <a:bodyPr>
            <a:normAutofit lnSpcReduction="10000"/>
          </a:bodyPr>
          <a:lstStyle/>
          <a:p>
            <a:pPr marL="82550" indent="277813" algn="just">
              <a:buNone/>
              <a:tabLst>
                <a:tab pos="179388" algn="l"/>
              </a:tabLst>
            </a:pP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o-RO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o-RO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rul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Costin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dovedit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timpuriu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interes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pentru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arta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pentru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istorie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pentru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probleme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politice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militare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o-RO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ntors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 Moldova la </a:t>
            </a:r>
            <a:r>
              <a:rPr lang="ro-RO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nceputul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anului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1653,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Miron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Costin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ocupat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diverse dreg</a:t>
            </a:r>
            <a:r>
              <a:rPr lang="ro-RO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torii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a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fost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paharnic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p</a:t>
            </a:r>
            <a:r>
              <a:rPr lang="ro-RO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rc</a:t>
            </a:r>
            <a:r>
              <a:rPr lang="ro-RO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lab de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cetate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mare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comis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mare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vornic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o-RO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ntre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1675-1683 a de</a:t>
            </a:r>
            <a:r>
              <a:rPr lang="ro-RO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ţi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nut </a:t>
            </a:r>
            <a:r>
              <a:rPr lang="ro-RO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nalta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slujb</a:t>
            </a:r>
            <a:r>
              <a:rPr lang="ro-RO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de mare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logof</a:t>
            </a:r>
            <a:r>
              <a:rPr lang="ro-RO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t. </a:t>
            </a:r>
          </a:p>
          <a:p>
            <a:pPr marL="82550" indent="277813" algn="just">
              <a:buNone/>
              <a:tabLst>
                <a:tab pos="179388" algn="l"/>
              </a:tabLst>
            </a:pP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Opera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lui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Miron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Costin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pre</a:t>
            </a:r>
            <a:r>
              <a:rPr lang="ro-RO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ioasa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perl</a:t>
            </a:r>
            <a:r>
              <a:rPr lang="ro-RO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literaturii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vechi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rom</a:t>
            </a:r>
            <a:r>
              <a:rPr lang="ro-RO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ro-RO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o-RO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nsumeaz</a:t>
            </a:r>
            <a:r>
              <a:rPr lang="ro-RO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calit</a:t>
            </a:r>
            <a:r>
              <a:rPr lang="ro-RO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ăţ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stil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virtu</a:t>
            </a:r>
            <a:r>
              <a:rPr lang="ro-RO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literare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ro-RO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nalt</a:t>
            </a:r>
            <a:r>
              <a:rPr lang="ro-RO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valoare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Ea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constituie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acela</a:t>
            </a:r>
            <a:r>
              <a:rPr lang="ro-RO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timp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ro-RO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rturia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dragostei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ad</a:t>
            </a:r>
            <a:r>
              <a:rPr lang="ro-RO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nci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autorului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pentru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patria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pentru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trecutul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ei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istoric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5F1C2FD-575D-4DB4-9510-D4DCE7DA36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0800000">
            <a:off x="0" y="-76200"/>
            <a:ext cx="9144000" cy="6934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1470025"/>
          </a:xfrm>
        </p:spPr>
        <p:txBody>
          <a:bodyPr>
            <a:normAutofit fontScale="90000"/>
          </a:bodyPr>
          <a:lstStyle/>
          <a:p>
            <a:br>
              <a:rPr lang="ro-RO" i="1" u="sng" dirty="0">
                <a:latin typeface="Times New Roman" pitchFamily="18" charset="0"/>
                <a:cs typeface="Times New Roman" pitchFamily="18" charset="0"/>
              </a:rPr>
            </a:br>
            <a:r>
              <a:rPr lang="en-US" b="1" u="sng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Importan</a:t>
            </a:r>
            <a:r>
              <a:rPr lang="ro-RO" b="1" u="sng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b="1" u="sng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b="1" u="sng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marilor</a:t>
            </a:r>
            <a:r>
              <a:rPr lang="en-US" b="1" u="sng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cronicari</a:t>
            </a:r>
            <a:r>
              <a:rPr lang="en-US" b="1" u="sng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moldoveni</a:t>
            </a:r>
            <a:r>
              <a:rPr lang="en-US" b="1" u="sng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o-RO" u="sng" dirty="0"/>
            </a:br>
            <a:endParaRPr lang="ro-R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2057400"/>
            <a:ext cx="8305800" cy="44196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o-RO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Cronicarii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au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avut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 mare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importan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istoric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scrierile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fiind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surse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extraordinare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pentru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aflarea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trecutului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rom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nilor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o-RO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Grigore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Ureche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“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Letopise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Ţă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rii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Moldovei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nf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ăţ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eaz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evolu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ţă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rii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la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Drago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Vod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via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domnitorilor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p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Aron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Vod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endParaRPr lang="ro-RO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Cronica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Ureche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ca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cronici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ajuns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alterat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interpolariile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unor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copi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dintre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care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importan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au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fost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Simion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Dasc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Axinte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Uricariul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Mihail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lug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urma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rezult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aproximativ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42 de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copii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o-RO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o-RO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99F0CBA-1F61-4152-978D-98126E8E88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0800000">
            <a:off x="0" y="-76200"/>
            <a:ext cx="9144000" cy="693419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228600"/>
            <a:ext cx="8763000" cy="6324600"/>
          </a:xfrm>
        </p:spPr>
        <p:txBody>
          <a:bodyPr>
            <a:normAutofit fontScale="40000" lnSpcReduction="20000"/>
          </a:bodyPr>
          <a:lstStyle/>
          <a:p>
            <a:pPr algn="just"/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Î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ntr-una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din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aceste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copii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cea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letopise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ului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lui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Miron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Costin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acesta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elogiaz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ac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iunea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lui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Ureche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sanc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ioneaz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Simion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Dasc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lul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Axinte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Uricariul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ale c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ror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‘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adaos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turi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sunt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‘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oc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ri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’, ‘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basme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’ de care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trebuie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ia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seam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o-RO" sz="6300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Ureche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prelucrat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cronicile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slavone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rom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complet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special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domnia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lui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tefan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cel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Mare. Din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acest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cauz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f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agmentul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reda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epoca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domniei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acestuia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este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cel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mai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ntins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el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cuprinz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treime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din 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ntr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ea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cronic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Ureche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ofer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aici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modelul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unei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epoci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glorie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Moldovei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Epoca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lui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tefan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cel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Mare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este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epoca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eroic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povestit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lumii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neeroice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contemporane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cronica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transform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ndu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-se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astfel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ntr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-o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povestire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digresiv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o-RO" sz="6300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Letopise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ul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Ţă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rii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Moldovei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este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prima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cronica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scris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cu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inten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artistice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care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autorul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dovad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talent de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povestitor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portretist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Stilul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este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senten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ios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dese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ori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vioi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abundant 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proverbe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zic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tori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expresii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populare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opera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lui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se pot 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nt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lni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de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asemenea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interoga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ia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exclama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ia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retoric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Grigore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Ureche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inaugureaz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forma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simpl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nara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iunii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istorice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el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exprim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necesitatea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ii de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istorie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limba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rom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despre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rom</a:t>
            </a:r>
            <a:r>
              <a:rPr lang="ro-RO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sz="6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</a:t>
            </a:r>
            <a:r>
              <a:rPr lang="en-US" sz="6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o-RO" sz="6300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o-RO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EE3FE18-3C1B-4287-81C0-EA60BFB119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0800000">
            <a:off x="0" y="-76200"/>
            <a:ext cx="9144000" cy="693419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52400"/>
            <a:ext cx="8686800" cy="6477000"/>
          </a:xfrm>
        </p:spPr>
        <p:txBody>
          <a:bodyPr>
            <a:noAutofit/>
          </a:bodyPr>
          <a:lstStyle/>
          <a:p>
            <a:pPr algn="just"/>
            <a:r>
              <a:rPr lang="ro-RO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Constiin</a:t>
            </a:r>
            <a:r>
              <a:rPr lang="ro-RO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acoperiri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acestei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lacune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istorice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 </a:t>
            </a:r>
            <a:r>
              <a:rPr lang="ro-RO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ndeamn</a:t>
            </a:r>
            <a:r>
              <a:rPr lang="ro-RO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ro-RO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o-RO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asume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rolul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prim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scriitor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al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unei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cronici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moldovene</a:t>
            </a:r>
            <a:r>
              <a:rPr lang="ro-RO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limba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ţă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rii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El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este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reprezentant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al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umanismului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rom</a:t>
            </a:r>
            <a:r>
              <a:rPr lang="ro-RO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nsesc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orientat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ideea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latinit</a:t>
            </a:r>
            <a:r>
              <a:rPr lang="ro-RO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ăţ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originale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El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inventeaza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coala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cronicarilor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moldoveni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epica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istoriei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limba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rom</a:t>
            </a:r>
            <a:r>
              <a:rPr lang="ro-RO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o-RO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o-RO" sz="2100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o-RO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Prin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opera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cronicarul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oferit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subiecte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unor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mari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scriitori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aveau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ro-RO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urmeze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Costache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Negruzii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scrie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Alexandru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</a:t>
            </a:r>
            <a:r>
              <a:rPr lang="ro-RO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</a:t>
            </a:r>
            <a:r>
              <a:rPr lang="ro-RO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neanu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”,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Vasile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Alecsandri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“Despot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Vod</a:t>
            </a:r>
            <a:r>
              <a:rPr lang="ro-RO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”,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Barbu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tef</a:t>
            </a:r>
            <a:r>
              <a:rPr lang="ro-RO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nescu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Delavrancea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binecunoscutele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Trilogia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Moldovei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”, </a:t>
            </a:r>
            <a:r>
              <a:rPr lang="ro-RO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Apus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soare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”,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iar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marele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Mihail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Sadoveanu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uimi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cu “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Fratii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Jderi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”, “</a:t>
            </a:r>
            <a:r>
              <a:rPr lang="ro-RO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oimii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”, “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Nicoara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Potcoava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ro-RO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altele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o-RO" sz="2100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o-RO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Ureche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adus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prim plan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viziunea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moralistic</a:t>
            </a:r>
            <a:r>
              <a:rPr lang="ro-RO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prin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care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spunea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ro-RO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istoria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educ</a:t>
            </a:r>
            <a:r>
              <a:rPr lang="ro-RO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nu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numai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informeaz</a:t>
            </a:r>
            <a:r>
              <a:rPr lang="ro-RO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despre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trecut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 De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asemenea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el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utilizeaz</a:t>
            </a:r>
            <a:r>
              <a:rPr lang="ro-RO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tiparul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narativ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organizat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nucleie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iar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opera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lui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fiecare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paragraf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poart</a:t>
            </a:r>
            <a:r>
              <a:rPr lang="ro-RO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un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titlu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anun</a:t>
            </a:r>
            <a:r>
              <a:rPr lang="ro-RO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ţă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con</a:t>
            </a:r>
            <a:r>
              <a:rPr lang="ro-RO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intul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o-RO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aceste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paragrafe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centreaz</a:t>
            </a:r>
            <a:r>
              <a:rPr lang="ro-RO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jurul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unui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eveniment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unei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persone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istorice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Povestirea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realizeaz</a:t>
            </a:r>
            <a:r>
              <a:rPr lang="ro-RO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personana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 III-a. Se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distinge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de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asemenea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verosimilitatea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deoarece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opera nu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este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fictiv</a:t>
            </a:r>
            <a:r>
              <a:rPr lang="ro-RO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ci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ea se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configureaz</a:t>
            </a:r>
            <a:r>
              <a:rPr lang="ro-RO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adev</a:t>
            </a:r>
            <a:r>
              <a:rPr lang="ro-RO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rul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cunoa</a:t>
            </a:r>
            <a:r>
              <a:rPr lang="ro-RO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terea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Letopise</a:t>
            </a:r>
            <a:r>
              <a:rPr lang="ro-RO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ul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nu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este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istorie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ro-RO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</a:t>
            </a:r>
            <a:r>
              <a:rPr lang="ro-RO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ci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una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evocat</a:t>
            </a:r>
            <a:r>
              <a:rPr lang="ro-RO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o-RO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ansamblu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cronica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are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aspectul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unei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povestiri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tip </a:t>
            </a:r>
            <a:r>
              <a:rPr lang="en-US" sz="2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mozaicat</a:t>
            </a:r>
            <a:r>
              <a:rPr lang="en-US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o-RO" sz="2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6CB861A-648D-4985-BA50-AC6B8B3BFD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0800000">
            <a:off x="0" y="-76200"/>
            <a:ext cx="9144000" cy="693419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28600"/>
            <a:ext cx="8839200" cy="640080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o-RO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Nara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iunile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Grigore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Ureche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la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fel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ale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Ion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Neculce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urmeaz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modelul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popular, cu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fraze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scurte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domin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coordonarea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respect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topica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ilor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propozi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cu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epitetele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compara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iile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factur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popular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Grigore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Ureche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ntemeiat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genul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nara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iunii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simple de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factur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istoric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Textul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atinge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numea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Eugen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Simion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nara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iunea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pur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precizie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linearitate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vigoarea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relat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rii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El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stie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istoria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trebuie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exprime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fapte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Un spa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ntins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acordat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domniei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tefan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Mare, dup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cum am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precizat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anterior,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momentele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importante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cucerirea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Chiliei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Cetatii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Albe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disputele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cu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Radu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Vod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Lupta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la R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zboieni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Podul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nalt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ridicarea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stirii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Putna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conflictul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cu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regele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polon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Albert,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lucrarea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Pocu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Caracterul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moralizator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al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nara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iunii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dovedit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autor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atitudinea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luat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mpotriva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abuzurilor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crimelor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unii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monarhi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f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discern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nt.</a:t>
            </a:r>
            <a:endParaRPr lang="ro-RO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Portretele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Grigore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Ureche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sunt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clasice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anun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turile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fizice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apoi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morale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faptele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care le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justific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din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urm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reu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portret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al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tefan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Mare, care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dovede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clasicismul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impulsivitate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capacit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ăţ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morale, h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rnicia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agerimea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arta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militar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vitejia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f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seam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capacitatea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jertf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perseveren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lupt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faptul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ncredea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victorie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o-RO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o-RO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292EF7D-82EB-46E4-AA22-7F0C59EB3F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0800000">
            <a:off x="0" y="-76200"/>
            <a:ext cx="9144000" cy="693419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228600"/>
            <a:ext cx="8686800" cy="640080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Î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prive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dialogul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la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Grigore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Ureche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sunt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cunoscute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dialogurile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dintre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Petru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Rare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ntorcea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la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pescuit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boierii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care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l-au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nt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mpinat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ca mo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tenitor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al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tronului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dialogul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Alexandru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neanu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patru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boieri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o-RO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“De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neamul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moldovenilor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”, de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Miron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Costin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conceput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stil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umanist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ca o opera de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sintez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istoric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geografic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care se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ncadreaz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etnogeneza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rom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storia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poporului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rom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n).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sprijinul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idei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originii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rom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ne, el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aduce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(dup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argumentele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filosofice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ale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Ureche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argumente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arheologice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valul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Traian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inscrip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pia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cet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ăţ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vechi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monede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Columna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Traian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etnografice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(port,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ceremonia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osp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ăţ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a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nmorm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nt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rii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similare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cu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ale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rom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nilor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argumente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folclorice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Grigore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Ureche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avusese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surs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inspira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Letopise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Eustratie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Dragos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Miron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Costin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nu are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drept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surs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propria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memorie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surse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externe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care le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enumer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nceputul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cronicii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Scrierea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cuprinde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apte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capitole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care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Miron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Costin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mplete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date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referitoare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 Italia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Imperiul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Roman cu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privind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situa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Daciei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momentul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cuceririi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Traian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astfel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nc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 s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rezulte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geneza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poporului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rom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din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contopirea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dacilor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cu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romanii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o-RO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Cartea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este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scriere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privitoare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originile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lumii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izvor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din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durerea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inimii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din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dorin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de a nu-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neamul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cu mare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ocar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o-RO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nfundat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basmele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interpolatorilor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Ureche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ale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altor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voitori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Este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dorin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patriotului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a nu l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istoria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ţă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rii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cheremul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unor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neaveni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care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murd</a:t>
            </a:r>
            <a:r>
              <a:rPr lang="ro-RO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resc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imaginea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acestui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neam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viteaz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o-RO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3871</Words>
  <Application>Microsoft Office PowerPoint</Application>
  <PresentationFormat>Экран (4:3)</PresentationFormat>
  <Paragraphs>46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Office Theme</vt:lpstr>
      <vt:lpstr>Презентация PowerPoint</vt:lpstr>
      <vt:lpstr>Cronicari Moldoveni</vt:lpstr>
      <vt:lpstr>Miron Costin (1633-1691) </vt:lpstr>
      <vt:lpstr>Презентация PowerPoint</vt:lpstr>
      <vt:lpstr> Importanţa marilor cronicari moldoveni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EDU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Formarea conştiinţei  istorice</dc:title>
  <dc:creator>Alina Tanas</dc:creator>
  <cp:lastModifiedBy>Лилия</cp:lastModifiedBy>
  <cp:revision>18</cp:revision>
  <dcterms:created xsi:type="dcterms:W3CDTF">2012-10-18T19:33:57Z</dcterms:created>
  <dcterms:modified xsi:type="dcterms:W3CDTF">2025-09-18T13:35:53Z</dcterms:modified>
</cp:coreProperties>
</file>