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Inconsolata" pitchFamily="1" charset="0"/>
      <p:regular r:id="rId13"/>
    </p:embeddedFont>
    <p:embeddedFont>
      <p:font typeface="Montserrat Black" pitchFamily="2" charset="0"/>
      <p:regular r:id="rId14"/>
      <p:bold r:id="rId15"/>
      <p:boldItalic r:id="rId16"/>
    </p:embeddedFont>
    <p:embeddedFont>
      <p:font typeface="Montserrat Light" pitchFamily="2" charset="0"/>
      <p:regular r:id="rId17"/>
      <p: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0" d="100"/>
          <a:sy n="70" d="100"/>
        </p:scale>
        <p:origin x="605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093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518648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Proprietățile fizice ale substanțelor. Fenomene fizice și chimice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985147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O explorare a modului în care materia se manifestă și se transformă în jurul nostru.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102" y="553868"/>
            <a:ext cx="4692611" cy="703891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39600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Concluzie: Materia în continuă transformare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153728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Universul este o tapiserie complexă de substanțe și energii, în care proprietățile fizice și fenomenele chimice modelează totul, de la o singură moleculă la galaxii.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449758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Proprietățile fizice ne oferă </a:t>
            </a:r>
            <a:r>
              <a:rPr lang="en-US" sz="1750" dirty="0">
                <a:solidFill>
                  <a:srgbClr val="F2DED0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indicii valoroase</a:t>
            </a: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despre natura substanțelor, fără a le altera compoziția.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90" y="5302687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Fenomenele fizice și chimice definesc </a:t>
            </a:r>
            <a:r>
              <a:rPr lang="en-US" sz="1750" dirty="0">
                <a:solidFill>
                  <a:srgbClr val="BAB6AA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modul în care materia se schimbă</a:t>
            </a: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, interacționează și evoluează.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80190" y="6107787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Cunoașterea acestor concepte ne ajută să înțelegem lumea înconjurătoare și să o folosim responsabil și inovator.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14751"/>
            <a:ext cx="851606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Ce sunt proprietățile fizice?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977158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Proprietățile fizice sunt caracteristici observabile și măsurabile ale unei substanțe, care nu implică o modificare a compoziției sale chimice. Ele ne permit să descriem și să identificăm substanțele.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958114"/>
            <a:ext cx="4196358" cy="2456617"/>
          </a:xfrm>
          <a:prstGeom prst="roundRect">
            <a:avLst>
              <a:gd name="adj" fmla="val 5956"/>
            </a:avLst>
          </a:prstGeom>
          <a:solidFill>
            <a:srgbClr val="F8ECE4"/>
          </a:solidFill>
          <a:ln w="30480">
            <a:solidFill>
              <a:srgbClr val="151617"/>
            </a:solidFill>
            <a:prstDash val="solid"/>
          </a:ln>
          <a:effectLst>
            <a:outerShdw dist="20320" dir="2700000" algn="bl" rotWithShape="0">
              <a:srgbClr val="151617">
                <a:alpha val="100000"/>
              </a:srgbClr>
            </a:outerShdw>
          </a:effectLst>
        </p:spPr>
      </p:sp>
      <p:sp>
        <p:nvSpPr>
          <p:cNvPr id="5" name="Shape 3"/>
          <p:cNvSpPr/>
          <p:nvPr/>
        </p:nvSpPr>
        <p:spPr>
          <a:xfrm>
            <a:off x="763310" y="3958114"/>
            <a:ext cx="121920" cy="2456617"/>
          </a:xfrm>
          <a:prstGeom prst="roundRect">
            <a:avLst>
              <a:gd name="adj" fmla="val 7500"/>
            </a:avLst>
          </a:prstGeom>
          <a:solidFill>
            <a:srgbClr val="151617"/>
          </a:solidFill>
          <a:ln/>
        </p:spPr>
      </p:sp>
      <p:sp>
        <p:nvSpPr>
          <p:cNvPr id="6" name="Text 4"/>
          <p:cNvSpPr/>
          <p:nvPr/>
        </p:nvSpPr>
        <p:spPr>
          <a:xfrm>
            <a:off x="1142524" y="42154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Definiție esențială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1142524" y="4705826"/>
            <a:ext cx="35903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Caracteristici măsurabile care descriu starea unui sistem fără a-i schimba compoziția chimică.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5216962" y="3958114"/>
            <a:ext cx="4196358" cy="2456617"/>
          </a:xfrm>
          <a:prstGeom prst="roundRect">
            <a:avLst>
              <a:gd name="adj" fmla="val 5956"/>
            </a:avLst>
          </a:prstGeom>
          <a:solidFill>
            <a:srgbClr val="F8ECE4"/>
          </a:solidFill>
          <a:ln w="30480">
            <a:solidFill>
              <a:srgbClr val="151617"/>
            </a:solidFill>
            <a:prstDash val="solid"/>
          </a:ln>
          <a:effectLst>
            <a:outerShdw dist="20320" dir="2700000" algn="bl" rotWithShape="0">
              <a:srgbClr val="151617">
                <a:alpha val="100000"/>
              </a:srgbClr>
            </a:outerShdw>
          </a:effectLst>
        </p:spPr>
      </p:sp>
      <p:sp>
        <p:nvSpPr>
          <p:cNvPr id="9" name="Shape 7"/>
          <p:cNvSpPr/>
          <p:nvPr/>
        </p:nvSpPr>
        <p:spPr>
          <a:xfrm>
            <a:off x="5186482" y="3958114"/>
            <a:ext cx="121920" cy="2456617"/>
          </a:xfrm>
          <a:prstGeom prst="roundRect">
            <a:avLst>
              <a:gd name="adj" fmla="val 7500"/>
            </a:avLst>
          </a:prstGeom>
          <a:solidFill>
            <a:srgbClr val="151617"/>
          </a:solidFill>
          <a:ln/>
        </p:spPr>
      </p:sp>
      <p:sp>
        <p:nvSpPr>
          <p:cNvPr id="10" name="Text 8"/>
          <p:cNvSpPr/>
          <p:nvPr/>
        </p:nvSpPr>
        <p:spPr>
          <a:xfrm>
            <a:off x="5565696" y="42154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Exemple comune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565696" y="4705826"/>
            <a:ext cx="35903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Densitatea, elasticitatea, culoarea, punctul de topire, viscozitatea, conductivitatea.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9640133" y="3958114"/>
            <a:ext cx="4196358" cy="2456617"/>
          </a:xfrm>
          <a:prstGeom prst="roundRect">
            <a:avLst>
              <a:gd name="adj" fmla="val 5956"/>
            </a:avLst>
          </a:prstGeom>
          <a:solidFill>
            <a:srgbClr val="F8ECE4"/>
          </a:solidFill>
          <a:ln w="30480">
            <a:solidFill>
              <a:srgbClr val="151617"/>
            </a:solidFill>
            <a:prstDash val="solid"/>
          </a:ln>
          <a:effectLst>
            <a:outerShdw dist="20320" dir="2700000" algn="bl" rotWithShape="0">
              <a:srgbClr val="151617">
                <a:alpha val="100000"/>
              </a:srgbClr>
            </a:outerShdw>
          </a:effectLst>
        </p:spPr>
      </p:sp>
      <p:sp>
        <p:nvSpPr>
          <p:cNvPr id="13" name="Shape 11"/>
          <p:cNvSpPr/>
          <p:nvPr/>
        </p:nvSpPr>
        <p:spPr>
          <a:xfrm>
            <a:off x="9609653" y="3958114"/>
            <a:ext cx="121920" cy="2456617"/>
          </a:xfrm>
          <a:prstGeom prst="roundRect">
            <a:avLst>
              <a:gd name="adj" fmla="val 7500"/>
            </a:avLst>
          </a:prstGeom>
          <a:solidFill>
            <a:srgbClr val="151617"/>
          </a:solidFill>
          <a:ln/>
        </p:spPr>
      </p:sp>
      <p:sp>
        <p:nvSpPr>
          <p:cNvPr id="14" name="Text 12"/>
          <p:cNvSpPr/>
          <p:nvPr/>
        </p:nvSpPr>
        <p:spPr>
          <a:xfrm>
            <a:off x="9988868" y="42154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Clasificare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9988868" y="4705826"/>
            <a:ext cx="35903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Intensive:</a:t>
            </a: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independente de cantitate (ex: densitate). </a:t>
            </a:r>
            <a:r>
              <a:rPr lang="en-US" sz="175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Extensive:</a:t>
            </a: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dependente de cantitate (ex: masă, volum).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18724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Fenomene fizice: transformări fără schimbare chimică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089910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Fenomenele fizice implică schimbări temporare, care nu modifică identitatea chimică a unei substanțe, ci doar starea sau forma acesteia.</a:t>
            </a:r>
            <a:endParaRPr lang="en-US" sz="17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070866"/>
            <a:ext cx="4347567" cy="90725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020604" y="520493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Definiție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0604" y="5695355"/>
            <a:ext cx="389393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Schimbări de stare sau formă, fără a modifica compoziția chimică a substanței.</a:t>
            </a:r>
            <a:endParaRPr lang="en-US" sz="17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4070866"/>
            <a:ext cx="4347567" cy="90725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368171" y="520493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Exemple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5368171" y="5695355"/>
            <a:ext cx="389393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Topirea gheții, evaporarea apei, solidificarea cearăi, spargerea unui geam.</a:t>
            </a:r>
            <a:endParaRPr lang="en-US" sz="17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4070866"/>
            <a:ext cx="4347567" cy="90725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715738" y="5204936"/>
            <a:ext cx="306609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Caracteristică cheie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9715738" y="5695355"/>
            <a:ext cx="389393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Sunt reversibile, iar substanța inițială își păstrează proprietățile.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62320" y="363260"/>
            <a:ext cx="7140773" cy="4127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Proprietăți fizice importante și exemple</a:t>
            </a:r>
            <a:endParaRPr lang="en-US" sz="2600" dirty="0"/>
          </a:p>
        </p:txBody>
      </p:sp>
      <p:sp>
        <p:nvSpPr>
          <p:cNvPr id="3" name="Text 1"/>
          <p:cNvSpPr/>
          <p:nvPr/>
        </p:nvSpPr>
        <p:spPr>
          <a:xfrm>
            <a:off x="462320" y="1040130"/>
            <a:ext cx="13705761" cy="2112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Aceste proprietăți ne ajută să distingem și să înțelegem diversele materiale din jurul nostru, influențând modul în care le utilizăm.</a:t>
            </a:r>
            <a:endParaRPr lang="en-US" sz="10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654" y="1798550"/>
            <a:ext cx="5894937" cy="589493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982635" y="8388906"/>
            <a:ext cx="1651159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3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Densitatea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462320" y="8727281"/>
            <a:ext cx="6691789" cy="4224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Raportul dintre masă și volum, indică cât de compactă este materia. Ajută la determinarea flotabilității.</a:t>
            </a:r>
            <a:endParaRPr lang="en-US" sz="10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rcRect t="4433" b="3737"/>
          <a:stretch>
            <a:fillRect/>
          </a:stretch>
        </p:blipFill>
        <p:spPr>
          <a:xfrm>
            <a:off x="7917810" y="2070506"/>
            <a:ext cx="5823874" cy="534810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567982" y="8388906"/>
            <a:ext cx="2523530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3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Punctul de topire și fierbere</a:t>
            </a:r>
            <a:endParaRPr lang="en-US" sz="1300" dirty="0"/>
          </a:p>
        </p:txBody>
      </p:sp>
      <p:sp>
        <p:nvSpPr>
          <p:cNvPr id="9" name="Text 5"/>
          <p:cNvSpPr/>
          <p:nvPr/>
        </p:nvSpPr>
        <p:spPr>
          <a:xfrm>
            <a:off x="7483912" y="8727281"/>
            <a:ext cx="6691789" cy="4224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Temperaturile specifice la care substanțele își schimbă starea de agregare (solid-lichid, lichid-gaz).</a:t>
            </a:r>
            <a:endParaRPr lang="en-US" sz="1000" dirty="0"/>
          </a:p>
        </p:txBody>
      </p:sp>
      <p:sp>
        <p:nvSpPr>
          <p:cNvPr id="10" name="Text 6"/>
          <p:cNvSpPr/>
          <p:nvPr/>
        </p:nvSpPr>
        <p:spPr>
          <a:xfrm>
            <a:off x="462320" y="9417129"/>
            <a:ext cx="13705761" cy="2112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Alte proprietăți vizibile includ culoarea, luciul, duritatea și maleabilitatea, fiecare având un rol esențial în identificarea și aplicarea materialelor.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9653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Fenomene chimice: schimbări cu transformare de substanță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900839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Spre deosebire de fenomenele fizice, cele chimice duc la formarea de substanțe cu proprietăți complet noi, adesea ireversibile.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881795"/>
            <a:ext cx="4196358" cy="3318153"/>
          </a:xfrm>
          <a:prstGeom prst="roundRect">
            <a:avLst>
              <a:gd name="adj" fmla="val 276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20320" dir="2700000" algn="bl" rotWithShape="0">
              <a:srgbClr val="151617">
                <a:alpha val="100000"/>
              </a:srgbClr>
            </a:outerShdw>
          </a:effectLst>
        </p:spPr>
      </p:sp>
      <p:sp>
        <p:nvSpPr>
          <p:cNvPr id="5" name="Shape 3"/>
          <p:cNvSpPr/>
          <p:nvPr/>
        </p:nvSpPr>
        <p:spPr>
          <a:xfrm>
            <a:off x="1028224" y="4116229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51617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390" y="4265057"/>
            <a:ext cx="306110" cy="382667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28224" y="502348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Definiție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028224" y="5513903"/>
            <a:ext cx="372749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Procese în care substanța inițială se transformă în una sau mai multe substanțe noi, cu o compoziție diferită.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5216962" y="3881795"/>
            <a:ext cx="4196358" cy="3318153"/>
          </a:xfrm>
          <a:prstGeom prst="roundRect">
            <a:avLst>
              <a:gd name="adj" fmla="val 276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20320" dir="2700000" algn="bl" rotWithShape="0">
              <a:srgbClr val="151617">
                <a:alpha val="100000"/>
              </a:srgbClr>
            </a:outerShdw>
          </a:effectLst>
        </p:spPr>
      </p:sp>
      <p:sp>
        <p:nvSpPr>
          <p:cNvPr id="10" name="Shape 7"/>
          <p:cNvSpPr/>
          <p:nvPr/>
        </p:nvSpPr>
        <p:spPr>
          <a:xfrm>
            <a:off x="5451396" y="4116229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51617"/>
          </a:solidFill>
          <a:ln/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562" y="4265057"/>
            <a:ext cx="306110" cy="382667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5451396" y="502348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Exemple</a:t>
            </a:r>
            <a:endParaRPr lang="en-US" sz="2200" dirty="0"/>
          </a:p>
        </p:txBody>
      </p:sp>
      <p:sp>
        <p:nvSpPr>
          <p:cNvPr id="13" name="Text 9"/>
          <p:cNvSpPr/>
          <p:nvPr/>
        </p:nvSpPr>
        <p:spPr>
          <a:xfrm>
            <a:off x="5451396" y="5513903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Ruginirea fierului, arderea lemnului, coacerea alimentelor, digestia, fotosinteza.</a:t>
            </a:r>
            <a:endParaRPr lang="en-US" sz="1750" dirty="0"/>
          </a:p>
        </p:txBody>
      </p:sp>
      <p:sp>
        <p:nvSpPr>
          <p:cNvPr id="14" name="Shape 10"/>
          <p:cNvSpPr/>
          <p:nvPr/>
        </p:nvSpPr>
        <p:spPr>
          <a:xfrm>
            <a:off x="9640133" y="3881795"/>
            <a:ext cx="4196358" cy="3318153"/>
          </a:xfrm>
          <a:prstGeom prst="roundRect">
            <a:avLst>
              <a:gd name="adj" fmla="val 276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20320" dir="2700000" algn="bl" rotWithShape="0">
              <a:srgbClr val="151617">
                <a:alpha val="100000"/>
              </a:srgbClr>
            </a:outerShdw>
          </a:effectLst>
        </p:spPr>
      </p:sp>
      <p:sp>
        <p:nvSpPr>
          <p:cNvPr id="15" name="Shape 11"/>
          <p:cNvSpPr/>
          <p:nvPr/>
        </p:nvSpPr>
        <p:spPr>
          <a:xfrm>
            <a:off x="9874568" y="4116229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51617"/>
          </a:solidFill>
          <a:ln/>
        </p:spPr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1734" y="4265057"/>
            <a:ext cx="306110" cy="382667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9874568" y="5023485"/>
            <a:ext cx="306609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Caracteristică cheie</a:t>
            </a:r>
            <a:endParaRPr lang="en-US" sz="2200" dirty="0"/>
          </a:p>
        </p:txBody>
      </p:sp>
      <p:sp>
        <p:nvSpPr>
          <p:cNvPr id="18" name="Text 13"/>
          <p:cNvSpPr/>
          <p:nvPr/>
        </p:nvSpPr>
        <p:spPr>
          <a:xfrm>
            <a:off x="9874568" y="5513903"/>
            <a:ext cx="372749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Sunt adesea ireversibile și implică o modificare fundamentală a compoziției chimice.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30950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Diferențe cheie între fenomenele fizice și chimice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802136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Înțelegerea distincției este fundamentală pentru a clasifica și a anticipa modul în care materia se comportă și reacționează.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4009906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BAB6AA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Fenomene fizice</a:t>
            </a:r>
            <a:endParaRPr lang="en-US" sz="2650" dirty="0"/>
          </a:p>
        </p:txBody>
      </p:sp>
      <p:sp>
        <p:nvSpPr>
          <p:cNvPr id="5" name="Text 3"/>
          <p:cNvSpPr/>
          <p:nvPr/>
        </p:nvSpPr>
        <p:spPr>
          <a:xfrm>
            <a:off x="793790" y="4662011"/>
            <a:ext cx="62447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Schimbă doar </a:t>
            </a:r>
            <a:r>
              <a:rPr lang="en-US" sz="175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forma</a:t>
            </a: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sau </a:t>
            </a:r>
            <a:r>
              <a:rPr lang="en-US" sz="175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starea</a:t>
            </a: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de agregare, fără a modifica identitatea chimică. Substanța rămâne aceeași. Exemple: Topirea, fierberea, condensarea, sublimarea, dizolvarea zahărului în apă.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599521" y="4009906"/>
            <a:ext cx="3509486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Fenomene chimice</a:t>
            </a:r>
            <a:endParaRPr lang="en-US" sz="2650" dirty="0"/>
          </a:p>
        </p:txBody>
      </p:sp>
      <p:sp>
        <p:nvSpPr>
          <p:cNvPr id="7" name="Text 5"/>
          <p:cNvSpPr/>
          <p:nvPr/>
        </p:nvSpPr>
        <p:spPr>
          <a:xfrm>
            <a:off x="7599521" y="4662011"/>
            <a:ext cx="62447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Implică </a:t>
            </a:r>
            <a:r>
              <a:rPr lang="en-US" sz="175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reacții</a:t>
            </a: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care schimbă structura moleculară, creând substanțe noi cu proprietăți diferite. Exemplu: Ruginirea (fierul devine oxid de fier), arderea (lemnul devine cenușă și gaze).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6572845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Gândiți-vă la topirea gheții (fizic) vs. arderea hârtiei (chimic). Primul este reversibil și păstrează H₂O, în timp ce al doilea transformă hârtia în substanțe noi.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9467" y="392430"/>
            <a:ext cx="6970871" cy="446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Exemple vizuale de fenomene fizice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499467" y="1123831"/>
            <a:ext cx="13631466" cy="228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Imaginile de mai jos ilustrează transformări care nu modifică structura moleculară a apei, demonstrând natura reversibilă a fenomenelor fizice.</a:t>
            </a:r>
            <a:endParaRPr lang="en-US" sz="11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rcRect b="31933"/>
          <a:stretch>
            <a:fillRect/>
          </a:stretch>
        </p:blipFill>
        <p:spPr>
          <a:xfrm>
            <a:off x="2774581" y="1760008"/>
            <a:ext cx="8432262" cy="573959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699028" y="8475345"/>
            <a:ext cx="2242542" cy="222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Topirea – fenomen fizic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499467" y="8840867"/>
            <a:ext cx="6641663" cy="228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1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Gheața se transformă în apă lichidă, dar compoziția chimică (H₂O) rămâne aceeași.</a:t>
            </a:r>
            <a:endParaRPr lang="en-US" sz="1100" dirty="0"/>
          </a:p>
        </p:txBody>
      </p:sp>
      <p:sp>
        <p:nvSpPr>
          <p:cNvPr id="8" name="Text 4"/>
          <p:cNvSpPr/>
          <p:nvPr/>
        </p:nvSpPr>
        <p:spPr>
          <a:xfrm>
            <a:off x="9422368" y="8475345"/>
            <a:ext cx="2790587" cy="222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Condensarea – fenomen fizic</a:t>
            </a:r>
            <a:endParaRPr lang="en-US" sz="1400" dirty="0"/>
          </a:p>
        </p:txBody>
      </p:sp>
      <p:sp>
        <p:nvSpPr>
          <p:cNvPr id="9" name="Text 5"/>
          <p:cNvSpPr/>
          <p:nvPr/>
        </p:nvSpPr>
        <p:spPr>
          <a:xfrm>
            <a:off x="7496889" y="8840867"/>
            <a:ext cx="6641663" cy="228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1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Vaporii de apă trec în stare lichidă, demonstrând o schimbare de stare reversibilă.</a:t>
            </a:r>
            <a:endParaRPr lang="en-US" sz="11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9467" y="392430"/>
            <a:ext cx="7452836" cy="446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Exemple vizuale de fenomene chimice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499467" y="1123831"/>
            <a:ext cx="13631466" cy="228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Aceste procese ilustrează formarea de noi substanțe, cu proprietăți distincte față de materialele inițiale.</a:t>
            </a:r>
            <a:endParaRPr lang="en-US" sz="11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rcRect b="61927"/>
          <a:stretch>
            <a:fillRect/>
          </a:stretch>
        </p:blipFill>
        <p:spPr>
          <a:xfrm>
            <a:off x="350334" y="4604656"/>
            <a:ext cx="6641663" cy="345077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471023" y="8475345"/>
            <a:ext cx="2698433" cy="222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Ruginirea – fenomen chimic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499467" y="8840867"/>
            <a:ext cx="6641663" cy="4567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1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Fierul reacționează cu oxigenul și umiditatea, formând oxid de fier, o substanță nouă și fragilă.</a:t>
            </a:r>
            <a:endParaRPr lang="en-US" sz="11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rcRect t="54299"/>
          <a:stretch>
            <a:fillRect/>
          </a:stretch>
        </p:blipFill>
        <p:spPr>
          <a:xfrm>
            <a:off x="7464818" y="1975757"/>
            <a:ext cx="6641663" cy="303527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548098" y="8475345"/>
            <a:ext cx="2539127" cy="222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Arderea – fenomen chimic</a:t>
            </a:r>
            <a:endParaRPr lang="en-US" sz="1400" dirty="0"/>
          </a:p>
        </p:txBody>
      </p:sp>
      <p:sp>
        <p:nvSpPr>
          <p:cNvPr id="9" name="Text 5"/>
          <p:cNvSpPr/>
          <p:nvPr/>
        </p:nvSpPr>
        <p:spPr>
          <a:xfrm>
            <a:off x="7496889" y="8840867"/>
            <a:ext cx="6641663" cy="4567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1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Lemnul (celuloza) reacționează cu oxigenul, eliberând energie și transformându-se în cenușă și gaze (CO₂, H₂O).</a:t>
            </a:r>
            <a:endParaRPr lang="en-US" sz="11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68028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Importanța învățării proprietăților și fenomenelor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239214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Aceste concepte fundamentale stau la baza înțelegerii lumii naturale și a progresului tehnologic.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857268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01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793790" y="4212312"/>
            <a:ext cx="4196358" cy="30480"/>
          </a:xfrm>
          <a:prstGeom prst="rect">
            <a:avLst/>
          </a:prstGeom>
          <a:solidFill>
            <a:srgbClr val="151617"/>
          </a:solidFill>
          <a:ln/>
        </p:spPr>
      </p:sp>
      <p:sp>
        <p:nvSpPr>
          <p:cNvPr id="6" name="Text 4"/>
          <p:cNvSpPr/>
          <p:nvPr/>
        </p:nvSpPr>
        <p:spPr>
          <a:xfrm>
            <a:off x="793790" y="4386620"/>
            <a:ext cx="349746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Identificare și Utilizare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93790" y="4877038"/>
            <a:ext cx="4196358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Proprietățile fizice ajută la </a:t>
            </a:r>
            <a:r>
              <a:rPr lang="en-US" sz="175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identificarea</a:t>
            </a: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și la alegerea corectă a materialelor pentru diverse aplicații, de la construcții la electronică.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5216962" y="3857268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02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5216962" y="4212312"/>
            <a:ext cx="4196358" cy="30480"/>
          </a:xfrm>
          <a:prstGeom prst="rect">
            <a:avLst/>
          </a:prstGeom>
          <a:solidFill>
            <a:srgbClr val="151617"/>
          </a:solidFill>
          <a:ln/>
        </p:spPr>
      </p:sp>
      <p:sp>
        <p:nvSpPr>
          <p:cNvPr id="10" name="Text 8"/>
          <p:cNvSpPr/>
          <p:nvPr/>
        </p:nvSpPr>
        <p:spPr>
          <a:xfrm>
            <a:off x="5216962" y="43866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Știință și Industrie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216962" y="4877038"/>
            <a:ext cx="4196358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Distincția între fenomene fizice și chimice este esențială în domenii precum </a:t>
            </a:r>
            <a:r>
              <a:rPr lang="en-US" sz="175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farmacologia</a:t>
            </a: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, </a:t>
            </a:r>
            <a:r>
              <a:rPr lang="en-US" sz="175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ingineria chimică</a:t>
            </a: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și </a:t>
            </a:r>
            <a:r>
              <a:rPr lang="en-US" sz="175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producția de materiale</a:t>
            </a: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.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9640133" y="3857268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9640133" y="4212312"/>
            <a:ext cx="4196358" cy="30480"/>
          </a:xfrm>
          <a:prstGeom prst="rect">
            <a:avLst/>
          </a:prstGeom>
          <a:solidFill>
            <a:srgbClr val="151617"/>
          </a:solidFill>
          <a:ln/>
        </p:spPr>
      </p:sp>
      <p:sp>
        <p:nvSpPr>
          <p:cNvPr id="14" name="Text 12"/>
          <p:cNvSpPr/>
          <p:nvPr/>
        </p:nvSpPr>
        <p:spPr>
          <a:xfrm>
            <a:off x="9640133" y="43866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Aplicații Practice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9640133" y="4877038"/>
            <a:ext cx="4196358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De la </a:t>
            </a:r>
            <a:r>
              <a:rPr lang="en-US" sz="175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reciclarea</a:t>
            </a: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materialelor, unde se aplică fenomene fizice, la </a:t>
            </a:r>
            <a:r>
              <a:rPr lang="en-US" sz="175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prepararea alimentelor</a:t>
            </a: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, care implică transformări chimice complexe.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804</Words>
  <Application>Microsoft Office PowerPoint</Application>
  <PresentationFormat>Довільний</PresentationFormat>
  <Paragraphs>78</Paragraphs>
  <Slides>10</Slides>
  <Notes>10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10</vt:i4>
      </vt:variant>
    </vt:vector>
  </HeadingPairs>
  <TitlesOfParts>
    <vt:vector size="15" baseType="lpstr">
      <vt:lpstr>Montserrat Light</vt:lpstr>
      <vt:lpstr>Inconsolata</vt:lpstr>
      <vt:lpstr>Montserrat Black</vt:lpstr>
      <vt:lpstr>Arial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Liliya Hovornyan</dc:creator>
  <cp:lastModifiedBy>Liliya Hovornyan</cp:lastModifiedBy>
  <cp:revision>2</cp:revision>
  <dcterms:created xsi:type="dcterms:W3CDTF">2025-09-12T18:41:06Z</dcterms:created>
  <dcterms:modified xsi:type="dcterms:W3CDTF">2025-09-12T18:43:42Z</dcterms:modified>
</cp:coreProperties>
</file>